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61" r:id="rId5"/>
    <p:sldId id="262" r:id="rId6"/>
    <p:sldId id="263"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9" d="100"/>
          <a:sy n="49" d="100"/>
        </p:scale>
        <p:origin x="86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73532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33C24-1B54-4584-B161-B46BF4F9CFF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8299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4283836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4819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41233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2556177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170068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460248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268063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14192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9089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33C24-1B54-4584-B161-B46BF4F9CFF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33496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33C24-1B54-4584-B161-B46BF4F9CFF4}"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45875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01051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00998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4533C24-1B54-4584-B161-B46BF4F9CFF4}" type="datetimeFigureOut">
              <a:rPr lang="en-IN" smtClean="0"/>
              <a:t>04-11-2022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70321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33C24-1B54-4584-B161-B46BF4F9CFF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40533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533C24-1B54-4584-B161-B46BF4F9CFF4}" type="datetimeFigureOut">
              <a:rPr lang="en-IN" smtClean="0"/>
              <a:t>04-11-2022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1DB02E-E516-44BC-B014-E5B225AB8CC9}" type="slidenum">
              <a:rPr lang="en-IN" smtClean="0"/>
              <a:t>‹#›</a:t>
            </a:fld>
            <a:endParaRPr lang="en-IN"/>
          </a:p>
        </p:txBody>
      </p:sp>
    </p:spTree>
    <p:extLst>
      <p:ext uri="{BB962C8B-B14F-4D97-AF65-F5344CB8AC3E}">
        <p14:creationId xmlns:p14="http://schemas.microsoft.com/office/powerpoint/2010/main" val="11895377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315B-4115-EE86-1673-4EDAD589C85E}"/>
              </a:ext>
            </a:extLst>
          </p:cNvPr>
          <p:cNvSpPr>
            <a:spLocks noGrp="1"/>
          </p:cNvSpPr>
          <p:nvPr>
            <p:ph type="ctrTitle"/>
          </p:nvPr>
        </p:nvSpPr>
        <p:spPr>
          <a:xfrm>
            <a:off x="1528761" y="2325544"/>
            <a:ext cx="8877300" cy="1763712"/>
          </a:xfrm>
        </p:spPr>
        <p:txBody>
          <a:bodyPr>
            <a:noAutofit/>
          </a:bodyPr>
          <a:lstStyle/>
          <a:p>
            <a:r>
              <a:rPr lang="en-US" sz="5400" dirty="0">
                <a:latin typeface="Bahnschrift Condensed" panose="020B0502040204020203" pitchFamily="34" charset="0"/>
              </a:rPr>
              <a:t>DSA</a:t>
            </a:r>
            <a:br>
              <a:rPr lang="en-US" sz="5400" dirty="0">
                <a:latin typeface="Bahnschrift Condensed" panose="020B0502040204020203" pitchFamily="34" charset="0"/>
              </a:rPr>
            </a:br>
            <a:br>
              <a:rPr lang="en-US" sz="5400" dirty="0">
                <a:latin typeface="Bahnschrift Condensed" panose="020B0502040204020203" pitchFamily="34" charset="0"/>
              </a:rPr>
            </a:br>
            <a:r>
              <a:rPr lang="en-US" sz="5400" dirty="0">
                <a:latin typeface="Bahnschrift Condensed" panose="020B0502040204020203" pitchFamily="34" charset="0"/>
              </a:rPr>
              <a:t>8 week Summer Training </a:t>
            </a:r>
            <a:br>
              <a:rPr lang="en-US" sz="5400" dirty="0">
                <a:latin typeface="Bahnschrift Condensed" panose="020B0502040204020203" pitchFamily="34" charset="0"/>
              </a:rPr>
            </a:br>
            <a:r>
              <a:rPr lang="en-US" sz="5400" dirty="0">
                <a:latin typeface="Bahnschrift Condensed" panose="020B0502040204020203" pitchFamily="34" charset="0"/>
              </a:rPr>
              <a:t>by</a:t>
            </a:r>
            <a:br>
              <a:rPr lang="en-US" sz="5400" dirty="0">
                <a:latin typeface="Bahnschrift Condensed" panose="020B0502040204020203" pitchFamily="34" charset="0"/>
              </a:rPr>
            </a:br>
            <a:r>
              <a:rPr lang="en-US" sz="5400" dirty="0">
                <a:latin typeface="Bahnschrift Condensed" panose="020B0502040204020203" pitchFamily="34" charset="0"/>
              </a:rPr>
              <a:t>CODING SPOON</a:t>
            </a:r>
            <a:endParaRPr lang="en-IN" sz="5400" dirty="0">
              <a:latin typeface="Bahnschrift Condensed" panose="020B0502040204020203" pitchFamily="34" charset="0"/>
            </a:endParaRPr>
          </a:p>
        </p:txBody>
      </p:sp>
      <p:sp>
        <p:nvSpPr>
          <p:cNvPr id="4" name="TextBox 3">
            <a:extLst>
              <a:ext uri="{FF2B5EF4-FFF2-40B4-BE49-F238E27FC236}">
                <a16:creationId xmlns:a16="http://schemas.microsoft.com/office/drawing/2014/main" id="{F07C2C87-2DA1-CEEE-C36F-474BD15A83E2}"/>
              </a:ext>
            </a:extLst>
          </p:cNvPr>
          <p:cNvSpPr txBox="1"/>
          <p:nvPr/>
        </p:nvSpPr>
        <p:spPr>
          <a:xfrm>
            <a:off x="4391025" y="4310856"/>
            <a:ext cx="3943350" cy="584775"/>
          </a:xfrm>
          <a:prstGeom prst="rect">
            <a:avLst/>
          </a:prstGeom>
          <a:noFill/>
        </p:spPr>
        <p:txBody>
          <a:bodyPr wrap="square" rtlCol="0">
            <a:spAutoFit/>
          </a:bodyPr>
          <a:lstStyle/>
          <a:p>
            <a:r>
              <a:rPr lang="en-US" sz="3200" dirty="0">
                <a:latin typeface="Bahnschrift Condensed" panose="020B0502040204020203" pitchFamily="34" charset="0"/>
              </a:rPr>
              <a:t>Course Code : CSE 343 </a:t>
            </a:r>
            <a:endParaRPr lang="en-IN" sz="3200" dirty="0">
              <a:latin typeface="Bahnschrift Condensed" panose="020B0502040204020203" pitchFamily="34" charset="0"/>
            </a:endParaRPr>
          </a:p>
        </p:txBody>
      </p:sp>
      <p:sp>
        <p:nvSpPr>
          <p:cNvPr id="5" name="TextBox 4">
            <a:extLst>
              <a:ext uri="{FF2B5EF4-FFF2-40B4-BE49-F238E27FC236}">
                <a16:creationId xmlns:a16="http://schemas.microsoft.com/office/drawing/2014/main" id="{807B4A46-12F0-0DA1-EB5A-25CA1CFA9AED}"/>
              </a:ext>
            </a:extLst>
          </p:cNvPr>
          <p:cNvSpPr txBox="1"/>
          <p:nvPr/>
        </p:nvSpPr>
        <p:spPr>
          <a:xfrm>
            <a:off x="4143374" y="5117231"/>
            <a:ext cx="5310189" cy="1569660"/>
          </a:xfrm>
          <a:prstGeom prst="rect">
            <a:avLst/>
          </a:prstGeom>
          <a:noFill/>
        </p:spPr>
        <p:txBody>
          <a:bodyPr wrap="square" rtlCol="0">
            <a:spAutoFit/>
          </a:bodyPr>
          <a:lstStyle/>
          <a:p>
            <a:pPr algn="ctr"/>
            <a:r>
              <a:rPr lang="en-US" sz="2400" dirty="0">
                <a:latin typeface="Bahnschrift Condensed" panose="020B0502040204020203" pitchFamily="34" charset="0"/>
              </a:rPr>
              <a:t>Submitted by</a:t>
            </a:r>
          </a:p>
          <a:p>
            <a:pPr algn="ctr"/>
            <a:endParaRPr lang="en-US" sz="2400" dirty="0">
              <a:latin typeface="Bahnschrift Condensed" panose="020B0502040204020203" pitchFamily="34" charset="0"/>
            </a:endParaRPr>
          </a:p>
          <a:p>
            <a:pPr algn="ctr"/>
            <a:r>
              <a:rPr lang="en-US" sz="2400" dirty="0">
                <a:latin typeface="Bahnschrift Condensed" panose="020B0502040204020203" pitchFamily="34" charset="0"/>
              </a:rPr>
              <a:t>Name-M Krishna </a:t>
            </a:r>
            <a:r>
              <a:rPr lang="en-US" sz="2400" dirty="0" err="1">
                <a:latin typeface="Bahnschrift Condensed" panose="020B0502040204020203" pitchFamily="34" charset="0"/>
              </a:rPr>
              <a:t>Manikanta</a:t>
            </a:r>
            <a:endParaRPr lang="en-US" sz="2400" dirty="0">
              <a:latin typeface="Bahnschrift Condensed" panose="020B0502040204020203" pitchFamily="34" charset="0"/>
            </a:endParaRPr>
          </a:p>
          <a:p>
            <a:pPr algn="ctr"/>
            <a:r>
              <a:rPr lang="en-US" sz="2400" dirty="0">
                <a:latin typeface="Bahnschrift Condensed" panose="020B0502040204020203" pitchFamily="34" charset="0"/>
              </a:rPr>
              <a:t>Registration No :12014766</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204913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56C1-9862-2788-F2E2-69D2742030F1}"/>
              </a:ext>
            </a:extLst>
          </p:cNvPr>
          <p:cNvSpPr>
            <a:spLocks noGrp="1"/>
          </p:cNvSpPr>
          <p:nvPr>
            <p:ph type="title"/>
          </p:nvPr>
        </p:nvSpPr>
        <p:spPr/>
        <p:txBody>
          <a:bodyPr/>
          <a:lstStyle/>
          <a:p>
            <a:r>
              <a:rPr lang="en-IN" dirty="0"/>
              <a:t>User login</a:t>
            </a:r>
          </a:p>
        </p:txBody>
      </p:sp>
      <p:pic>
        <p:nvPicPr>
          <p:cNvPr id="5" name="Picture 5">
            <a:extLst>
              <a:ext uri="{FF2B5EF4-FFF2-40B4-BE49-F238E27FC236}">
                <a16:creationId xmlns:a16="http://schemas.microsoft.com/office/drawing/2014/main" id="{B396E7B2-BC1E-89C5-5C1E-6E0D69D6F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474" y="2052638"/>
            <a:ext cx="7828827" cy="4195762"/>
          </a:xfrm>
        </p:spPr>
      </p:pic>
    </p:spTree>
    <p:extLst>
      <p:ext uri="{BB962C8B-B14F-4D97-AF65-F5344CB8AC3E}">
        <p14:creationId xmlns:p14="http://schemas.microsoft.com/office/powerpoint/2010/main" val="96044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7224-D5AF-B6F2-3163-BAF381CF00F9}"/>
              </a:ext>
            </a:extLst>
          </p:cNvPr>
          <p:cNvSpPr>
            <a:spLocks noGrp="1"/>
          </p:cNvSpPr>
          <p:nvPr>
            <p:ph type="title"/>
          </p:nvPr>
        </p:nvSpPr>
        <p:spPr/>
        <p:txBody>
          <a:bodyPr/>
          <a:lstStyle/>
          <a:p>
            <a:r>
              <a:rPr lang="en-IN" dirty="0"/>
              <a:t>User login</a:t>
            </a:r>
          </a:p>
        </p:txBody>
      </p:sp>
      <p:pic>
        <p:nvPicPr>
          <p:cNvPr id="6" name="Picture 6">
            <a:extLst>
              <a:ext uri="{FF2B5EF4-FFF2-40B4-BE49-F238E27FC236}">
                <a16:creationId xmlns:a16="http://schemas.microsoft.com/office/drawing/2014/main" id="{5EA27E12-9537-51DC-B682-1557F178A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281" y="2052638"/>
            <a:ext cx="7863214" cy="4195762"/>
          </a:xfrm>
        </p:spPr>
      </p:pic>
    </p:spTree>
    <p:extLst>
      <p:ext uri="{BB962C8B-B14F-4D97-AF65-F5344CB8AC3E}">
        <p14:creationId xmlns:p14="http://schemas.microsoft.com/office/powerpoint/2010/main" val="34934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EAE7-CBE3-06A4-6A59-8413B368A171}"/>
              </a:ext>
            </a:extLst>
          </p:cNvPr>
          <p:cNvSpPr>
            <a:spLocks noGrp="1"/>
          </p:cNvSpPr>
          <p:nvPr>
            <p:ph type="title"/>
          </p:nvPr>
        </p:nvSpPr>
        <p:spPr/>
        <p:txBody>
          <a:bodyPr/>
          <a:lstStyle/>
          <a:p>
            <a:r>
              <a:rPr lang="en-IN" dirty="0"/>
              <a:t>Facilities available for the user:</a:t>
            </a:r>
          </a:p>
        </p:txBody>
      </p:sp>
      <p:pic>
        <p:nvPicPr>
          <p:cNvPr id="6" name="Picture 6">
            <a:extLst>
              <a:ext uri="{FF2B5EF4-FFF2-40B4-BE49-F238E27FC236}">
                <a16:creationId xmlns:a16="http://schemas.microsoft.com/office/drawing/2014/main" id="{D7D5CD7C-31A6-1054-03D7-44B5C049C0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429271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CF16-DA1A-9AA3-7428-E49548D7D4BA}"/>
              </a:ext>
            </a:extLst>
          </p:cNvPr>
          <p:cNvSpPr>
            <a:spLocks noGrp="1"/>
          </p:cNvSpPr>
          <p:nvPr>
            <p:ph type="title"/>
          </p:nvPr>
        </p:nvSpPr>
        <p:spPr/>
        <p:txBody>
          <a:bodyPr/>
          <a:lstStyle/>
          <a:p>
            <a:r>
              <a:rPr lang="en-IN" dirty="0"/>
              <a:t>List of Cities</a:t>
            </a:r>
          </a:p>
        </p:txBody>
      </p:sp>
      <p:pic>
        <p:nvPicPr>
          <p:cNvPr id="6" name="Picture 6">
            <a:extLst>
              <a:ext uri="{FF2B5EF4-FFF2-40B4-BE49-F238E27FC236}">
                <a16:creationId xmlns:a16="http://schemas.microsoft.com/office/drawing/2014/main" id="{89585075-0B10-2E3F-20D3-5BA19F7F9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474" y="2052638"/>
            <a:ext cx="7828827" cy="4195762"/>
          </a:xfrm>
        </p:spPr>
      </p:pic>
    </p:spTree>
    <p:extLst>
      <p:ext uri="{BB962C8B-B14F-4D97-AF65-F5344CB8AC3E}">
        <p14:creationId xmlns:p14="http://schemas.microsoft.com/office/powerpoint/2010/main" val="264543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0608-77D5-C014-571B-F480C577B2D9}"/>
              </a:ext>
            </a:extLst>
          </p:cNvPr>
          <p:cNvSpPr>
            <a:spLocks noGrp="1"/>
          </p:cNvSpPr>
          <p:nvPr>
            <p:ph type="title"/>
          </p:nvPr>
        </p:nvSpPr>
        <p:spPr/>
        <p:txBody>
          <a:bodyPr/>
          <a:lstStyle/>
          <a:p>
            <a:r>
              <a:rPr lang="en-IN" dirty="0"/>
              <a:t>Facilities available:</a:t>
            </a:r>
          </a:p>
        </p:txBody>
      </p:sp>
      <p:pic>
        <p:nvPicPr>
          <p:cNvPr id="6" name="Picture 6">
            <a:extLst>
              <a:ext uri="{FF2B5EF4-FFF2-40B4-BE49-F238E27FC236}">
                <a16:creationId xmlns:a16="http://schemas.microsoft.com/office/drawing/2014/main" id="{EAFE37BA-3615-DF9A-606B-A20DBD10C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422058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B1D4-FE57-36F4-EC9C-2CD486F0D337}"/>
              </a:ext>
            </a:extLst>
          </p:cNvPr>
          <p:cNvSpPr>
            <a:spLocks noGrp="1"/>
          </p:cNvSpPr>
          <p:nvPr>
            <p:ph type="title"/>
          </p:nvPr>
        </p:nvSpPr>
        <p:spPr/>
        <p:txBody>
          <a:bodyPr/>
          <a:lstStyle/>
          <a:p>
            <a:r>
              <a:rPr lang="en-IN" dirty="0"/>
              <a:t>User booking ticket:</a:t>
            </a:r>
          </a:p>
        </p:txBody>
      </p:sp>
      <p:pic>
        <p:nvPicPr>
          <p:cNvPr id="6" name="Picture 6">
            <a:extLst>
              <a:ext uri="{FF2B5EF4-FFF2-40B4-BE49-F238E27FC236}">
                <a16:creationId xmlns:a16="http://schemas.microsoft.com/office/drawing/2014/main" id="{9EF8513A-7DFA-484D-2A71-825457CFD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76298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FCA5-9087-DC53-DDBA-BC291D182FFA}"/>
              </a:ext>
            </a:extLst>
          </p:cNvPr>
          <p:cNvSpPr>
            <a:spLocks noGrp="1"/>
          </p:cNvSpPr>
          <p:nvPr>
            <p:ph type="title"/>
          </p:nvPr>
        </p:nvSpPr>
        <p:spPr/>
        <p:txBody>
          <a:bodyPr/>
          <a:lstStyle/>
          <a:p>
            <a:r>
              <a:rPr lang="en-IN" dirty="0"/>
              <a:t>User booking Ticket:</a:t>
            </a:r>
          </a:p>
        </p:txBody>
      </p:sp>
      <p:pic>
        <p:nvPicPr>
          <p:cNvPr id="6" name="Picture 6">
            <a:extLst>
              <a:ext uri="{FF2B5EF4-FFF2-40B4-BE49-F238E27FC236}">
                <a16:creationId xmlns:a16="http://schemas.microsoft.com/office/drawing/2014/main" id="{7A98B34D-2C18-F51A-E890-CC8972B4E8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343096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3C38-BCF0-A5E9-9AEF-9CEDABF5DBBC}"/>
              </a:ext>
            </a:extLst>
          </p:cNvPr>
          <p:cNvSpPr>
            <a:spLocks noGrp="1"/>
          </p:cNvSpPr>
          <p:nvPr>
            <p:ph type="title"/>
          </p:nvPr>
        </p:nvSpPr>
        <p:spPr/>
        <p:txBody>
          <a:bodyPr/>
          <a:lstStyle/>
          <a:p>
            <a:r>
              <a:rPr lang="en-IN" dirty="0"/>
              <a:t>System showing the price between the cities and asking the user to continue …</a:t>
            </a:r>
          </a:p>
        </p:txBody>
      </p:sp>
      <p:pic>
        <p:nvPicPr>
          <p:cNvPr id="9" name="Picture 9">
            <a:extLst>
              <a:ext uri="{FF2B5EF4-FFF2-40B4-BE49-F238E27FC236}">
                <a16:creationId xmlns:a16="http://schemas.microsoft.com/office/drawing/2014/main" id="{C2416DA6-3774-E2A3-A35A-2FB4807365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122576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0F23-D4DA-1644-E04E-A31DFA15DB7D}"/>
              </a:ext>
            </a:extLst>
          </p:cNvPr>
          <p:cNvSpPr>
            <a:spLocks noGrp="1"/>
          </p:cNvSpPr>
          <p:nvPr>
            <p:ph type="title"/>
          </p:nvPr>
        </p:nvSpPr>
        <p:spPr/>
        <p:txBody>
          <a:bodyPr/>
          <a:lstStyle/>
          <a:p>
            <a:r>
              <a:rPr lang="en-IN" dirty="0"/>
              <a:t>If user choice is YES</a:t>
            </a:r>
          </a:p>
        </p:txBody>
      </p:sp>
      <p:pic>
        <p:nvPicPr>
          <p:cNvPr id="6" name="Picture 6">
            <a:extLst>
              <a:ext uri="{FF2B5EF4-FFF2-40B4-BE49-F238E27FC236}">
                <a16:creationId xmlns:a16="http://schemas.microsoft.com/office/drawing/2014/main" id="{DBD39BA8-D643-E7FA-2A59-996B6EB0BC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734" y="2052638"/>
            <a:ext cx="7886307" cy="4195762"/>
          </a:xfrm>
        </p:spPr>
      </p:pic>
    </p:spTree>
    <p:extLst>
      <p:ext uri="{BB962C8B-B14F-4D97-AF65-F5344CB8AC3E}">
        <p14:creationId xmlns:p14="http://schemas.microsoft.com/office/powerpoint/2010/main" val="308725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12E6-F2FA-4FB8-388B-26B6BA164172}"/>
              </a:ext>
            </a:extLst>
          </p:cNvPr>
          <p:cNvSpPr>
            <a:spLocks noGrp="1"/>
          </p:cNvSpPr>
          <p:nvPr>
            <p:ph type="title"/>
          </p:nvPr>
        </p:nvSpPr>
        <p:spPr/>
        <p:txBody>
          <a:bodyPr/>
          <a:lstStyle/>
          <a:p>
            <a:r>
              <a:rPr lang="en-IN" dirty="0"/>
              <a:t>It asks for the </a:t>
            </a:r>
            <a:r>
              <a:rPr lang="en-IN" dirty="0" err="1"/>
              <a:t>no.of</a:t>
            </a:r>
            <a:r>
              <a:rPr lang="en-IN" dirty="0"/>
              <a:t> passengers…</a:t>
            </a:r>
          </a:p>
        </p:txBody>
      </p:sp>
      <p:pic>
        <p:nvPicPr>
          <p:cNvPr id="6" name="Picture 6">
            <a:extLst>
              <a:ext uri="{FF2B5EF4-FFF2-40B4-BE49-F238E27FC236}">
                <a16:creationId xmlns:a16="http://schemas.microsoft.com/office/drawing/2014/main" id="{A06F3A20-55FE-5967-AC14-4EBC73D37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734" y="2052638"/>
            <a:ext cx="7886307" cy="4195762"/>
          </a:xfrm>
        </p:spPr>
      </p:pic>
    </p:spTree>
    <p:extLst>
      <p:ext uri="{BB962C8B-B14F-4D97-AF65-F5344CB8AC3E}">
        <p14:creationId xmlns:p14="http://schemas.microsoft.com/office/powerpoint/2010/main" val="341539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059E2AF-ABE3-DBE1-EFD2-D89A38E8D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627" y="173421"/>
            <a:ext cx="7551684" cy="6441762"/>
          </a:xfrm>
          <a:prstGeom prst="rect">
            <a:avLst/>
          </a:prstGeom>
        </p:spPr>
      </p:pic>
    </p:spTree>
    <p:extLst>
      <p:ext uri="{BB962C8B-B14F-4D97-AF65-F5344CB8AC3E}">
        <p14:creationId xmlns:p14="http://schemas.microsoft.com/office/powerpoint/2010/main" val="273318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15E6-B5DA-9B9F-AE9F-D829D7EB5BE6}"/>
              </a:ext>
            </a:extLst>
          </p:cNvPr>
          <p:cNvSpPr>
            <a:spLocks noGrp="1"/>
          </p:cNvSpPr>
          <p:nvPr>
            <p:ph type="title"/>
          </p:nvPr>
        </p:nvSpPr>
        <p:spPr/>
        <p:txBody>
          <a:bodyPr/>
          <a:lstStyle/>
          <a:p>
            <a:r>
              <a:rPr lang="en-IN" dirty="0"/>
              <a:t>And then asks the user to enter their details….</a:t>
            </a:r>
          </a:p>
        </p:txBody>
      </p:sp>
      <p:pic>
        <p:nvPicPr>
          <p:cNvPr id="6" name="Picture 6">
            <a:extLst>
              <a:ext uri="{FF2B5EF4-FFF2-40B4-BE49-F238E27FC236}">
                <a16:creationId xmlns:a16="http://schemas.microsoft.com/office/drawing/2014/main" id="{955EBE56-1B76-0468-5936-1685FE763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75252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EE1D-B1BE-6F96-B6DA-DD42BB43FBE4}"/>
              </a:ext>
            </a:extLst>
          </p:cNvPr>
          <p:cNvSpPr>
            <a:spLocks noGrp="1"/>
          </p:cNvSpPr>
          <p:nvPr>
            <p:ph type="title"/>
          </p:nvPr>
        </p:nvSpPr>
        <p:spPr>
          <a:xfrm>
            <a:off x="838200" y="365125"/>
            <a:ext cx="10515600" cy="1687793"/>
          </a:xfrm>
        </p:spPr>
        <p:txBody>
          <a:bodyPr>
            <a:normAutofit fontScale="90000"/>
          </a:bodyPr>
          <a:lstStyle/>
          <a:p>
            <a:r>
              <a:rPr lang="en-IN" dirty="0"/>
              <a:t>When the user enter the details and conforms </a:t>
            </a:r>
            <a:r>
              <a:rPr lang="en-IN"/>
              <a:t>it then </a:t>
            </a:r>
            <a:r>
              <a:rPr lang="en-IN" dirty="0"/>
              <a:t>system will be returning back to the home screen….</a:t>
            </a:r>
          </a:p>
        </p:txBody>
      </p:sp>
      <p:pic>
        <p:nvPicPr>
          <p:cNvPr id="9" name="Picture 9">
            <a:extLst>
              <a:ext uri="{FF2B5EF4-FFF2-40B4-BE49-F238E27FC236}">
                <a16:creationId xmlns:a16="http://schemas.microsoft.com/office/drawing/2014/main" id="{07EB8A03-35C7-7AEE-E451-E6B44D38B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474" y="2052638"/>
            <a:ext cx="7828827" cy="4195762"/>
          </a:xfrm>
        </p:spPr>
      </p:pic>
    </p:spTree>
    <p:extLst>
      <p:ext uri="{BB962C8B-B14F-4D97-AF65-F5344CB8AC3E}">
        <p14:creationId xmlns:p14="http://schemas.microsoft.com/office/powerpoint/2010/main" val="89819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4533A81-FC6C-558C-9467-74328A22B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1523999"/>
            <a:ext cx="6191250" cy="3810000"/>
          </a:xfrm>
          <a:prstGeom prst="rect">
            <a:avLst/>
          </a:prstGeom>
        </p:spPr>
      </p:pic>
    </p:spTree>
    <p:extLst>
      <p:ext uri="{BB962C8B-B14F-4D97-AF65-F5344CB8AC3E}">
        <p14:creationId xmlns:p14="http://schemas.microsoft.com/office/powerpoint/2010/main" val="106606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4F542-360E-4FE3-8A04-34937DDBDF84}"/>
              </a:ext>
            </a:extLst>
          </p:cNvPr>
          <p:cNvSpPr txBox="1"/>
          <p:nvPr/>
        </p:nvSpPr>
        <p:spPr>
          <a:xfrm>
            <a:off x="809625" y="342900"/>
            <a:ext cx="6477000" cy="584775"/>
          </a:xfrm>
          <a:prstGeom prst="rect">
            <a:avLst/>
          </a:prstGeom>
          <a:noFill/>
        </p:spPr>
        <p:txBody>
          <a:bodyPr wrap="square" rtlCol="0">
            <a:spAutoFit/>
          </a:bodyPr>
          <a:lstStyle/>
          <a:p>
            <a:r>
              <a:rPr lang="en-IN" sz="3200" dirty="0">
                <a:latin typeface="Bahnschrift Condensed" panose="020B0502040204020203" pitchFamily="34" charset="0"/>
              </a:rPr>
              <a:t>Why this course :</a:t>
            </a:r>
          </a:p>
        </p:txBody>
      </p:sp>
      <p:sp>
        <p:nvSpPr>
          <p:cNvPr id="5" name="TextBox 4">
            <a:extLst>
              <a:ext uri="{FF2B5EF4-FFF2-40B4-BE49-F238E27FC236}">
                <a16:creationId xmlns:a16="http://schemas.microsoft.com/office/drawing/2014/main" id="{59016C81-0715-068E-250F-E9CC9AD976D9}"/>
              </a:ext>
            </a:extLst>
          </p:cNvPr>
          <p:cNvSpPr txBox="1"/>
          <p:nvPr/>
        </p:nvSpPr>
        <p:spPr>
          <a:xfrm>
            <a:off x="809625" y="1209675"/>
            <a:ext cx="10334625" cy="4154984"/>
          </a:xfrm>
          <a:prstGeom prst="rect">
            <a:avLst/>
          </a:prstGeom>
          <a:noFill/>
        </p:spPr>
        <p:txBody>
          <a:bodyPr wrap="square" rtlCol="0">
            <a:spAutoFit/>
          </a:bodyPr>
          <a:lstStyle/>
          <a:p>
            <a:r>
              <a:rPr lang="en-US" sz="2400" dirty="0">
                <a:latin typeface="Bahnschrift Condensed" panose="020B0502040204020203" pitchFamily="34" charset="0"/>
              </a:rPr>
              <a:t>This course is a complete package that helped me learn Data Structures and Algorithms from basic to an advanced level. The course curriculum has been divided into 8 weeks where one can practice questions &amp; attempt the assessment tests according to his own pace. </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course offers me a wealth of programming challenges that will help me to prepare for interviews with top-notch companies like Microsoft, Amazon, Adobe etc.</a:t>
            </a:r>
          </a:p>
          <a:p>
            <a:endParaRPr lang="en-US" sz="2400" dirty="0">
              <a:latin typeface="Bahnschrift Condensed" panose="020B0502040204020203" pitchFamily="34" charset="0"/>
            </a:endParaRPr>
          </a:p>
          <a:p>
            <a:r>
              <a:rPr lang="en-US" sz="2400" dirty="0">
                <a:latin typeface="Bahnschrift Condensed" panose="020B0502040204020203" pitchFamily="34" charset="0"/>
              </a:rPr>
              <a:t>Data structures and algorithms (DSA) goes through solutions to standard problems in detail and gives you an insight into how efficient it is to use each one of them. It also teaches you the science of evaluating the efficiency of an algorithm. This enables you to choose the best of various choices. </a:t>
            </a:r>
          </a:p>
          <a:p>
            <a:r>
              <a:rPr lang="en-US" sz="2400" dirty="0">
                <a:latin typeface="Bahnschrift Condensed" panose="020B0502040204020203" pitchFamily="34" charset="0"/>
              </a:rPr>
              <a:t>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41745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52640D-A8CA-539C-90AD-EFA14FA43D51}"/>
              </a:ext>
            </a:extLst>
          </p:cNvPr>
          <p:cNvSpPr txBox="1"/>
          <p:nvPr/>
        </p:nvSpPr>
        <p:spPr>
          <a:xfrm>
            <a:off x="638175" y="523875"/>
            <a:ext cx="4495800" cy="523220"/>
          </a:xfrm>
          <a:prstGeom prst="rect">
            <a:avLst/>
          </a:prstGeom>
          <a:noFill/>
        </p:spPr>
        <p:txBody>
          <a:bodyPr wrap="square" rtlCol="0">
            <a:spAutoFit/>
          </a:bodyPr>
          <a:lstStyle/>
          <a:p>
            <a:r>
              <a:rPr lang="en-IN" sz="2800" dirty="0">
                <a:latin typeface="Bahnschrift Condensed" panose="020B0502040204020203" pitchFamily="34" charset="0"/>
              </a:rPr>
              <a:t>Why DSA is important :</a:t>
            </a:r>
          </a:p>
        </p:txBody>
      </p:sp>
      <p:sp>
        <p:nvSpPr>
          <p:cNvPr id="5" name="TextBox 4">
            <a:extLst>
              <a:ext uri="{FF2B5EF4-FFF2-40B4-BE49-F238E27FC236}">
                <a16:creationId xmlns:a16="http://schemas.microsoft.com/office/drawing/2014/main" id="{9D0CC1F9-865B-1F19-1FB2-F8E75144884D}"/>
              </a:ext>
            </a:extLst>
          </p:cNvPr>
          <p:cNvSpPr txBox="1"/>
          <p:nvPr/>
        </p:nvSpPr>
        <p:spPr>
          <a:xfrm>
            <a:off x="571500" y="1343025"/>
            <a:ext cx="11106150" cy="2677656"/>
          </a:xfrm>
          <a:prstGeom prst="rect">
            <a:avLst/>
          </a:prstGeom>
          <a:noFill/>
        </p:spPr>
        <p:txBody>
          <a:bodyPr wrap="square" rtlCol="0">
            <a:spAutoFit/>
          </a:bodyPr>
          <a:lstStyle/>
          <a:p>
            <a:r>
              <a:rPr lang="en-US" sz="2400" b="1" i="1" dirty="0">
                <a:solidFill>
                  <a:srgbClr val="282829"/>
                </a:solidFill>
                <a:effectLst/>
                <a:latin typeface="Bahnschrift Condensed" panose="020B0502040204020203" pitchFamily="34" charset="0"/>
              </a:rPr>
              <a:t>Data structures and algorithms are an essential part of computer science</a:t>
            </a:r>
            <a:r>
              <a:rPr lang="en-US" sz="2400" b="0" i="0" dirty="0">
                <a:solidFill>
                  <a:srgbClr val="282829"/>
                </a:solidFill>
                <a:effectLst/>
                <a:latin typeface="Bahnschrift Condensed" panose="020B0502040204020203" pitchFamily="34" charset="0"/>
              </a:rPr>
              <a:t> because they help us to store, process, and analyze large amounts of data. </a:t>
            </a:r>
          </a:p>
          <a:p>
            <a:endParaRPr lang="en-US" sz="2400" dirty="0">
              <a:solidFill>
                <a:srgbClr val="282829"/>
              </a:solidFill>
              <a:latin typeface="Bahnschrift Condensed" panose="020B0502040204020203" pitchFamily="34" charset="0"/>
            </a:endParaRPr>
          </a:p>
          <a:p>
            <a:r>
              <a:rPr lang="en-US" sz="2400" b="0" i="0" dirty="0">
                <a:solidFill>
                  <a:srgbClr val="282829"/>
                </a:solidFill>
                <a:effectLst/>
                <a:latin typeface="Bahnschrift Condensed" panose="020B0502040204020203" pitchFamily="34" charset="0"/>
              </a:rPr>
              <a:t>Without these tools, it would be practically impossible to collect, process, and analyze all the data that is generated by computers around the world. In data structures, we learn how to organize data using various techniques, such as arrays and linked lists. In algorithms, we study the various ways that computers can be programmed to solve problems.</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142338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ABF2F-27A5-6DD2-9B63-2CFF712EF795}"/>
              </a:ext>
            </a:extLst>
          </p:cNvPr>
          <p:cNvSpPr txBox="1"/>
          <p:nvPr/>
        </p:nvSpPr>
        <p:spPr>
          <a:xfrm>
            <a:off x="857250" y="81082"/>
            <a:ext cx="3752850" cy="584775"/>
          </a:xfrm>
          <a:prstGeom prst="rect">
            <a:avLst/>
          </a:prstGeom>
          <a:noFill/>
        </p:spPr>
        <p:txBody>
          <a:bodyPr wrap="square" rtlCol="0">
            <a:spAutoFit/>
          </a:bodyPr>
          <a:lstStyle/>
          <a:p>
            <a:r>
              <a:rPr lang="en-IN" sz="3200" dirty="0">
                <a:latin typeface="Bahnschrift Condensed" panose="020B0502040204020203" pitchFamily="34" charset="0"/>
              </a:rPr>
              <a:t>Technology Learnt :</a:t>
            </a:r>
          </a:p>
        </p:txBody>
      </p:sp>
      <p:sp>
        <p:nvSpPr>
          <p:cNvPr id="5" name="TextBox 4">
            <a:extLst>
              <a:ext uri="{FF2B5EF4-FFF2-40B4-BE49-F238E27FC236}">
                <a16:creationId xmlns:a16="http://schemas.microsoft.com/office/drawing/2014/main" id="{3226AEB2-F7D9-3B7A-F644-364D132ABC69}"/>
              </a:ext>
            </a:extLst>
          </p:cNvPr>
          <p:cNvSpPr txBox="1"/>
          <p:nvPr/>
        </p:nvSpPr>
        <p:spPr>
          <a:xfrm>
            <a:off x="857250" y="775275"/>
            <a:ext cx="9677400" cy="6001643"/>
          </a:xfrm>
          <a:prstGeom prst="rect">
            <a:avLst/>
          </a:prstGeom>
          <a:noFill/>
        </p:spPr>
        <p:txBody>
          <a:bodyPr wrap="square" rtlCol="0">
            <a:spAutoFit/>
          </a:bodyPr>
          <a:lstStyle/>
          <a:p>
            <a:r>
              <a:rPr lang="en-US" sz="2400" dirty="0">
                <a:latin typeface="Bahnschrift Condensed" panose="020B0502040204020203" pitchFamily="34" charset="0"/>
              </a:rPr>
              <a:t>Learn Data Structures and Algorithms from basic to an advanced level</a:t>
            </a:r>
          </a:p>
          <a:p>
            <a:r>
              <a:rPr lang="en-US" sz="2400" dirty="0">
                <a:latin typeface="Bahnschrift Condensed" panose="020B0502040204020203" pitchFamily="34" charset="0"/>
              </a:rPr>
              <a:t>Learn Topic-wise implementation of different Data Structures &amp; Algorithms as follows</a:t>
            </a:r>
          </a:p>
          <a:p>
            <a:pPr marL="342900" indent="-342900">
              <a:buFont typeface="+mj-lt"/>
              <a:buAutoNum type="arabicPeriod"/>
            </a:pPr>
            <a:r>
              <a:rPr lang="en-IN" sz="2400" dirty="0">
                <a:latin typeface="Bahnschrift Condensed" panose="020B0502040204020203" pitchFamily="34" charset="0"/>
              </a:rPr>
              <a:t>Analysis of common loops</a:t>
            </a:r>
            <a:endParaRPr lang="en-US" sz="2400"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Analysis of Recursion</a:t>
            </a:r>
            <a:endParaRPr lang="en-US" sz="2400"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Space Complexity</a:t>
            </a:r>
          </a:p>
          <a:p>
            <a:pPr marL="342900" indent="-342900">
              <a:buFont typeface="+mj-lt"/>
              <a:buAutoNum type="arabicPeriod"/>
            </a:pPr>
            <a:r>
              <a:rPr lang="en-IN" sz="2400" dirty="0">
                <a:latin typeface="Bahnschrift Condensed" panose="020B0502040204020203" pitchFamily="34" charset="0"/>
              </a:rPr>
              <a:t>Arrays and Strings</a:t>
            </a:r>
          </a:p>
          <a:p>
            <a:pPr marL="342900" indent="-342900">
              <a:buFont typeface="+mj-lt"/>
              <a:buAutoNum type="arabicPeriod"/>
            </a:pPr>
            <a:r>
              <a:rPr lang="en-IN" sz="2400" dirty="0">
                <a:latin typeface="Bahnschrift Condensed" panose="020B0502040204020203" pitchFamily="34" charset="0"/>
              </a:rPr>
              <a:t>Searching</a:t>
            </a:r>
            <a:r>
              <a:rPr lang="en-US" sz="2400" dirty="0">
                <a:latin typeface="Bahnschrift Condensed" panose="020B0502040204020203" pitchFamily="34" charset="0"/>
              </a:rPr>
              <a:t> and Sorting</a:t>
            </a:r>
          </a:p>
          <a:p>
            <a:pPr marL="342900" indent="-342900">
              <a:buFont typeface="+mj-lt"/>
              <a:buAutoNum type="arabicPeriod"/>
            </a:pPr>
            <a:r>
              <a:rPr lang="en-US" sz="2400" dirty="0">
                <a:latin typeface="Bahnschrift Condensed" panose="020B0502040204020203" pitchFamily="34" charset="0"/>
              </a:rPr>
              <a:t>Hashing </a:t>
            </a:r>
          </a:p>
          <a:p>
            <a:pPr marL="342900" indent="-342900">
              <a:buFont typeface="+mj-lt"/>
              <a:buAutoNum type="arabicPeriod"/>
            </a:pPr>
            <a:r>
              <a:rPr lang="en-US" sz="2400" dirty="0">
                <a:latin typeface="Bahnschrift Condensed" panose="020B0502040204020203" pitchFamily="34" charset="0"/>
              </a:rPr>
              <a:t>Linked List</a:t>
            </a:r>
          </a:p>
          <a:p>
            <a:pPr marL="342900" indent="-342900">
              <a:buFont typeface="+mj-lt"/>
              <a:buAutoNum type="arabicPeriod"/>
            </a:pPr>
            <a:r>
              <a:rPr lang="en-US" sz="2400" dirty="0">
                <a:latin typeface="Bahnschrift Condensed" panose="020B0502040204020203" pitchFamily="34" charset="0"/>
              </a:rPr>
              <a:t>Stacks, Queues and Deque</a:t>
            </a:r>
          </a:p>
          <a:p>
            <a:pPr marL="342900" indent="-342900">
              <a:buFont typeface="+mj-lt"/>
              <a:buAutoNum type="arabicPeriod"/>
            </a:pPr>
            <a:r>
              <a:rPr lang="en-US" sz="2400" dirty="0">
                <a:latin typeface="Bahnschrift Condensed" panose="020B0502040204020203" pitchFamily="34" charset="0"/>
              </a:rPr>
              <a:t>Tree</a:t>
            </a:r>
            <a:endParaRPr lang="en-IN" sz="2400" b="1"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Binary Search Tree</a:t>
            </a:r>
          </a:p>
          <a:p>
            <a:pPr marL="342900" indent="-342900">
              <a:buFont typeface="+mj-lt"/>
              <a:buAutoNum type="arabicPeriod"/>
            </a:pPr>
            <a:r>
              <a:rPr lang="en-IN" sz="2400" dirty="0">
                <a:latin typeface="Bahnschrift Condensed" panose="020B0502040204020203" pitchFamily="34" charset="0"/>
              </a:rPr>
              <a:t>Heap</a:t>
            </a:r>
          </a:p>
          <a:p>
            <a:pPr marL="342900" indent="-342900">
              <a:buFont typeface="+mj-lt"/>
              <a:buAutoNum type="arabicPeriod"/>
            </a:pPr>
            <a:r>
              <a:rPr lang="en-IN" sz="2400" dirty="0">
                <a:latin typeface="Bahnschrift Condensed" panose="020B0502040204020203" pitchFamily="34" charset="0"/>
              </a:rPr>
              <a:t>Graphs</a:t>
            </a:r>
          </a:p>
          <a:p>
            <a:pPr marL="342900" indent="-342900">
              <a:buFont typeface="+mj-lt"/>
              <a:buAutoNum type="arabicPeriod"/>
            </a:pPr>
            <a:r>
              <a:rPr lang="en-IN" sz="2400" dirty="0">
                <a:latin typeface="Bahnschrift Condensed" panose="020B0502040204020203" pitchFamily="34" charset="0"/>
              </a:rPr>
              <a:t>Tree </a:t>
            </a:r>
          </a:p>
          <a:p>
            <a:pPr marL="342900" indent="-342900">
              <a:buFont typeface="+mj-lt"/>
              <a:buAutoNum type="arabicPeriod"/>
            </a:pPr>
            <a:r>
              <a:rPr lang="en-IN" sz="2400" dirty="0">
                <a:latin typeface="Bahnschrift Condensed" panose="020B0502040204020203" pitchFamily="34" charset="0"/>
              </a:rPr>
              <a:t>Segment Tree</a:t>
            </a:r>
            <a:endParaRPr lang="en-US" sz="2400" dirty="0">
              <a:latin typeface="Bahnschrift Condensed" panose="020B0502040204020203" pitchFamily="34" charset="0"/>
            </a:endParaRPr>
          </a:p>
        </p:txBody>
      </p:sp>
    </p:spTree>
    <p:extLst>
      <p:ext uri="{BB962C8B-B14F-4D97-AF65-F5344CB8AC3E}">
        <p14:creationId xmlns:p14="http://schemas.microsoft.com/office/powerpoint/2010/main" val="21164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EFEBAE-25DF-A2F8-895B-EE85A4A169E4}"/>
              </a:ext>
            </a:extLst>
          </p:cNvPr>
          <p:cNvSpPr txBox="1"/>
          <p:nvPr/>
        </p:nvSpPr>
        <p:spPr>
          <a:xfrm>
            <a:off x="952500" y="381000"/>
            <a:ext cx="4914900" cy="646331"/>
          </a:xfrm>
          <a:prstGeom prst="rect">
            <a:avLst/>
          </a:prstGeom>
          <a:noFill/>
        </p:spPr>
        <p:txBody>
          <a:bodyPr wrap="square" rtlCol="0">
            <a:spAutoFit/>
          </a:bodyPr>
          <a:lstStyle/>
          <a:p>
            <a:r>
              <a:rPr lang="en-IN" sz="3600" dirty="0">
                <a:latin typeface="Bahnschrift Condensed" panose="020B0502040204020203" pitchFamily="34" charset="0"/>
              </a:rPr>
              <a:t>Project description :</a:t>
            </a:r>
          </a:p>
        </p:txBody>
      </p:sp>
      <p:sp>
        <p:nvSpPr>
          <p:cNvPr id="5" name="TextBox 4">
            <a:extLst>
              <a:ext uri="{FF2B5EF4-FFF2-40B4-BE49-F238E27FC236}">
                <a16:creationId xmlns:a16="http://schemas.microsoft.com/office/drawing/2014/main" id="{07D4296A-08C1-9F3E-2A44-0373CD5C183A}"/>
              </a:ext>
            </a:extLst>
          </p:cNvPr>
          <p:cNvSpPr txBox="1"/>
          <p:nvPr/>
        </p:nvSpPr>
        <p:spPr>
          <a:xfrm>
            <a:off x="952500" y="1171575"/>
            <a:ext cx="1061085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ahnschrift Condensed" panose="020B0502040204020203" pitchFamily="34" charset="0"/>
              </a:rPr>
              <a:t>Travel management system is a project where user can book his/her tickets just by entering their choices between the cities by creating an account and then logging into the account.</a:t>
            </a:r>
          </a:p>
          <a:p>
            <a:pPr marL="457200" indent="-457200">
              <a:buFont typeface="Arial" panose="020B0604020202020204" pitchFamily="34" charset="0"/>
              <a:buChar char="•"/>
            </a:pPr>
            <a:r>
              <a:rPr lang="en-US" sz="2800" dirty="0">
                <a:latin typeface="Bahnschrift Condensed" panose="020B0502040204020203" pitchFamily="34" charset="0"/>
              </a:rPr>
              <a:t>Then the travel charges will be appear on the screen and then if the user was interested to book his/her tickets then the user must enter the no.of passengers and their details to book the tickets</a:t>
            </a:r>
          </a:p>
          <a:p>
            <a:pPr marL="457200" indent="-457200">
              <a:buFont typeface="Arial" panose="020B0604020202020204" pitchFamily="34" charset="0"/>
              <a:buChar char="•"/>
            </a:pPr>
            <a:endParaRPr lang="en-US" sz="2800" dirty="0">
              <a:latin typeface="Bahnschrift Condensed" panose="020B0502040204020203" pitchFamily="34" charset="0"/>
            </a:endParaRPr>
          </a:p>
          <a:p>
            <a:endParaRPr lang="en-US" sz="2800" dirty="0">
              <a:latin typeface="Bahnschrift Condensed" panose="020B0502040204020203" pitchFamily="34" charset="0"/>
            </a:endParaRPr>
          </a:p>
        </p:txBody>
      </p:sp>
    </p:spTree>
    <p:extLst>
      <p:ext uri="{BB962C8B-B14F-4D97-AF65-F5344CB8AC3E}">
        <p14:creationId xmlns:p14="http://schemas.microsoft.com/office/powerpoint/2010/main" val="205349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FFE0-0E68-D84B-0341-1E91138D3ABB}"/>
              </a:ext>
            </a:extLst>
          </p:cNvPr>
          <p:cNvSpPr>
            <a:spLocks noGrp="1"/>
          </p:cNvSpPr>
          <p:nvPr>
            <p:ph type="title"/>
          </p:nvPr>
        </p:nvSpPr>
        <p:spPr/>
        <p:txBody>
          <a:bodyPr/>
          <a:lstStyle/>
          <a:p>
            <a:r>
              <a:rPr lang="en-IN" dirty="0"/>
              <a:t>The main page:</a:t>
            </a:r>
          </a:p>
        </p:txBody>
      </p:sp>
      <p:pic>
        <p:nvPicPr>
          <p:cNvPr id="6" name="Picture 6">
            <a:extLst>
              <a:ext uri="{FF2B5EF4-FFF2-40B4-BE49-F238E27FC236}">
                <a16:creationId xmlns:a16="http://schemas.microsoft.com/office/drawing/2014/main" id="{DF2A8C13-CE1D-6FF1-545B-E70ACDDE7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20" y="2052638"/>
            <a:ext cx="7909536" cy="4195762"/>
          </a:xfrm>
        </p:spPr>
      </p:pic>
    </p:spTree>
    <p:extLst>
      <p:ext uri="{BB962C8B-B14F-4D97-AF65-F5344CB8AC3E}">
        <p14:creationId xmlns:p14="http://schemas.microsoft.com/office/powerpoint/2010/main" val="188583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67B4-A97F-379D-1EB9-984718AF8D68}"/>
              </a:ext>
            </a:extLst>
          </p:cNvPr>
          <p:cNvSpPr>
            <a:spLocks noGrp="1"/>
          </p:cNvSpPr>
          <p:nvPr>
            <p:ph type="title"/>
          </p:nvPr>
        </p:nvSpPr>
        <p:spPr/>
        <p:txBody>
          <a:bodyPr/>
          <a:lstStyle/>
          <a:p>
            <a:r>
              <a:rPr lang="en-IN" dirty="0"/>
              <a:t>User creating new account</a:t>
            </a:r>
          </a:p>
        </p:txBody>
      </p:sp>
      <p:pic>
        <p:nvPicPr>
          <p:cNvPr id="6" name="Picture 6">
            <a:extLst>
              <a:ext uri="{FF2B5EF4-FFF2-40B4-BE49-F238E27FC236}">
                <a16:creationId xmlns:a16="http://schemas.microsoft.com/office/drawing/2014/main" id="{E5E7AE93-E587-13BC-2811-35D5B1790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281" y="2052638"/>
            <a:ext cx="7863214" cy="4195762"/>
          </a:xfrm>
        </p:spPr>
      </p:pic>
    </p:spTree>
    <p:extLst>
      <p:ext uri="{BB962C8B-B14F-4D97-AF65-F5344CB8AC3E}">
        <p14:creationId xmlns:p14="http://schemas.microsoft.com/office/powerpoint/2010/main" val="85993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9AFB-7E24-1CD0-E979-D5FBCB6F5196}"/>
              </a:ext>
            </a:extLst>
          </p:cNvPr>
          <p:cNvSpPr>
            <a:spLocks noGrp="1"/>
          </p:cNvSpPr>
          <p:nvPr>
            <p:ph type="title"/>
          </p:nvPr>
        </p:nvSpPr>
        <p:spPr/>
        <p:txBody>
          <a:bodyPr/>
          <a:lstStyle/>
          <a:p>
            <a:r>
              <a:rPr lang="en-IN" dirty="0"/>
              <a:t>User creating new account</a:t>
            </a:r>
          </a:p>
        </p:txBody>
      </p:sp>
      <p:pic>
        <p:nvPicPr>
          <p:cNvPr id="6" name="Picture 6">
            <a:extLst>
              <a:ext uri="{FF2B5EF4-FFF2-40B4-BE49-F238E27FC236}">
                <a16:creationId xmlns:a16="http://schemas.microsoft.com/office/drawing/2014/main" id="{F49BDBEA-1120-C7F3-BDE5-722FDB68F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281" y="2052638"/>
            <a:ext cx="7863214" cy="4195762"/>
          </a:xfrm>
        </p:spPr>
      </p:pic>
    </p:spTree>
    <p:extLst>
      <p:ext uri="{BB962C8B-B14F-4D97-AF65-F5344CB8AC3E}">
        <p14:creationId xmlns:p14="http://schemas.microsoft.com/office/powerpoint/2010/main" val="170623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271</TotalTime>
  <Words>487</Words>
  <Application>Microsoft Office PowerPoint</Application>
  <PresentationFormat>Widescreen</PresentationFormat>
  <Paragraphs>52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Bahnschrift Condensed</vt:lpstr>
      <vt:lpstr>Century Gothic</vt:lpstr>
      <vt:lpstr>Wingdings 3</vt:lpstr>
      <vt:lpstr>Ion</vt:lpstr>
      <vt:lpstr>DSA  8 week Summer Training  by CODING SPOON</vt:lpstr>
      <vt:lpstr>PowerPoint Presentation</vt:lpstr>
      <vt:lpstr>PowerPoint Presentation</vt:lpstr>
      <vt:lpstr>PowerPoint Presentation</vt:lpstr>
      <vt:lpstr>PowerPoint Presentation</vt:lpstr>
      <vt:lpstr>PowerPoint Presentation</vt:lpstr>
      <vt:lpstr>The main page:</vt:lpstr>
      <vt:lpstr>User creating new account</vt:lpstr>
      <vt:lpstr>User creating new account</vt:lpstr>
      <vt:lpstr>User login</vt:lpstr>
      <vt:lpstr>User login</vt:lpstr>
      <vt:lpstr>Facilities available for the user:</vt:lpstr>
      <vt:lpstr>List of Cities</vt:lpstr>
      <vt:lpstr>Facilities available:</vt:lpstr>
      <vt:lpstr>User booking ticket:</vt:lpstr>
      <vt:lpstr>User booking Ticket:</vt:lpstr>
      <vt:lpstr>System showing the price between the cities and asking the user to continue …</vt:lpstr>
      <vt:lpstr>If user choice is YES</vt:lpstr>
      <vt:lpstr>It asks for the no.of passengers…</vt:lpstr>
      <vt:lpstr>And then asks the user to enter their details….</vt:lpstr>
      <vt:lpstr>When the user enter the details and conforms it then system will be returning back to the home screen….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Self-Paced  8 week Summer Training  by Geeks for Geeks</dc:title>
  <dc:creator>Avinash Jha</dc:creator>
  <cp:lastModifiedBy>krishnamanikantamiriyala@gmail.com</cp:lastModifiedBy>
  <cp:revision>8</cp:revision>
  <dcterms:created xsi:type="dcterms:W3CDTF">2022-10-19T16:22:40Z</dcterms:created>
  <dcterms:modified xsi:type="dcterms:W3CDTF">2022-11-04T18:19:59Z</dcterms:modified>
</cp:coreProperties>
</file>