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292" r:id="rId5"/>
    <p:sldId id="257" r:id="rId6"/>
    <p:sldId id="343" r:id="rId7"/>
    <p:sldId id="344" r:id="rId8"/>
    <p:sldId id="351" r:id="rId9"/>
    <p:sldId id="345" r:id="rId10"/>
    <p:sldId id="346" r:id="rId11"/>
    <p:sldId id="347" r:id="rId12"/>
    <p:sldId id="352" r:id="rId13"/>
    <p:sldId id="348" r:id="rId14"/>
    <p:sldId id="349" r:id="rId15"/>
    <p:sldId id="350" r:id="rId16"/>
    <p:sldId id="34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2" y="6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0"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743413" y="2571750"/>
            <a:ext cx="8766347" cy="931191"/>
          </a:xfrm>
          <a:prstGeom prst="rect">
            <a:avLst/>
          </a:prstGeom>
          <a:noFill/>
          <a:ln w="0">
            <a:noFill/>
          </a:ln>
        </p:spPr>
        <p:txBody>
          <a:bodyPr lIns="68580" tIns="34290" rIns="68580" bIns="34290" anchor="b">
            <a:noAutofit/>
          </a:bodyPr>
          <a:lstStyle/>
          <a:p>
            <a:pPr>
              <a:lnSpc>
                <a:spcPct val="150000"/>
              </a:lnSpc>
            </a:pPr>
            <a:r>
              <a:rPr lang="en-US" sz="2800" b="0" i="0" dirty="0">
                <a:solidFill>
                  <a:schemeClr val="bg1"/>
                </a:solidFill>
                <a:effectLst/>
                <a:latin typeface="__Inter_d65c78"/>
              </a:rPr>
              <a:t>Osteoporosis Risk Prediction Using Machine Learning</a:t>
            </a:r>
          </a:p>
          <a:p>
            <a:pPr>
              <a:lnSpc>
                <a:spcPct val="150000"/>
              </a:lnSpc>
            </a:pPr>
            <a:r>
              <a:rPr lang="en-US" sz="1800" spc="-1" dirty="0">
                <a:solidFill>
                  <a:schemeClr val="bg1"/>
                </a:solidFill>
                <a:latin typeface="Calibri"/>
              </a:rPr>
              <a:t>Team ID - </a:t>
            </a:r>
            <a:r>
              <a:rPr lang="en-US" sz="1800" b="0" i="0" dirty="0">
                <a:solidFill>
                  <a:schemeClr val="bg1"/>
                </a:solidFill>
                <a:effectLst/>
                <a:latin typeface="Nunito" panose="020F0502020204030204" pitchFamily="2" charset="0"/>
              </a:rPr>
              <a:t>CU_CP_Team_9184</a:t>
            </a:r>
            <a:endParaRPr lang="en-US" sz="1800" spc="-1" dirty="0">
              <a:solidFill>
                <a:schemeClr val="bg1"/>
              </a:solidFill>
              <a:latin typeface="Calibri"/>
            </a:endParaRP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353235" y="3389174"/>
            <a:ext cx="3524435" cy="584775"/>
          </a:xfrm>
          <a:prstGeom prst="rect">
            <a:avLst/>
          </a:prstGeom>
          <a:noFill/>
        </p:spPr>
        <p:txBody>
          <a:bodyPr wrap="square" rtlCol="0">
            <a:spAutoFit/>
          </a:bodyPr>
          <a:lstStyle/>
          <a:p>
            <a:r>
              <a:rPr lang="en-IN" sz="1600" dirty="0">
                <a:solidFill>
                  <a:schemeClr val="bg1"/>
                </a:solidFill>
              </a:rPr>
              <a:t>Team Leader:</a:t>
            </a:r>
            <a:br>
              <a:rPr lang="en-IN" sz="1600" dirty="0">
                <a:solidFill>
                  <a:schemeClr val="bg1"/>
                </a:solidFill>
              </a:rPr>
            </a:br>
            <a:r>
              <a:rPr lang="en-IN" sz="1600" dirty="0" err="1">
                <a:solidFill>
                  <a:schemeClr val="bg1"/>
                </a:solidFill>
              </a:rPr>
              <a:t>Aerupilli</a:t>
            </a:r>
            <a:r>
              <a:rPr lang="en-IN" sz="1600" dirty="0">
                <a:solidFill>
                  <a:schemeClr val="bg1"/>
                </a:solidFill>
              </a:rPr>
              <a:t> </a:t>
            </a:r>
            <a:r>
              <a:rPr lang="en-IN" sz="1600" dirty="0" err="1">
                <a:solidFill>
                  <a:schemeClr val="bg1"/>
                </a:solidFill>
              </a:rPr>
              <a:t>Krishnamraju</a:t>
            </a:r>
            <a:endParaRPr lang="en-IN" sz="1600" dirty="0">
              <a:solidFill>
                <a:schemeClr val="bg1"/>
              </a:solidFill>
            </a:endParaRPr>
          </a:p>
        </p:txBody>
      </p:sp>
      <p:sp>
        <p:nvSpPr>
          <p:cNvPr id="11" name="TextBox 10">
            <a:extLst>
              <a:ext uri="{FF2B5EF4-FFF2-40B4-BE49-F238E27FC236}">
                <a16:creationId xmlns:a16="http://schemas.microsoft.com/office/drawing/2014/main" id="{B750B900-7CF4-4E3A-B3A5-521E18CC1138}"/>
              </a:ext>
            </a:extLst>
          </p:cNvPr>
          <p:cNvSpPr txBox="1"/>
          <p:nvPr/>
        </p:nvSpPr>
        <p:spPr>
          <a:xfrm>
            <a:off x="104094" y="4306502"/>
            <a:ext cx="3524435" cy="1261884"/>
          </a:xfrm>
          <a:prstGeom prst="rect">
            <a:avLst/>
          </a:prstGeom>
          <a:noFill/>
        </p:spPr>
        <p:txBody>
          <a:bodyPr wrap="square" rtlCol="0">
            <a:spAutoFit/>
          </a:bodyPr>
          <a:lstStyle/>
          <a:p>
            <a:endParaRPr lang="en-IN" sz="1200" i="1" dirty="0">
              <a:solidFill>
                <a:schemeClr val="bg1"/>
              </a:solidFill>
            </a:endParaRPr>
          </a:p>
          <a:p>
            <a:endParaRPr lang="en-IN" sz="1200" i="1" dirty="0">
              <a:solidFill>
                <a:schemeClr val="bg1"/>
              </a:solidFill>
            </a:endParaRPr>
          </a:p>
          <a:p>
            <a:r>
              <a:rPr lang="en-IN" sz="1200" i="1" dirty="0">
                <a:solidFill>
                  <a:schemeClr val="bg1"/>
                </a:solidFill>
              </a:rPr>
              <a:t>Under the mentorship of,</a:t>
            </a:r>
          </a:p>
          <a:p>
            <a:r>
              <a:rPr lang="en-US" sz="1200" i="1" dirty="0">
                <a:solidFill>
                  <a:schemeClr val="bg1"/>
                </a:solidFill>
              </a:rPr>
              <a:t>Makka </a:t>
            </a:r>
            <a:r>
              <a:rPr lang="en-US" sz="1200" i="1" dirty="0" err="1">
                <a:solidFill>
                  <a:schemeClr val="bg1"/>
                </a:solidFill>
              </a:rPr>
              <a:t>Dwaraka</a:t>
            </a:r>
            <a:r>
              <a:rPr lang="en-US" sz="1200" i="1" dirty="0">
                <a:solidFill>
                  <a:schemeClr val="bg1"/>
                </a:solidFill>
              </a:rPr>
              <a:t> Reddy</a:t>
            </a:r>
            <a:endParaRPr lang="en-IN" sz="1200" i="1" dirty="0">
              <a:solidFill>
                <a:schemeClr val="bg1"/>
              </a:solidFill>
            </a:endParaRPr>
          </a:p>
          <a:p>
            <a:endParaRPr lang="en-IN" dirty="0">
              <a:solidFill>
                <a:schemeClr val="bg1"/>
              </a:solidFill>
            </a:endParaRPr>
          </a:p>
          <a:p>
            <a:endParaRPr lang="en-IN" dirty="0"/>
          </a:p>
        </p:txBody>
      </p:sp>
      <p:sp>
        <p:nvSpPr>
          <p:cNvPr id="4" name="Rectangle 1">
            <a:extLst>
              <a:ext uri="{FF2B5EF4-FFF2-40B4-BE49-F238E27FC236}">
                <a16:creationId xmlns:a16="http://schemas.microsoft.com/office/drawing/2014/main" id="{A57A0825-1BD7-5D64-3AE2-01001CE0288B}"/>
              </a:ext>
            </a:extLst>
          </p:cNvPr>
          <p:cNvSpPr>
            <a:spLocks noChangeArrowheads="1"/>
          </p:cNvSpPr>
          <p:nvPr/>
        </p:nvSpPr>
        <p:spPr bwMode="auto">
          <a:xfrm>
            <a:off x="803275" y="2849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111A580-F3CF-38D7-BD36-2CAB46A83187}"/>
              </a:ext>
            </a:extLst>
          </p:cNvPr>
          <p:cNvSpPr>
            <a:spLocks noChangeArrowheads="1"/>
          </p:cNvSpPr>
          <p:nvPr/>
        </p:nvSpPr>
        <p:spPr bwMode="auto">
          <a:xfrm>
            <a:off x="803275" y="2849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endParaRPr lang="en-US" dirty="0"/>
          </a:p>
        </p:txBody>
      </p:sp>
      <p:graphicFrame>
        <p:nvGraphicFramePr>
          <p:cNvPr id="3" name="Table 2">
            <a:extLst>
              <a:ext uri="{FF2B5EF4-FFF2-40B4-BE49-F238E27FC236}">
                <a16:creationId xmlns:a16="http://schemas.microsoft.com/office/drawing/2014/main" id="{D9057C85-9DA9-83DF-4312-1D7D2F85D5DD}"/>
              </a:ext>
            </a:extLst>
          </p:cNvPr>
          <p:cNvGraphicFramePr>
            <a:graphicFrameLocks noGrp="1"/>
          </p:cNvGraphicFramePr>
          <p:nvPr>
            <p:extLst>
              <p:ext uri="{D42A27DB-BD31-4B8C-83A1-F6EECF244321}">
                <p14:modId xmlns:p14="http://schemas.microsoft.com/office/powerpoint/2010/main" val="3926750985"/>
              </p:ext>
            </p:extLst>
          </p:nvPr>
        </p:nvGraphicFramePr>
        <p:xfrm>
          <a:off x="443882" y="1109471"/>
          <a:ext cx="8185212" cy="3589008"/>
        </p:xfrm>
        <a:graphic>
          <a:graphicData uri="http://schemas.openxmlformats.org/drawingml/2006/table">
            <a:tbl>
              <a:tblPr firstRow="1" firstCol="1" bandRow="1">
                <a:tableStyleId>{5C22544A-7EE6-4342-B048-85BDC9FD1C3A}</a:tableStyleId>
              </a:tblPr>
              <a:tblGrid>
                <a:gridCol w="2055478">
                  <a:extLst>
                    <a:ext uri="{9D8B030D-6E8A-4147-A177-3AD203B41FA5}">
                      <a16:colId xmlns:a16="http://schemas.microsoft.com/office/drawing/2014/main" val="3104372181"/>
                    </a:ext>
                  </a:extLst>
                </a:gridCol>
                <a:gridCol w="1024128">
                  <a:extLst>
                    <a:ext uri="{9D8B030D-6E8A-4147-A177-3AD203B41FA5}">
                      <a16:colId xmlns:a16="http://schemas.microsoft.com/office/drawing/2014/main" val="3783967865"/>
                    </a:ext>
                  </a:extLst>
                </a:gridCol>
                <a:gridCol w="1402080">
                  <a:extLst>
                    <a:ext uri="{9D8B030D-6E8A-4147-A177-3AD203B41FA5}">
                      <a16:colId xmlns:a16="http://schemas.microsoft.com/office/drawing/2014/main" val="3503294342"/>
                    </a:ext>
                  </a:extLst>
                </a:gridCol>
                <a:gridCol w="1292352">
                  <a:extLst>
                    <a:ext uri="{9D8B030D-6E8A-4147-A177-3AD203B41FA5}">
                      <a16:colId xmlns:a16="http://schemas.microsoft.com/office/drawing/2014/main" val="2205256065"/>
                    </a:ext>
                  </a:extLst>
                </a:gridCol>
                <a:gridCol w="1231392">
                  <a:extLst>
                    <a:ext uri="{9D8B030D-6E8A-4147-A177-3AD203B41FA5}">
                      <a16:colId xmlns:a16="http://schemas.microsoft.com/office/drawing/2014/main" val="2215812622"/>
                    </a:ext>
                  </a:extLst>
                </a:gridCol>
                <a:gridCol w="1179782">
                  <a:extLst>
                    <a:ext uri="{9D8B030D-6E8A-4147-A177-3AD203B41FA5}">
                      <a16:colId xmlns:a16="http://schemas.microsoft.com/office/drawing/2014/main" val="1579827492"/>
                    </a:ext>
                  </a:extLst>
                </a:gridCol>
              </a:tblGrid>
              <a:tr h="258251">
                <a:tc>
                  <a:txBody>
                    <a:bodyPr/>
                    <a:lstStyle/>
                    <a:p>
                      <a:pPr marL="6350" marR="0" indent="-6350">
                        <a:lnSpc>
                          <a:spcPct val="104000"/>
                        </a:lnSpc>
                        <a:spcBef>
                          <a:spcPts val="0"/>
                        </a:spcBef>
                        <a:spcAft>
                          <a:spcPts val="155"/>
                        </a:spcAft>
                      </a:pPr>
                      <a:r>
                        <a:rPr lang="en-US" sz="1000" kern="100">
                          <a:effectLst/>
                        </a:rPr>
                        <a:t>Model</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nSpc>
                          <a:spcPct val="104000"/>
                        </a:lnSpc>
                        <a:spcBef>
                          <a:spcPts val="0"/>
                        </a:spcBef>
                        <a:spcAft>
                          <a:spcPts val="155"/>
                        </a:spcAft>
                      </a:pPr>
                      <a:r>
                        <a:rPr lang="en-US" sz="1000" kern="100">
                          <a:effectLst/>
                        </a:rPr>
                        <a:t>Accuracy</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nSpc>
                          <a:spcPct val="104000"/>
                        </a:lnSpc>
                        <a:spcBef>
                          <a:spcPts val="0"/>
                        </a:spcBef>
                        <a:spcAft>
                          <a:spcPts val="155"/>
                        </a:spcAft>
                      </a:pPr>
                      <a:r>
                        <a:rPr lang="en-US" sz="1000" kern="100">
                          <a:effectLst/>
                        </a:rPr>
                        <a:t>Precision</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nSpc>
                          <a:spcPct val="104000"/>
                        </a:lnSpc>
                        <a:spcBef>
                          <a:spcPts val="0"/>
                        </a:spcBef>
                        <a:spcAft>
                          <a:spcPts val="155"/>
                        </a:spcAft>
                      </a:pPr>
                      <a:r>
                        <a:rPr lang="en-US" sz="1000" kern="100">
                          <a:effectLst/>
                        </a:rPr>
                        <a:t>Recall</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nSpc>
                          <a:spcPct val="104000"/>
                        </a:lnSpc>
                        <a:spcBef>
                          <a:spcPts val="0"/>
                        </a:spcBef>
                        <a:spcAft>
                          <a:spcPts val="155"/>
                        </a:spcAft>
                      </a:pPr>
                      <a:r>
                        <a:rPr lang="en-US" sz="1000" kern="100">
                          <a:effectLst/>
                        </a:rPr>
                        <a:t>F1 Score</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nSpc>
                          <a:spcPct val="104000"/>
                        </a:lnSpc>
                        <a:spcBef>
                          <a:spcPts val="0"/>
                        </a:spcBef>
                        <a:spcAft>
                          <a:spcPts val="155"/>
                        </a:spcAft>
                      </a:pPr>
                      <a:r>
                        <a:rPr lang="en-US" sz="1000" kern="100">
                          <a:effectLst/>
                        </a:rPr>
                        <a:t>ROC AUC</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65976054"/>
                  </a:ext>
                </a:extLst>
              </a:tr>
              <a:tr h="258251">
                <a:tc>
                  <a:txBody>
                    <a:bodyPr/>
                    <a:lstStyle/>
                    <a:p>
                      <a:pPr marL="6350" marR="0" indent="-6350">
                        <a:lnSpc>
                          <a:spcPct val="104000"/>
                        </a:lnSpc>
                        <a:spcBef>
                          <a:spcPts val="0"/>
                        </a:spcBef>
                        <a:spcAft>
                          <a:spcPts val="155"/>
                        </a:spcAft>
                      </a:pPr>
                      <a:r>
                        <a:rPr lang="en-US" sz="1000" kern="100">
                          <a:effectLst/>
                        </a:rPr>
                        <a:t>Decision Tree</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0.7993</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0.7729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0.8647</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0.8162</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0.7968</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2723783438"/>
                  </a:ext>
                </a:extLst>
              </a:tr>
              <a:tr h="258251">
                <a:tc>
                  <a:txBody>
                    <a:bodyPr/>
                    <a:lstStyle/>
                    <a:p>
                      <a:pPr marL="6350" marR="0" indent="-6350">
                        <a:lnSpc>
                          <a:spcPct val="104000"/>
                        </a:lnSpc>
                        <a:spcBef>
                          <a:spcPts val="0"/>
                        </a:spcBef>
                        <a:spcAft>
                          <a:spcPts val="155"/>
                        </a:spcAft>
                      </a:pPr>
                      <a:r>
                        <a:rPr lang="en-US" sz="1000" kern="100">
                          <a:effectLst/>
                        </a:rPr>
                        <a:t>Random Forest</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0.8435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0.9203</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0.7624</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0.8339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0.8928</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3278921269"/>
                  </a:ext>
                </a:extLst>
              </a:tr>
              <a:tr h="258251">
                <a:tc>
                  <a:txBody>
                    <a:bodyPr/>
                    <a:lstStyle/>
                    <a:p>
                      <a:pPr marL="6350" marR="0" indent="-6350">
                        <a:lnSpc>
                          <a:spcPct val="104000"/>
                        </a:lnSpc>
                        <a:spcBef>
                          <a:spcPts val="0"/>
                        </a:spcBef>
                        <a:spcAft>
                          <a:spcPts val="155"/>
                        </a:spcAft>
                      </a:pPr>
                      <a:r>
                        <a:rPr lang="en-US" sz="1000" kern="100">
                          <a:effectLst/>
                        </a:rPr>
                        <a:t>Gradient Boosting</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0.9167</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1.0000</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0.8383</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0.9120</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0.9239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639739479"/>
                  </a:ext>
                </a:extLst>
              </a:tr>
              <a:tr h="258251">
                <a:tc>
                  <a:txBody>
                    <a:bodyPr/>
                    <a:lstStyle/>
                    <a:p>
                      <a:pPr marL="6350" marR="0" indent="-6350">
                        <a:lnSpc>
                          <a:spcPct val="104000"/>
                        </a:lnSpc>
                        <a:spcBef>
                          <a:spcPts val="0"/>
                        </a:spcBef>
                        <a:spcAft>
                          <a:spcPts val="155"/>
                        </a:spcAft>
                      </a:pPr>
                      <a:r>
                        <a:rPr lang="en-US" sz="1000" kern="100">
                          <a:effectLst/>
                        </a:rPr>
                        <a:t>XGBoost</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0.8827</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0.9209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0.8449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0.8812</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0.9261</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2925831333"/>
                  </a:ext>
                </a:extLst>
              </a:tr>
              <a:tr h="503249">
                <a:tc>
                  <a:txBody>
                    <a:bodyPr/>
                    <a:lstStyle/>
                    <a:p>
                      <a:pPr marL="6350" marR="0" indent="-6350">
                        <a:lnSpc>
                          <a:spcPct val="104000"/>
                        </a:lnSpc>
                        <a:spcBef>
                          <a:spcPts val="0"/>
                        </a:spcBef>
                        <a:spcAft>
                          <a:spcPts val="155"/>
                        </a:spcAft>
                      </a:pPr>
                      <a:r>
                        <a:rPr lang="en-US" sz="1000" kern="100">
                          <a:effectLst/>
                        </a:rPr>
                        <a:t>K-Nearest Neighbors</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0.8537</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0.9189</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0.7855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0.8470</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0.8980</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445221868"/>
                  </a:ext>
                </a:extLst>
              </a:tr>
              <a:tr h="258251">
                <a:tc>
                  <a:txBody>
                    <a:bodyPr/>
                    <a:lstStyle/>
                    <a:p>
                      <a:pPr marL="6350" marR="0" indent="-6350">
                        <a:lnSpc>
                          <a:spcPct val="104000"/>
                        </a:lnSpc>
                        <a:spcBef>
                          <a:spcPts val="0"/>
                        </a:spcBef>
                        <a:spcAft>
                          <a:spcPts val="155"/>
                        </a:spcAft>
                      </a:pPr>
                      <a:r>
                        <a:rPr lang="en-US" sz="1000" kern="100">
                          <a:effectLst/>
                        </a:rPr>
                        <a:t>AdaBoost</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0.8690</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1.0000</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0.7459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0.8544</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0.9145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2702182328"/>
                  </a:ext>
                </a:extLst>
              </a:tr>
              <a:tr h="258251">
                <a:tc>
                  <a:txBody>
                    <a:bodyPr/>
                    <a:lstStyle/>
                    <a:p>
                      <a:pPr marL="6350" marR="0" indent="-6350">
                        <a:lnSpc>
                          <a:spcPct val="104000"/>
                        </a:lnSpc>
                        <a:spcBef>
                          <a:spcPts val="0"/>
                        </a:spcBef>
                        <a:spcAft>
                          <a:spcPts val="155"/>
                        </a:spcAft>
                      </a:pPr>
                      <a:r>
                        <a:rPr lang="en-US" sz="1000" kern="100">
                          <a:effectLst/>
                        </a:rPr>
                        <a:t>Naive Bayes</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0.8520</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0.9154</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0.7855</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0.8455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0.8993</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3061849304"/>
                  </a:ext>
                </a:extLst>
              </a:tr>
              <a:tr h="503249">
                <a:tc>
                  <a:txBody>
                    <a:bodyPr/>
                    <a:lstStyle/>
                    <a:p>
                      <a:pPr marL="6350" marR="0" indent="-6350">
                        <a:lnSpc>
                          <a:spcPct val="104000"/>
                        </a:lnSpc>
                        <a:spcBef>
                          <a:spcPts val="0"/>
                        </a:spcBef>
                        <a:spcAft>
                          <a:spcPts val="155"/>
                        </a:spcAft>
                      </a:pPr>
                      <a:r>
                        <a:rPr lang="en-US" sz="1000" kern="100">
                          <a:effectLst/>
                        </a:rPr>
                        <a:t>Support Vector Machine</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0.8452</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0.9454</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0.7426</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0.8318</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0.9000</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2441474300"/>
                  </a:ext>
                </a:extLst>
              </a:tr>
              <a:tr h="258251">
                <a:tc>
                  <a:txBody>
                    <a:bodyPr/>
                    <a:lstStyle/>
                    <a:p>
                      <a:pPr marL="6350" marR="0" indent="-6350">
                        <a:lnSpc>
                          <a:spcPct val="104000"/>
                        </a:lnSpc>
                        <a:spcBef>
                          <a:spcPts val="0"/>
                        </a:spcBef>
                        <a:spcAft>
                          <a:spcPts val="155"/>
                        </a:spcAft>
                      </a:pPr>
                      <a:r>
                        <a:rPr lang="en-US" sz="1000" kern="100">
                          <a:effectLst/>
                        </a:rPr>
                        <a:t>Extra Trees</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0.7976</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0.8333</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0.7591</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0.7945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0.8552</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2219682835"/>
                  </a:ext>
                </a:extLst>
              </a:tr>
              <a:tr h="258251">
                <a:tc>
                  <a:txBody>
                    <a:bodyPr/>
                    <a:lstStyle/>
                    <a:p>
                      <a:pPr marL="6350" marR="0" indent="-6350">
                        <a:lnSpc>
                          <a:spcPct val="104000"/>
                        </a:lnSpc>
                        <a:spcBef>
                          <a:spcPts val="0"/>
                        </a:spcBef>
                        <a:spcAft>
                          <a:spcPts val="155"/>
                        </a:spcAft>
                      </a:pPr>
                      <a:r>
                        <a:rPr lang="en-US" sz="1000" kern="100">
                          <a:effectLst/>
                        </a:rPr>
                        <a:t>Stacking Classifier</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0.8452</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0.8655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0.8284</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0.8465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0.9036</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2850413096"/>
                  </a:ext>
                </a:extLst>
              </a:tr>
              <a:tr h="258251">
                <a:tc>
                  <a:txBody>
                    <a:bodyPr/>
                    <a:lstStyle/>
                    <a:p>
                      <a:pPr marL="6350" marR="0" indent="-6350">
                        <a:lnSpc>
                          <a:spcPct val="104000"/>
                        </a:lnSpc>
                        <a:spcBef>
                          <a:spcPts val="0"/>
                        </a:spcBef>
                        <a:spcAft>
                          <a:spcPts val="155"/>
                        </a:spcAft>
                      </a:pPr>
                      <a:r>
                        <a:rPr lang="en-US" sz="1000" kern="100">
                          <a:effectLst/>
                        </a:rPr>
                        <a:t>Bagging Classifier</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0.9099</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0.9735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0.8482</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a:effectLst/>
                        </a:rPr>
                        <a:t>0.9065</a:t>
                      </a:r>
                      <a:endParaRPr lang="en-US" sz="1000" kern="10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tc>
                  <a:txBody>
                    <a:bodyPr/>
                    <a:lstStyle/>
                    <a:p>
                      <a:pPr marL="6350" marR="0" indent="-6350" algn="ctr">
                        <a:lnSpc>
                          <a:spcPct val="104000"/>
                        </a:lnSpc>
                        <a:spcBef>
                          <a:spcPts val="0"/>
                        </a:spcBef>
                        <a:spcAft>
                          <a:spcPts val="155"/>
                        </a:spcAft>
                      </a:pPr>
                      <a:r>
                        <a:rPr lang="en-US" sz="1000" kern="100" dirty="0">
                          <a:effectLst/>
                        </a:rPr>
                        <a:t>0.9238</a:t>
                      </a:r>
                      <a:endParaRPr lang="en-US" sz="10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a:txBody>
                  <a:tcPr marL="9525" marR="9525" marT="9525" marB="9525" anchor="ctr"/>
                </a:tc>
                <a:extLst>
                  <a:ext uri="{0D108BD9-81ED-4DB2-BD59-A6C34878D82A}">
                    <a16:rowId xmlns:a16="http://schemas.microsoft.com/office/drawing/2014/main" val="152778033"/>
                  </a:ext>
                </a:extLst>
              </a:tr>
            </a:tbl>
          </a:graphicData>
        </a:graphic>
      </p:graphicFrame>
    </p:spTree>
    <p:extLst>
      <p:ext uri="{BB962C8B-B14F-4D97-AF65-F5344CB8AC3E}">
        <p14:creationId xmlns:p14="http://schemas.microsoft.com/office/powerpoint/2010/main" val="20160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Conclusion</a:t>
            </a:r>
          </a:p>
        </p:txBody>
      </p:sp>
      <p:sp>
        <p:nvSpPr>
          <p:cNvPr id="2" name="TextBox 1">
            <a:extLst>
              <a:ext uri="{FF2B5EF4-FFF2-40B4-BE49-F238E27FC236}">
                <a16:creationId xmlns:a16="http://schemas.microsoft.com/office/drawing/2014/main" id="{F08B4C91-49FE-8E91-B089-2549E0EF5A3C}"/>
              </a:ext>
            </a:extLst>
          </p:cNvPr>
          <p:cNvSpPr txBox="1"/>
          <p:nvPr/>
        </p:nvSpPr>
        <p:spPr>
          <a:xfrm>
            <a:off x="311700" y="1017726"/>
            <a:ext cx="8234892" cy="3590727"/>
          </a:xfrm>
          <a:prstGeom prst="rect">
            <a:avLst/>
          </a:prstGeom>
          <a:noFill/>
        </p:spPr>
        <p:txBody>
          <a:bodyPr wrap="square" rtlCol="0">
            <a:spAutoFit/>
          </a:bodyPr>
          <a:lstStyle/>
          <a:p>
            <a:pPr marL="0" marR="0" indent="0">
              <a:lnSpc>
                <a:spcPct val="150000"/>
              </a:lnSpc>
              <a:spcBef>
                <a:spcPts val="0"/>
              </a:spcBef>
              <a:spcAft>
                <a:spcPts val="155"/>
              </a:spcAft>
            </a:pPr>
            <a:r>
              <a:rPr lang="en-US" b="1" kern="100" dirty="0">
                <a:solidFill>
                  <a:srgbClr val="000000"/>
                </a:solidFill>
                <a:effectLst/>
                <a:latin typeface="+mj-lt"/>
                <a:ea typeface="Franklin Gothic Book" panose="020B0503020102020204" pitchFamily="34" charset="0"/>
                <a:cs typeface="Franklin Gothic Book" panose="020B0503020102020204" pitchFamily="34" charset="0"/>
              </a:rPr>
              <a:t>Best Model:</a:t>
            </a:r>
            <a:r>
              <a:rPr lang="en-US" kern="100" dirty="0">
                <a:solidFill>
                  <a:srgbClr val="000000"/>
                </a:solidFill>
                <a:effectLst/>
                <a:latin typeface="+mj-lt"/>
                <a:ea typeface="Franklin Gothic Book" panose="020B0503020102020204" pitchFamily="34" charset="0"/>
                <a:cs typeface="Franklin Gothic Book" panose="020B0503020102020204" pitchFamily="34" charset="0"/>
              </a:rPr>
              <a:t> </a:t>
            </a:r>
            <a:r>
              <a:rPr lang="en-US" kern="100" dirty="0" err="1">
                <a:solidFill>
                  <a:srgbClr val="000000"/>
                </a:solidFill>
                <a:effectLst/>
                <a:latin typeface="+mj-lt"/>
                <a:ea typeface="Franklin Gothic Book" panose="020B0503020102020204" pitchFamily="34" charset="0"/>
                <a:cs typeface="Franklin Gothic Book" panose="020B0503020102020204" pitchFamily="34" charset="0"/>
              </a:rPr>
              <a:t>XGBoost</a:t>
            </a:r>
            <a:endParaRPr lang="en-US" kern="100" dirty="0">
              <a:solidFill>
                <a:srgbClr val="000000"/>
              </a:solidFill>
              <a:effectLst/>
              <a:latin typeface="+mj-lt"/>
              <a:ea typeface="Franklin Gothic Book" panose="020B0503020102020204" pitchFamily="34" charset="0"/>
              <a:cs typeface="Franklin Gothic Book" panose="020B0503020102020204" pitchFamily="34" charset="0"/>
            </a:endParaRPr>
          </a:p>
          <a:p>
            <a:pPr marL="342900" marR="0" lvl="0" indent="-342900">
              <a:lnSpc>
                <a:spcPct val="150000"/>
              </a:lnSpc>
              <a:spcBef>
                <a:spcPts val="0"/>
              </a:spcBef>
              <a:spcAft>
                <a:spcPts val="0"/>
              </a:spcAft>
              <a:buFont typeface="+mj-lt"/>
              <a:buAutoNum type="arabicPeriod"/>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Accuracy: 0.8827</a:t>
            </a:r>
          </a:p>
          <a:p>
            <a:pPr marL="342900" marR="0" lvl="0" indent="-342900">
              <a:lnSpc>
                <a:spcPct val="150000"/>
              </a:lnSpc>
              <a:spcBef>
                <a:spcPts val="0"/>
              </a:spcBef>
              <a:spcAft>
                <a:spcPts val="0"/>
              </a:spcAft>
              <a:buFont typeface="+mj-lt"/>
              <a:buAutoNum type="arabicPeriod"/>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Precision: 0.9209</a:t>
            </a:r>
          </a:p>
          <a:p>
            <a:pPr marL="342900" marR="0" lvl="0" indent="-342900">
              <a:lnSpc>
                <a:spcPct val="150000"/>
              </a:lnSpc>
              <a:spcBef>
                <a:spcPts val="0"/>
              </a:spcBef>
              <a:spcAft>
                <a:spcPts val="0"/>
              </a:spcAft>
              <a:buFont typeface="+mj-lt"/>
              <a:buAutoNum type="arabicPeriod"/>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Recall: 0.8449</a:t>
            </a:r>
          </a:p>
          <a:p>
            <a:pPr marL="342900" marR="0" lvl="0" indent="-342900">
              <a:lnSpc>
                <a:spcPct val="150000"/>
              </a:lnSpc>
              <a:spcBef>
                <a:spcPts val="0"/>
              </a:spcBef>
              <a:spcAft>
                <a:spcPts val="0"/>
              </a:spcAft>
              <a:buFont typeface="+mj-lt"/>
              <a:buAutoNum type="arabicPeriod"/>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F1 Score: 0.8812</a:t>
            </a:r>
          </a:p>
          <a:p>
            <a:pPr marL="342900" marR="0" lvl="0" indent="-342900">
              <a:lnSpc>
                <a:spcPct val="150000"/>
              </a:lnSpc>
              <a:spcBef>
                <a:spcPts val="0"/>
              </a:spcBef>
              <a:spcAft>
                <a:spcPts val="155"/>
              </a:spcAft>
              <a:buFont typeface="+mj-lt"/>
              <a:buAutoNum type="arabicPeriod"/>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ROC AUC: 0.9261</a:t>
            </a:r>
          </a:p>
          <a:p>
            <a:pPr>
              <a:lnSpc>
                <a:spcPct val="150000"/>
              </a:lnSpc>
            </a:pPr>
            <a:endParaRPr lang="en-US" dirty="0">
              <a:latin typeface="+mn-lt"/>
            </a:endParaRPr>
          </a:p>
          <a:p>
            <a:pPr>
              <a:lnSpc>
                <a:spcPct val="150000"/>
              </a:lnSpc>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The </a:t>
            </a:r>
            <a:r>
              <a:rPr lang="en-US" kern="100" dirty="0" err="1">
                <a:solidFill>
                  <a:srgbClr val="000000"/>
                </a:solidFill>
                <a:effectLst/>
                <a:latin typeface="+mn-lt"/>
                <a:ea typeface="Franklin Gothic Book" panose="020B0503020102020204" pitchFamily="34" charset="0"/>
                <a:cs typeface="Franklin Gothic Book" panose="020B0503020102020204" pitchFamily="34" charset="0"/>
              </a:rPr>
              <a:t>XGBoost</a:t>
            </a:r>
            <a:r>
              <a:rPr lang="en-US" kern="100" dirty="0">
                <a:solidFill>
                  <a:srgbClr val="000000"/>
                </a:solidFill>
                <a:effectLst/>
                <a:latin typeface="+mn-lt"/>
                <a:ea typeface="Franklin Gothic Book" panose="020B0503020102020204" pitchFamily="34" charset="0"/>
                <a:cs typeface="Franklin Gothic Book" panose="020B0503020102020204" pitchFamily="34" charset="0"/>
              </a:rPr>
              <a:t> model emerged as the best performer in the osteoporosis risk prediction task, achieving the highest ROC AUC score of 0.9261. This indicates that </a:t>
            </a:r>
            <a:r>
              <a:rPr lang="en-US" kern="100" dirty="0" err="1">
                <a:solidFill>
                  <a:srgbClr val="000000"/>
                </a:solidFill>
                <a:effectLst/>
                <a:latin typeface="+mn-lt"/>
                <a:ea typeface="Franklin Gothic Book" panose="020B0503020102020204" pitchFamily="34" charset="0"/>
                <a:cs typeface="Franklin Gothic Book" panose="020B0503020102020204" pitchFamily="34" charset="0"/>
              </a:rPr>
              <a:t>XGBoost</a:t>
            </a:r>
            <a:r>
              <a:rPr lang="en-US" kern="100" dirty="0">
                <a:solidFill>
                  <a:srgbClr val="000000"/>
                </a:solidFill>
                <a:effectLst/>
                <a:latin typeface="+mn-lt"/>
                <a:ea typeface="Franklin Gothic Book" panose="020B0503020102020204" pitchFamily="34" charset="0"/>
                <a:cs typeface="Franklin Gothic Book" panose="020B0503020102020204" pitchFamily="34" charset="0"/>
              </a:rPr>
              <a:t> is highly effective in distinguishing between individuals at risk and not at risk for osteoporosis.</a:t>
            </a:r>
          </a:p>
          <a:p>
            <a:endParaRPr lang="en-US" dirty="0"/>
          </a:p>
        </p:txBody>
      </p:sp>
    </p:spTree>
    <p:extLst>
      <p:ext uri="{BB962C8B-B14F-4D97-AF65-F5344CB8AC3E}">
        <p14:creationId xmlns:p14="http://schemas.microsoft.com/office/powerpoint/2010/main" val="173038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a:solidFill>
                  <a:srgbClr val="002060"/>
                </a:solidFill>
              </a:rPr>
              <a:t>Future Perspective</a:t>
            </a:r>
          </a:p>
        </p:txBody>
      </p:sp>
      <p:sp>
        <p:nvSpPr>
          <p:cNvPr id="2" name="TextBox 1">
            <a:extLst>
              <a:ext uri="{FF2B5EF4-FFF2-40B4-BE49-F238E27FC236}">
                <a16:creationId xmlns:a16="http://schemas.microsoft.com/office/drawing/2014/main" id="{F4E506FD-955B-3B6D-F67A-F97C98B24BC4}"/>
              </a:ext>
            </a:extLst>
          </p:cNvPr>
          <p:cNvSpPr txBox="1"/>
          <p:nvPr/>
        </p:nvSpPr>
        <p:spPr>
          <a:xfrm>
            <a:off x="414528" y="1158240"/>
            <a:ext cx="8229600" cy="3539430"/>
          </a:xfrm>
          <a:prstGeom prst="rect">
            <a:avLst/>
          </a:prstGeom>
          <a:noFill/>
        </p:spPr>
        <p:txBody>
          <a:bodyPr wrap="square" rtlCol="0">
            <a:spAutoFit/>
          </a:bodyPr>
          <a:lstStyle/>
          <a:p>
            <a:pPr marL="342900" indent="-342900" algn="just">
              <a:lnSpc>
                <a:spcPct val="150000"/>
              </a:lnSpc>
              <a:buFont typeface="+mj-lt"/>
              <a:buAutoNum type="arabicPeriod"/>
            </a:pPr>
            <a:r>
              <a:rPr lang="en-US" b="1" i="0" dirty="0">
                <a:solidFill>
                  <a:srgbClr val="111827"/>
                </a:solidFill>
                <a:effectLst/>
                <a:latin typeface="+mj-lt"/>
              </a:rPr>
              <a:t>Model Refinement</a:t>
            </a:r>
            <a:r>
              <a:rPr lang="en-US" b="0" i="0" dirty="0">
                <a:solidFill>
                  <a:srgbClr val="374151"/>
                </a:solidFill>
                <a:effectLst/>
                <a:latin typeface="+mj-lt"/>
              </a:rPr>
              <a:t>: Continuously improve the model by incorporating more diverse datasets and refining algorithms to enhance accuracy.</a:t>
            </a:r>
          </a:p>
          <a:p>
            <a:pPr marL="342900" indent="-342900" algn="just">
              <a:lnSpc>
                <a:spcPct val="150000"/>
              </a:lnSpc>
              <a:buFont typeface="+mj-lt"/>
              <a:buAutoNum type="arabicPeriod"/>
            </a:pPr>
            <a:r>
              <a:rPr lang="en-US" b="1" i="0" dirty="0">
                <a:solidFill>
                  <a:srgbClr val="111827"/>
                </a:solidFill>
                <a:effectLst/>
                <a:latin typeface="+mj-lt"/>
              </a:rPr>
              <a:t>Integration with Healthcare Systems</a:t>
            </a:r>
            <a:r>
              <a:rPr lang="en-US" b="0" i="0" dirty="0">
                <a:solidFill>
                  <a:srgbClr val="374151"/>
                </a:solidFill>
                <a:effectLst/>
                <a:latin typeface="+mj-lt"/>
              </a:rPr>
              <a:t>: Work towards seamless integration of the model into electronic health record (EHR) systems for widespread use.</a:t>
            </a:r>
          </a:p>
          <a:p>
            <a:pPr marL="342900" indent="-342900" algn="just">
              <a:lnSpc>
                <a:spcPct val="150000"/>
              </a:lnSpc>
              <a:buFont typeface="+mj-lt"/>
              <a:buAutoNum type="arabicPeriod"/>
            </a:pPr>
            <a:r>
              <a:rPr lang="en-US" b="1" i="0" dirty="0">
                <a:solidFill>
                  <a:srgbClr val="111827"/>
                </a:solidFill>
                <a:effectLst/>
                <a:latin typeface="+mj-lt"/>
              </a:rPr>
              <a:t>User Training and Support</a:t>
            </a:r>
            <a:r>
              <a:rPr lang="en-US" b="0" i="0" dirty="0">
                <a:solidFill>
                  <a:srgbClr val="374151"/>
                </a:solidFill>
                <a:effectLst/>
                <a:latin typeface="+mj-lt"/>
              </a:rPr>
              <a:t>: Develop training programs for healthcare providers to maximize the model's utility and effectiveness.</a:t>
            </a:r>
          </a:p>
          <a:p>
            <a:pPr marL="342900" indent="-342900" algn="just">
              <a:lnSpc>
                <a:spcPct val="150000"/>
              </a:lnSpc>
              <a:buFont typeface="+mj-lt"/>
              <a:buAutoNum type="arabicPeriod"/>
            </a:pPr>
            <a:r>
              <a:rPr lang="en-US" b="1" i="0" dirty="0">
                <a:solidFill>
                  <a:srgbClr val="111827"/>
                </a:solidFill>
                <a:effectLst/>
                <a:latin typeface="+mj-lt"/>
              </a:rPr>
              <a:t>Mobile Application Development</a:t>
            </a:r>
            <a:r>
              <a:rPr lang="en-US" b="0" i="0" dirty="0">
                <a:solidFill>
                  <a:srgbClr val="374151"/>
                </a:solidFill>
                <a:effectLst/>
                <a:latin typeface="+mj-lt"/>
              </a:rPr>
              <a:t>: Create a mobile app version of the risk assessment tool to increase accessibility for both healthcare providers and patients.</a:t>
            </a:r>
          </a:p>
          <a:p>
            <a:pPr marL="342900" indent="-342900" algn="just">
              <a:lnSpc>
                <a:spcPct val="150000"/>
              </a:lnSpc>
              <a:buFont typeface="+mj-lt"/>
              <a:buAutoNum type="arabicPeriod"/>
            </a:pPr>
            <a:r>
              <a:rPr lang="en-US" b="1" i="0" dirty="0">
                <a:solidFill>
                  <a:srgbClr val="111827"/>
                </a:solidFill>
                <a:effectLst/>
                <a:latin typeface="+mj-lt"/>
              </a:rPr>
              <a:t>Research and Collaboration</a:t>
            </a:r>
            <a:r>
              <a:rPr lang="en-US" b="0" i="0" dirty="0">
                <a:solidFill>
                  <a:srgbClr val="374151"/>
                </a:solidFill>
                <a:effectLst/>
                <a:latin typeface="+mj-lt"/>
              </a:rPr>
              <a:t>: Collaborate with research institutions to explore additional factors influencing osteoporosis risk and expand the model's capabilities.</a:t>
            </a:r>
          </a:p>
          <a:p>
            <a:pPr algn="just"/>
            <a:endParaRPr lang="en-US" dirty="0">
              <a:latin typeface="+mj-lt"/>
            </a:endParaRPr>
          </a:p>
        </p:txBody>
      </p:sp>
    </p:spTree>
    <p:extLst>
      <p:ext uri="{BB962C8B-B14F-4D97-AF65-F5344CB8AC3E}">
        <p14:creationId xmlns:p14="http://schemas.microsoft.com/office/powerpoint/2010/main" val="273369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Problem Statement</a:t>
            </a:r>
          </a:p>
        </p:txBody>
      </p:sp>
      <p:sp>
        <p:nvSpPr>
          <p:cNvPr id="2" name="TextBox 1">
            <a:extLst>
              <a:ext uri="{FF2B5EF4-FFF2-40B4-BE49-F238E27FC236}">
                <a16:creationId xmlns:a16="http://schemas.microsoft.com/office/drawing/2014/main" id="{B75C1761-BDEF-1A15-7C7F-369EEB8A2384}"/>
              </a:ext>
            </a:extLst>
          </p:cNvPr>
          <p:cNvSpPr txBox="1"/>
          <p:nvPr/>
        </p:nvSpPr>
        <p:spPr>
          <a:xfrm>
            <a:off x="451104" y="1341120"/>
            <a:ext cx="8241792" cy="2637710"/>
          </a:xfrm>
          <a:prstGeom prst="rect">
            <a:avLst/>
          </a:prstGeom>
          <a:noFill/>
        </p:spPr>
        <p:txBody>
          <a:bodyPr wrap="square" rtlCol="0">
            <a:spAutoFit/>
          </a:bodyPr>
          <a:lstStyle/>
          <a:p>
            <a:pPr marL="0" marR="0" indent="0" algn="just">
              <a:lnSpc>
                <a:spcPct val="150000"/>
              </a:lnSpc>
              <a:spcBef>
                <a:spcPts val="0"/>
              </a:spcBef>
              <a:spcAft>
                <a:spcPts val="0"/>
              </a:spcAft>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 </a:t>
            </a:r>
            <a:r>
              <a:rPr lang="en-US" dirty="0">
                <a:solidFill>
                  <a:srgbClr val="000000"/>
                </a:solidFill>
                <a:effectLst/>
                <a:latin typeface="+mn-lt"/>
                <a:ea typeface="Franklin Gothic Book" panose="020B0503020102020204" pitchFamily="34" charset="0"/>
                <a:cs typeface="Franklin Gothic Book" panose="020B0503020102020204" pitchFamily="34" charset="0"/>
              </a:rPr>
              <a:t>Osteoporosis is a condition characterized by weakened bones and an increased risk of fractures. It often remains undiagnosed until significant damage occurs, leading to severe health consequences. Globally, over 200 million people are affected, with a particularly high incidence among post-menopausal women and the elderly. Early detection is crucial for effective management and prevention of fractures. However, access to diagnostic tools like DEXA scans is limited due to high costs and inadequate infrastructure, especially in rural and resource-poor settings. This situation underscores the urgent need for a low-cost, accessible, and reliable predictive system that can identify individuals at risk of osteoporosis and enable timely intervention.</a:t>
            </a:r>
            <a:endParaRPr lang="en-US" dirty="0">
              <a:latin typeface="+mn-lt"/>
            </a:endParaRPr>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Project overview - Introduction</a:t>
            </a:r>
          </a:p>
        </p:txBody>
      </p:sp>
      <p:sp>
        <p:nvSpPr>
          <p:cNvPr id="2" name="TextBox 1">
            <a:extLst>
              <a:ext uri="{FF2B5EF4-FFF2-40B4-BE49-F238E27FC236}">
                <a16:creationId xmlns:a16="http://schemas.microsoft.com/office/drawing/2014/main" id="{198CFAF6-1025-CCD2-E614-C3853353CCD1}"/>
              </a:ext>
            </a:extLst>
          </p:cNvPr>
          <p:cNvSpPr txBox="1"/>
          <p:nvPr/>
        </p:nvSpPr>
        <p:spPr>
          <a:xfrm>
            <a:off x="438912" y="1219200"/>
            <a:ext cx="8180832" cy="1668214"/>
          </a:xfrm>
          <a:prstGeom prst="rect">
            <a:avLst/>
          </a:prstGeom>
          <a:noFill/>
        </p:spPr>
        <p:txBody>
          <a:bodyPr wrap="square" rtlCol="0">
            <a:spAutoFit/>
          </a:bodyPr>
          <a:lstStyle/>
          <a:p>
            <a:pPr marL="0" marR="0" indent="0" algn="just">
              <a:lnSpc>
                <a:spcPct val="150000"/>
              </a:lnSpc>
              <a:spcBef>
                <a:spcPts val="0"/>
              </a:spcBef>
              <a:spcAft>
                <a:spcPts val="0"/>
              </a:spcAft>
            </a:pPr>
            <a:r>
              <a:rPr lang="en-US" kern="100" dirty="0">
                <a:solidFill>
                  <a:srgbClr val="000000"/>
                </a:solidFill>
                <a:effectLst/>
                <a:latin typeface="+mn-lt"/>
                <a:ea typeface="Franklin Gothic Book" panose="020B0503020102020204" pitchFamily="34" charset="0"/>
                <a:cs typeface="Franklin Gothic Book" panose="020B0503020102020204" pitchFamily="34" charset="0"/>
              </a:rPr>
              <a:t>The project involves the development of a machine learning-driven diagnostic tool for osteoporosis risk assessment, utilizing basic demographic and medical data. The primary goal is to democratize early risk identification using artificial intelligence, thereby reducing reliance on costly diagnostic tests in the initial stages. By analyzing key indicators such as age, gender, BMI, lifestyle choices, and medical history, the model predicts whether an individual is at risk of developing osteoporosis.</a:t>
            </a: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Project overview - Introduction</a:t>
            </a:r>
          </a:p>
        </p:txBody>
      </p:sp>
      <p:sp>
        <p:nvSpPr>
          <p:cNvPr id="2" name="TextBox 1">
            <a:extLst>
              <a:ext uri="{FF2B5EF4-FFF2-40B4-BE49-F238E27FC236}">
                <a16:creationId xmlns:a16="http://schemas.microsoft.com/office/drawing/2014/main" id="{198CFAF6-1025-CCD2-E614-C3853353CCD1}"/>
              </a:ext>
            </a:extLst>
          </p:cNvPr>
          <p:cNvSpPr txBox="1"/>
          <p:nvPr/>
        </p:nvSpPr>
        <p:spPr>
          <a:xfrm>
            <a:off x="438912" y="1219200"/>
            <a:ext cx="8180832" cy="3684150"/>
          </a:xfrm>
          <a:prstGeom prst="rect">
            <a:avLst/>
          </a:prstGeom>
          <a:noFill/>
        </p:spPr>
        <p:txBody>
          <a:bodyPr wrap="square" rtlCol="0">
            <a:spAutoFit/>
          </a:bodyPr>
          <a:lstStyle/>
          <a:p>
            <a:pPr marL="0" marR="0" indent="0" algn="just">
              <a:lnSpc>
                <a:spcPct val="150000"/>
              </a:lnSpc>
              <a:spcBef>
                <a:spcPts val="0"/>
              </a:spcBef>
              <a:spcAft>
                <a:spcPts val="100"/>
              </a:spcAft>
            </a:pPr>
            <a:r>
              <a:rPr lang="en-US" b="1" kern="100" dirty="0">
                <a:solidFill>
                  <a:schemeClr val="tx1"/>
                </a:solidFill>
                <a:effectLst/>
                <a:latin typeface="+mn-lt"/>
                <a:ea typeface="Franklin Gothic Book" panose="020B0503020102020204" pitchFamily="34" charset="0"/>
                <a:cs typeface="Franklin Gothic Book" panose="020B0503020102020204" pitchFamily="34" charset="0"/>
              </a:rPr>
              <a:t>Workflow Summary:</a:t>
            </a:r>
            <a:endParaRPr lang="en-US" kern="100" dirty="0">
              <a:solidFill>
                <a:schemeClr val="tx1"/>
              </a:solidFill>
              <a:effectLst/>
              <a:latin typeface="+mn-lt"/>
              <a:ea typeface="Franklin Gothic Book" panose="020B0503020102020204" pitchFamily="34" charset="0"/>
              <a:cs typeface="Franklin Gothic Book" panose="020B0503020102020204" pitchFamily="34" charset="0"/>
            </a:endParaRPr>
          </a:p>
          <a:p>
            <a:pPr marL="342900" marR="0" lvl="0" indent="-342900" algn="just">
              <a:lnSpc>
                <a:spcPct val="150000"/>
              </a:lnSpc>
              <a:spcBef>
                <a:spcPts val="0"/>
              </a:spcBef>
              <a:spcAft>
                <a:spcPts val="100"/>
              </a:spcAft>
              <a:buFont typeface="+mj-lt"/>
              <a:buAutoNum type="arabicPeriod"/>
              <a:tabLst>
                <a:tab pos="457200" algn="l"/>
              </a:tabLst>
            </a:pPr>
            <a:r>
              <a:rPr lang="en-US" kern="100" dirty="0">
                <a:solidFill>
                  <a:schemeClr val="tx1"/>
                </a:solidFill>
                <a:effectLst/>
                <a:latin typeface="+mn-lt"/>
                <a:ea typeface="Franklin Gothic Book" panose="020B0503020102020204" pitchFamily="34" charset="0"/>
                <a:cs typeface="Franklin Gothic Book" panose="020B0503020102020204" pitchFamily="34" charset="0"/>
              </a:rPr>
              <a:t>Data Collection &amp; Preprocessing: Gathering relevant data and cleaning it for analysis.</a:t>
            </a:r>
          </a:p>
          <a:p>
            <a:pPr marL="342900" marR="0" lvl="0" indent="-342900" algn="just">
              <a:lnSpc>
                <a:spcPct val="150000"/>
              </a:lnSpc>
              <a:spcBef>
                <a:spcPts val="0"/>
              </a:spcBef>
              <a:spcAft>
                <a:spcPts val="100"/>
              </a:spcAft>
              <a:buFont typeface="+mj-lt"/>
              <a:buAutoNum type="arabicPeriod"/>
              <a:tabLst>
                <a:tab pos="457200" algn="l"/>
              </a:tabLst>
            </a:pPr>
            <a:r>
              <a:rPr lang="en-US" kern="100" dirty="0">
                <a:solidFill>
                  <a:schemeClr val="tx1"/>
                </a:solidFill>
                <a:effectLst/>
                <a:latin typeface="+mn-lt"/>
                <a:ea typeface="Franklin Gothic Book" panose="020B0503020102020204" pitchFamily="34" charset="0"/>
                <a:cs typeface="Franklin Gothic Book" panose="020B0503020102020204" pitchFamily="34" charset="0"/>
              </a:rPr>
              <a:t>Feature Engineering and Encoding: Transforming raw data into a format suitable for machine learning.</a:t>
            </a:r>
          </a:p>
          <a:p>
            <a:pPr marL="342900" marR="0" lvl="0" indent="-342900" algn="just">
              <a:lnSpc>
                <a:spcPct val="150000"/>
              </a:lnSpc>
              <a:spcBef>
                <a:spcPts val="0"/>
              </a:spcBef>
              <a:spcAft>
                <a:spcPts val="100"/>
              </a:spcAft>
              <a:buFont typeface="+mj-lt"/>
              <a:buAutoNum type="arabicPeriod"/>
              <a:tabLst>
                <a:tab pos="457200" algn="l"/>
              </a:tabLst>
            </a:pPr>
            <a:r>
              <a:rPr lang="en-US" kern="100" dirty="0">
                <a:solidFill>
                  <a:schemeClr val="tx1"/>
                </a:solidFill>
                <a:effectLst/>
                <a:latin typeface="+mn-lt"/>
                <a:ea typeface="Franklin Gothic Book" panose="020B0503020102020204" pitchFamily="34" charset="0"/>
                <a:cs typeface="Franklin Gothic Book" panose="020B0503020102020204" pitchFamily="34" charset="0"/>
              </a:rPr>
              <a:t>Splitting Dataset into Training/Testing Sets: Dividing the data to evaluate model performance.</a:t>
            </a:r>
          </a:p>
          <a:p>
            <a:pPr marL="342900" marR="0" lvl="0" indent="-342900" algn="just">
              <a:lnSpc>
                <a:spcPct val="150000"/>
              </a:lnSpc>
              <a:spcBef>
                <a:spcPts val="0"/>
              </a:spcBef>
              <a:spcAft>
                <a:spcPts val="100"/>
              </a:spcAft>
              <a:buFont typeface="+mj-lt"/>
              <a:buAutoNum type="arabicPeriod"/>
              <a:tabLst>
                <a:tab pos="457200" algn="l"/>
              </a:tabLst>
            </a:pPr>
            <a:r>
              <a:rPr lang="en-US" kern="100" dirty="0">
                <a:solidFill>
                  <a:schemeClr val="tx1"/>
                </a:solidFill>
                <a:effectLst/>
                <a:latin typeface="+mn-lt"/>
                <a:ea typeface="Franklin Gothic Book" panose="020B0503020102020204" pitchFamily="34" charset="0"/>
                <a:cs typeface="Franklin Gothic Book" panose="020B0503020102020204" pitchFamily="34" charset="0"/>
              </a:rPr>
              <a:t>Training Multiple Classifiers: Implementing various machine learning algorithms to find the best model.</a:t>
            </a:r>
          </a:p>
          <a:p>
            <a:pPr marL="342900" marR="0" lvl="0" indent="-342900" algn="just">
              <a:lnSpc>
                <a:spcPct val="150000"/>
              </a:lnSpc>
              <a:spcBef>
                <a:spcPts val="0"/>
              </a:spcBef>
              <a:spcAft>
                <a:spcPts val="100"/>
              </a:spcAft>
              <a:buFont typeface="+mj-lt"/>
              <a:buAutoNum type="arabicPeriod"/>
              <a:tabLst>
                <a:tab pos="457200" algn="l"/>
              </a:tabLst>
            </a:pPr>
            <a:r>
              <a:rPr lang="en-US" kern="100" dirty="0">
                <a:solidFill>
                  <a:schemeClr val="tx1"/>
                </a:solidFill>
                <a:effectLst/>
                <a:latin typeface="+mn-lt"/>
                <a:ea typeface="Franklin Gothic Book" panose="020B0503020102020204" pitchFamily="34" charset="0"/>
                <a:cs typeface="Franklin Gothic Book" panose="020B0503020102020204" pitchFamily="34" charset="0"/>
              </a:rPr>
              <a:t>Evaluating Performance: Assessing models based on accuracy, precision, recall, F1-score, and ROC-AUC.</a:t>
            </a:r>
          </a:p>
          <a:p>
            <a:pPr marL="342900" marR="0" lvl="0" indent="-342900" algn="just">
              <a:lnSpc>
                <a:spcPct val="150000"/>
              </a:lnSpc>
              <a:spcBef>
                <a:spcPts val="0"/>
              </a:spcBef>
              <a:spcAft>
                <a:spcPts val="100"/>
              </a:spcAft>
              <a:buFont typeface="+mj-lt"/>
              <a:buAutoNum type="arabicPeriod"/>
              <a:tabLst>
                <a:tab pos="457200" algn="l"/>
              </a:tabLst>
            </a:pPr>
            <a:r>
              <a:rPr lang="en-US" kern="100" dirty="0">
                <a:solidFill>
                  <a:schemeClr val="tx1"/>
                </a:solidFill>
                <a:effectLst/>
                <a:latin typeface="+mn-lt"/>
                <a:ea typeface="Franklin Gothic Book" panose="020B0503020102020204" pitchFamily="34" charset="0"/>
                <a:cs typeface="Franklin Gothic Book" panose="020B0503020102020204" pitchFamily="34" charset="0"/>
              </a:rPr>
              <a:t>Visualizing Confusion Matrix and ROC Curve: Providing insights into model performance through visual tools.</a:t>
            </a:r>
            <a:r>
              <a:rPr lang="en-US" b="1" kern="100" dirty="0">
                <a:solidFill>
                  <a:schemeClr val="tx1"/>
                </a:solidFill>
                <a:effectLst/>
                <a:latin typeface="+mn-lt"/>
                <a:ea typeface="Franklin Gothic Book" panose="020B0503020102020204" pitchFamily="34" charset="0"/>
                <a:cs typeface="Franklin Gothic Book" panose="020B0503020102020204" pitchFamily="34" charset="0"/>
              </a:rPr>
              <a:t> </a:t>
            </a:r>
            <a:endParaRPr lang="en-US" kern="100" dirty="0">
              <a:solidFill>
                <a:schemeClr val="tx1"/>
              </a:solidFill>
              <a:effectLst/>
              <a:latin typeface="+mn-lt"/>
              <a:ea typeface="Franklin Gothic Book" panose="020B0503020102020204" pitchFamily="34" charset="0"/>
              <a:cs typeface="Franklin Gothic Book" panose="020B0503020102020204" pitchFamily="34" charset="0"/>
            </a:endParaRPr>
          </a:p>
        </p:txBody>
      </p:sp>
    </p:spTree>
    <p:extLst>
      <p:ext uri="{BB962C8B-B14F-4D97-AF65-F5344CB8AC3E}">
        <p14:creationId xmlns:p14="http://schemas.microsoft.com/office/powerpoint/2010/main" val="313205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End User</a:t>
            </a:r>
          </a:p>
        </p:txBody>
      </p:sp>
      <p:sp>
        <p:nvSpPr>
          <p:cNvPr id="2" name="TextBox 1">
            <a:extLst>
              <a:ext uri="{FF2B5EF4-FFF2-40B4-BE49-F238E27FC236}">
                <a16:creationId xmlns:a16="http://schemas.microsoft.com/office/drawing/2014/main" id="{683B5212-E529-6730-C141-FCE7535BC7F5}"/>
              </a:ext>
            </a:extLst>
          </p:cNvPr>
          <p:cNvSpPr txBox="1"/>
          <p:nvPr/>
        </p:nvSpPr>
        <p:spPr>
          <a:xfrm>
            <a:off x="451104" y="1133856"/>
            <a:ext cx="8193024" cy="3284041"/>
          </a:xfrm>
          <a:prstGeom prst="rect">
            <a:avLst/>
          </a:prstGeom>
          <a:noFill/>
        </p:spPr>
        <p:txBody>
          <a:bodyPr wrap="square" rtlCol="0">
            <a:spAutoFit/>
          </a:bodyPr>
          <a:lstStyle/>
          <a:p>
            <a:pPr marL="342900" indent="-342900" algn="just">
              <a:lnSpc>
                <a:spcPct val="150000"/>
              </a:lnSpc>
              <a:buFont typeface="+mj-lt"/>
              <a:buAutoNum type="arabicPeriod"/>
            </a:pPr>
            <a:r>
              <a:rPr lang="en-US" b="1" i="0" dirty="0">
                <a:solidFill>
                  <a:srgbClr val="111827"/>
                </a:solidFill>
                <a:effectLst/>
                <a:latin typeface="+mn-lt"/>
              </a:rPr>
              <a:t>Healthcare Providers</a:t>
            </a:r>
            <a:r>
              <a:rPr lang="en-US" b="0" i="0" dirty="0">
                <a:solidFill>
                  <a:srgbClr val="374151"/>
                </a:solidFill>
                <a:effectLst/>
                <a:latin typeface="+mn-lt"/>
              </a:rPr>
              <a:t>: Physicians and specialists who can use the model to assess patient risk and make informed decisions regarding treatment and prevention strategies.</a:t>
            </a:r>
          </a:p>
          <a:p>
            <a:pPr marL="342900" indent="-342900" algn="just">
              <a:lnSpc>
                <a:spcPct val="150000"/>
              </a:lnSpc>
              <a:buFont typeface="+mj-lt"/>
              <a:buAutoNum type="arabicPeriod"/>
            </a:pPr>
            <a:r>
              <a:rPr lang="en-US" b="1" i="0" dirty="0">
                <a:solidFill>
                  <a:srgbClr val="111827"/>
                </a:solidFill>
                <a:effectLst/>
                <a:latin typeface="+mn-lt"/>
              </a:rPr>
              <a:t>Hospitals and Diagnostic Centers</a:t>
            </a:r>
            <a:r>
              <a:rPr lang="en-US" b="0" i="0" dirty="0">
                <a:solidFill>
                  <a:srgbClr val="374151"/>
                </a:solidFill>
                <a:effectLst/>
                <a:latin typeface="+mn-lt"/>
              </a:rPr>
              <a:t>: Institutions that can integrate the model into their patient management systems to enhance diagnostic capabilities.</a:t>
            </a:r>
          </a:p>
          <a:p>
            <a:pPr marL="342900" indent="-342900" algn="just">
              <a:lnSpc>
                <a:spcPct val="150000"/>
              </a:lnSpc>
              <a:buFont typeface="+mj-lt"/>
              <a:buAutoNum type="arabicPeriod"/>
            </a:pPr>
            <a:r>
              <a:rPr lang="en-US" b="1" i="0" dirty="0">
                <a:solidFill>
                  <a:srgbClr val="111827"/>
                </a:solidFill>
                <a:effectLst/>
                <a:latin typeface="+mn-lt"/>
              </a:rPr>
              <a:t>Rural Healthcare Programs</a:t>
            </a:r>
            <a:r>
              <a:rPr lang="en-US" b="0" i="0" dirty="0">
                <a:solidFill>
                  <a:srgbClr val="374151"/>
                </a:solidFill>
                <a:effectLst/>
                <a:latin typeface="+mn-lt"/>
              </a:rPr>
              <a:t>: Organizations focused on improving healthcare access in underserved areas, where traditional diagnostic methods may be limited.</a:t>
            </a:r>
          </a:p>
          <a:p>
            <a:pPr marL="342900" indent="-342900" algn="just">
              <a:lnSpc>
                <a:spcPct val="150000"/>
              </a:lnSpc>
              <a:buFont typeface="+mj-lt"/>
              <a:buAutoNum type="arabicPeriod"/>
            </a:pPr>
            <a:r>
              <a:rPr lang="en-US" b="1" i="0" dirty="0">
                <a:solidFill>
                  <a:srgbClr val="111827"/>
                </a:solidFill>
                <a:effectLst/>
                <a:latin typeface="+mn-lt"/>
              </a:rPr>
              <a:t>Patients</a:t>
            </a:r>
            <a:r>
              <a:rPr lang="en-US" b="0" i="0" dirty="0">
                <a:solidFill>
                  <a:srgbClr val="374151"/>
                </a:solidFill>
                <a:effectLst/>
                <a:latin typeface="+mn-lt"/>
              </a:rPr>
              <a:t>: Individuals seeking proactive measures for osteoporosis prevention and management.</a:t>
            </a:r>
          </a:p>
          <a:p>
            <a:pPr marL="342900" indent="-342900" algn="just">
              <a:lnSpc>
                <a:spcPct val="150000"/>
              </a:lnSpc>
              <a:buFont typeface="+mj-lt"/>
              <a:buAutoNum type="arabicPeriod"/>
            </a:pPr>
            <a:r>
              <a:rPr lang="en-US" b="1" i="0" dirty="0">
                <a:solidFill>
                  <a:srgbClr val="111827"/>
                </a:solidFill>
                <a:effectLst/>
                <a:latin typeface="+mn-lt"/>
              </a:rPr>
              <a:t>Health Insurance Companies</a:t>
            </a:r>
            <a:r>
              <a:rPr lang="en-US" b="0" i="0" dirty="0">
                <a:solidFill>
                  <a:srgbClr val="374151"/>
                </a:solidFill>
                <a:effectLst/>
                <a:latin typeface="+mn-lt"/>
              </a:rPr>
              <a:t>: Insurers interested in reducing costs associated with osteoporosis-related fractures by promoting early detection and preventive care.</a:t>
            </a:r>
          </a:p>
          <a:p>
            <a:pPr algn="just">
              <a:lnSpc>
                <a:spcPct val="150000"/>
              </a:lnSpc>
            </a:pPr>
            <a:endParaRPr lang="en-US" dirty="0">
              <a:latin typeface="+mn-lt"/>
            </a:endParaRPr>
          </a:p>
        </p:txBody>
      </p:sp>
    </p:spTree>
    <p:extLst>
      <p:ext uri="{BB962C8B-B14F-4D97-AF65-F5344CB8AC3E}">
        <p14:creationId xmlns:p14="http://schemas.microsoft.com/office/powerpoint/2010/main" val="111932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Wow Factor in Solution</a:t>
            </a:r>
          </a:p>
        </p:txBody>
      </p:sp>
      <p:sp>
        <p:nvSpPr>
          <p:cNvPr id="2" name="TextBox 1">
            <a:extLst>
              <a:ext uri="{FF2B5EF4-FFF2-40B4-BE49-F238E27FC236}">
                <a16:creationId xmlns:a16="http://schemas.microsoft.com/office/drawing/2014/main" id="{2F1BA155-0C90-152A-74F0-7EFAF395DE19}"/>
              </a:ext>
            </a:extLst>
          </p:cNvPr>
          <p:cNvSpPr txBox="1"/>
          <p:nvPr/>
        </p:nvSpPr>
        <p:spPr>
          <a:xfrm>
            <a:off x="311700" y="1017726"/>
            <a:ext cx="8381196" cy="4185761"/>
          </a:xfrm>
          <a:prstGeom prst="rect">
            <a:avLst/>
          </a:prstGeom>
          <a:noFill/>
        </p:spPr>
        <p:txBody>
          <a:bodyPr wrap="square" rtlCol="0">
            <a:spAutoFit/>
          </a:bodyPr>
          <a:lstStyle/>
          <a:p>
            <a:pPr algn="just">
              <a:lnSpc>
                <a:spcPct val="150000"/>
              </a:lnSpc>
            </a:pPr>
            <a:r>
              <a:rPr lang="en-US" i="0" dirty="0">
                <a:solidFill>
                  <a:schemeClr val="tx1"/>
                </a:solidFill>
                <a:effectLst/>
                <a:latin typeface="+mn-lt"/>
              </a:rPr>
              <a:t>The project stands out due to its innovative approach to osteoporosis risk assessment. Key features include:</a:t>
            </a:r>
            <a:endParaRPr lang="en-US" i="0" dirty="0">
              <a:solidFill>
                <a:srgbClr val="374151"/>
              </a:solidFill>
              <a:effectLst/>
              <a:latin typeface="+mn-lt"/>
            </a:endParaRPr>
          </a:p>
          <a:p>
            <a:pPr marL="342900" indent="-342900" algn="just">
              <a:lnSpc>
                <a:spcPct val="150000"/>
              </a:lnSpc>
              <a:buFont typeface="+mj-lt"/>
              <a:buAutoNum type="alphaLcPeriod"/>
            </a:pPr>
            <a:r>
              <a:rPr lang="en-US" i="0" dirty="0">
                <a:solidFill>
                  <a:srgbClr val="111827"/>
                </a:solidFill>
                <a:effectLst/>
                <a:latin typeface="+mn-lt"/>
              </a:rPr>
              <a:t>Machine Learning Integration</a:t>
            </a:r>
            <a:r>
              <a:rPr lang="en-US" i="0" dirty="0">
                <a:solidFill>
                  <a:srgbClr val="374151"/>
                </a:solidFill>
                <a:effectLst/>
                <a:latin typeface="+mn-lt"/>
              </a:rPr>
              <a:t>: Utilizes advanced algorithms to analyze complex datasets, providing accurate risk predictions.</a:t>
            </a:r>
          </a:p>
          <a:p>
            <a:pPr marL="342900" indent="-342900" algn="just">
              <a:lnSpc>
                <a:spcPct val="150000"/>
              </a:lnSpc>
              <a:buFont typeface="+mj-lt"/>
              <a:buAutoNum type="alphaLcPeriod"/>
            </a:pPr>
            <a:r>
              <a:rPr lang="en-US" i="0" dirty="0">
                <a:solidFill>
                  <a:srgbClr val="111827"/>
                </a:solidFill>
                <a:effectLst/>
                <a:latin typeface="+mn-lt"/>
              </a:rPr>
              <a:t>User -Friendly Interface</a:t>
            </a:r>
            <a:r>
              <a:rPr lang="en-US" i="0" dirty="0">
                <a:solidFill>
                  <a:srgbClr val="374151"/>
                </a:solidFill>
                <a:effectLst/>
                <a:latin typeface="+mn-lt"/>
              </a:rPr>
              <a:t>: Designed for ease of use by healthcare professionals, allowing for quick assessments without the need for extensive training.</a:t>
            </a:r>
          </a:p>
          <a:p>
            <a:pPr marL="342900" indent="-342900" algn="just">
              <a:lnSpc>
                <a:spcPct val="150000"/>
              </a:lnSpc>
              <a:buFont typeface="+mj-lt"/>
              <a:buAutoNum type="alphaLcPeriod"/>
            </a:pPr>
            <a:r>
              <a:rPr lang="en-US" i="0" dirty="0">
                <a:solidFill>
                  <a:srgbClr val="111827"/>
                </a:solidFill>
                <a:effectLst/>
                <a:latin typeface="+mn-lt"/>
              </a:rPr>
              <a:t>Real-Time Risk Assessment</a:t>
            </a:r>
            <a:r>
              <a:rPr lang="en-US" i="0" dirty="0">
                <a:solidFill>
                  <a:srgbClr val="374151"/>
                </a:solidFill>
                <a:effectLst/>
                <a:latin typeface="+mn-lt"/>
              </a:rPr>
              <a:t>: Offers immediate feedback on patient risk levels, facilitating timely interventions.</a:t>
            </a:r>
          </a:p>
          <a:p>
            <a:pPr marL="342900" indent="-342900" algn="just">
              <a:lnSpc>
                <a:spcPct val="150000"/>
              </a:lnSpc>
              <a:buFont typeface="+mj-lt"/>
              <a:buAutoNum type="alphaLcPeriod"/>
            </a:pPr>
            <a:r>
              <a:rPr lang="en-US" i="0" dirty="0">
                <a:solidFill>
                  <a:srgbClr val="111827"/>
                </a:solidFill>
                <a:effectLst/>
                <a:latin typeface="+mn-lt"/>
              </a:rPr>
              <a:t>Comprehensive Data Utilization</a:t>
            </a:r>
            <a:r>
              <a:rPr lang="en-US" i="0" dirty="0">
                <a:solidFill>
                  <a:srgbClr val="374151"/>
                </a:solidFill>
                <a:effectLst/>
                <a:latin typeface="+mn-lt"/>
              </a:rPr>
              <a:t>: Incorporates a wide range of demographic and clinical factors, enhancing the model's predictive power.</a:t>
            </a:r>
          </a:p>
          <a:p>
            <a:pPr marL="342900" indent="-342900" algn="just">
              <a:lnSpc>
                <a:spcPct val="150000"/>
              </a:lnSpc>
              <a:buFont typeface="+mj-lt"/>
              <a:buAutoNum type="alphaLcPeriod"/>
            </a:pPr>
            <a:r>
              <a:rPr lang="en-US" i="0" dirty="0">
                <a:solidFill>
                  <a:srgbClr val="111827"/>
                </a:solidFill>
                <a:effectLst/>
                <a:latin typeface="+mn-lt"/>
              </a:rPr>
              <a:t>Scalability</a:t>
            </a:r>
            <a:r>
              <a:rPr lang="en-US" i="0" dirty="0">
                <a:solidFill>
                  <a:srgbClr val="374151"/>
                </a:solidFill>
                <a:effectLst/>
                <a:latin typeface="+mn-lt"/>
              </a:rPr>
              <a:t>: The model can be adapted for use in various healthcare settings, making it a versatile tool for osteoporosis management.</a:t>
            </a:r>
          </a:p>
          <a:p>
            <a:endParaRPr lang="en-US" dirty="0">
              <a:latin typeface="+mj-lt"/>
            </a:endParaRPr>
          </a:p>
        </p:txBody>
      </p:sp>
    </p:spTree>
    <p:extLst>
      <p:ext uri="{BB962C8B-B14F-4D97-AF65-F5344CB8AC3E}">
        <p14:creationId xmlns:p14="http://schemas.microsoft.com/office/powerpoint/2010/main" val="387430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Modelling</a:t>
            </a:r>
          </a:p>
        </p:txBody>
      </p:sp>
      <p:sp>
        <p:nvSpPr>
          <p:cNvPr id="8" name="TextBox 7">
            <a:extLst>
              <a:ext uri="{FF2B5EF4-FFF2-40B4-BE49-F238E27FC236}">
                <a16:creationId xmlns:a16="http://schemas.microsoft.com/office/drawing/2014/main" id="{CF51ABFD-EBD5-544C-EDAD-1D6240F67682}"/>
              </a:ext>
            </a:extLst>
          </p:cNvPr>
          <p:cNvSpPr txBox="1"/>
          <p:nvPr/>
        </p:nvSpPr>
        <p:spPr>
          <a:xfrm>
            <a:off x="407194" y="1017726"/>
            <a:ext cx="8243887" cy="3930371"/>
          </a:xfrm>
          <a:prstGeom prst="rect">
            <a:avLst/>
          </a:prstGeom>
          <a:noFill/>
        </p:spPr>
        <p:txBody>
          <a:bodyPr wrap="square" rtlCol="0">
            <a:spAutoFit/>
          </a:bodyPr>
          <a:lstStyle/>
          <a:p>
            <a:pPr algn="just">
              <a:lnSpc>
                <a:spcPct val="150000"/>
              </a:lnSpc>
            </a:pPr>
            <a:r>
              <a:rPr lang="en-US" b="0" i="0" dirty="0">
                <a:solidFill>
                  <a:srgbClr val="374151"/>
                </a:solidFill>
                <a:effectLst/>
                <a:latin typeface="+mn-lt"/>
              </a:rPr>
              <a:t>The modeling process involves several key steps:</a:t>
            </a:r>
          </a:p>
          <a:p>
            <a:pPr algn="just">
              <a:lnSpc>
                <a:spcPct val="150000"/>
              </a:lnSpc>
              <a:buFont typeface="+mj-lt"/>
              <a:buAutoNum type="arabicPeriod"/>
            </a:pPr>
            <a:r>
              <a:rPr lang="en-US" b="1" i="0" dirty="0">
                <a:solidFill>
                  <a:srgbClr val="111827"/>
                </a:solidFill>
                <a:effectLst/>
                <a:latin typeface="+mn-lt"/>
              </a:rPr>
              <a:t>Data Collection</a:t>
            </a:r>
            <a:r>
              <a:rPr lang="en-US" b="0" i="0" dirty="0">
                <a:solidFill>
                  <a:srgbClr val="374151"/>
                </a:solidFill>
                <a:effectLst/>
                <a:latin typeface="+mn-lt"/>
              </a:rPr>
              <a:t>: Gather demographic and clinical data from patients, including age, gender, BMI, medical history, and lifestyle factors.</a:t>
            </a:r>
          </a:p>
          <a:p>
            <a:pPr algn="just">
              <a:lnSpc>
                <a:spcPct val="150000"/>
              </a:lnSpc>
              <a:buFont typeface="+mj-lt"/>
              <a:buAutoNum type="arabicPeriod"/>
            </a:pPr>
            <a:r>
              <a:rPr lang="en-US" b="1" i="0" dirty="0">
                <a:solidFill>
                  <a:srgbClr val="111827"/>
                </a:solidFill>
                <a:effectLst/>
                <a:latin typeface="+mn-lt"/>
              </a:rPr>
              <a:t>Data Preprocessing</a:t>
            </a:r>
            <a:r>
              <a:rPr lang="en-US" b="0" i="0" dirty="0">
                <a:solidFill>
                  <a:srgbClr val="374151"/>
                </a:solidFill>
                <a:effectLst/>
                <a:latin typeface="+mn-lt"/>
              </a:rPr>
              <a:t>: Clean and preprocess the data to handle missing values, encode categorical variables, and normalize numerical features.</a:t>
            </a:r>
          </a:p>
          <a:p>
            <a:pPr algn="just">
              <a:lnSpc>
                <a:spcPct val="150000"/>
              </a:lnSpc>
              <a:buFont typeface="+mj-lt"/>
              <a:buAutoNum type="arabicPeriod"/>
            </a:pPr>
            <a:r>
              <a:rPr lang="en-US" b="1" i="0" dirty="0">
                <a:solidFill>
                  <a:srgbClr val="111827"/>
                </a:solidFill>
                <a:effectLst/>
                <a:latin typeface="+mn-lt"/>
              </a:rPr>
              <a:t>Model Training</a:t>
            </a:r>
            <a:r>
              <a:rPr lang="en-US" b="0" i="0" dirty="0">
                <a:solidFill>
                  <a:srgbClr val="374151"/>
                </a:solidFill>
                <a:effectLst/>
                <a:latin typeface="+mn-lt"/>
              </a:rPr>
              <a:t>: Train multiple machine learning models (e.g., </a:t>
            </a:r>
            <a:r>
              <a:rPr lang="en-US" b="0" i="0" dirty="0" err="1">
                <a:solidFill>
                  <a:srgbClr val="374151"/>
                </a:solidFill>
                <a:effectLst/>
                <a:latin typeface="+mn-lt"/>
              </a:rPr>
              <a:t>XGBoost</a:t>
            </a:r>
            <a:r>
              <a:rPr lang="en-US" b="0" i="0" dirty="0">
                <a:solidFill>
                  <a:srgbClr val="374151"/>
                </a:solidFill>
                <a:effectLst/>
                <a:latin typeface="+mn-lt"/>
              </a:rPr>
              <a:t>, Random Forest) using the processed data to predict osteoporosis risk.</a:t>
            </a:r>
          </a:p>
          <a:p>
            <a:pPr algn="just">
              <a:lnSpc>
                <a:spcPct val="150000"/>
              </a:lnSpc>
              <a:buFont typeface="+mj-lt"/>
              <a:buAutoNum type="arabicPeriod"/>
            </a:pPr>
            <a:r>
              <a:rPr lang="en-US" b="1" i="0" dirty="0">
                <a:solidFill>
                  <a:srgbClr val="111827"/>
                </a:solidFill>
                <a:effectLst/>
                <a:latin typeface="+mn-lt"/>
              </a:rPr>
              <a:t>Model Evaluation</a:t>
            </a:r>
            <a:r>
              <a:rPr lang="en-US" b="0" i="0" dirty="0">
                <a:solidFill>
                  <a:srgbClr val="374151"/>
                </a:solidFill>
                <a:effectLst/>
                <a:latin typeface="+mn-lt"/>
              </a:rPr>
              <a:t>: Assess model performance using metrics such as accuracy, precision, recall, F1 score, and ROC AUC.</a:t>
            </a:r>
          </a:p>
          <a:p>
            <a:pPr algn="just">
              <a:lnSpc>
                <a:spcPct val="150000"/>
              </a:lnSpc>
              <a:buFont typeface="+mj-lt"/>
              <a:buAutoNum type="arabicPeriod"/>
            </a:pPr>
            <a:r>
              <a:rPr lang="en-US" b="1" i="0" dirty="0">
                <a:solidFill>
                  <a:srgbClr val="111827"/>
                </a:solidFill>
                <a:effectLst/>
                <a:latin typeface="+mn-lt"/>
              </a:rPr>
              <a:t>Deployment</a:t>
            </a:r>
            <a:r>
              <a:rPr lang="en-US" b="0" i="0" dirty="0">
                <a:solidFill>
                  <a:srgbClr val="374151"/>
                </a:solidFill>
                <a:effectLst/>
                <a:latin typeface="+mn-lt"/>
              </a:rPr>
              <a:t>: Integrate the best-performing model into a web application for real-time risk assessment.</a:t>
            </a:r>
          </a:p>
          <a:p>
            <a:pPr algn="just">
              <a:lnSpc>
                <a:spcPct val="150000"/>
              </a:lnSpc>
            </a:pPr>
            <a:endParaRPr lang="en-US" dirty="0">
              <a:latin typeface="+mn-lt"/>
            </a:endParaRPr>
          </a:p>
        </p:txBody>
      </p:sp>
    </p:spTree>
    <p:extLst>
      <p:ext uri="{BB962C8B-B14F-4D97-AF65-F5344CB8AC3E}">
        <p14:creationId xmlns:p14="http://schemas.microsoft.com/office/powerpoint/2010/main" val="359560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Modelling</a:t>
            </a:r>
          </a:p>
        </p:txBody>
      </p:sp>
      <p:pic>
        <p:nvPicPr>
          <p:cNvPr id="4" name="Picture 3" descr="A screenshot of a computer&#10;&#10;AI-generated content may be incorrect.">
            <a:extLst>
              <a:ext uri="{FF2B5EF4-FFF2-40B4-BE49-F238E27FC236}">
                <a16:creationId xmlns:a16="http://schemas.microsoft.com/office/drawing/2014/main" id="{859DC628-01B1-95AE-56FE-350C8946916E}"/>
              </a:ext>
            </a:extLst>
          </p:cNvPr>
          <p:cNvPicPr>
            <a:picLocks noChangeAspect="1"/>
          </p:cNvPicPr>
          <p:nvPr/>
        </p:nvPicPr>
        <p:blipFill>
          <a:blip r:embed="rId2"/>
          <a:srcRect b="52470"/>
          <a:stretch/>
        </p:blipFill>
        <p:spPr>
          <a:xfrm>
            <a:off x="1366648" y="1214438"/>
            <a:ext cx="2548128" cy="315549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9CEB895-D1F8-E733-A13B-D422861BD10B}"/>
              </a:ext>
            </a:extLst>
          </p:cNvPr>
          <p:cNvPicPr>
            <a:picLocks noChangeAspect="1"/>
          </p:cNvPicPr>
          <p:nvPr/>
        </p:nvPicPr>
        <p:blipFill>
          <a:blip r:embed="rId2"/>
          <a:srcRect t="41806"/>
          <a:stretch/>
        </p:blipFill>
        <p:spPr>
          <a:xfrm>
            <a:off x="4652026" y="996450"/>
            <a:ext cx="2263124" cy="3373483"/>
          </a:xfrm>
          <a:prstGeom prst="rect">
            <a:avLst/>
          </a:prstGeom>
        </p:spPr>
      </p:pic>
    </p:spTree>
    <p:extLst>
      <p:ext uri="{BB962C8B-B14F-4D97-AF65-F5344CB8AC3E}">
        <p14:creationId xmlns:p14="http://schemas.microsoft.com/office/powerpoint/2010/main" val="1192366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TotalTime>
  <Words>982</Words>
  <Application>Microsoft Office PowerPoint</Application>
  <PresentationFormat>On-screen Show (16:9)</PresentationFormat>
  <Paragraphs>145</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__Inter_d65c78</vt:lpstr>
      <vt:lpstr>Arial</vt:lpstr>
      <vt:lpstr>Calibri</vt:lpstr>
      <vt:lpstr>Franklin Gothic Book</vt:lpstr>
      <vt:lpstr>Nunito</vt:lpstr>
      <vt:lpstr>Times New Roman</vt:lpstr>
      <vt:lpstr>Simple Light</vt:lpstr>
      <vt:lpstr>PowerPoint Presentation</vt:lpstr>
      <vt:lpstr>Project Objectives</vt:lpstr>
      <vt:lpstr>Problem Statement</vt:lpstr>
      <vt:lpstr>Project overview - Introduction</vt:lpstr>
      <vt:lpstr>Project overview - Introduction</vt:lpstr>
      <vt:lpstr>End User</vt:lpstr>
      <vt:lpstr>Wow Factor in Solution</vt:lpstr>
      <vt:lpstr>Modelling</vt:lpstr>
      <vt:lpstr>Modelling</vt:lpstr>
      <vt:lpstr>Result / Outcomes</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bhanu bhanu</cp:lastModifiedBy>
  <cp:revision>17</cp:revision>
  <dcterms:modified xsi:type="dcterms:W3CDTF">2025-04-08T04:21:45Z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