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0525" y="644933"/>
            <a:ext cx="640294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1758" y="1784412"/>
            <a:ext cx="7820482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8489" y="1600061"/>
            <a:ext cx="7327020" cy="2587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bernetes/kubernetes/blob/master/cmd/kube-controller-manager/app/controllermanager.go#L33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overview/working-with-objects/labels/#syntax-and-character-se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699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69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" y="639"/>
            <a:ext cx="5154295" cy="5134610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700" y="5134249"/>
                </a:moveTo>
                <a:lnTo>
                  <a:pt x="2576849" y="5134249"/>
                </a:lnTo>
                <a:lnTo>
                  <a:pt x="0" y="2567124"/>
                </a:lnTo>
                <a:lnTo>
                  <a:pt x="0" y="0"/>
                </a:lnTo>
                <a:lnTo>
                  <a:pt x="5153700" y="513424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42264"/>
            <a:ext cx="3997325" cy="3982720"/>
          </a:xfrm>
          <a:custGeom>
            <a:avLst/>
            <a:gdLst/>
            <a:ahLst/>
            <a:cxnLst/>
            <a:rect l="l" t="t" r="r" b="b"/>
            <a:pathLst>
              <a:path w="3997325" h="3982720">
                <a:moveTo>
                  <a:pt x="3996899" y="3982212"/>
                </a:moveTo>
                <a:lnTo>
                  <a:pt x="2349137" y="3982212"/>
                </a:lnTo>
                <a:lnTo>
                  <a:pt x="0" y="1641706"/>
                </a:lnTo>
                <a:lnTo>
                  <a:pt x="0" y="0"/>
                </a:lnTo>
                <a:lnTo>
                  <a:pt x="3996899" y="3982212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6" y="490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1150049" y="2291520"/>
                </a:lnTo>
                <a:lnTo>
                  <a:pt x="0" y="1145760"/>
                </a:lnTo>
                <a:lnTo>
                  <a:pt x="0" y="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821" y="588326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0" y="0"/>
                </a:lnTo>
                <a:lnTo>
                  <a:pt x="1150049" y="0"/>
                </a:lnTo>
                <a:lnTo>
                  <a:pt x="2300099" y="114576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85541" y="1679078"/>
            <a:ext cx="35902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565" dirty="0"/>
              <a:t>Kubernetes</a:t>
            </a:r>
            <a:endParaRPr sz="4800"/>
          </a:p>
        </p:txBody>
      </p:sp>
      <p:sp>
        <p:nvSpPr>
          <p:cNvPr id="9" name="object 9"/>
          <p:cNvSpPr txBox="1"/>
          <p:nvPr/>
        </p:nvSpPr>
        <p:spPr>
          <a:xfrm>
            <a:off x="5055025" y="2306933"/>
            <a:ext cx="3763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Tahoma"/>
                <a:cs typeface="Tahoma"/>
              </a:rPr>
              <a:t>Comprehensive</a:t>
            </a:r>
            <a:r>
              <a:rPr sz="2400" spc="-3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ahoma"/>
                <a:cs typeface="Tahoma"/>
              </a:rPr>
              <a:t>Overview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46632" y="4843029"/>
            <a:ext cx="11245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Kubernetes</a:t>
            </a:r>
            <a:r>
              <a:rPr sz="12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v1.8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156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5" dirty="0"/>
              <a:t>Master</a:t>
            </a:r>
            <a:r>
              <a:rPr sz="2400" spc="5" dirty="0"/>
              <a:t> </a:t>
            </a:r>
            <a:r>
              <a:rPr sz="2400" spc="330" dirty="0"/>
              <a:t>Components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875158" y="1603490"/>
            <a:ext cx="2250440" cy="11684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Kube-apiserver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Etcd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Kube-controller-manager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Cloud-controller-manager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Kube-scheduler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7500" y="1567549"/>
            <a:ext cx="2186144" cy="2994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2316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5" dirty="0"/>
              <a:t>kube-apiserver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marR="140335">
              <a:lnSpc>
                <a:spcPct val="113300"/>
              </a:lnSpc>
              <a:spcBef>
                <a:spcPts val="100"/>
              </a:spcBef>
            </a:pPr>
            <a:r>
              <a:rPr sz="1600" dirty="0"/>
              <a:t>The</a:t>
            </a:r>
            <a:r>
              <a:rPr sz="1600" spc="-190" dirty="0"/>
              <a:t> </a:t>
            </a:r>
            <a:r>
              <a:rPr sz="1600" spc="15" dirty="0"/>
              <a:t>apiserver</a:t>
            </a:r>
            <a:r>
              <a:rPr sz="1600" spc="-185" dirty="0"/>
              <a:t> </a:t>
            </a:r>
            <a:r>
              <a:rPr sz="1600" spc="15" dirty="0"/>
              <a:t>provides</a:t>
            </a:r>
            <a:r>
              <a:rPr sz="1600" spc="-185" dirty="0"/>
              <a:t> </a:t>
            </a:r>
            <a:r>
              <a:rPr sz="1600" spc="-30" dirty="0"/>
              <a:t>a</a:t>
            </a:r>
            <a:r>
              <a:rPr sz="1600" spc="-185" dirty="0"/>
              <a:t> </a:t>
            </a:r>
            <a:r>
              <a:rPr sz="1600" spc="25" dirty="0"/>
              <a:t>forward</a:t>
            </a:r>
            <a:r>
              <a:rPr sz="1600" spc="-185" dirty="0"/>
              <a:t> </a:t>
            </a:r>
            <a:r>
              <a:rPr sz="1600" spc="-5" dirty="0"/>
              <a:t>facing</a:t>
            </a:r>
            <a:r>
              <a:rPr sz="1600" spc="-185" dirty="0"/>
              <a:t> </a:t>
            </a:r>
            <a:r>
              <a:rPr sz="1600" spc="5" dirty="0"/>
              <a:t>REST</a:t>
            </a:r>
            <a:r>
              <a:rPr sz="1600" spc="-185" dirty="0"/>
              <a:t> </a:t>
            </a:r>
            <a:r>
              <a:rPr sz="1600" spc="15" dirty="0"/>
              <a:t>interface</a:t>
            </a:r>
            <a:r>
              <a:rPr sz="1600" spc="-185" dirty="0"/>
              <a:t> </a:t>
            </a:r>
            <a:r>
              <a:rPr sz="1600" spc="30" dirty="0"/>
              <a:t>into</a:t>
            </a:r>
            <a:r>
              <a:rPr sz="1600" spc="-185" dirty="0"/>
              <a:t> </a:t>
            </a:r>
            <a:r>
              <a:rPr sz="1600" spc="15" dirty="0"/>
              <a:t>the</a:t>
            </a:r>
            <a:r>
              <a:rPr sz="1600" spc="-190" dirty="0"/>
              <a:t> </a:t>
            </a:r>
            <a:r>
              <a:rPr sz="1600" spc="10" dirty="0"/>
              <a:t>kubernetes  </a:t>
            </a:r>
            <a:r>
              <a:rPr sz="1600" spc="30" dirty="0"/>
              <a:t>control </a:t>
            </a:r>
            <a:r>
              <a:rPr sz="1600" dirty="0"/>
              <a:t>plane </a:t>
            </a:r>
            <a:r>
              <a:rPr sz="1600" spc="-10" dirty="0"/>
              <a:t>and </a:t>
            </a:r>
            <a:r>
              <a:rPr sz="1600" spc="-5" dirty="0"/>
              <a:t>datastore. </a:t>
            </a:r>
            <a:r>
              <a:rPr sz="1600" spc="70" dirty="0"/>
              <a:t>All </a:t>
            </a:r>
            <a:r>
              <a:rPr sz="1600" spc="-5" dirty="0"/>
              <a:t>clients, </a:t>
            </a:r>
            <a:r>
              <a:rPr sz="1600" spc="5" dirty="0"/>
              <a:t>including </a:t>
            </a:r>
            <a:r>
              <a:rPr sz="1600" spc="-25" dirty="0"/>
              <a:t>nodes, </a:t>
            </a:r>
            <a:r>
              <a:rPr sz="1600" dirty="0"/>
              <a:t>users </a:t>
            </a:r>
            <a:r>
              <a:rPr sz="1600" spc="-10" dirty="0"/>
              <a:t>and </a:t>
            </a:r>
            <a:r>
              <a:rPr sz="1600" spc="25" dirty="0"/>
              <a:t>other  </a:t>
            </a:r>
            <a:r>
              <a:rPr sz="1600" spc="10" dirty="0"/>
              <a:t>applications</a:t>
            </a:r>
            <a:r>
              <a:rPr sz="1600" spc="-195" dirty="0"/>
              <a:t> </a:t>
            </a:r>
            <a:r>
              <a:rPr sz="1600" spc="25" dirty="0"/>
              <a:t>interact</a:t>
            </a:r>
            <a:r>
              <a:rPr sz="1600" spc="-195" dirty="0"/>
              <a:t> </a:t>
            </a:r>
            <a:r>
              <a:rPr sz="1600" spc="35" dirty="0"/>
              <a:t>with</a:t>
            </a:r>
            <a:r>
              <a:rPr sz="1600" spc="-190" dirty="0"/>
              <a:t> </a:t>
            </a:r>
            <a:r>
              <a:rPr sz="1600" spc="10" dirty="0"/>
              <a:t>kubernetes</a:t>
            </a:r>
            <a:r>
              <a:rPr sz="1600" spc="-200" dirty="0"/>
              <a:t> </a:t>
            </a:r>
            <a:r>
              <a:rPr sz="1600" b="1" spc="-15" dirty="0">
                <a:latin typeface="Gill Sans MT"/>
                <a:cs typeface="Gill Sans MT"/>
              </a:rPr>
              <a:t>strictly</a:t>
            </a:r>
            <a:r>
              <a:rPr sz="1600" b="1" spc="-135" dirty="0">
                <a:latin typeface="Gill Sans MT"/>
                <a:cs typeface="Gill Sans MT"/>
              </a:rPr>
              <a:t> </a:t>
            </a:r>
            <a:r>
              <a:rPr sz="1600" spc="10" dirty="0"/>
              <a:t>through</a:t>
            </a:r>
            <a:r>
              <a:rPr sz="1600" spc="-195" dirty="0"/>
              <a:t> </a:t>
            </a:r>
            <a:r>
              <a:rPr sz="1600" spc="15" dirty="0"/>
              <a:t>the</a:t>
            </a:r>
            <a:r>
              <a:rPr sz="1600" spc="-190" dirty="0"/>
              <a:t> </a:t>
            </a:r>
            <a:r>
              <a:rPr sz="1600" spc="35" dirty="0"/>
              <a:t>API</a:t>
            </a:r>
            <a:r>
              <a:rPr sz="1600" spc="-195" dirty="0"/>
              <a:t> </a:t>
            </a:r>
            <a:r>
              <a:rPr sz="1600" spc="-10" dirty="0"/>
              <a:t>Server.</a:t>
            </a:r>
            <a:endParaRPr sz="1600">
              <a:latin typeface="Gill Sans MT"/>
              <a:cs typeface="Gill Sans MT"/>
            </a:endParaRPr>
          </a:p>
          <a:p>
            <a:pPr marL="474345" marR="5080">
              <a:lnSpc>
                <a:spcPct val="113300"/>
              </a:lnSpc>
              <a:spcBef>
                <a:spcPts val="1650"/>
              </a:spcBef>
            </a:pPr>
            <a:r>
              <a:rPr sz="1600" spc="-25" dirty="0"/>
              <a:t>It</a:t>
            </a:r>
            <a:r>
              <a:rPr sz="1600" spc="-195" dirty="0"/>
              <a:t> </a:t>
            </a:r>
            <a:r>
              <a:rPr sz="1600" spc="10" dirty="0"/>
              <a:t>is</a:t>
            </a:r>
            <a:r>
              <a:rPr sz="1600" spc="-195" dirty="0"/>
              <a:t> </a:t>
            </a:r>
            <a:r>
              <a:rPr sz="1600" spc="15" dirty="0"/>
              <a:t>the</a:t>
            </a:r>
            <a:r>
              <a:rPr sz="1600" spc="-195" dirty="0"/>
              <a:t> </a:t>
            </a:r>
            <a:r>
              <a:rPr sz="1600" spc="30" dirty="0"/>
              <a:t>true</a:t>
            </a:r>
            <a:r>
              <a:rPr sz="1600" spc="-195" dirty="0"/>
              <a:t> </a:t>
            </a:r>
            <a:r>
              <a:rPr sz="1600" spc="20" dirty="0"/>
              <a:t>core</a:t>
            </a:r>
            <a:r>
              <a:rPr sz="1600" spc="-195" dirty="0"/>
              <a:t> </a:t>
            </a:r>
            <a:r>
              <a:rPr sz="1600" spc="25" dirty="0"/>
              <a:t>of</a:t>
            </a:r>
            <a:r>
              <a:rPr sz="1600" spc="-195" dirty="0"/>
              <a:t> </a:t>
            </a:r>
            <a:r>
              <a:rPr sz="1600" spc="25" dirty="0"/>
              <a:t>Kubernetes</a:t>
            </a:r>
            <a:r>
              <a:rPr sz="1600" spc="-195" dirty="0"/>
              <a:t> </a:t>
            </a:r>
            <a:r>
              <a:rPr sz="1600" dirty="0"/>
              <a:t>acting</a:t>
            </a:r>
            <a:r>
              <a:rPr sz="1600" spc="-195" dirty="0"/>
              <a:t> </a:t>
            </a:r>
            <a:r>
              <a:rPr sz="1600" spc="-25" dirty="0"/>
              <a:t>as</a:t>
            </a:r>
            <a:r>
              <a:rPr sz="1600" spc="-195" dirty="0"/>
              <a:t> </a:t>
            </a:r>
            <a:r>
              <a:rPr sz="1600" spc="15" dirty="0"/>
              <a:t>the</a:t>
            </a:r>
            <a:r>
              <a:rPr sz="1600" spc="-190" dirty="0"/>
              <a:t> </a:t>
            </a:r>
            <a:r>
              <a:rPr sz="1600" spc="5" dirty="0"/>
              <a:t>gatekeeper</a:t>
            </a:r>
            <a:r>
              <a:rPr sz="1600" spc="-195" dirty="0"/>
              <a:t> </a:t>
            </a:r>
            <a:r>
              <a:rPr sz="1600" spc="40" dirty="0"/>
              <a:t>to</a:t>
            </a:r>
            <a:r>
              <a:rPr sz="1600" spc="-195" dirty="0"/>
              <a:t> </a:t>
            </a:r>
            <a:r>
              <a:rPr sz="1600" spc="15" dirty="0"/>
              <a:t>the</a:t>
            </a:r>
            <a:r>
              <a:rPr sz="1600" spc="-195" dirty="0"/>
              <a:t> </a:t>
            </a:r>
            <a:r>
              <a:rPr sz="1600" spc="20" dirty="0"/>
              <a:t>cluster</a:t>
            </a:r>
            <a:r>
              <a:rPr sz="1600" spc="-195" dirty="0"/>
              <a:t> </a:t>
            </a:r>
            <a:r>
              <a:rPr sz="1600" spc="15" dirty="0"/>
              <a:t>by  </a:t>
            </a:r>
            <a:r>
              <a:rPr sz="1600" spc="-5" dirty="0"/>
              <a:t>handling</a:t>
            </a:r>
            <a:r>
              <a:rPr sz="1600" spc="-185" dirty="0"/>
              <a:t> </a:t>
            </a:r>
            <a:r>
              <a:rPr sz="1600" spc="15" dirty="0"/>
              <a:t>authentication</a:t>
            </a:r>
            <a:r>
              <a:rPr sz="1600" spc="-180" dirty="0"/>
              <a:t> </a:t>
            </a:r>
            <a:r>
              <a:rPr sz="1600" spc="-10" dirty="0"/>
              <a:t>and</a:t>
            </a:r>
            <a:r>
              <a:rPr sz="1600" spc="-185" dirty="0"/>
              <a:t> </a:t>
            </a:r>
            <a:r>
              <a:rPr sz="1600" spc="5" dirty="0"/>
              <a:t>authorization,</a:t>
            </a:r>
            <a:r>
              <a:rPr sz="1600" spc="-180" dirty="0"/>
              <a:t> </a:t>
            </a:r>
            <a:r>
              <a:rPr sz="1600" spc="15" dirty="0"/>
              <a:t>request</a:t>
            </a:r>
            <a:r>
              <a:rPr sz="1600" spc="-180" dirty="0"/>
              <a:t> </a:t>
            </a:r>
            <a:r>
              <a:rPr sz="1600" dirty="0"/>
              <a:t>validation,</a:t>
            </a:r>
            <a:r>
              <a:rPr sz="1600" spc="-185" dirty="0"/>
              <a:t> </a:t>
            </a:r>
            <a:r>
              <a:rPr sz="1600" spc="-5" dirty="0"/>
              <a:t>mutation,</a:t>
            </a:r>
            <a:r>
              <a:rPr sz="1600" spc="-180" dirty="0"/>
              <a:t> </a:t>
            </a:r>
            <a:r>
              <a:rPr sz="1600" spc="-10" dirty="0"/>
              <a:t>and  </a:t>
            </a:r>
            <a:r>
              <a:rPr sz="1600" dirty="0"/>
              <a:t>admission</a:t>
            </a:r>
            <a:r>
              <a:rPr sz="1600" spc="-190" dirty="0"/>
              <a:t> </a:t>
            </a:r>
            <a:r>
              <a:rPr sz="1600" spc="30" dirty="0"/>
              <a:t>control</a:t>
            </a:r>
            <a:r>
              <a:rPr sz="1600" spc="-190" dirty="0"/>
              <a:t> </a:t>
            </a:r>
            <a:r>
              <a:rPr sz="1600" spc="20" dirty="0"/>
              <a:t>in</a:t>
            </a:r>
            <a:r>
              <a:rPr sz="1600" spc="-185" dirty="0"/>
              <a:t> </a:t>
            </a:r>
            <a:r>
              <a:rPr sz="1600" spc="15" dirty="0"/>
              <a:t>addition</a:t>
            </a:r>
            <a:r>
              <a:rPr sz="1600" spc="-190" dirty="0"/>
              <a:t> </a:t>
            </a:r>
            <a:r>
              <a:rPr sz="1600" spc="40" dirty="0"/>
              <a:t>to</a:t>
            </a:r>
            <a:r>
              <a:rPr sz="1600" spc="-190" dirty="0"/>
              <a:t> </a:t>
            </a:r>
            <a:r>
              <a:rPr sz="1600" spc="-5" dirty="0"/>
              <a:t>being</a:t>
            </a:r>
            <a:r>
              <a:rPr sz="1600" spc="-185" dirty="0"/>
              <a:t> </a:t>
            </a:r>
            <a:r>
              <a:rPr sz="1600" spc="15" dirty="0"/>
              <a:t>the</a:t>
            </a:r>
            <a:r>
              <a:rPr sz="1600" spc="-190" dirty="0"/>
              <a:t> </a:t>
            </a:r>
            <a:r>
              <a:rPr sz="1600" spc="15" dirty="0"/>
              <a:t>front-end</a:t>
            </a:r>
            <a:r>
              <a:rPr sz="1600" spc="-190" dirty="0"/>
              <a:t> </a:t>
            </a:r>
            <a:r>
              <a:rPr sz="1600" spc="40" dirty="0"/>
              <a:t>to</a:t>
            </a:r>
            <a:r>
              <a:rPr sz="1600" spc="-185" dirty="0"/>
              <a:t> </a:t>
            </a:r>
            <a:r>
              <a:rPr sz="1600" spc="15" dirty="0"/>
              <a:t>the</a:t>
            </a:r>
            <a:r>
              <a:rPr sz="1600" spc="-190" dirty="0"/>
              <a:t> </a:t>
            </a:r>
            <a:r>
              <a:rPr sz="1600" dirty="0"/>
              <a:t>backing</a:t>
            </a:r>
            <a:r>
              <a:rPr sz="1600" spc="-190" dirty="0"/>
              <a:t> </a:t>
            </a:r>
            <a:r>
              <a:rPr sz="1600" spc="-5" dirty="0"/>
              <a:t>datastore.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0525" y="644933"/>
            <a:ext cx="711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0" dirty="0">
                <a:solidFill>
                  <a:srgbClr val="FFFFFF"/>
                </a:solidFill>
                <a:latin typeface="Calibri"/>
                <a:cs typeface="Calibri"/>
              </a:rPr>
              <a:t>etcd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658685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Etcd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acts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datastore;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providing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strong,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consistent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highly  available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key-value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store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persisting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state.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919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5" dirty="0"/>
              <a:t>kube-controller-manager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6649084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controller-manager is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primary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daemon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manages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all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core 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component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control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loops.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monitors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state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via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apiserver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 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steers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towards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desired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state.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0525" y="3099754"/>
            <a:ext cx="6739890" cy="51435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List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core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controllers: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000" u="sng" dirty="0">
                <a:solidFill>
                  <a:srgbClr val="7890CD"/>
                </a:solidFill>
                <a:uFill>
                  <a:solidFill>
                    <a:srgbClr val="7890CD"/>
                  </a:solidFill>
                </a:uFill>
                <a:latin typeface="Tahoma"/>
                <a:cs typeface="Tahoma"/>
                <a:hlinkClick r:id="rId2"/>
              </a:rPr>
              <a:t>https://github.com/kubernetes/kubernetes/blob/master/cmd/kube-controller-manager/app/controllermanager.go#L332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9960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/>
              <a:t>cloud-controller-manager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marR="5080">
              <a:lnSpc>
                <a:spcPct val="113300"/>
              </a:lnSpc>
              <a:spcBef>
                <a:spcPts val="100"/>
              </a:spcBef>
            </a:pPr>
            <a:r>
              <a:rPr sz="1600" dirty="0"/>
              <a:t>The</a:t>
            </a:r>
            <a:r>
              <a:rPr sz="1600" spc="-200" dirty="0"/>
              <a:t> </a:t>
            </a:r>
            <a:r>
              <a:rPr sz="1600" spc="10" dirty="0"/>
              <a:t>cloud-controller-manager</a:t>
            </a:r>
            <a:r>
              <a:rPr sz="1600" spc="-195" dirty="0"/>
              <a:t> </a:t>
            </a:r>
            <a:r>
              <a:rPr sz="1600" spc="10" dirty="0"/>
              <a:t>is</a:t>
            </a:r>
            <a:r>
              <a:rPr sz="1600" spc="-195" dirty="0"/>
              <a:t> </a:t>
            </a:r>
            <a:r>
              <a:rPr sz="1600" spc="-30" dirty="0"/>
              <a:t>a</a:t>
            </a:r>
            <a:r>
              <a:rPr sz="1600" spc="-195" dirty="0"/>
              <a:t> </a:t>
            </a:r>
            <a:r>
              <a:rPr sz="1600" spc="-10" dirty="0"/>
              <a:t>daemon</a:t>
            </a:r>
            <a:r>
              <a:rPr sz="1600" spc="-195" dirty="0"/>
              <a:t> </a:t>
            </a:r>
            <a:r>
              <a:rPr sz="1600" spc="20" dirty="0"/>
              <a:t>that</a:t>
            </a:r>
            <a:r>
              <a:rPr sz="1600" spc="-195" dirty="0"/>
              <a:t> </a:t>
            </a:r>
            <a:r>
              <a:rPr sz="1600" spc="15" dirty="0"/>
              <a:t>provides</a:t>
            </a:r>
            <a:r>
              <a:rPr sz="1600" spc="-195" dirty="0"/>
              <a:t> </a:t>
            </a:r>
            <a:r>
              <a:rPr sz="1600" spc="20" dirty="0"/>
              <a:t>cloud-provider  </a:t>
            </a:r>
            <a:r>
              <a:rPr sz="1600" spc="10" dirty="0"/>
              <a:t>specific</a:t>
            </a:r>
            <a:r>
              <a:rPr sz="1600" spc="-190" dirty="0"/>
              <a:t> </a:t>
            </a:r>
            <a:r>
              <a:rPr sz="1600" spc="5" dirty="0"/>
              <a:t>knowledge</a:t>
            </a:r>
            <a:r>
              <a:rPr sz="1600" spc="-190" dirty="0"/>
              <a:t> </a:t>
            </a:r>
            <a:r>
              <a:rPr sz="1600" spc="-10" dirty="0"/>
              <a:t>and</a:t>
            </a:r>
            <a:r>
              <a:rPr sz="1600" spc="-185" dirty="0"/>
              <a:t> </a:t>
            </a:r>
            <a:r>
              <a:rPr sz="1600" spc="15" dirty="0"/>
              <a:t>integration</a:t>
            </a:r>
            <a:r>
              <a:rPr sz="1600" spc="-190" dirty="0"/>
              <a:t> </a:t>
            </a:r>
            <a:r>
              <a:rPr sz="1600" spc="15" dirty="0"/>
              <a:t>capability</a:t>
            </a:r>
            <a:r>
              <a:rPr sz="1600" spc="-185" dirty="0"/>
              <a:t> </a:t>
            </a:r>
            <a:r>
              <a:rPr sz="1600" spc="30" dirty="0"/>
              <a:t>into</a:t>
            </a:r>
            <a:r>
              <a:rPr sz="1600" spc="-190" dirty="0"/>
              <a:t> </a:t>
            </a:r>
            <a:r>
              <a:rPr sz="1600" spc="15" dirty="0"/>
              <a:t>the</a:t>
            </a:r>
            <a:r>
              <a:rPr sz="1600" spc="-185" dirty="0"/>
              <a:t> </a:t>
            </a:r>
            <a:r>
              <a:rPr sz="1600" spc="20" dirty="0"/>
              <a:t>core</a:t>
            </a:r>
            <a:r>
              <a:rPr sz="1600" spc="-190" dirty="0"/>
              <a:t> </a:t>
            </a:r>
            <a:r>
              <a:rPr sz="1600" spc="30" dirty="0"/>
              <a:t>control</a:t>
            </a:r>
            <a:r>
              <a:rPr sz="1600" spc="-185" dirty="0"/>
              <a:t> </a:t>
            </a:r>
            <a:r>
              <a:rPr sz="1600" spc="20" dirty="0"/>
              <a:t>loop</a:t>
            </a:r>
            <a:r>
              <a:rPr sz="1600" spc="-190" dirty="0"/>
              <a:t> </a:t>
            </a:r>
            <a:r>
              <a:rPr sz="1600" spc="25" dirty="0"/>
              <a:t>of  </a:t>
            </a:r>
            <a:r>
              <a:rPr sz="1600" spc="5" dirty="0"/>
              <a:t>Kubernetes. </a:t>
            </a:r>
            <a:r>
              <a:rPr sz="1600" dirty="0"/>
              <a:t>The </a:t>
            </a:r>
            <a:r>
              <a:rPr sz="1600" spc="25" dirty="0"/>
              <a:t>controllers </a:t>
            </a:r>
            <a:r>
              <a:rPr sz="1600" spc="10" dirty="0"/>
              <a:t>include </a:t>
            </a:r>
            <a:r>
              <a:rPr sz="1600" dirty="0"/>
              <a:t>Node, </a:t>
            </a:r>
            <a:r>
              <a:rPr sz="1600" spc="-10" dirty="0"/>
              <a:t>Route, Service, and </a:t>
            </a:r>
            <a:r>
              <a:rPr sz="1600" spc="-5" dirty="0"/>
              <a:t>add </a:t>
            </a:r>
            <a:r>
              <a:rPr sz="1600" spc="-20" dirty="0"/>
              <a:t>an  </a:t>
            </a:r>
            <a:r>
              <a:rPr sz="1600" spc="15" dirty="0"/>
              <a:t>additional</a:t>
            </a:r>
            <a:r>
              <a:rPr sz="1600" spc="-195" dirty="0"/>
              <a:t> </a:t>
            </a:r>
            <a:r>
              <a:rPr sz="1600" spc="30" dirty="0"/>
              <a:t>controller</a:t>
            </a:r>
            <a:r>
              <a:rPr sz="1600" spc="-195" dirty="0"/>
              <a:t> </a:t>
            </a:r>
            <a:r>
              <a:rPr sz="1600" spc="40" dirty="0"/>
              <a:t>to</a:t>
            </a:r>
            <a:r>
              <a:rPr sz="1600" spc="-195" dirty="0"/>
              <a:t> </a:t>
            </a:r>
            <a:r>
              <a:rPr sz="1600" dirty="0"/>
              <a:t>handle</a:t>
            </a:r>
            <a:r>
              <a:rPr sz="1600" spc="-195" dirty="0"/>
              <a:t> </a:t>
            </a:r>
            <a:r>
              <a:rPr sz="1600" spc="20" dirty="0"/>
              <a:t>PersistentVolumeLabels</a:t>
            </a:r>
            <a:r>
              <a:rPr sz="1600" spc="-195" dirty="0"/>
              <a:t> </a:t>
            </a:r>
            <a:r>
              <a:rPr sz="1600" spc="-150" dirty="0"/>
              <a:t>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2432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/>
              <a:t>kube-scheduler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632460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Kube-scheduler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verbose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policy-rich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engine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evaluates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workload 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requirements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attempts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place </a:t>
            </a: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it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on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matching resource. These 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requirements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include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such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things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general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hardware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reqs,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affinity,  anti-affinity,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custom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resource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requirements.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6400" y="0"/>
            <a:ext cx="4737735" cy="4734560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599" y="4733999"/>
                </a:moveTo>
                <a:lnTo>
                  <a:pt x="0" y="0"/>
                </a:lnTo>
                <a:lnTo>
                  <a:pt x="2393956" y="0"/>
                </a:lnTo>
                <a:lnTo>
                  <a:pt x="4737599" y="2341862"/>
                </a:lnTo>
                <a:lnTo>
                  <a:pt x="4737599" y="47339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46825" y="0"/>
            <a:ext cx="4286885" cy="4298315"/>
          </a:xfrm>
          <a:custGeom>
            <a:avLst/>
            <a:gdLst/>
            <a:ahLst/>
            <a:cxnLst/>
            <a:rect l="l" t="t" r="r" b="b"/>
            <a:pathLst>
              <a:path w="4286884" h="4298315">
                <a:moveTo>
                  <a:pt x="4286699" y="4298099"/>
                </a:moveTo>
                <a:lnTo>
                  <a:pt x="0" y="0"/>
                </a:lnTo>
                <a:lnTo>
                  <a:pt x="4286699" y="0"/>
                </a:lnTo>
                <a:lnTo>
                  <a:pt x="4286699" y="42980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18399" y="123646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89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9856" y="14439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40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7080" y="246946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800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800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2114" y="267695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75341" y="1862017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099" y="206950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1140" y="247781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65266" y="2692963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5081" y="33087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7599" y="309501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404399" y="808800"/>
                </a:lnTo>
                <a:lnTo>
                  <a:pt x="0" y="404400"/>
                </a:lnTo>
                <a:lnTo>
                  <a:pt x="0" y="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6648" y="33025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27413" y="371080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2448" y="391829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2490" y="371847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34532" y="3925959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88290" y="433426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7349" y="0"/>
            <a:ext cx="5143500" cy="5143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56325" y="2171801"/>
            <a:ext cx="2773680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65" dirty="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endParaRPr sz="2800">
              <a:latin typeface="Calibri"/>
              <a:cs typeface="Calibri"/>
            </a:endParaRPr>
          </a:p>
          <a:p>
            <a:pPr marL="426084">
              <a:lnSpc>
                <a:spcPct val="100000"/>
              </a:lnSpc>
              <a:spcBef>
                <a:spcPts val="15"/>
              </a:spcBef>
            </a:pPr>
            <a:r>
              <a:rPr sz="2800" spc="385" dirty="0">
                <a:solidFill>
                  <a:srgbClr val="FFFFFF"/>
                </a:solidFill>
                <a:latin typeface="Calibri"/>
                <a:cs typeface="Calibri"/>
              </a:rPr>
              <a:t>Components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2936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15" dirty="0"/>
              <a:t>Node</a:t>
            </a:r>
            <a:r>
              <a:rPr sz="2400" spc="5" dirty="0"/>
              <a:t> </a:t>
            </a:r>
            <a:r>
              <a:rPr sz="2400" spc="330" dirty="0"/>
              <a:t>Components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920983" y="1603490"/>
            <a:ext cx="2205990" cy="711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Kubelet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Kube-proxy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3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runtime</a:t>
            </a:r>
            <a:r>
              <a:rPr sz="13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engine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7499" y="1567549"/>
            <a:ext cx="2421547" cy="29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1194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/>
              <a:t>kubelet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678942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Acts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as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node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agent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responsible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managing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pod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lifecycle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on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its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host. 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Kubelet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understands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14" dirty="0">
                <a:solidFill>
                  <a:srgbClr val="FFFFFF"/>
                </a:solidFill>
                <a:latin typeface="Tahoma"/>
                <a:cs typeface="Tahoma"/>
              </a:rPr>
              <a:t>YAML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manifests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read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several 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sources: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File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path</a:t>
            </a:r>
            <a:endParaRPr sz="1600">
              <a:latin typeface="Tahoma"/>
              <a:cs typeface="Tahom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HTTP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Endpoint</a:t>
            </a:r>
            <a:endParaRPr sz="1600">
              <a:latin typeface="Tahoma"/>
              <a:cs typeface="Tahom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Etcd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watch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acting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any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changes</a:t>
            </a:r>
            <a:endParaRPr sz="1600">
              <a:latin typeface="Tahoma"/>
              <a:cs typeface="Tahom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HTTP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Server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accepting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manifests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over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simple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API.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176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5" dirty="0"/>
              <a:t>kube-proxy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5899150" cy="210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Manages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rules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performs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connection  forwarding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load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balancing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Kubernetes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services.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Available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Proxy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Modes: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Userspace</a:t>
            </a:r>
            <a:endParaRPr sz="1600">
              <a:latin typeface="Tahoma"/>
              <a:cs typeface="Tahom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iptables</a:t>
            </a:r>
            <a:endParaRPr sz="1600">
              <a:latin typeface="Tahoma"/>
              <a:cs typeface="Tahom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ipvs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(alpha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1.8)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1229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0" dirty="0"/>
              <a:t>Agenda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9433" y="1596747"/>
            <a:ext cx="2453005" cy="18319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9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5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45" dirty="0">
                <a:solidFill>
                  <a:srgbClr val="FFFFFF"/>
                </a:solidFill>
                <a:latin typeface="Tahoma"/>
                <a:cs typeface="Tahoma"/>
              </a:rPr>
              <a:t>Who</a:t>
            </a:r>
            <a:r>
              <a:rPr sz="110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am 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I?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What</a:t>
            </a:r>
            <a:r>
              <a:rPr sz="1100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is Kubernetes?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What</a:t>
            </a:r>
            <a:r>
              <a:rPr sz="11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does</a:t>
            </a:r>
            <a:r>
              <a:rPr sz="11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Kubernetes</a:t>
            </a:r>
            <a:r>
              <a:rPr sz="11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do?</a:t>
            </a:r>
            <a:endParaRPr sz="11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17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Architecture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5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Master</a:t>
            </a:r>
            <a:r>
              <a:rPr sz="11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Components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r>
              <a:rPr sz="11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Components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Additional</a:t>
            </a:r>
            <a:r>
              <a:rPr sz="11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Services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Networking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5154" y="1596747"/>
            <a:ext cx="2950845" cy="18319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9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Concepts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5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Core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Workloads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Configuration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Auth</a:t>
            </a:r>
            <a:r>
              <a:rPr sz="11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Identity</a:t>
            </a:r>
            <a:endParaRPr sz="11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17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Behind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Scenes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5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Deployment</a:t>
            </a:r>
            <a:r>
              <a:rPr sz="11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1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Beginning</a:t>
            </a:r>
            <a:r>
              <a:rPr sz="11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End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2965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/>
              <a:t>Container</a:t>
            </a:r>
            <a:r>
              <a:rPr sz="2400" spc="45" dirty="0"/>
              <a:t> </a:t>
            </a:r>
            <a:r>
              <a:rPr sz="2400" spc="325" dirty="0"/>
              <a:t>Runtime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03490"/>
            <a:ext cx="6302375" cy="1825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respect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Kubernetes,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runtime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CRI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(Container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Runtime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Interface)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compatible</a:t>
            </a: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application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executes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manages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containers.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Containerd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(docker)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Cri-o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Rkt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Kata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(formerly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clear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hyper)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Virtlet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Tahoma"/>
                <a:cs typeface="Tahoma"/>
              </a:rPr>
              <a:t>(VM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CRI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compatible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runtime)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2929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/>
              <a:t>Additional</a:t>
            </a:r>
            <a:r>
              <a:rPr sz="2400" spc="40" dirty="0"/>
              <a:t> </a:t>
            </a:r>
            <a:r>
              <a:rPr sz="2400" spc="235" dirty="0"/>
              <a:t>Services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6804025" cy="18256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600" b="1" spc="-15" dirty="0">
                <a:solidFill>
                  <a:srgbClr val="FFFFFF"/>
                </a:solidFill>
                <a:latin typeface="Gill Sans MT"/>
                <a:cs typeface="Gill Sans MT"/>
              </a:rPr>
              <a:t>Kube-dns</a:t>
            </a:r>
            <a:r>
              <a:rPr sz="1600" b="1" spc="-1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Provides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wide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Tahoma"/>
                <a:cs typeface="Tahoma"/>
              </a:rPr>
              <a:t>DNS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Services.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Services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resolvable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i="1" spc="-5" dirty="0">
                <a:solidFill>
                  <a:srgbClr val="FFFFFF"/>
                </a:solidFill>
                <a:latin typeface="Calibri"/>
                <a:cs typeface="Calibri"/>
              </a:rPr>
              <a:t>&lt;service&gt;.&lt;namespace&gt;.svc.cluster.local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13300"/>
              </a:lnSpc>
              <a:spcBef>
                <a:spcPts val="1650"/>
              </a:spcBef>
            </a:pPr>
            <a:r>
              <a:rPr sz="1600" b="1" spc="-40" dirty="0">
                <a:solidFill>
                  <a:srgbClr val="FFFFFF"/>
                </a:solidFill>
                <a:latin typeface="Gill Sans MT"/>
                <a:cs typeface="Gill Sans MT"/>
              </a:rPr>
              <a:t>Heapster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18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Metrics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Collector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kubernetes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cluster,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some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resources 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such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Horizontal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Autoscaler.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(required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kubedashboard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metrics)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20" dirty="0">
                <a:solidFill>
                  <a:srgbClr val="FFFFFF"/>
                </a:solidFill>
                <a:latin typeface="Gill Sans MT"/>
                <a:cs typeface="Gill Sans MT"/>
              </a:rPr>
              <a:t>Kube-dashboard</a:t>
            </a:r>
            <a:r>
              <a:rPr sz="1600" b="1" spc="-1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general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purpose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based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UI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kubernetes.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6400" y="0"/>
            <a:ext cx="4737735" cy="4734560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599" y="4733999"/>
                </a:moveTo>
                <a:lnTo>
                  <a:pt x="0" y="0"/>
                </a:lnTo>
                <a:lnTo>
                  <a:pt x="2393956" y="0"/>
                </a:lnTo>
                <a:lnTo>
                  <a:pt x="4737599" y="2341862"/>
                </a:lnTo>
                <a:lnTo>
                  <a:pt x="4737599" y="47339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46825" y="0"/>
            <a:ext cx="4286885" cy="4298315"/>
          </a:xfrm>
          <a:custGeom>
            <a:avLst/>
            <a:gdLst/>
            <a:ahLst/>
            <a:cxnLst/>
            <a:rect l="l" t="t" r="r" b="b"/>
            <a:pathLst>
              <a:path w="4286884" h="4298315">
                <a:moveTo>
                  <a:pt x="4286699" y="4298099"/>
                </a:moveTo>
                <a:lnTo>
                  <a:pt x="0" y="0"/>
                </a:lnTo>
                <a:lnTo>
                  <a:pt x="4286699" y="0"/>
                </a:lnTo>
                <a:lnTo>
                  <a:pt x="4286699" y="42980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18399" y="123646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89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9856" y="14439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40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7080" y="246946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800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800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2114" y="267695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75341" y="1862017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099" y="206950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1140" y="247781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65266" y="2692963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5081" y="33087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7599" y="309501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404399" y="808800"/>
                </a:lnTo>
                <a:lnTo>
                  <a:pt x="0" y="404400"/>
                </a:lnTo>
                <a:lnTo>
                  <a:pt x="0" y="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6648" y="33025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27413" y="371080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2448" y="391829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2490" y="371847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34532" y="3925959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88290" y="433426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7349" y="0"/>
            <a:ext cx="5143500" cy="5143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41505" y="2320137"/>
            <a:ext cx="2752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34" dirty="0">
                <a:solidFill>
                  <a:srgbClr val="FFFFFF"/>
                </a:solidFill>
                <a:latin typeface="Calibri"/>
                <a:cs typeface="Calibri"/>
              </a:rPr>
              <a:t>Networking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5130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90" dirty="0"/>
              <a:t>Networking </a:t>
            </a:r>
            <a:r>
              <a:rPr sz="2400" spc="180" dirty="0"/>
              <a:t>- </a:t>
            </a:r>
            <a:r>
              <a:rPr sz="2400" spc="320" dirty="0"/>
              <a:t>Fundamental</a:t>
            </a:r>
            <a:r>
              <a:rPr sz="2400" spc="-250" dirty="0"/>
              <a:t> </a:t>
            </a:r>
            <a:r>
              <a:rPr sz="2400" spc="270" dirty="0"/>
              <a:t>Rules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20354" y="1600061"/>
            <a:ext cx="6670675" cy="8540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19734" indent="-407670">
              <a:lnSpc>
                <a:spcPct val="100000"/>
              </a:lnSpc>
              <a:spcBef>
                <a:spcPts val="355"/>
              </a:spcBef>
              <a:buAutoNum type="arabicParenR"/>
              <a:tabLst>
                <a:tab pos="419734" algn="l"/>
                <a:tab pos="420370" algn="l"/>
              </a:tabLst>
            </a:pPr>
            <a:r>
              <a:rPr sz="1600" spc="70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communicate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without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Tahoma"/>
                <a:cs typeface="Tahoma"/>
              </a:rPr>
              <a:t>NAT</a:t>
            </a:r>
            <a:endParaRPr sz="1600">
              <a:latin typeface="Tahoma"/>
              <a:cs typeface="Tahoma"/>
            </a:endParaRPr>
          </a:p>
          <a:p>
            <a:pPr marL="419734" indent="-407670">
              <a:lnSpc>
                <a:spcPct val="100000"/>
              </a:lnSpc>
              <a:spcBef>
                <a:spcPts val="254"/>
              </a:spcBef>
              <a:buAutoNum type="arabicParenR"/>
              <a:tabLst>
                <a:tab pos="419734" algn="l"/>
                <a:tab pos="420370" algn="l"/>
              </a:tabLst>
            </a:pPr>
            <a:r>
              <a:rPr sz="1600" spc="70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nodes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communicate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(and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vice-versa)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without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NAT.</a:t>
            </a:r>
            <a:endParaRPr sz="1600">
              <a:latin typeface="Tahoma"/>
              <a:cs typeface="Tahoma"/>
            </a:endParaRPr>
          </a:p>
          <a:p>
            <a:pPr marL="419734" indent="-407670">
              <a:lnSpc>
                <a:spcPct val="100000"/>
              </a:lnSpc>
              <a:spcBef>
                <a:spcPts val="254"/>
              </a:spcBef>
              <a:buAutoNum type="arabicParenR"/>
              <a:tabLst>
                <a:tab pos="419734" algn="l"/>
                <a:tab pos="420370" algn="l"/>
              </a:tabLst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IP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sees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itself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same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IP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others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see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as.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5625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90" dirty="0"/>
              <a:t>Networking </a:t>
            </a:r>
            <a:r>
              <a:rPr sz="2400" spc="180" dirty="0"/>
              <a:t>- </a:t>
            </a:r>
            <a:r>
              <a:rPr sz="2400" spc="315" dirty="0"/>
              <a:t>Fundamentals</a:t>
            </a:r>
            <a:r>
              <a:rPr sz="2400" spc="-275" dirty="0"/>
              <a:t> </a:t>
            </a:r>
            <a:r>
              <a:rPr sz="2400" spc="265" dirty="0"/>
              <a:t>Applied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marR="233045">
              <a:lnSpc>
                <a:spcPct val="113300"/>
              </a:lnSpc>
              <a:spcBef>
                <a:spcPts val="100"/>
              </a:spcBef>
            </a:pPr>
            <a:r>
              <a:rPr sz="1600" b="1" spc="-45" dirty="0">
                <a:latin typeface="Gill Sans MT"/>
                <a:cs typeface="Gill Sans MT"/>
              </a:rPr>
              <a:t>Containers</a:t>
            </a:r>
            <a:r>
              <a:rPr sz="1600" b="1" spc="-120" dirty="0">
                <a:latin typeface="Gill Sans MT"/>
                <a:cs typeface="Gill Sans MT"/>
              </a:rPr>
              <a:t> </a:t>
            </a:r>
            <a:r>
              <a:rPr sz="1600" spc="20" dirty="0"/>
              <a:t>in</a:t>
            </a:r>
            <a:r>
              <a:rPr sz="1600" spc="-190" dirty="0"/>
              <a:t> </a:t>
            </a:r>
            <a:r>
              <a:rPr sz="1600" spc="-30" dirty="0"/>
              <a:t>a</a:t>
            </a:r>
            <a:r>
              <a:rPr sz="1600" spc="-190" dirty="0"/>
              <a:t> </a:t>
            </a:r>
            <a:r>
              <a:rPr sz="1600" spc="5" dirty="0"/>
              <a:t>pod</a:t>
            </a:r>
            <a:r>
              <a:rPr sz="1600" spc="-185" dirty="0"/>
              <a:t> </a:t>
            </a:r>
            <a:r>
              <a:rPr sz="1600" spc="15" dirty="0"/>
              <a:t>exist</a:t>
            </a:r>
            <a:r>
              <a:rPr sz="1600" spc="-190" dirty="0"/>
              <a:t> </a:t>
            </a:r>
            <a:r>
              <a:rPr sz="1600" spc="30" dirty="0"/>
              <a:t>within</a:t>
            </a:r>
            <a:r>
              <a:rPr sz="1600" spc="-190" dirty="0"/>
              <a:t> </a:t>
            </a:r>
            <a:r>
              <a:rPr sz="1600" spc="15" dirty="0"/>
              <a:t>the</a:t>
            </a:r>
            <a:r>
              <a:rPr sz="1600" spc="-185" dirty="0"/>
              <a:t> </a:t>
            </a:r>
            <a:r>
              <a:rPr sz="1600" spc="-25" dirty="0"/>
              <a:t>same</a:t>
            </a:r>
            <a:r>
              <a:rPr sz="1600" spc="-190" dirty="0"/>
              <a:t> </a:t>
            </a:r>
            <a:r>
              <a:rPr sz="1600" spc="30" dirty="0"/>
              <a:t>network</a:t>
            </a:r>
            <a:r>
              <a:rPr sz="1600" spc="-190" dirty="0"/>
              <a:t> </a:t>
            </a:r>
            <a:r>
              <a:rPr sz="1600" spc="-15" dirty="0"/>
              <a:t>namespace</a:t>
            </a:r>
            <a:r>
              <a:rPr sz="1600" spc="-185" dirty="0"/>
              <a:t> </a:t>
            </a:r>
            <a:r>
              <a:rPr sz="1600" spc="-10" dirty="0"/>
              <a:t>and</a:t>
            </a:r>
            <a:r>
              <a:rPr sz="1600" spc="-190" dirty="0"/>
              <a:t> </a:t>
            </a:r>
            <a:r>
              <a:rPr sz="1600" dirty="0"/>
              <a:t>share</a:t>
            </a:r>
            <a:r>
              <a:rPr sz="1600" spc="-190" dirty="0"/>
              <a:t> </a:t>
            </a:r>
            <a:r>
              <a:rPr sz="1600" spc="-20" dirty="0"/>
              <a:t>an  </a:t>
            </a:r>
            <a:r>
              <a:rPr sz="1600" spc="-60" dirty="0"/>
              <a:t>IP;</a:t>
            </a:r>
            <a:r>
              <a:rPr sz="1600" spc="-195" dirty="0"/>
              <a:t> </a:t>
            </a:r>
            <a:r>
              <a:rPr sz="1600" spc="10" dirty="0"/>
              <a:t>allowing</a:t>
            </a:r>
            <a:r>
              <a:rPr sz="1600" spc="-195" dirty="0"/>
              <a:t> </a:t>
            </a:r>
            <a:r>
              <a:rPr sz="1600" spc="35" dirty="0"/>
              <a:t>for</a:t>
            </a:r>
            <a:r>
              <a:rPr sz="1600" spc="-195" dirty="0"/>
              <a:t> </a:t>
            </a:r>
            <a:r>
              <a:rPr sz="1600" spc="20" dirty="0"/>
              <a:t>intrapod</a:t>
            </a:r>
            <a:r>
              <a:rPr sz="1600" spc="-195" dirty="0"/>
              <a:t> </a:t>
            </a:r>
            <a:r>
              <a:rPr sz="1600" spc="5" dirty="0"/>
              <a:t>communication</a:t>
            </a:r>
            <a:r>
              <a:rPr sz="1600" spc="-195" dirty="0"/>
              <a:t> </a:t>
            </a:r>
            <a:r>
              <a:rPr sz="1600" spc="25" dirty="0"/>
              <a:t>over</a:t>
            </a:r>
            <a:r>
              <a:rPr sz="1600" spc="-200" dirty="0"/>
              <a:t> </a:t>
            </a:r>
            <a:r>
              <a:rPr sz="1600" i="1" spc="-10" dirty="0">
                <a:latin typeface="Calibri"/>
                <a:cs typeface="Calibri"/>
              </a:rPr>
              <a:t>localhost.</a:t>
            </a:r>
            <a:endParaRPr sz="1600">
              <a:latin typeface="Calibri"/>
              <a:cs typeface="Calibri"/>
            </a:endParaRPr>
          </a:p>
          <a:p>
            <a:pPr marL="474345" marR="5080">
              <a:lnSpc>
                <a:spcPct val="113300"/>
              </a:lnSpc>
              <a:spcBef>
                <a:spcPts val="1650"/>
              </a:spcBef>
            </a:pPr>
            <a:r>
              <a:rPr sz="1600" b="1" spc="-25" dirty="0">
                <a:latin typeface="Gill Sans MT"/>
                <a:cs typeface="Gill Sans MT"/>
              </a:rPr>
              <a:t>Pods</a:t>
            </a:r>
            <a:r>
              <a:rPr sz="1600" b="1" spc="-135" dirty="0">
                <a:latin typeface="Gill Sans MT"/>
                <a:cs typeface="Gill Sans MT"/>
              </a:rPr>
              <a:t> </a:t>
            </a:r>
            <a:r>
              <a:rPr sz="1600" spc="10" dirty="0"/>
              <a:t>are</a:t>
            </a:r>
            <a:r>
              <a:rPr sz="1600" spc="-190" dirty="0"/>
              <a:t> </a:t>
            </a:r>
            <a:r>
              <a:rPr sz="1600" spc="-5" dirty="0"/>
              <a:t>given</a:t>
            </a:r>
            <a:r>
              <a:rPr sz="1600" spc="-190" dirty="0"/>
              <a:t> </a:t>
            </a:r>
            <a:r>
              <a:rPr sz="1600" spc="-30" dirty="0"/>
              <a:t>a</a:t>
            </a:r>
            <a:r>
              <a:rPr sz="1600" spc="-190" dirty="0"/>
              <a:t> </a:t>
            </a:r>
            <a:r>
              <a:rPr sz="1600" spc="20" dirty="0"/>
              <a:t>cluster</a:t>
            </a:r>
            <a:r>
              <a:rPr sz="1600" spc="-185" dirty="0"/>
              <a:t> </a:t>
            </a:r>
            <a:r>
              <a:rPr sz="1600" spc="5" dirty="0"/>
              <a:t>unique</a:t>
            </a:r>
            <a:r>
              <a:rPr sz="1600" spc="-190" dirty="0"/>
              <a:t> </a:t>
            </a:r>
            <a:r>
              <a:rPr sz="1600" spc="-10" dirty="0"/>
              <a:t>IP</a:t>
            </a:r>
            <a:r>
              <a:rPr sz="1600" spc="-190" dirty="0"/>
              <a:t> </a:t>
            </a:r>
            <a:r>
              <a:rPr sz="1600" spc="35" dirty="0"/>
              <a:t>for</a:t>
            </a:r>
            <a:r>
              <a:rPr sz="1600" spc="-190" dirty="0"/>
              <a:t> </a:t>
            </a:r>
            <a:r>
              <a:rPr sz="1600" spc="15" dirty="0"/>
              <a:t>the</a:t>
            </a:r>
            <a:r>
              <a:rPr sz="1600" spc="-185" dirty="0"/>
              <a:t> </a:t>
            </a:r>
            <a:r>
              <a:rPr sz="1600" spc="20" dirty="0"/>
              <a:t>duration</a:t>
            </a:r>
            <a:r>
              <a:rPr sz="1600" spc="-190" dirty="0"/>
              <a:t> </a:t>
            </a:r>
            <a:r>
              <a:rPr sz="1600" spc="25" dirty="0"/>
              <a:t>of</a:t>
            </a:r>
            <a:r>
              <a:rPr sz="1600" spc="-190" dirty="0"/>
              <a:t> </a:t>
            </a:r>
            <a:r>
              <a:rPr sz="1600" spc="25" dirty="0"/>
              <a:t>its</a:t>
            </a:r>
            <a:r>
              <a:rPr sz="1600" spc="-190" dirty="0"/>
              <a:t> </a:t>
            </a:r>
            <a:r>
              <a:rPr sz="1600" dirty="0"/>
              <a:t>lifecycle,</a:t>
            </a:r>
            <a:r>
              <a:rPr sz="1600" spc="-185" dirty="0"/>
              <a:t> </a:t>
            </a:r>
            <a:r>
              <a:rPr sz="1600" spc="20" dirty="0"/>
              <a:t>but</a:t>
            </a:r>
            <a:r>
              <a:rPr sz="1600" spc="-190" dirty="0"/>
              <a:t> </a:t>
            </a:r>
            <a:r>
              <a:rPr sz="1600" spc="15" dirty="0"/>
              <a:t>the</a:t>
            </a:r>
            <a:r>
              <a:rPr sz="1600" spc="-190" dirty="0"/>
              <a:t> </a:t>
            </a:r>
            <a:r>
              <a:rPr sz="1600" dirty="0"/>
              <a:t>pods  themselves</a:t>
            </a:r>
            <a:r>
              <a:rPr sz="1600" spc="-195" dirty="0"/>
              <a:t> </a:t>
            </a:r>
            <a:r>
              <a:rPr sz="1600" spc="10" dirty="0"/>
              <a:t>are</a:t>
            </a:r>
            <a:r>
              <a:rPr sz="1600" spc="-195" dirty="0"/>
              <a:t> </a:t>
            </a:r>
            <a:r>
              <a:rPr sz="1600" spc="5" dirty="0"/>
              <a:t>fundamentally</a:t>
            </a:r>
            <a:r>
              <a:rPr sz="1600" spc="-195" dirty="0"/>
              <a:t> </a:t>
            </a:r>
            <a:r>
              <a:rPr sz="1600" spc="-15" dirty="0"/>
              <a:t>ephemeral.</a:t>
            </a:r>
            <a:endParaRPr sz="1600">
              <a:latin typeface="Gill Sans MT"/>
              <a:cs typeface="Gill Sans MT"/>
            </a:endParaRPr>
          </a:p>
          <a:p>
            <a:pPr marL="461645"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474345">
              <a:lnSpc>
                <a:spcPct val="100000"/>
              </a:lnSpc>
            </a:pPr>
            <a:r>
              <a:rPr sz="1600" b="1" spc="-35" dirty="0">
                <a:latin typeface="Gill Sans MT"/>
                <a:cs typeface="Gill Sans MT"/>
              </a:rPr>
              <a:t>Services</a:t>
            </a:r>
            <a:r>
              <a:rPr sz="1600" b="1" spc="-130" dirty="0">
                <a:latin typeface="Gill Sans MT"/>
                <a:cs typeface="Gill Sans MT"/>
              </a:rPr>
              <a:t> </a:t>
            </a:r>
            <a:r>
              <a:rPr sz="1600" spc="10" dirty="0"/>
              <a:t>are</a:t>
            </a:r>
            <a:r>
              <a:rPr sz="1600" spc="-185" dirty="0"/>
              <a:t> </a:t>
            </a:r>
            <a:r>
              <a:rPr sz="1600" spc="-5" dirty="0"/>
              <a:t>given</a:t>
            </a:r>
            <a:r>
              <a:rPr sz="1600" spc="-185" dirty="0"/>
              <a:t> </a:t>
            </a:r>
            <a:r>
              <a:rPr sz="1600" spc="-30" dirty="0"/>
              <a:t>a</a:t>
            </a:r>
            <a:r>
              <a:rPr sz="1600" spc="-190" dirty="0"/>
              <a:t> </a:t>
            </a:r>
            <a:r>
              <a:rPr sz="1600" spc="15" dirty="0"/>
              <a:t>persistent</a:t>
            </a:r>
            <a:r>
              <a:rPr sz="1600" spc="-185" dirty="0"/>
              <a:t> </a:t>
            </a:r>
            <a:r>
              <a:rPr sz="1600" spc="20" dirty="0"/>
              <a:t>cluster</a:t>
            </a:r>
            <a:r>
              <a:rPr sz="1600" spc="-185" dirty="0"/>
              <a:t> </a:t>
            </a:r>
            <a:r>
              <a:rPr sz="1600" spc="5" dirty="0"/>
              <a:t>unique</a:t>
            </a:r>
            <a:r>
              <a:rPr sz="1600" spc="-190" dirty="0"/>
              <a:t> </a:t>
            </a:r>
            <a:r>
              <a:rPr sz="1600" spc="-10" dirty="0"/>
              <a:t>IP</a:t>
            </a:r>
            <a:r>
              <a:rPr sz="1600" spc="-185" dirty="0"/>
              <a:t> </a:t>
            </a:r>
            <a:r>
              <a:rPr sz="1600" spc="20" dirty="0"/>
              <a:t>that</a:t>
            </a:r>
            <a:r>
              <a:rPr sz="1600" spc="-185" dirty="0"/>
              <a:t> </a:t>
            </a:r>
            <a:r>
              <a:rPr sz="1600" spc="-15" dirty="0"/>
              <a:t>spans</a:t>
            </a:r>
            <a:r>
              <a:rPr sz="1600" spc="-190" dirty="0"/>
              <a:t> </a:t>
            </a:r>
            <a:r>
              <a:rPr sz="1600" spc="15" dirty="0"/>
              <a:t>the</a:t>
            </a:r>
            <a:r>
              <a:rPr sz="1600" spc="-185" dirty="0"/>
              <a:t> </a:t>
            </a:r>
            <a:r>
              <a:rPr sz="1600" spc="25" dirty="0"/>
              <a:t>Pods</a:t>
            </a:r>
            <a:r>
              <a:rPr sz="1600" spc="-185" dirty="0"/>
              <a:t> </a:t>
            </a:r>
            <a:r>
              <a:rPr sz="1600" dirty="0"/>
              <a:t>lifecycle.</a:t>
            </a:r>
            <a:endParaRPr sz="1600">
              <a:latin typeface="Gill Sans MT"/>
              <a:cs typeface="Gill Sans MT"/>
            </a:endParaRPr>
          </a:p>
          <a:p>
            <a:pPr marL="474345" marR="68580">
              <a:lnSpc>
                <a:spcPct val="113300"/>
              </a:lnSpc>
              <a:spcBef>
                <a:spcPts val="1650"/>
              </a:spcBef>
            </a:pPr>
            <a:r>
              <a:rPr sz="1600" b="1" spc="-40" dirty="0">
                <a:latin typeface="Gill Sans MT"/>
                <a:cs typeface="Gill Sans MT"/>
              </a:rPr>
              <a:t>External</a:t>
            </a:r>
            <a:r>
              <a:rPr sz="1600" b="1" spc="-135" dirty="0">
                <a:latin typeface="Gill Sans MT"/>
                <a:cs typeface="Gill Sans MT"/>
              </a:rPr>
              <a:t> </a:t>
            </a:r>
            <a:r>
              <a:rPr sz="1600" b="1" spc="-30" dirty="0">
                <a:latin typeface="Gill Sans MT"/>
                <a:cs typeface="Gill Sans MT"/>
              </a:rPr>
              <a:t>Connectivity</a:t>
            </a:r>
            <a:r>
              <a:rPr sz="1600" b="1" spc="-114" dirty="0">
                <a:latin typeface="Gill Sans MT"/>
                <a:cs typeface="Gill Sans MT"/>
              </a:rPr>
              <a:t> </a:t>
            </a:r>
            <a:r>
              <a:rPr sz="1600" spc="10" dirty="0"/>
              <a:t>is</a:t>
            </a:r>
            <a:r>
              <a:rPr sz="1600" spc="-190" dirty="0"/>
              <a:t> </a:t>
            </a:r>
            <a:r>
              <a:rPr sz="1600" spc="5" dirty="0"/>
              <a:t>generally</a:t>
            </a:r>
            <a:r>
              <a:rPr sz="1600" spc="-190" dirty="0"/>
              <a:t> </a:t>
            </a:r>
            <a:r>
              <a:rPr sz="1600" spc="-5" dirty="0"/>
              <a:t>handed</a:t>
            </a:r>
            <a:r>
              <a:rPr sz="1600" spc="-190" dirty="0"/>
              <a:t> </a:t>
            </a:r>
            <a:r>
              <a:rPr sz="1600" spc="15" dirty="0"/>
              <a:t>by</a:t>
            </a:r>
            <a:r>
              <a:rPr sz="1600" spc="-190" dirty="0"/>
              <a:t> </a:t>
            </a:r>
            <a:r>
              <a:rPr sz="1600" spc="-20" dirty="0"/>
              <a:t>an</a:t>
            </a:r>
            <a:r>
              <a:rPr sz="1600" spc="-190" dirty="0"/>
              <a:t> </a:t>
            </a:r>
            <a:r>
              <a:rPr sz="1600" spc="10" dirty="0"/>
              <a:t>integrated</a:t>
            </a:r>
            <a:r>
              <a:rPr sz="1600" spc="-190" dirty="0"/>
              <a:t> </a:t>
            </a:r>
            <a:r>
              <a:rPr sz="1600" spc="15" dirty="0"/>
              <a:t>cloud</a:t>
            </a:r>
            <a:r>
              <a:rPr sz="1600" spc="-185" dirty="0"/>
              <a:t> </a:t>
            </a:r>
            <a:r>
              <a:rPr sz="1600" spc="25" dirty="0"/>
              <a:t>provider</a:t>
            </a:r>
            <a:r>
              <a:rPr sz="1600" spc="-190" dirty="0"/>
              <a:t> </a:t>
            </a:r>
            <a:r>
              <a:rPr sz="1600" spc="40" dirty="0"/>
              <a:t>or  </a:t>
            </a:r>
            <a:r>
              <a:rPr sz="1600" spc="25" dirty="0"/>
              <a:t>other</a:t>
            </a:r>
            <a:r>
              <a:rPr sz="1600" spc="-200" dirty="0"/>
              <a:t> </a:t>
            </a:r>
            <a:r>
              <a:rPr sz="1600" spc="15" dirty="0"/>
              <a:t>external</a:t>
            </a:r>
            <a:r>
              <a:rPr sz="1600" spc="-195" dirty="0"/>
              <a:t> </a:t>
            </a:r>
            <a:r>
              <a:rPr sz="1600" spc="30" dirty="0"/>
              <a:t>entity</a:t>
            </a:r>
            <a:r>
              <a:rPr sz="1600" spc="-195" dirty="0"/>
              <a:t> </a:t>
            </a:r>
            <a:r>
              <a:rPr sz="1600" spc="-20" dirty="0"/>
              <a:t>(load</a:t>
            </a:r>
            <a:r>
              <a:rPr sz="1600" spc="-195" dirty="0"/>
              <a:t> </a:t>
            </a:r>
            <a:r>
              <a:rPr sz="1600" spc="-10" dirty="0"/>
              <a:t>balancer)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2678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90" dirty="0"/>
              <a:t>Networking </a:t>
            </a:r>
            <a:r>
              <a:rPr sz="2400" spc="180" dirty="0"/>
              <a:t>-</a:t>
            </a:r>
            <a:r>
              <a:rPr sz="2400" spc="-195" dirty="0"/>
              <a:t> </a:t>
            </a:r>
            <a:r>
              <a:rPr sz="2400" spc="320" dirty="0"/>
              <a:t>CNI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639572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Networking within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Kubernetes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plumbed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via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Container </a:t>
            </a: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Network 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Interface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(CNI),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interface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between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runtime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network 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implementation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plugin.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Compatible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CNI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Plugins: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6421" y="3017647"/>
            <a:ext cx="1106805" cy="150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Calico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Cillium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45" dirty="0">
                <a:solidFill>
                  <a:srgbClr val="FFFFFF"/>
                </a:solidFill>
                <a:latin typeface="Tahoma"/>
                <a:cs typeface="Tahoma"/>
              </a:rPr>
              <a:t>Contiv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Contrail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Flannel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90" dirty="0">
                <a:solidFill>
                  <a:srgbClr val="FFFFFF"/>
                </a:solidFill>
                <a:latin typeface="Tahoma"/>
                <a:cs typeface="Tahoma"/>
              </a:rPr>
              <a:t>GCE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3521" y="2982547"/>
            <a:ext cx="1607820" cy="150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kube-router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Multus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OpenVSwitch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135" dirty="0">
                <a:solidFill>
                  <a:srgbClr val="FFFFFF"/>
                </a:solidFill>
                <a:latin typeface="Tahoma"/>
                <a:cs typeface="Tahoma"/>
              </a:rPr>
              <a:t>OVN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Romana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Weave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699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69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" y="639"/>
            <a:ext cx="5154295" cy="5134610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700" y="5134249"/>
                </a:moveTo>
                <a:lnTo>
                  <a:pt x="2576849" y="5134249"/>
                </a:lnTo>
                <a:lnTo>
                  <a:pt x="0" y="2567124"/>
                </a:lnTo>
                <a:lnTo>
                  <a:pt x="0" y="0"/>
                </a:lnTo>
                <a:lnTo>
                  <a:pt x="5153700" y="513424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42264"/>
            <a:ext cx="3997325" cy="3982720"/>
          </a:xfrm>
          <a:custGeom>
            <a:avLst/>
            <a:gdLst/>
            <a:ahLst/>
            <a:cxnLst/>
            <a:rect l="l" t="t" r="r" b="b"/>
            <a:pathLst>
              <a:path w="3997325" h="3982720">
                <a:moveTo>
                  <a:pt x="3996899" y="3982212"/>
                </a:moveTo>
                <a:lnTo>
                  <a:pt x="2349137" y="3982212"/>
                </a:lnTo>
                <a:lnTo>
                  <a:pt x="0" y="1641706"/>
                </a:lnTo>
                <a:lnTo>
                  <a:pt x="0" y="0"/>
                </a:lnTo>
                <a:lnTo>
                  <a:pt x="3996899" y="3982212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6" y="490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1150049" y="2291520"/>
                </a:lnTo>
                <a:lnTo>
                  <a:pt x="0" y="1145760"/>
                </a:lnTo>
                <a:lnTo>
                  <a:pt x="0" y="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821" y="588326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0" y="0"/>
                </a:lnTo>
                <a:lnTo>
                  <a:pt x="1150049" y="0"/>
                </a:lnTo>
                <a:lnTo>
                  <a:pt x="2300099" y="114576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10175" y="1784412"/>
            <a:ext cx="353758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25" dirty="0"/>
              <a:t>Kubernetes</a:t>
            </a:r>
          </a:p>
          <a:p>
            <a:pPr marL="1346835">
              <a:lnSpc>
                <a:spcPct val="100000"/>
              </a:lnSpc>
              <a:spcBef>
                <a:spcPts val="30"/>
              </a:spcBef>
            </a:pPr>
            <a:r>
              <a:rPr spc="450" dirty="0"/>
              <a:t>Concepts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4331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0" dirty="0"/>
              <a:t>Kubernetes </a:t>
            </a:r>
            <a:r>
              <a:rPr sz="2400" spc="300" dirty="0"/>
              <a:t>Concepts</a:t>
            </a:r>
            <a:r>
              <a:rPr sz="2400" spc="-245" dirty="0"/>
              <a:t> </a:t>
            </a:r>
            <a:r>
              <a:rPr sz="2400" spc="180" dirty="0"/>
              <a:t>- </a:t>
            </a:r>
            <a:r>
              <a:rPr sz="2400" spc="265" dirty="0"/>
              <a:t>Core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2446"/>
            <a:ext cx="6883400" cy="2816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9050">
              <a:lnSpc>
                <a:spcPct val="102200"/>
              </a:lnSpc>
              <a:spcBef>
                <a:spcPts val="55"/>
              </a:spcBef>
            </a:pPr>
            <a:r>
              <a:rPr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Cluster</a:t>
            </a:r>
            <a:r>
              <a:rPr sz="1600" b="1" spc="-19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collection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hosts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aggregate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available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resources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including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cpu,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ram,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disk, 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devices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into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usable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pool.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01600"/>
              </a:lnSpc>
            </a:pPr>
            <a:r>
              <a:rPr sz="1600" b="1" spc="-10" dirty="0">
                <a:solidFill>
                  <a:srgbClr val="FFFFFF"/>
                </a:solidFill>
                <a:latin typeface="Gill Sans MT"/>
                <a:cs typeface="Gill Sans MT"/>
              </a:rPr>
              <a:t>Master</a:t>
            </a:r>
            <a:r>
              <a:rPr sz="1600" b="1" spc="-19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master(s)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represent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collection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components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make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up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control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plane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Kubernetes.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These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components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responsible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all cluster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decisions including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both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scheduling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responding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events.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360680" algn="just">
              <a:lnSpc>
                <a:spcPct val="101600"/>
              </a:lnSpc>
            </a:pPr>
            <a:r>
              <a:rPr sz="1600" b="1" spc="-60" dirty="0">
                <a:solidFill>
                  <a:srgbClr val="FFFFFF"/>
                </a:solidFill>
                <a:latin typeface="Gill Sans MT"/>
                <a:cs typeface="Gill Sans MT"/>
              </a:rPr>
              <a:t>Node</a:t>
            </a:r>
            <a:r>
              <a:rPr sz="1600" b="1" spc="-1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single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host,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physical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virtual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capable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running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pods.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managed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master(s),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minimum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runs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both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kubelet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kube-proxy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considered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part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cluster.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38480">
              <a:lnSpc>
                <a:spcPct val="102200"/>
              </a:lnSpc>
            </a:pPr>
            <a:r>
              <a:rPr sz="1600" b="1" spc="-55" dirty="0">
                <a:solidFill>
                  <a:srgbClr val="FFFFFF"/>
                </a:solidFill>
                <a:latin typeface="Gill Sans MT"/>
                <a:cs typeface="Gill Sans MT"/>
              </a:rPr>
              <a:t>Namespace</a:t>
            </a:r>
            <a:r>
              <a:rPr sz="1600" b="1" spc="-1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logical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environment.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Primary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dividing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scoping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access.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50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/>
              <a:t>Concepts </a:t>
            </a:r>
            <a:r>
              <a:rPr sz="2400" spc="180" dirty="0"/>
              <a:t>- </a:t>
            </a:r>
            <a:r>
              <a:rPr sz="2400" spc="265" dirty="0"/>
              <a:t>Core</a:t>
            </a:r>
            <a:r>
              <a:rPr sz="2400" spc="-285" dirty="0"/>
              <a:t> </a:t>
            </a:r>
            <a:r>
              <a:rPr sz="2400" spc="160" dirty="0"/>
              <a:t>(cont.)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2446"/>
            <a:ext cx="6684009" cy="19685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5"/>
              </a:spcBef>
            </a:pPr>
            <a:r>
              <a:rPr sz="1600" b="1" spc="-45" dirty="0">
                <a:solidFill>
                  <a:srgbClr val="FFFFFF"/>
                </a:solidFill>
                <a:latin typeface="Gill Sans MT"/>
                <a:cs typeface="Gill Sans MT"/>
              </a:rPr>
              <a:t>Label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Key-value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pairs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Gill Sans MT"/>
                <a:cs typeface="Gill Sans MT"/>
              </a:rPr>
              <a:t>identify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describe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group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together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related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sets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 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objects.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Labels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strict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available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character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set.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90" dirty="0">
                <a:solidFill>
                  <a:srgbClr val="FFFF00"/>
                </a:solidFill>
                <a:latin typeface="Tahoma"/>
                <a:cs typeface="Tahoma"/>
              </a:rPr>
              <a:t>*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266065">
              <a:lnSpc>
                <a:spcPct val="101600"/>
              </a:lnSpc>
            </a:pPr>
            <a:r>
              <a:rPr sz="1600" b="1" spc="-35" dirty="0">
                <a:solidFill>
                  <a:srgbClr val="FFFFFF"/>
                </a:solidFill>
                <a:latin typeface="Gill Sans MT"/>
                <a:cs typeface="Gill Sans MT"/>
              </a:rPr>
              <a:t>Annotation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Key-value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pairs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contain </a:t>
            </a:r>
            <a:r>
              <a:rPr sz="1300" b="1" spc="-10" dirty="0">
                <a:solidFill>
                  <a:srgbClr val="FFFFFF"/>
                </a:solidFill>
                <a:latin typeface="Gill Sans MT"/>
                <a:cs typeface="Gill Sans MT"/>
              </a:rPr>
              <a:t>non-identifying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information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metadata. 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Annotations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limitations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labels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contain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structured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unstructured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data.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53670">
              <a:lnSpc>
                <a:spcPct val="102200"/>
              </a:lnSpc>
            </a:pPr>
            <a:r>
              <a:rPr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Selector</a:t>
            </a:r>
            <a:r>
              <a:rPr sz="1600" b="1" spc="-1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14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Selectors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labels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filter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select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objects.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Both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equality-based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40" dirty="0">
                <a:solidFill>
                  <a:srgbClr val="FFFFFF"/>
                </a:solidFill>
                <a:latin typeface="Tahoma"/>
                <a:cs typeface="Tahoma"/>
              </a:rPr>
              <a:t>(=,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==,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!=)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simple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key-value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matching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selectors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supported.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325" y="4899829"/>
            <a:ext cx="6833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00"/>
                </a:solidFill>
                <a:latin typeface="Arial"/>
                <a:cs typeface="Arial"/>
              </a:rPr>
              <a:t>*</a:t>
            </a:r>
            <a:r>
              <a:rPr sz="1200" spc="-40" dirty="0">
                <a:solidFill>
                  <a:srgbClr val="7890CD"/>
                </a:solidFill>
                <a:latin typeface="Arial"/>
                <a:cs typeface="Arial"/>
              </a:rPr>
              <a:t> </a:t>
            </a:r>
            <a:r>
              <a:rPr sz="1200" u="heavy" spc="-5" dirty="0">
                <a:solidFill>
                  <a:srgbClr val="7890CD"/>
                </a:solidFill>
                <a:uFill>
                  <a:solidFill>
                    <a:srgbClr val="7890CD"/>
                  </a:solidFill>
                </a:uFill>
                <a:latin typeface="Arial"/>
                <a:cs typeface="Arial"/>
                <a:hlinkClick r:id="rId2"/>
              </a:rPr>
              <a:t>https://kubernetes.io/docs/concepts/overview/working-with-objects/labels/#syntax-and-character-set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5625" y="319374"/>
            <a:ext cx="2514474" cy="4504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31775" y="1622765"/>
            <a:ext cx="2161540" cy="23114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Labels:</a:t>
            </a:r>
            <a:endParaRPr sz="1300">
              <a:latin typeface="Tahoma"/>
              <a:cs typeface="Tahoma"/>
            </a:endParaRPr>
          </a:p>
          <a:p>
            <a:pPr marL="76200" marR="1108075">
              <a:lnSpc>
                <a:spcPct val="115399"/>
              </a:lnSpc>
            </a:pP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app: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nginx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tier:</a:t>
            </a:r>
            <a:r>
              <a:rPr sz="13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frontned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Annotations</a:t>
            </a:r>
            <a:endParaRPr sz="130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description:</a:t>
            </a:r>
            <a:r>
              <a:rPr sz="13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“nginx</a:t>
            </a:r>
            <a:r>
              <a:rPr sz="13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frontend”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76200" marR="1343660" indent="-64135">
              <a:lnSpc>
                <a:spcPct val="115399"/>
              </a:lnSpc>
              <a:spcBef>
                <a:spcPts val="5"/>
              </a:spcBef>
            </a:pP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Selector: 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app:</a:t>
            </a:r>
            <a:r>
              <a:rPr sz="13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nginx</a:t>
            </a:r>
            <a:endParaRPr sz="130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tier: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frontend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64438" y="463958"/>
            <a:ext cx="376682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48994" marR="5080" indent="-836930">
              <a:lnSpc>
                <a:spcPts val="2850"/>
              </a:lnSpc>
              <a:spcBef>
                <a:spcPts val="220"/>
              </a:spcBef>
            </a:pPr>
            <a:r>
              <a:rPr sz="2400" spc="215" dirty="0"/>
              <a:t>Labels, </a:t>
            </a:r>
            <a:r>
              <a:rPr sz="2400" spc="330" dirty="0"/>
              <a:t>and</a:t>
            </a:r>
            <a:r>
              <a:rPr sz="2400" spc="-65" dirty="0"/>
              <a:t> </a:t>
            </a:r>
            <a:r>
              <a:rPr sz="2400" spc="225" dirty="0"/>
              <a:t>Annotations,  </a:t>
            </a:r>
            <a:r>
              <a:rPr sz="2400" spc="330" dirty="0"/>
              <a:t>and</a:t>
            </a:r>
            <a:r>
              <a:rPr sz="2400" spc="75" dirty="0"/>
              <a:t> </a:t>
            </a:r>
            <a:r>
              <a:rPr sz="2400" spc="229" dirty="0"/>
              <a:t>Selectors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699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69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" y="639"/>
            <a:ext cx="5154295" cy="5134610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700" y="5134249"/>
                </a:moveTo>
                <a:lnTo>
                  <a:pt x="2576849" y="5134249"/>
                </a:lnTo>
                <a:lnTo>
                  <a:pt x="0" y="2567124"/>
                </a:lnTo>
                <a:lnTo>
                  <a:pt x="0" y="0"/>
                </a:lnTo>
                <a:lnTo>
                  <a:pt x="5153700" y="513424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42264"/>
            <a:ext cx="3997325" cy="3982720"/>
          </a:xfrm>
          <a:custGeom>
            <a:avLst/>
            <a:gdLst/>
            <a:ahLst/>
            <a:cxnLst/>
            <a:rect l="l" t="t" r="r" b="b"/>
            <a:pathLst>
              <a:path w="3997325" h="3982720">
                <a:moveTo>
                  <a:pt x="3996899" y="3982212"/>
                </a:moveTo>
                <a:lnTo>
                  <a:pt x="2349137" y="3982212"/>
                </a:lnTo>
                <a:lnTo>
                  <a:pt x="0" y="1641706"/>
                </a:lnTo>
                <a:lnTo>
                  <a:pt x="0" y="0"/>
                </a:lnTo>
                <a:lnTo>
                  <a:pt x="3996899" y="3982212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6" y="490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1150049" y="2291520"/>
                </a:lnTo>
                <a:lnTo>
                  <a:pt x="0" y="1145760"/>
                </a:lnTo>
                <a:lnTo>
                  <a:pt x="0" y="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821" y="588326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0" y="0"/>
                </a:lnTo>
                <a:lnTo>
                  <a:pt x="1150049" y="0"/>
                </a:lnTo>
                <a:lnTo>
                  <a:pt x="2300099" y="114576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31635" y="2030030"/>
            <a:ext cx="32289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405" dirty="0"/>
              <a:t>Introduction</a:t>
            </a:r>
            <a:endParaRPr sz="4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6123" y="644933"/>
            <a:ext cx="3000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0" dirty="0"/>
              <a:t>Set-based</a:t>
            </a:r>
            <a:r>
              <a:rPr sz="2400" spc="40" dirty="0"/>
              <a:t> </a:t>
            </a:r>
            <a:r>
              <a:rPr sz="2400" spc="215" dirty="0"/>
              <a:t>selectors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827599" y="1603490"/>
            <a:ext cx="3199130" cy="27686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Valid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Operators: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NotIn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Exists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DoesNotExist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●"/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Supported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Objects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set-based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selectors: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Job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Deployment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ReplicaSet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DaemonSet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PersistentVolumeClaims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5125" y="369975"/>
            <a:ext cx="3876850" cy="4403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477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695" algn="l"/>
              </a:tabLst>
            </a:pPr>
            <a:r>
              <a:rPr sz="2400" spc="300" dirty="0"/>
              <a:t>Concepts	</a:t>
            </a:r>
            <a:r>
              <a:rPr sz="2400" spc="180" dirty="0"/>
              <a:t>-</a:t>
            </a:r>
            <a:r>
              <a:rPr sz="2400" spc="15" dirty="0"/>
              <a:t> </a:t>
            </a:r>
            <a:r>
              <a:rPr sz="2400" spc="270" dirty="0"/>
              <a:t>Workloads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590712"/>
            <a:ext cx="6685280" cy="266763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270510">
              <a:lnSpc>
                <a:spcPct val="114599"/>
              </a:lnSpc>
              <a:spcBef>
                <a:spcPts val="145"/>
              </a:spcBef>
            </a:pPr>
            <a:r>
              <a:rPr sz="1600" b="1" spc="-40" dirty="0">
                <a:solidFill>
                  <a:srgbClr val="FFFFFF"/>
                </a:solidFill>
                <a:latin typeface="Gill Sans MT"/>
                <a:cs typeface="Gill Sans MT"/>
              </a:rPr>
              <a:t>Pod</a:t>
            </a:r>
            <a:r>
              <a:rPr sz="1600" b="1" spc="-1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9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smallest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unit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work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management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resource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within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Kubernetes.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  comprised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one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more containers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share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their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storage,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network,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context 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(namespace,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cgroups</a:t>
            </a:r>
            <a:r>
              <a:rPr sz="1300" spc="-2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etc).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389890">
              <a:lnSpc>
                <a:spcPct val="113900"/>
              </a:lnSpc>
              <a:spcBef>
                <a:spcPts val="5"/>
              </a:spcBef>
            </a:pPr>
            <a:r>
              <a:rPr sz="1600" b="1" spc="-35" dirty="0">
                <a:solidFill>
                  <a:srgbClr val="FFFFFF"/>
                </a:solidFill>
                <a:latin typeface="Gill Sans MT"/>
                <a:cs typeface="Gill Sans MT"/>
              </a:rPr>
              <a:t>ReplicationController</a:t>
            </a:r>
            <a:r>
              <a:rPr sz="1600" b="1" spc="-1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managing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replicas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lifecycle.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Their 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scheduling,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scaling,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deletion.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35" dirty="0">
                <a:solidFill>
                  <a:srgbClr val="FFFFFF"/>
                </a:solidFill>
                <a:latin typeface="Gill Sans MT"/>
                <a:cs typeface="Gill Sans MT"/>
              </a:rPr>
              <a:t>ReplicaSet</a:t>
            </a:r>
            <a:r>
              <a:rPr sz="1600" b="1" spc="-1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Next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Generation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ReplicationController.</a:t>
            </a:r>
            <a:r>
              <a:rPr sz="1300" spc="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Supports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set-based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selectors.</a:t>
            </a:r>
            <a:endParaRPr sz="1300">
              <a:latin typeface="Tahoma"/>
              <a:cs typeface="Tahoma"/>
            </a:endParaRPr>
          </a:p>
          <a:p>
            <a:pPr marL="12700" marR="5080">
              <a:lnSpc>
                <a:spcPct val="113900"/>
              </a:lnSpc>
              <a:spcBef>
                <a:spcPts val="1635"/>
              </a:spcBef>
            </a:pPr>
            <a:r>
              <a:rPr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Deployment</a:t>
            </a:r>
            <a:r>
              <a:rPr sz="1600" b="1" spc="-1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14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declarative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managing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stateless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ReplicaSets.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Provides  rollback</a:t>
            </a:r>
            <a:r>
              <a:rPr sz="1300" spc="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functionality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addition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granular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update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control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mechanisms.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2150" y="471975"/>
            <a:ext cx="1958000" cy="4199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78550" y="721337"/>
            <a:ext cx="2122124" cy="3700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83162" y="407608"/>
            <a:ext cx="1944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5" dirty="0"/>
              <a:t>Deployment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2798875" y="1030116"/>
            <a:ext cx="181292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Contains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configuration 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how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updates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‘deployments’ should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 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managed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 addition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template</a:t>
            </a:r>
            <a:r>
              <a:rPr sz="13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3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generate</a:t>
            </a:r>
            <a:r>
              <a:rPr sz="13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ReplicaSet.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5075" y="685882"/>
            <a:ext cx="1696085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solidFill>
                  <a:srgbClr val="FFFFFF"/>
                </a:solidFill>
                <a:latin typeface="Calibri"/>
                <a:cs typeface="Calibri"/>
              </a:rPr>
              <a:t>ReplicaSet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15399"/>
              </a:lnSpc>
              <a:spcBef>
                <a:spcPts val="790"/>
              </a:spcBef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Generated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ReplicaSet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3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Deployment</a:t>
            </a:r>
            <a:r>
              <a:rPr sz="13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spec.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4514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695" algn="l"/>
              </a:tabLst>
            </a:pPr>
            <a:r>
              <a:rPr sz="2400" spc="300" dirty="0"/>
              <a:t>Concepts	</a:t>
            </a:r>
            <a:r>
              <a:rPr sz="2400" spc="180" dirty="0"/>
              <a:t>- </a:t>
            </a:r>
            <a:r>
              <a:rPr sz="2400" spc="270" dirty="0"/>
              <a:t>Workloads</a:t>
            </a:r>
            <a:r>
              <a:rPr sz="2400" spc="-70" dirty="0"/>
              <a:t> </a:t>
            </a:r>
            <a:r>
              <a:rPr sz="2400" spc="160" dirty="0"/>
              <a:t>(cont.)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590712"/>
            <a:ext cx="6809740" cy="12484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60"/>
              </a:spcBef>
            </a:pPr>
            <a:r>
              <a:rPr sz="1600" b="1" spc="-35" dirty="0">
                <a:solidFill>
                  <a:srgbClr val="FFFFFF"/>
                </a:solidFill>
                <a:latin typeface="Gill Sans MT"/>
                <a:cs typeface="Gill Sans MT"/>
              </a:rPr>
              <a:t>StatefulSet</a:t>
            </a:r>
            <a:r>
              <a:rPr sz="1600" b="1" spc="-1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tailored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managing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must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persist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maintain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state.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Pod 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identity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including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hostname,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network,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persisted.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451484">
              <a:lnSpc>
                <a:spcPct val="113900"/>
              </a:lnSpc>
            </a:pPr>
            <a:r>
              <a:rPr sz="1600" b="1" spc="-65" dirty="0">
                <a:solidFill>
                  <a:srgbClr val="FFFFFF"/>
                </a:solidFill>
                <a:latin typeface="Gill Sans MT"/>
                <a:cs typeface="Gill Sans MT"/>
              </a:rPr>
              <a:t>DaemonSet</a:t>
            </a:r>
            <a:r>
              <a:rPr sz="1600" b="1" spc="-1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Ensures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nodes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matching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certain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criteria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300" spc="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run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instance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supplied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Pod.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Ideal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wide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services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such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log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forwarding,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health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monitoring.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9358" y="640707"/>
            <a:ext cx="1710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29" dirty="0"/>
              <a:t>StatefulSet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276333" y="1599266"/>
            <a:ext cx="3964304" cy="11684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Attaches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‘headeless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service’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(not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shown)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i="1" spc="-20" dirty="0">
                <a:solidFill>
                  <a:srgbClr val="FFFFFF"/>
                </a:solidFill>
                <a:latin typeface="Calibri"/>
                <a:cs typeface="Calibri"/>
              </a:rPr>
              <a:t>nginx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given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unique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ordinal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names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pattern</a:t>
            </a:r>
            <a:endParaRPr sz="1300">
              <a:latin typeface="Tahoma"/>
              <a:cs typeface="Tahoma"/>
            </a:endParaRPr>
          </a:p>
          <a:p>
            <a:pPr marL="340360">
              <a:lnSpc>
                <a:spcPct val="100000"/>
              </a:lnSpc>
              <a:spcBef>
                <a:spcPts val="240"/>
              </a:spcBef>
            </a:pPr>
            <a:r>
              <a:rPr sz="1300" i="1" spc="-5" dirty="0">
                <a:solidFill>
                  <a:srgbClr val="FFFFFF"/>
                </a:solidFill>
                <a:latin typeface="Calibri"/>
                <a:cs typeface="Calibri"/>
              </a:rPr>
              <a:t>&lt;statefulset </a:t>
            </a:r>
            <a:r>
              <a:rPr sz="1300" i="1" spc="5" dirty="0">
                <a:solidFill>
                  <a:srgbClr val="FFFFFF"/>
                </a:solidFill>
                <a:latin typeface="Calibri"/>
                <a:cs typeface="Calibri"/>
              </a:rPr>
              <a:t>name&gt;-&lt;ordinal</a:t>
            </a:r>
            <a:r>
              <a:rPr sz="1300" i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i="1" dirty="0">
                <a:solidFill>
                  <a:srgbClr val="FFFFFF"/>
                </a:solidFill>
                <a:latin typeface="Calibri"/>
                <a:cs typeface="Calibri"/>
              </a:rPr>
              <a:t>index&gt;.</a:t>
            </a:r>
            <a:endParaRPr sz="1300">
              <a:latin typeface="Calibri"/>
              <a:cs typeface="Calibri"/>
            </a:endParaRPr>
          </a:p>
          <a:p>
            <a:pPr marL="340360" marR="26034" indent="-328295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Creates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independent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persistent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volumes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based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on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‘volumeClaimTemplates’.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34175" y="389512"/>
            <a:ext cx="2599074" cy="436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6724" y="644933"/>
            <a:ext cx="1857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35" dirty="0"/>
              <a:t>DaemonSet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9433" y="1603490"/>
            <a:ext cx="3711575" cy="711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Bypasses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default</a:t>
            </a:r>
            <a:r>
              <a:rPr sz="13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scheduler</a:t>
            </a:r>
            <a:endParaRPr sz="1300">
              <a:latin typeface="Tahoma"/>
              <a:cs typeface="Tahoma"/>
            </a:endParaRPr>
          </a:p>
          <a:p>
            <a:pPr marL="340360" marR="5080" indent="-328295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Schedules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single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instance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every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host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while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adhering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tolerances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taints.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01286" y="541438"/>
            <a:ext cx="3072464" cy="4060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4514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695" algn="l"/>
              </a:tabLst>
            </a:pPr>
            <a:r>
              <a:rPr sz="2400" spc="300" dirty="0"/>
              <a:t>Concepts	</a:t>
            </a:r>
            <a:r>
              <a:rPr sz="2400" spc="180" dirty="0"/>
              <a:t>- </a:t>
            </a:r>
            <a:r>
              <a:rPr sz="2400" spc="270" dirty="0"/>
              <a:t>Workloads</a:t>
            </a:r>
            <a:r>
              <a:rPr sz="2400" spc="-70" dirty="0"/>
              <a:t> </a:t>
            </a:r>
            <a:r>
              <a:rPr sz="2400" spc="160" dirty="0"/>
              <a:t>(cont.)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590712"/>
            <a:ext cx="6822440" cy="12484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60"/>
              </a:spcBef>
            </a:pPr>
            <a:r>
              <a:rPr sz="1600" b="1" spc="30" dirty="0">
                <a:solidFill>
                  <a:srgbClr val="FFFFFF"/>
                </a:solidFill>
                <a:latin typeface="Gill Sans MT"/>
                <a:cs typeface="Gill Sans MT"/>
              </a:rPr>
              <a:t>Job</a:t>
            </a:r>
            <a:r>
              <a:rPr sz="1600" b="1" spc="-1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job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ensures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executed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successfully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terminates.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It 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until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satisfies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completion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and/or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parallelism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condition.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297180">
              <a:lnSpc>
                <a:spcPct val="113900"/>
              </a:lnSpc>
            </a:pPr>
            <a:r>
              <a:rPr sz="1600" b="1" spc="-35" dirty="0">
                <a:solidFill>
                  <a:srgbClr val="FFFFFF"/>
                </a:solidFill>
                <a:latin typeface="Gill Sans MT"/>
                <a:cs typeface="Gill Sans MT"/>
              </a:rPr>
              <a:t>CronJob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extension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Job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Controller,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provides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executing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jobs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cron-like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schedule.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5141" y="644933"/>
            <a:ext cx="725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15" dirty="0"/>
              <a:t>Jobs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681008" y="1603490"/>
            <a:ext cx="3561079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40640" indent="-32829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Number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executions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controlled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via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i="1" spc="-5" dirty="0">
                <a:solidFill>
                  <a:srgbClr val="FFFFFF"/>
                </a:solidFill>
                <a:latin typeface="Calibri"/>
                <a:cs typeface="Calibri"/>
              </a:rPr>
              <a:t>spec.completions</a:t>
            </a:r>
            <a:endParaRPr sz="1300">
              <a:latin typeface="Calibri"/>
              <a:cs typeface="Calibri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Jobs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parallelized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i="1" spc="-5" dirty="0">
                <a:solidFill>
                  <a:srgbClr val="FFFFFF"/>
                </a:solidFill>
                <a:latin typeface="Calibri"/>
                <a:cs typeface="Calibri"/>
              </a:rPr>
              <a:t>spec.parallelism</a:t>
            </a:r>
            <a:endParaRPr sz="1300">
              <a:latin typeface="Calibri"/>
              <a:cs typeface="Calibri"/>
            </a:endParaRPr>
          </a:p>
          <a:p>
            <a:pPr marL="340360" marR="525780" indent="-328295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Jobs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125" dirty="0">
                <a:solidFill>
                  <a:srgbClr val="FFFFFF"/>
                </a:solidFill>
                <a:latin typeface="Gill Sans MT"/>
                <a:cs typeface="Gill Sans MT"/>
              </a:rPr>
              <a:t>NOT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automatically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cleaned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up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after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job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has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completed.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6200" y="1451525"/>
            <a:ext cx="3467099" cy="3143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6571" y="644933"/>
            <a:ext cx="1315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15" dirty="0"/>
              <a:t>CronJob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700083" y="1633970"/>
            <a:ext cx="28771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Adds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cron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schedule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job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template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5474" y="1490487"/>
            <a:ext cx="3582258" cy="3065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153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695" algn="l"/>
              </a:tabLst>
            </a:pPr>
            <a:r>
              <a:rPr sz="2400" spc="300" dirty="0"/>
              <a:t>Concepts	</a:t>
            </a:r>
            <a:r>
              <a:rPr sz="2400" spc="180" dirty="0"/>
              <a:t>-</a:t>
            </a:r>
            <a:r>
              <a:rPr sz="2400" spc="10" dirty="0"/>
              <a:t> </a:t>
            </a:r>
            <a:r>
              <a:rPr sz="2400" spc="275" dirty="0"/>
              <a:t>Network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590712"/>
            <a:ext cx="6728459" cy="170561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45"/>
              </a:spcBef>
            </a:pPr>
            <a:r>
              <a:rPr sz="1600" b="1" spc="-40" dirty="0">
                <a:solidFill>
                  <a:srgbClr val="FFFFFF"/>
                </a:solidFill>
                <a:latin typeface="Gill Sans MT"/>
                <a:cs typeface="Gill Sans MT"/>
              </a:rPr>
              <a:t>Service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Services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provide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exposing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consuming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L4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accessible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resources.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They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label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selectors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map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groups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ports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cluster-unique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virtual 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IP.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55575">
              <a:lnSpc>
                <a:spcPct val="114599"/>
              </a:lnSpc>
            </a:pPr>
            <a:r>
              <a:rPr sz="1600" b="1" spc="-25" dirty="0">
                <a:solidFill>
                  <a:srgbClr val="FFFFFF"/>
                </a:solidFill>
                <a:latin typeface="Gill Sans MT"/>
                <a:cs typeface="Gill Sans MT"/>
              </a:rPr>
              <a:t>Ingress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ingress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primary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exposing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(usually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http)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outside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world.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These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 load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balancers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routers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usually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offer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SSL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termination,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name-based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virtual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hosting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etc.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4231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0" dirty="0"/>
              <a:t>Intro </a:t>
            </a:r>
            <a:r>
              <a:rPr sz="2400" spc="180" dirty="0"/>
              <a:t>- </a:t>
            </a:r>
            <a:r>
              <a:rPr sz="2400" spc="330" dirty="0"/>
              <a:t>What</a:t>
            </a:r>
            <a:r>
              <a:rPr sz="2400" spc="-245" dirty="0"/>
              <a:t> </a:t>
            </a:r>
            <a:r>
              <a:rPr sz="2400" spc="160" dirty="0"/>
              <a:t>is </a:t>
            </a:r>
            <a:r>
              <a:rPr sz="2400" spc="280" dirty="0"/>
              <a:t>Kubernetes?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2446"/>
            <a:ext cx="6781165" cy="170751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634365" indent="38735" algn="just">
              <a:lnSpc>
                <a:spcPct val="101600"/>
              </a:lnSpc>
              <a:spcBef>
                <a:spcPts val="70"/>
              </a:spcBef>
            </a:pPr>
            <a:r>
              <a:rPr sz="1600" b="1" spc="-30" dirty="0">
                <a:solidFill>
                  <a:srgbClr val="FFFFFF"/>
                </a:solidFill>
                <a:latin typeface="Gill Sans MT"/>
                <a:cs typeface="Gill Sans MT"/>
              </a:rPr>
              <a:t>Kubernetes</a:t>
            </a:r>
            <a:r>
              <a:rPr sz="1600" b="1" spc="-1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5" dirty="0">
                <a:solidFill>
                  <a:srgbClr val="FFFFFF"/>
                </a:solidFill>
                <a:latin typeface="Gill Sans MT"/>
                <a:cs typeface="Gill Sans MT"/>
              </a:rPr>
              <a:t>K8s</a:t>
            </a:r>
            <a:r>
              <a:rPr sz="1600" b="1" spc="-1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was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spun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out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Google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open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source 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next-gen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scheduler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designed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lessons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learned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from 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developing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managing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Borg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Omega.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01600"/>
              </a:lnSpc>
              <a:spcBef>
                <a:spcPts val="1570"/>
              </a:spcBef>
            </a:pPr>
            <a:r>
              <a:rPr sz="1600" b="1" spc="-30" dirty="0">
                <a:solidFill>
                  <a:srgbClr val="FFFFFF"/>
                </a:solidFill>
                <a:latin typeface="Gill Sans MT"/>
                <a:cs typeface="Gill Sans MT"/>
              </a:rPr>
              <a:t>Kubernetes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was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designed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ground-up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loosely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coupled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collection 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components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centered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deploying, maintaining, and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scaling  applications.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7463" y="644933"/>
            <a:ext cx="1122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/>
              <a:t>Service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9433" y="1603490"/>
            <a:ext cx="4863465" cy="182498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Acts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unified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accessing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replicated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pods.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Four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major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Types: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45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CluterIP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Exposes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strictly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cluster-internal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IP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(default)</a:t>
            </a:r>
            <a:endParaRPr sz="1100">
              <a:latin typeface="Tahoma"/>
              <a:cs typeface="Tahoma"/>
            </a:endParaRPr>
          </a:p>
          <a:p>
            <a:pPr marL="797560" marR="306070" lvl="1" indent="-313055">
              <a:lnSpc>
                <a:spcPct val="113599"/>
              </a:lnSpc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NodePort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exposed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node’s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IP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statically 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defined</a:t>
            </a:r>
            <a:r>
              <a:rPr sz="11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port.</a:t>
            </a:r>
            <a:endParaRPr sz="1100">
              <a:latin typeface="Tahoma"/>
              <a:cs typeface="Tahoma"/>
            </a:endParaRPr>
          </a:p>
          <a:p>
            <a:pPr marL="797560" marR="307340" lvl="1" indent="-313055">
              <a:lnSpc>
                <a:spcPct val="113599"/>
              </a:lnSpc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LoadBalancer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Tahoma"/>
                <a:cs typeface="Tahoma"/>
              </a:rPr>
              <a:t>Works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combination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cloud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provider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to 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expose</a:t>
            </a:r>
            <a:r>
              <a:rPr sz="11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outside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static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external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IP.</a:t>
            </a:r>
            <a:endParaRPr sz="1100">
              <a:latin typeface="Tahoma"/>
              <a:cs typeface="Tahoma"/>
            </a:endParaRPr>
          </a:p>
          <a:p>
            <a:pPr marL="797560" marR="5080" lvl="1" indent="-313055">
              <a:lnSpc>
                <a:spcPct val="113599"/>
              </a:lnSpc>
              <a:spcBef>
                <a:spcPts val="5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ExternalName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references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endpoints</a:t>
            </a:r>
            <a:r>
              <a:rPr sz="11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85" dirty="0">
                <a:solidFill>
                  <a:srgbClr val="FFFFFF"/>
                </a:solidFill>
                <a:latin typeface="Gill Sans MT"/>
                <a:cs typeface="Gill Sans MT"/>
              </a:rPr>
              <a:t>OUTSIDE</a:t>
            </a:r>
            <a:r>
              <a:rPr sz="1100" b="1" spc="-9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cluster 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1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providing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static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internally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referenced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Tahoma"/>
                <a:cs typeface="Tahoma"/>
              </a:rPr>
              <a:t>DNS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name.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53062" y="1567550"/>
            <a:ext cx="1609724" cy="228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3713" y="629332"/>
            <a:ext cx="274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/>
              <a:t>Ingress</a:t>
            </a:r>
            <a:r>
              <a:rPr sz="2400" spc="30" dirty="0"/>
              <a:t> </a:t>
            </a:r>
            <a:r>
              <a:rPr sz="2400" spc="215" dirty="0"/>
              <a:t>Controller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570583" y="1595690"/>
            <a:ext cx="3174365" cy="2159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Deployed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hosts</a:t>
            </a:r>
            <a:endParaRPr sz="1300">
              <a:latin typeface="Tahoma"/>
              <a:cs typeface="Tahoma"/>
            </a:endParaRPr>
          </a:p>
          <a:p>
            <a:pPr marL="340360" marR="370205" indent="-328295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Ingress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controllers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external 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multiple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options.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45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Nginx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HAproxy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Contour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Traefik</a:t>
            </a:r>
            <a:endParaRPr sz="1100">
              <a:latin typeface="Tahoma"/>
              <a:cs typeface="Tahoma"/>
            </a:endParaRPr>
          </a:p>
          <a:p>
            <a:pPr marL="340360" marR="5080" indent="-328295">
              <a:lnSpc>
                <a:spcPts val="1800"/>
              </a:lnSpc>
              <a:spcBef>
                <a:spcPts val="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Specific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features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specific  configuration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passed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through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annotations.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2137" y="1567550"/>
            <a:ext cx="3305174" cy="2895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030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695" algn="l"/>
              </a:tabLst>
            </a:pPr>
            <a:r>
              <a:rPr sz="2400" spc="300" dirty="0"/>
              <a:t>Concepts	</a:t>
            </a:r>
            <a:r>
              <a:rPr sz="2400" spc="180" dirty="0"/>
              <a:t>-</a:t>
            </a:r>
            <a:r>
              <a:rPr sz="2400" spc="20" dirty="0"/>
              <a:t> </a:t>
            </a:r>
            <a:r>
              <a:rPr sz="2400" spc="275" dirty="0"/>
              <a:t>Storage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2446"/>
            <a:ext cx="6666865" cy="3016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23240">
              <a:lnSpc>
                <a:spcPct val="102200"/>
              </a:lnSpc>
              <a:spcBef>
                <a:spcPts val="55"/>
              </a:spcBef>
            </a:pPr>
            <a:r>
              <a:rPr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Volume</a:t>
            </a:r>
            <a:r>
              <a:rPr sz="1600" b="1" spc="-1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tied</a:t>
            </a:r>
            <a:r>
              <a:rPr sz="1600" b="1" u="heavy" spc="-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 </a:t>
            </a:r>
            <a:r>
              <a:rPr sz="1600" b="1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to</a:t>
            </a:r>
            <a:r>
              <a:rPr sz="1600" b="1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 </a:t>
            </a:r>
            <a:r>
              <a:rPr sz="1600" b="1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the</a:t>
            </a:r>
            <a:r>
              <a:rPr sz="1600" b="1" u="heavy" spc="-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 </a:t>
            </a:r>
            <a:r>
              <a:rPr sz="1600" b="1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Pod</a:t>
            </a:r>
            <a:r>
              <a:rPr sz="1600" b="1" u="heavy" spc="-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 </a:t>
            </a:r>
            <a:r>
              <a:rPr sz="1600" b="1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Lifecycle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consumable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more  containers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within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pod.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82880">
              <a:lnSpc>
                <a:spcPct val="101600"/>
              </a:lnSpc>
            </a:pPr>
            <a:r>
              <a:rPr sz="1600" b="1" spc="-35" dirty="0">
                <a:solidFill>
                  <a:srgbClr val="FFFFFF"/>
                </a:solidFill>
                <a:latin typeface="Gill Sans MT"/>
                <a:cs typeface="Gill Sans MT"/>
              </a:rPr>
              <a:t>PersistentVolume</a:t>
            </a:r>
            <a:r>
              <a:rPr sz="1600" b="1" spc="-1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0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PersistentVolume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(PV)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represents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resource.</a:t>
            </a:r>
            <a:r>
              <a:rPr sz="1300" spc="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PVs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  commonly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linked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backing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resource,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NFS,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GCEPersistentDisk,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Tahoma"/>
                <a:cs typeface="Tahoma"/>
              </a:rPr>
              <a:t>RBD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etc.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provisioned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ahead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time.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lifecycle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handled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independently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pod.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01600"/>
              </a:lnSpc>
            </a:pPr>
            <a:r>
              <a:rPr sz="1600" b="1" spc="-45" dirty="0">
                <a:solidFill>
                  <a:srgbClr val="FFFFFF"/>
                </a:solidFill>
                <a:latin typeface="Gill Sans MT"/>
                <a:cs typeface="Gill Sans MT"/>
              </a:rPr>
              <a:t>PersistentVolumeClaim</a:t>
            </a:r>
            <a:r>
              <a:rPr sz="1600" b="1" spc="-1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PersistentVolumeClaim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(PVC)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satisfies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requirements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instead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mapping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resource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directly.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Commonly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dynamically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provisioned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storage.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86995">
              <a:lnSpc>
                <a:spcPct val="101600"/>
              </a:lnSpc>
            </a:pPr>
            <a:r>
              <a:rPr sz="1600" b="1" spc="-45" dirty="0">
                <a:solidFill>
                  <a:srgbClr val="FFFFFF"/>
                </a:solidFill>
                <a:latin typeface="Gill Sans MT"/>
                <a:cs typeface="Gill Sans MT"/>
              </a:rPr>
              <a:t>StorageClass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classes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abstraction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top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external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resource.  These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will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include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provisioner,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provisioner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configuration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parameters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well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PV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reclaimPolicy.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30488" y="644933"/>
            <a:ext cx="1373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/>
              <a:t>Volumes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150503" y="1646487"/>
            <a:ext cx="3272049" cy="2753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29450" y="1487100"/>
            <a:ext cx="3206949" cy="307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1506" y="644933"/>
            <a:ext cx="2996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/>
              <a:t>Persistent</a:t>
            </a:r>
            <a:r>
              <a:rPr sz="2400" spc="50" dirty="0"/>
              <a:t> </a:t>
            </a:r>
            <a:r>
              <a:rPr sz="2400" spc="300" dirty="0"/>
              <a:t>Volumes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24583" y="1603490"/>
            <a:ext cx="2760980" cy="26250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PVs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cluster-wide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resource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directly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consumable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PV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Parameters: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45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Capacity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accessModes</a:t>
            </a:r>
            <a:endParaRPr sz="1100">
              <a:latin typeface="Tahoma"/>
              <a:cs typeface="Tahoma"/>
            </a:endParaRPr>
          </a:p>
          <a:p>
            <a:pPr marL="1255395" lvl="2" indent="-313055">
              <a:lnSpc>
                <a:spcPct val="100000"/>
              </a:lnSpc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ReadOnlyMany</a:t>
            </a:r>
            <a:r>
              <a:rPr sz="11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(ROX)</a:t>
            </a:r>
            <a:endParaRPr sz="1100">
              <a:latin typeface="Tahoma"/>
              <a:cs typeface="Tahoma"/>
            </a:endParaRPr>
          </a:p>
          <a:p>
            <a:pPr marL="1255395" lvl="2" indent="-313055">
              <a:lnSpc>
                <a:spcPct val="100000"/>
              </a:lnSpc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ReadWriteOnce</a:t>
            </a:r>
            <a:r>
              <a:rPr sz="11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(RWO)</a:t>
            </a:r>
            <a:endParaRPr sz="1100">
              <a:latin typeface="Tahoma"/>
              <a:cs typeface="Tahoma"/>
            </a:endParaRPr>
          </a:p>
          <a:p>
            <a:pPr marL="1255395" lvl="2" indent="-313055">
              <a:lnSpc>
                <a:spcPct val="100000"/>
              </a:lnSpc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ReadWriteMany</a:t>
            </a:r>
            <a:r>
              <a:rPr sz="11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(RWX)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persistentVolumeReclaimPolicy</a:t>
            </a:r>
            <a:endParaRPr sz="1100">
              <a:latin typeface="Tahoma"/>
              <a:cs typeface="Tahoma"/>
            </a:endParaRPr>
          </a:p>
          <a:p>
            <a:pPr marL="1255395" lvl="2" indent="-313055">
              <a:lnSpc>
                <a:spcPct val="100000"/>
              </a:lnSpc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Retain</a:t>
            </a:r>
            <a:endParaRPr sz="1100">
              <a:latin typeface="Tahoma"/>
              <a:cs typeface="Tahoma"/>
            </a:endParaRPr>
          </a:p>
          <a:p>
            <a:pPr marL="1255395" lvl="2" indent="-313055">
              <a:lnSpc>
                <a:spcPct val="100000"/>
              </a:lnSpc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Recycle</a:t>
            </a:r>
            <a:endParaRPr sz="1100">
              <a:latin typeface="Tahoma"/>
              <a:cs typeface="Tahoma"/>
            </a:endParaRPr>
          </a:p>
          <a:p>
            <a:pPr marL="1255395" lvl="2" indent="-313055">
              <a:lnSpc>
                <a:spcPct val="100000"/>
              </a:lnSpc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Delete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StorageClass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7500" y="1366725"/>
            <a:ext cx="3425157" cy="3312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4047" y="644933"/>
            <a:ext cx="3962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/>
              <a:t>Persistent </a:t>
            </a:r>
            <a:r>
              <a:rPr sz="2400" spc="310" dirty="0"/>
              <a:t>Volume</a:t>
            </a:r>
            <a:r>
              <a:rPr sz="2400" spc="-75" dirty="0"/>
              <a:t> </a:t>
            </a:r>
            <a:r>
              <a:rPr sz="2400" spc="290" dirty="0"/>
              <a:t>Claims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375984" y="1603490"/>
            <a:ext cx="3782060" cy="1397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65" dirty="0">
                <a:solidFill>
                  <a:srgbClr val="FFFFFF"/>
                </a:solidFill>
                <a:latin typeface="Tahoma"/>
                <a:cs typeface="Tahoma"/>
              </a:rPr>
              <a:t>PVCs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scoped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namespaces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Supports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accessModes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like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PVs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Uses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resource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similar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endParaRPr sz="1300">
              <a:latin typeface="Tahoma"/>
              <a:cs typeface="Tahoma"/>
            </a:endParaRPr>
          </a:p>
          <a:p>
            <a:pPr marL="340360" marR="5080" indent="-328295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Claims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consume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matching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PVs 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StorageClasses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based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on </a:t>
            </a:r>
            <a:r>
              <a:rPr sz="1300" i="1" dirty="0">
                <a:solidFill>
                  <a:srgbClr val="FFFFFF"/>
                </a:solidFill>
                <a:latin typeface="Calibri"/>
                <a:cs typeface="Calibri"/>
              </a:rPr>
              <a:t>storageClass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selectors.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7350" y="1684450"/>
            <a:ext cx="2876549" cy="2570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3406" y="644933"/>
            <a:ext cx="2415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/>
              <a:t>Storage</a:t>
            </a:r>
            <a:r>
              <a:rPr sz="2400" spc="30" dirty="0"/>
              <a:t> </a:t>
            </a:r>
            <a:r>
              <a:rPr sz="2400" spc="250" dirty="0"/>
              <a:t>Classes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799583" y="1603490"/>
            <a:ext cx="323596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Uses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external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defined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 provisioner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dynamically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consume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allocate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storage.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Class</a:t>
            </a:r>
            <a:r>
              <a:rPr sz="13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Fields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45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Provisioner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Parameters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reclaimPolicy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5077" y="1204650"/>
            <a:ext cx="3310299" cy="363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874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/>
              <a:t>Concepts </a:t>
            </a:r>
            <a:r>
              <a:rPr sz="2400" spc="180" dirty="0"/>
              <a:t>-</a:t>
            </a:r>
            <a:r>
              <a:rPr sz="2400" spc="-175" dirty="0"/>
              <a:t> </a:t>
            </a:r>
            <a:r>
              <a:rPr sz="2400" spc="254" dirty="0"/>
              <a:t>Configuration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474345" marR="204470">
              <a:lnSpc>
                <a:spcPct val="114599"/>
              </a:lnSpc>
              <a:spcBef>
                <a:spcPts val="145"/>
              </a:spcBef>
            </a:pPr>
            <a:r>
              <a:rPr sz="1600" b="1" spc="-25" dirty="0">
                <a:latin typeface="Gill Sans MT"/>
                <a:cs typeface="Gill Sans MT"/>
              </a:rPr>
              <a:t>ConfigMap </a:t>
            </a:r>
            <a:r>
              <a:rPr b="1" spc="30" dirty="0">
                <a:latin typeface="Gill Sans MT"/>
                <a:cs typeface="Gill Sans MT"/>
              </a:rPr>
              <a:t>- </a:t>
            </a:r>
            <a:r>
              <a:rPr spc="15" dirty="0"/>
              <a:t>Externalized </a:t>
            </a:r>
            <a:r>
              <a:rPr dirty="0"/>
              <a:t>data </a:t>
            </a:r>
            <a:r>
              <a:rPr spc="15" dirty="0"/>
              <a:t>stored </a:t>
            </a:r>
            <a:r>
              <a:rPr spc="20" dirty="0"/>
              <a:t>within </a:t>
            </a:r>
            <a:r>
              <a:rPr spc="10" dirty="0"/>
              <a:t>kubernetes </a:t>
            </a:r>
            <a:r>
              <a:rPr spc="15" dirty="0"/>
              <a:t>that </a:t>
            </a:r>
            <a:r>
              <a:rPr spc="-10" dirty="0"/>
              <a:t>can </a:t>
            </a:r>
            <a:r>
              <a:rPr dirty="0"/>
              <a:t>be </a:t>
            </a:r>
            <a:r>
              <a:rPr spc="10" dirty="0"/>
              <a:t>referenced </a:t>
            </a:r>
            <a:r>
              <a:rPr spc="-20" dirty="0"/>
              <a:t>as </a:t>
            </a:r>
            <a:r>
              <a:rPr spc="-25" dirty="0"/>
              <a:t>a  </a:t>
            </a:r>
            <a:r>
              <a:rPr dirty="0"/>
              <a:t>commandline</a:t>
            </a:r>
            <a:r>
              <a:rPr spc="-160" dirty="0"/>
              <a:t> </a:t>
            </a:r>
            <a:r>
              <a:rPr spc="-15" dirty="0"/>
              <a:t>argument,</a:t>
            </a:r>
            <a:r>
              <a:rPr spc="-155" dirty="0"/>
              <a:t> </a:t>
            </a:r>
            <a:r>
              <a:rPr spc="10" dirty="0"/>
              <a:t>environment</a:t>
            </a:r>
            <a:r>
              <a:rPr spc="-155" dirty="0"/>
              <a:t> </a:t>
            </a:r>
            <a:r>
              <a:rPr spc="-5" dirty="0"/>
              <a:t>variable,</a:t>
            </a:r>
            <a:r>
              <a:rPr spc="-155" dirty="0"/>
              <a:t> </a:t>
            </a:r>
            <a:r>
              <a:rPr spc="35" dirty="0"/>
              <a:t>or</a:t>
            </a:r>
            <a:r>
              <a:rPr spc="-155" dirty="0"/>
              <a:t> </a:t>
            </a:r>
            <a:r>
              <a:rPr spc="5" dirty="0"/>
              <a:t>injected</a:t>
            </a:r>
            <a:r>
              <a:rPr spc="-155" dirty="0"/>
              <a:t> </a:t>
            </a:r>
            <a:r>
              <a:rPr spc="-20" dirty="0"/>
              <a:t>as</a:t>
            </a:r>
            <a:r>
              <a:rPr spc="-155" dirty="0"/>
              <a:t> </a:t>
            </a:r>
            <a:r>
              <a:rPr spc="-25" dirty="0"/>
              <a:t>a</a:t>
            </a:r>
            <a:r>
              <a:rPr spc="-155" dirty="0"/>
              <a:t> </a:t>
            </a:r>
            <a:r>
              <a:rPr spc="20" dirty="0"/>
              <a:t>file</a:t>
            </a:r>
            <a:r>
              <a:rPr spc="-155" dirty="0"/>
              <a:t> </a:t>
            </a:r>
            <a:r>
              <a:rPr spc="25" dirty="0"/>
              <a:t>into</a:t>
            </a:r>
            <a:r>
              <a:rPr spc="-155" dirty="0"/>
              <a:t> </a:t>
            </a:r>
            <a:r>
              <a:rPr spc="-25" dirty="0"/>
              <a:t>a</a:t>
            </a:r>
            <a:r>
              <a:rPr spc="-155" dirty="0"/>
              <a:t> </a:t>
            </a:r>
            <a:r>
              <a:rPr spc="5" dirty="0"/>
              <a:t>volume</a:t>
            </a:r>
            <a:r>
              <a:rPr spc="-155" dirty="0"/>
              <a:t> </a:t>
            </a:r>
            <a:r>
              <a:rPr spc="-15" dirty="0"/>
              <a:t>mount.</a:t>
            </a:r>
            <a:r>
              <a:rPr spc="-155" dirty="0"/>
              <a:t> </a:t>
            </a:r>
            <a:r>
              <a:rPr spc="-15" dirty="0"/>
              <a:t>Ideal  </a:t>
            </a:r>
            <a:r>
              <a:rPr spc="30" dirty="0"/>
              <a:t>for</a:t>
            </a:r>
            <a:r>
              <a:rPr spc="-160" dirty="0"/>
              <a:t> </a:t>
            </a:r>
            <a:r>
              <a:rPr dirty="0"/>
              <a:t>separating</a:t>
            </a:r>
            <a:r>
              <a:rPr spc="-160" dirty="0"/>
              <a:t> </a:t>
            </a:r>
            <a:r>
              <a:rPr spc="15" dirty="0"/>
              <a:t>containerized</a:t>
            </a:r>
            <a:r>
              <a:rPr spc="-160" dirty="0"/>
              <a:t> </a:t>
            </a:r>
            <a:r>
              <a:rPr spc="10" dirty="0"/>
              <a:t>application</a:t>
            </a:r>
            <a:r>
              <a:rPr spc="-160" dirty="0"/>
              <a:t> </a:t>
            </a:r>
            <a:r>
              <a:rPr spc="15" dirty="0"/>
              <a:t>from</a:t>
            </a:r>
            <a:r>
              <a:rPr spc="-160" dirty="0"/>
              <a:t> </a:t>
            </a:r>
            <a:r>
              <a:rPr dirty="0"/>
              <a:t>configuration.</a:t>
            </a:r>
            <a:endParaRPr sz="1600">
              <a:latin typeface="Gill Sans MT"/>
              <a:cs typeface="Gill Sans MT"/>
            </a:endParaRPr>
          </a:p>
          <a:p>
            <a:pPr marL="461645">
              <a:lnSpc>
                <a:spcPct val="100000"/>
              </a:lnSpc>
              <a:spcBef>
                <a:spcPts val="40"/>
              </a:spcBef>
            </a:pPr>
            <a:endParaRPr sz="1600">
              <a:latin typeface="Gill Sans MT"/>
              <a:cs typeface="Gill Sans MT"/>
            </a:endParaRPr>
          </a:p>
          <a:p>
            <a:pPr marL="474345" marR="5080">
              <a:lnSpc>
                <a:spcPct val="113900"/>
              </a:lnSpc>
              <a:spcBef>
                <a:spcPts val="5"/>
              </a:spcBef>
            </a:pPr>
            <a:r>
              <a:rPr sz="1600" b="1" spc="-55" dirty="0">
                <a:latin typeface="Gill Sans MT"/>
                <a:cs typeface="Gill Sans MT"/>
              </a:rPr>
              <a:t>Secret</a:t>
            </a:r>
            <a:r>
              <a:rPr sz="1600" b="1" spc="-190" dirty="0">
                <a:latin typeface="Gill Sans MT"/>
                <a:cs typeface="Gill Sans MT"/>
              </a:rPr>
              <a:t> </a:t>
            </a:r>
            <a:r>
              <a:rPr b="1" spc="30" dirty="0">
                <a:latin typeface="Gill Sans MT"/>
                <a:cs typeface="Gill Sans MT"/>
              </a:rPr>
              <a:t>-</a:t>
            </a:r>
            <a:r>
              <a:rPr b="1" spc="-105" dirty="0">
                <a:latin typeface="Gill Sans MT"/>
                <a:cs typeface="Gill Sans MT"/>
              </a:rPr>
              <a:t> </a:t>
            </a:r>
            <a:r>
              <a:rPr spc="15" dirty="0"/>
              <a:t>Functionally</a:t>
            </a:r>
            <a:r>
              <a:rPr spc="-150" dirty="0"/>
              <a:t> </a:t>
            </a:r>
            <a:r>
              <a:rPr spc="15" dirty="0"/>
              <a:t>identical</a:t>
            </a:r>
            <a:r>
              <a:rPr spc="-155" dirty="0"/>
              <a:t> </a:t>
            </a:r>
            <a:r>
              <a:rPr spc="30" dirty="0"/>
              <a:t>to</a:t>
            </a:r>
            <a:r>
              <a:rPr spc="-150" dirty="0"/>
              <a:t> </a:t>
            </a:r>
            <a:r>
              <a:rPr spc="15" dirty="0"/>
              <a:t>ConfigMaps,</a:t>
            </a:r>
            <a:r>
              <a:rPr spc="-150" dirty="0"/>
              <a:t> </a:t>
            </a:r>
            <a:r>
              <a:rPr spc="15" dirty="0"/>
              <a:t>but</a:t>
            </a:r>
            <a:r>
              <a:rPr spc="-155" dirty="0"/>
              <a:t> </a:t>
            </a:r>
            <a:r>
              <a:rPr spc="15" dirty="0"/>
              <a:t>stored</a:t>
            </a:r>
            <a:r>
              <a:rPr spc="-150" dirty="0"/>
              <a:t> </a:t>
            </a:r>
            <a:r>
              <a:rPr dirty="0"/>
              <a:t>encoded</a:t>
            </a:r>
            <a:r>
              <a:rPr spc="-150" dirty="0"/>
              <a:t> </a:t>
            </a:r>
            <a:r>
              <a:rPr spc="-20" dirty="0"/>
              <a:t>as</a:t>
            </a:r>
            <a:r>
              <a:rPr spc="-155" dirty="0"/>
              <a:t> </a:t>
            </a:r>
            <a:r>
              <a:rPr spc="-10" dirty="0"/>
              <a:t>base64,</a:t>
            </a:r>
            <a:r>
              <a:rPr spc="-150" dirty="0"/>
              <a:t> </a:t>
            </a:r>
            <a:r>
              <a:rPr spc="-10" dirty="0"/>
              <a:t>and</a:t>
            </a:r>
            <a:r>
              <a:rPr spc="-150" dirty="0"/>
              <a:t> </a:t>
            </a:r>
            <a:r>
              <a:rPr spc="10" dirty="0"/>
              <a:t>encrypted</a:t>
            </a:r>
            <a:r>
              <a:rPr spc="-155" dirty="0"/>
              <a:t> </a:t>
            </a:r>
            <a:r>
              <a:rPr spc="10" dirty="0"/>
              <a:t>at  </a:t>
            </a:r>
            <a:r>
              <a:rPr spc="20" dirty="0"/>
              <a:t>rest</a:t>
            </a:r>
            <a:r>
              <a:rPr spc="-305" dirty="0"/>
              <a:t> </a:t>
            </a:r>
            <a:r>
              <a:rPr spc="-20" dirty="0"/>
              <a:t>(if </a:t>
            </a:r>
            <a:r>
              <a:rPr spc="-15" dirty="0"/>
              <a:t>configured).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738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0" dirty="0"/>
              <a:t>ConfigMaps </a:t>
            </a:r>
            <a:r>
              <a:rPr sz="2400" spc="330" dirty="0"/>
              <a:t>and</a:t>
            </a:r>
            <a:r>
              <a:rPr sz="2400" spc="-150" dirty="0"/>
              <a:t> </a:t>
            </a:r>
            <a:r>
              <a:rPr sz="2400" spc="250" dirty="0"/>
              <a:t>Secrets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9433" y="1596747"/>
            <a:ext cx="4356735" cy="8413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9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Config: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5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Injected</a:t>
            </a:r>
            <a:r>
              <a:rPr sz="11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1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file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Passed</a:t>
            </a:r>
            <a:r>
              <a:rPr sz="11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environment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variable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command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(requires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passing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env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var)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38462" y="1307860"/>
            <a:ext cx="1925050" cy="190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5812" y="3298762"/>
            <a:ext cx="2110349" cy="1280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36289" y="2672475"/>
            <a:ext cx="1671408" cy="1906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4750" y="2597475"/>
            <a:ext cx="1473449" cy="19813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5612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/>
              <a:t>Concepts</a:t>
            </a:r>
            <a:r>
              <a:rPr sz="2400" spc="75" dirty="0"/>
              <a:t> </a:t>
            </a:r>
            <a:r>
              <a:rPr sz="2400" spc="180" dirty="0"/>
              <a:t>-</a:t>
            </a:r>
            <a:r>
              <a:rPr sz="2400" spc="80" dirty="0"/>
              <a:t> </a:t>
            </a:r>
            <a:r>
              <a:rPr sz="2400" spc="305" dirty="0"/>
              <a:t>Auth</a:t>
            </a:r>
            <a:r>
              <a:rPr sz="2400" spc="80" dirty="0"/>
              <a:t> </a:t>
            </a:r>
            <a:r>
              <a:rPr sz="2400" spc="330" dirty="0"/>
              <a:t>and</a:t>
            </a:r>
            <a:r>
              <a:rPr sz="2400" spc="75" dirty="0"/>
              <a:t> </a:t>
            </a:r>
            <a:r>
              <a:rPr sz="2400" spc="215" dirty="0"/>
              <a:t>Identity</a:t>
            </a:r>
            <a:r>
              <a:rPr sz="2400" spc="80" dirty="0"/>
              <a:t> </a:t>
            </a:r>
            <a:r>
              <a:rPr sz="2400" spc="305" dirty="0"/>
              <a:t>(RBAC)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590712"/>
            <a:ext cx="6869430" cy="21818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45"/>
              </a:spcBef>
            </a:pPr>
            <a:r>
              <a:rPr sz="1600" b="1" spc="-65" dirty="0">
                <a:solidFill>
                  <a:srgbClr val="FFFFFF"/>
                </a:solidFill>
                <a:latin typeface="Gill Sans MT"/>
                <a:cs typeface="Gill Sans MT"/>
              </a:rPr>
              <a:t>[Cluster]Role</a:t>
            </a:r>
            <a:r>
              <a:rPr sz="1600" b="1" spc="-2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Roles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contain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rules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act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permissions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apply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verbs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like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“get”, 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“list”,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“watch”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etc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over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resources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scoped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apiGroups.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Roles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scoped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namespaces, 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ClusterRoles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applied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cluster-wide.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11125" algn="just">
              <a:lnSpc>
                <a:spcPct val="113900"/>
              </a:lnSpc>
              <a:spcBef>
                <a:spcPts val="5"/>
              </a:spcBef>
            </a:pPr>
            <a:r>
              <a:rPr sz="1600" b="1" spc="-55" dirty="0">
                <a:solidFill>
                  <a:srgbClr val="FFFFFF"/>
                </a:solidFill>
                <a:latin typeface="Gill Sans MT"/>
                <a:cs typeface="Gill Sans MT"/>
              </a:rPr>
              <a:t>[Cluster]RoleBinding</a:t>
            </a:r>
            <a:r>
              <a:rPr sz="1600" b="1" spc="-1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0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Grant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permissions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defined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[Cluster]Role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more 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“subjects”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user,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group,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account.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455295">
              <a:lnSpc>
                <a:spcPct val="113900"/>
              </a:lnSpc>
            </a:pPr>
            <a:r>
              <a:rPr sz="1600" b="1" spc="-40" dirty="0">
                <a:solidFill>
                  <a:srgbClr val="FFFFFF"/>
                </a:solidFill>
                <a:latin typeface="Gill Sans MT"/>
                <a:cs typeface="Gill Sans MT"/>
              </a:rPr>
              <a:t>ServiceAccount-</a:t>
            </a:r>
            <a:r>
              <a:rPr sz="16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ServiceAccounts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provide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consumable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identity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external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services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interact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directly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scoped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namespaces.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5253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0" dirty="0"/>
              <a:t>Intro</a:t>
            </a:r>
            <a:r>
              <a:rPr sz="2400" spc="85" dirty="0"/>
              <a:t> </a:t>
            </a:r>
            <a:r>
              <a:rPr sz="2400" spc="180" dirty="0"/>
              <a:t>-</a:t>
            </a:r>
            <a:r>
              <a:rPr sz="2400" spc="85" dirty="0"/>
              <a:t> </a:t>
            </a:r>
            <a:r>
              <a:rPr sz="2400" spc="330" dirty="0"/>
              <a:t>What</a:t>
            </a:r>
            <a:r>
              <a:rPr sz="2400" spc="85" dirty="0"/>
              <a:t> </a:t>
            </a:r>
            <a:r>
              <a:rPr sz="2400" spc="305" dirty="0"/>
              <a:t>Does</a:t>
            </a:r>
            <a:r>
              <a:rPr sz="2400" spc="85" dirty="0"/>
              <a:t> </a:t>
            </a:r>
            <a:r>
              <a:rPr sz="2400" spc="280" dirty="0"/>
              <a:t>Kubernetes</a:t>
            </a:r>
            <a:r>
              <a:rPr sz="2400" spc="85" dirty="0"/>
              <a:t> </a:t>
            </a:r>
            <a:r>
              <a:rPr sz="2400" spc="280" dirty="0"/>
              <a:t>do?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2446"/>
            <a:ext cx="6328410" cy="1212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FFFFFF"/>
                </a:solidFill>
                <a:latin typeface="Gill Sans MT"/>
                <a:cs typeface="Gill Sans MT"/>
              </a:rPr>
              <a:t>Kubernetes</a:t>
            </a:r>
            <a:r>
              <a:rPr sz="1600" b="1" spc="-1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linux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kernel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distributed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systems.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01600"/>
              </a:lnSpc>
              <a:spcBef>
                <a:spcPts val="1575"/>
              </a:spcBef>
            </a:pP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abstracts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away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underlying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hardware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nodes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provides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uniform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interface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applications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both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deployed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consume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shared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pool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resources.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7140" y="644933"/>
            <a:ext cx="1982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0" dirty="0"/>
              <a:t>[Cluster]Role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9433" y="1603490"/>
            <a:ext cx="2600325" cy="210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Permissions translate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url 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path.</a:t>
            </a:r>
            <a:r>
              <a:rPr sz="1300" spc="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“”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defaulting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core 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group.</a:t>
            </a:r>
            <a:endParaRPr sz="1300">
              <a:latin typeface="Tahoma"/>
              <a:cs typeface="Tahoma"/>
            </a:endParaRPr>
          </a:p>
          <a:p>
            <a:pPr marL="340360" marR="39370" indent="-328295">
              <a:lnSpc>
                <a:spcPct val="115399"/>
              </a:lnSpc>
              <a:spcBef>
                <a:spcPts val="97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Resources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act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items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role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should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granted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access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to.</a:t>
            </a:r>
            <a:endParaRPr sz="1300">
              <a:latin typeface="Tahoma"/>
              <a:cs typeface="Tahoma"/>
            </a:endParaRPr>
          </a:p>
          <a:p>
            <a:pPr marL="340360" marR="57785" indent="-328295">
              <a:lnSpc>
                <a:spcPct val="115399"/>
              </a:lnSpc>
              <a:spcBef>
                <a:spcPts val="97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Verbs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actions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role 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perform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referenced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resources.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39000" y="1721762"/>
            <a:ext cx="4097424" cy="1785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664" y="644933"/>
            <a:ext cx="3204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0" dirty="0"/>
              <a:t>[Cluster]RoleBinding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9433" y="1603490"/>
            <a:ext cx="2700020" cy="12827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reference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multiple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subjects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Subjects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kind: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45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Group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ServiceAccount</a:t>
            </a:r>
            <a:endParaRPr sz="11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17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roleRef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targets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single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role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only.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2300" y="1567537"/>
            <a:ext cx="3674099" cy="2534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699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69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" y="639"/>
            <a:ext cx="5154295" cy="5134610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700" y="5134249"/>
                </a:moveTo>
                <a:lnTo>
                  <a:pt x="2576849" y="5134249"/>
                </a:lnTo>
                <a:lnTo>
                  <a:pt x="0" y="2567124"/>
                </a:lnTo>
                <a:lnTo>
                  <a:pt x="0" y="0"/>
                </a:lnTo>
                <a:lnTo>
                  <a:pt x="5153700" y="513424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42264"/>
            <a:ext cx="3997325" cy="3982720"/>
          </a:xfrm>
          <a:custGeom>
            <a:avLst/>
            <a:gdLst/>
            <a:ahLst/>
            <a:cxnLst/>
            <a:rect l="l" t="t" r="r" b="b"/>
            <a:pathLst>
              <a:path w="3997325" h="3982720">
                <a:moveTo>
                  <a:pt x="3996899" y="3982212"/>
                </a:moveTo>
                <a:lnTo>
                  <a:pt x="2349137" y="3982212"/>
                </a:lnTo>
                <a:lnTo>
                  <a:pt x="0" y="1641706"/>
                </a:lnTo>
                <a:lnTo>
                  <a:pt x="0" y="0"/>
                </a:lnTo>
                <a:lnTo>
                  <a:pt x="3996899" y="3982212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6" y="490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1150049" y="2291520"/>
                </a:lnTo>
                <a:lnTo>
                  <a:pt x="0" y="1145760"/>
                </a:lnTo>
                <a:lnTo>
                  <a:pt x="0" y="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821" y="588326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0" y="0"/>
                </a:lnTo>
                <a:lnTo>
                  <a:pt x="1150049" y="0"/>
                </a:lnTo>
                <a:lnTo>
                  <a:pt x="2300099" y="114576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34535" marR="1578610" algn="ctr">
              <a:lnSpc>
                <a:spcPct val="100000"/>
              </a:lnSpc>
              <a:spcBef>
                <a:spcPts val="100"/>
              </a:spcBef>
            </a:pPr>
            <a:r>
              <a:rPr spc="484" dirty="0"/>
              <a:t>Behind</a:t>
            </a:r>
          </a:p>
          <a:p>
            <a:pPr marL="5201920" algn="ctr">
              <a:lnSpc>
                <a:spcPct val="100000"/>
              </a:lnSpc>
              <a:spcBef>
                <a:spcPts val="30"/>
              </a:spcBef>
            </a:pPr>
            <a:r>
              <a:rPr spc="409" dirty="0"/>
              <a:t>The</a:t>
            </a:r>
            <a:r>
              <a:rPr spc="70" dirty="0"/>
              <a:t> </a:t>
            </a:r>
            <a:r>
              <a:rPr spc="450" dirty="0"/>
              <a:t>Scenes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699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69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" y="639"/>
            <a:ext cx="5154295" cy="5134610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700" y="5134249"/>
                </a:moveTo>
                <a:lnTo>
                  <a:pt x="2576849" y="5134249"/>
                </a:lnTo>
                <a:lnTo>
                  <a:pt x="0" y="2567124"/>
                </a:lnTo>
                <a:lnTo>
                  <a:pt x="0" y="0"/>
                </a:lnTo>
                <a:lnTo>
                  <a:pt x="5153700" y="513424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42264"/>
            <a:ext cx="3997325" cy="3982720"/>
          </a:xfrm>
          <a:custGeom>
            <a:avLst/>
            <a:gdLst/>
            <a:ahLst/>
            <a:cxnLst/>
            <a:rect l="l" t="t" r="r" b="b"/>
            <a:pathLst>
              <a:path w="3997325" h="3982720">
                <a:moveTo>
                  <a:pt x="3996899" y="3982212"/>
                </a:moveTo>
                <a:lnTo>
                  <a:pt x="2349137" y="3982212"/>
                </a:lnTo>
                <a:lnTo>
                  <a:pt x="0" y="1641706"/>
                </a:lnTo>
                <a:lnTo>
                  <a:pt x="0" y="0"/>
                </a:lnTo>
                <a:lnTo>
                  <a:pt x="3996899" y="3982212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6" y="490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1150049" y="2291520"/>
                </a:lnTo>
                <a:lnTo>
                  <a:pt x="0" y="1145760"/>
                </a:lnTo>
                <a:lnTo>
                  <a:pt x="0" y="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821" y="588326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0" y="0"/>
                </a:lnTo>
                <a:lnTo>
                  <a:pt x="1150049" y="0"/>
                </a:lnTo>
                <a:lnTo>
                  <a:pt x="2300099" y="114576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34535" marR="1578610" algn="ctr">
              <a:lnSpc>
                <a:spcPct val="100000"/>
              </a:lnSpc>
              <a:spcBef>
                <a:spcPts val="100"/>
              </a:spcBef>
            </a:pPr>
            <a:r>
              <a:rPr spc="484" dirty="0"/>
              <a:t>Behind</a:t>
            </a:r>
          </a:p>
          <a:p>
            <a:pPr marL="5201920" algn="ctr">
              <a:lnSpc>
                <a:spcPct val="100000"/>
              </a:lnSpc>
              <a:spcBef>
                <a:spcPts val="30"/>
              </a:spcBef>
            </a:pPr>
            <a:r>
              <a:rPr spc="409" dirty="0"/>
              <a:t>The</a:t>
            </a:r>
            <a:r>
              <a:rPr spc="70" dirty="0"/>
              <a:t> </a:t>
            </a:r>
            <a:r>
              <a:rPr spc="450" dirty="0"/>
              <a:t>Scenes</a:t>
            </a:r>
          </a:p>
        </p:txBody>
      </p:sp>
      <p:sp>
        <p:nvSpPr>
          <p:cNvPr id="9" name="object 9"/>
          <p:cNvSpPr/>
          <p:nvPr/>
        </p:nvSpPr>
        <p:spPr>
          <a:xfrm>
            <a:off x="1215850" y="1366087"/>
            <a:ext cx="3232349" cy="2411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6400" y="0"/>
            <a:ext cx="4737735" cy="4734560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599" y="4733999"/>
                </a:moveTo>
                <a:lnTo>
                  <a:pt x="0" y="0"/>
                </a:lnTo>
                <a:lnTo>
                  <a:pt x="2393956" y="0"/>
                </a:lnTo>
                <a:lnTo>
                  <a:pt x="4737599" y="2341862"/>
                </a:lnTo>
                <a:lnTo>
                  <a:pt x="4737599" y="47339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46825" y="0"/>
            <a:ext cx="4286885" cy="4298315"/>
          </a:xfrm>
          <a:custGeom>
            <a:avLst/>
            <a:gdLst/>
            <a:ahLst/>
            <a:cxnLst/>
            <a:rect l="l" t="t" r="r" b="b"/>
            <a:pathLst>
              <a:path w="4286884" h="4298315">
                <a:moveTo>
                  <a:pt x="4286699" y="4298099"/>
                </a:moveTo>
                <a:lnTo>
                  <a:pt x="0" y="0"/>
                </a:lnTo>
                <a:lnTo>
                  <a:pt x="4286699" y="0"/>
                </a:lnTo>
                <a:lnTo>
                  <a:pt x="4286699" y="42980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18399" y="123646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89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9856" y="14439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40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7080" y="246946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800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800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2114" y="267695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75341" y="1862017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099" y="206950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1140" y="247781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65266" y="2692963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5081" y="33087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7599" y="309501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404399" y="808800"/>
                </a:lnTo>
                <a:lnTo>
                  <a:pt x="0" y="404400"/>
                </a:lnTo>
                <a:lnTo>
                  <a:pt x="0" y="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6648" y="33025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27413" y="371080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2448" y="391829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2490" y="371847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34532" y="3925959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88290" y="433426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7349" y="0"/>
            <a:ext cx="5143500" cy="5143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96875" y="2171801"/>
            <a:ext cx="4441825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60" dirty="0">
                <a:solidFill>
                  <a:srgbClr val="FFFFFF"/>
                </a:solidFill>
                <a:latin typeface="Calibri"/>
                <a:cs typeface="Calibri"/>
              </a:rPr>
              <a:t>Deployment</a:t>
            </a:r>
            <a:r>
              <a:rPr sz="28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409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endParaRPr sz="2800">
              <a:latin typeface="Calibri"/>
              <a:cs typeface="Calibri"/>
            </a:endParaRPr>
          </a:p>
          <a:p>
            <a:pPr marL="1270635">
              <a:lnSpc>
                <a:spcPct val="100000"/>
              </a:lnSpc>
              <a:spcBef>
                <a:spcPts val="15"/>
              </a:spcBef>
            </a:pPr>
            <a:r>
              <a:rPr sz="2800" spc="395" dirty="0">
                <a:solidFill>
                  <a:srgbClr val="FFFFFF"/>
                </a:solidFill>
                <a:latin typeface="Calibri"/>
                <a:cs typeface="Calibri"/>
              </a:rPr>
              <a:t>Beginning </a:t>
            </a:r>
            <a:r>
              <a:rPr sz="2800" spc="23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450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256725"/>
            <a:ext cx="8839202" cy="46300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1215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90" dirty="0"/>
              <a:t>Kubectl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3331845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4835">
              <a:lnSpc>
                <a:spcPct val="113300"/>
              </a:lnSpc>
              <a:spcBef>
                <a:spcPts val="100"/>
              </a:spcBef>
              <a:buAutoNum type="arabicParenR"/>
              <a:tabLst>
                <a:tab pos="231140" algn="l"/>
              </a:tabLst>
            </a:pP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Kubectl</a:t>
            </a:r>
            <a:r>
              <a:rPr sz="16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performs</a:t>
            </a:r>
            <a:r>
              <a:rPr sz="16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client</a:t>
            </a:r>
            <a:r>
              <a:rPr sz="16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side 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validation</a:t>
            </a:r>
            <a:r>
              <a:rPr sz="16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6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manifest</a:t>
            </a:r>
            <a:r>
              <a:rPr sz="16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(linting).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13300"/>
              </a:lnSpc>
              <a:spcBef>
                <a:spcPts val="1650"/>
              </a:spcBef>
              <a:buAutoNum type="arabicParenR"/>
              <a:tabLst>
                <a:tab pos="231140" algn="l"/>
              </a:tabLst>
            </a:pP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Manifest</a:t>
            </a:r>
            <a:r>
              <a:rPr sz="16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prepared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serialized 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creating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Tahoma"/>
                <a:cs typeface="Tahoma"/>
              </a:rPr>
              <a:t>JSON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payload.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16009" y="1567549"/>
            <a:ext cx="3320385" cy="29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683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/>
              <a:t>APIserver </a:t>
            </a:r>
            <a:r>
              <a:rPr sz="2400" spc="295" dirty="0"/>
              <a:t>Request</a:t>
            </a:r>
            <a:r>
              <a:rPr sz="2400" spc="-114" dirty="0"/>
              <a:t> </a:t>
            </a:r>
            <a:r>
              <a:rPr sz="2400" spc="310" dirty="0"/>
              <a:t>Loop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897624" y="1567551"/>
            <a:ext cx="3438775" cy="1440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0525" y="1634478"/>
            <a:ext cx="5591810" cy="270637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2212975">
              <a:lnSpc>
                <a:spcPts val="1430"/>
              </a:lnSpc>
              <a:spcBef>
                <a:spcPts val="155"/>
              </a:spcBef>
              <a:buAutoNum type="arabicParenR" startAt="3"/>
              <a:tabLst>
                <a:tab pos="176530" algn="l"/>
              </a:tabLst>
            </a:pP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Kubectl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authenticates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apiserver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via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x509,</a:t>
            </a:r>
            <a:r>
              <a:rPr sz="1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jwt,  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http</a:t>
            </a:r>
            <a:r>
              <a:rPr sz="12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auth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proxy,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plugins,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2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http-basic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auth.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ahoma"/>
              <a:buAutoNum type="arabicParenR" startAt="3"/>
            </a:pPr>
            <a:endParaRPr sz="1400">
              <a:latin typeface="Times New Roman"/>
              <a:cs typeface="Times New Roman"/>
            </a:endParaRPr>
          </a:p>
          <a:p>
            <a:pPr marL="12700" marR="2523490">
              <a:lnSpc>
                <a:spcPts val="1430"/>
              </a:lnSpc>
              <a:buAutoNum type="arabicParenR" startAt="3"/>
              <a:tabLst>
                <a:tab pos="176530" algn="l"/>
              </a:tabLst>
            </a:pP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Authorization</a:t>
            </a:r>
            <a:r>
              <a:rPr sz="12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iterates</a:t>
            </a:r>
            <a:r>
              <a:rPr sz="12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over</a:t>
            </a:r>
            <a:r>
              <a:rPr sz="12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available</a:t>
            </a:r>
            <a:r>
              <a:rPr sz="12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Tahoma"/>
                <a:cs typeface="Tahoma"/>
              </a:rPr>
              <a:t>AuthZ 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sources: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Node,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ABAC,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Tahoma"/>
                <a:cs typeface="Tahoma"/>
              </a:rPr>
              <a:t>RBAC,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webhook.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Tahoma"/>
              <a:buAutoNum type="arabicParenR" startAt="3"/>
            </a:pPr>
            <a:endParaRPr sz="1400">
              <a:latin typeface="Times New Roman"/>
              <a:cs typeface="Times New Roman"/>
            </a:endParaRPr>
          </a:p>
          <a:p>
            <a:pPr marL="41910" marR="2580005" indent="-29845">
              <a:lnSpc>
                <a:spcPts val="1430"/>
              </a:lnSpc>
              <a:buAutoNum type="arabicParenR" startAt="3"/>
              <a:tabLst>
                <a:tab pos="176530" algn="l"/>
              </a:tabLst>
            </a:pP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AdmissionControl</a:t>
            </a:r>
            <a:r>
              <a:rPr sz="1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checks</a:t>
            </a:r>
            <a:r>
              <a:rPr sz="1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resource</a:t>
            </a:r>
            <a:r>
              <a:rPr sz="1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quotas,  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12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security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related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checks</a:t>
            </a:r>
            <a:r>
              <a:rPr sz="12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etc.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ahoma"/>
              <a:buAutoNum type="arabicParenR" startAt="3"/>
            </a:pPr>
            <a:endParaRPr sz="1350">
              <a:latin typeface="Times New Roman"/>
              <a:cs typeface="Times New Roman"/>
            </a:endParaRPr>
          </a:p>
          <a:p>
            <a:pPr marL="175895" indent="-163830">
              <a:lnSpc>
                <a:spcPct val="100000"/>
              </a:lnSpc>
              <a:buAutoNum type="arabicParenR" startAt="3"/>
              <a:tabLst>
                <a:tab pos="176530" algn="l"/>
              </a:tabLst>
            </a:pP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12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stored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etcd.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Tahoma"/>
              <a:buAutoNum type="arabicParenR" startAt="3"/>
            </a:pPr>
            <a:endParaRPr sz="1400">
              <a:latin typeface="Times New Roman"/>
              <a:cs typeface="Times New Roman"/>
            </a:endParaRPr>
          </a:p>
          <a:p>
            <a:pPr marL="175895" indent="-163830">
              <a:lnSpc>
                <a:spcPct val="100000"/>
              </a:lnSpc>
              <a:buAutoNum type="arabicParenR" startAt="3"/>
              <a:tabLst>
                <a:tab pos="176530" algn="l"/>
              </a:tabLst>
            </a:pP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Initializers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given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opportunity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mutate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before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object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published.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Tahoma"/>
              <a:buAutoNum type="arabicParenR" startAt="3"/>
            </a:pPr>
            <a:endParaRPr sz="1400">
              <a:latin typeface="Times New Roman"/>
              <a:cs typeface="Times New Roman"/>
            </a:endParaRPr>
          </a:p>
          <a:p>
            <a:pPr marL="175895" indent="-163830">
              <a:lnSpc>
                <a:spcPct val="100000"/>
              </a:lnSpc>
              <a:buAutoNum type="arabicParenR" startAt="3"/>
              <a:tabLst>
                <a:tab pos="176530" algn="l"/>
              </a:tabLst>
            </a:pP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12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published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apiserver.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547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5" dirty="0"/>
              <a:t>Deployment</a:t>
            </a:r>
            <a:r>
              <a:rPr sz="2400" spc="40" dirty="0"/>
              <a:t> </a:t>
            </a:r>
            <a:r>
              <a:rPr sz="2400" spc="215" dirty="0"/>
              <a:t>Controller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3970"/>
            <a:ext cx="3930650" cy="22237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88950">
              <a:lnSpc>
                <a:spcPct val="101000"/>
              </a:lnSpc>
              <a:spcBef>
                <a:spcPts val="85"/>
              </a:spcBef>
              <a:buAutoNum type="arabicParenR" startAt="9"/>
              <a:tabLst>
                <a:tab pos="222250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Deployment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notified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new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Deployment</a:t>
            </a:r>
            <a:r>
              <a:rPr sz="13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via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callback.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9"/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01000"/>
              </a:lnSpc>
              <a:buAutoNum type="arabicParenR" startAt="9"/>
              <a:tabLst>
                <a:tab pos="285750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Deployment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evaluates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state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reconciles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desired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vs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current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state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forms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ReplicaSet.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9"/>
            </a:pPr>
            <a:endParaRPr sz="1350">
              <a:latin typeface="Times New Roman"/>
              <a:cs typeface="Times New Roman"/>
            </a:endParaRPr>
          </a:p>
          <a:p>
            <a:pPr marL="12700" marR="367665">
              <a:lnSpc>
                <a:spcPct val="101000"/>
              </a:lnSpc>
              <a:buAutoNum type="arabicParenR" startAt="9"/>
              <a:tabLst>
                <a:tab pos="285750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apiserver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loop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evaluates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Deployment 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request.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Tahoma"/>
              <a:buAutoNum type="arabicParenR" startAt="9"/>
            </a:pPr>
            <a:endParaRPr sz="13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AutoNum type="arabicParenR" startAt="9"/>
              <a:tabLst>
                <a:tab pos="285750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ReplicaSet is</a:t>
            </a:r>
            <a:r>
              <a:rPr sz="13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published.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46939" y="1567549"/>
            <a:ext cx="2689460" cy="2911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251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/>
              <a:t>ReplicaSet</a:t>
            </a:r>
            <a:r>
              <a:rPr sz="2400" spc="40" dirty="0"/>
              <a:t> </a:t>
            </a:r>
            <a:r>
              <a:rPr sz="2400" spc="215" dirty="0"/>
              <a:t>Controller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3970"/>
            <a:ext cx="4216400" cy="22237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3970">
              <a:lnSpc>
                <a:spcPct val="101000"/>
              </a:lnSpc>
              <a:spcBef>
                <a:spcPts val="85"/>
              </a:spcBef>
              <a:buAutoNum type="arabicParenR" startAt="13"/>
              <a:tabLst>
                <a:tab pos="317500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ReplicaSet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notified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ReplicaSet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via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callback.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13"/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01000"/>
              </a:lnSpc>
              <a:buAutoNum type="arabicParenR" startAt="13"/>
              <a:tabLst>
                <a:tab pos="285750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ReplicaSet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Controller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evaluates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cluster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state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reconciles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desired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vs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current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state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forms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request 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desired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amount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pods.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13"/>
            </a:pPr>
            <a:endParaRPr sz="1350">
              <a:latin typeface="Times New Roman"/>
              <a:cs typeface="Times New Roman"/>
            </a:endParaRPr>
          </a:p>
          <a:p>
            <a:pPr marL="12700" marR="753110">
              <a:lnSpc>
                <a:spcPct val="101000"/>
              </a:lnSpc>
              <a:buAutoNum type="arabicParenR" startAt="13"/>
              <a:tabLst>
                <a:tab pos="317500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apiserver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loop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evaluates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ReplicaSet 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request.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Tahoma"/>
              <a:buAutoNum type="arabicParenR" startAt="13"/>
            </a:pPr>
            <a:endParaRPr sz="13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AutoNum type="arabicParenR" startAt="13"/>
              <a:tabLst>
                <a:tab pos="285750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published,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enter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‘Pending’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phase.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7780" y="1567550"/>
            <a:ext cx="2668619" cy="29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699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69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" y="639"/>
            <a:ext cx="5154295" cy="5134610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700" y="5134249"/>
                </a:moveTo>
                <a:lnTo>
                  <a:pt x="2576849" y="5134249"/>
                </a:lnTo>
                <a:lnTo>
                  <a:pt x="0" y="2567124"/>
                </a:lnTo>
                <a:lnTo>
                  <a:pt x="0" y="0"/>
                </a:lnTo>
                <a:lnTo>
                  <a:pt x="5153700" y="513424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42264"/>
            <a:ext cx="3997325" cy="3982720"/>
          </a:xfrm>
          <a:custGeom>
            <a:avLst/>
            <a:gdLst/>
            <a:ahLst/>
            <a:cxnLst/>
            <a:rect l="l" t="t" r="r" b="b"/>
            <a:pathLst>
              <a:path w="3997325" h="3982720">
                <a:moveTo>
                  <a:pt x="3996899" y="3982212"/>
                </a:moveTo>
                <a:lnTo>
                  <a:pt x="2349137" y="3982212"/>
                </a:lnTo>
                <a:lnTo>
                  <a:pt x="0" y="1641706"/>
                </a:lnTo>
                <a:lnTo>
                  <a:pt x="0" y="0"/>
                </a:lnTo>
                <a:lnTo>
                  <a:pt x="3996899" y="3982212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6" y="490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1150049" y="2291520"/>
                </a:lnTo>
                <a:lnTo>
                  <a:pt x="0" y="1145760"/>
                </a:lnTo>
                <a:lnTo>
                  <a:pt x="0" y="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821" y="588326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0" y="0"/>
                </a:lnTo>
                <a:lnTo>
                  <a:pt x="1150049" y="0"/>
                </a:lnTo>
                <a:lnTo>
                  <a:pt x="2300099" y="114576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1514" marR="1178560" algn="ctr">
              <a:lnSpc>
                <a:spcPct val="100000"/>
              </a:lnSpc>
              <a:spcBef>
                <a:spcPts val="100"/>
              </a:spcBef>
            </a:pPr>
            <a:r>
              <a:rPr spc="425" dirty="0"/>
              <a:t>Kubernetes</a:t>
            </a:r>
          </a:p>
          <a:p>
            <a:pPr marL="2947670" algn="ctr">
              <a:lnSpc>
                <a:spcPct val="100000"/>
              </a:lnSpc>
              <a:spcBef>
                <a:spcPts val="30"/>
              </a:spcBef>
            </a:pPr>
            <a:r>
              <a:rPr spc="365" dirty="0"/>
              <a:t>Architecture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3825" y="152400"/>
            <a:ext cx="7816359" cy="48386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1575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0" dirty="0"/>
              <a:t>Scheduler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3983"/>
            <a:ext cx="3774440" cy="26238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9410">
              <a:lnSpc>
                <a:spcPct val="101000"/>
              </a:lnSpc>
              <a:spcBef>
                <a:spcPts val="85"/>
              </a:spcBef>
              <a:buAutoNum type="arabicParenR" startAt="17"/>
              <a:tabLst>
                <a:tab pos="317500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Scheduler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monitors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published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no 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‘NodeName’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assigned.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17"/>
            </a:pPr>
            <a:endParaRPr sz="1350">
              <a:latin typeface="Times New Roman"/>
              <a:cs typeface="Times New Roman"/>
            </a:endParaRPr>
          </a:p>
          <a:p>
            <a:pPr marL="12700" marR="344805">
              <a:lnSpc>
                <a:spcPct val="101000"/>
              </a:lnSpc>
              <a:buAutoNum type="arabicParenR" startAt="17"/>
              <a:tabLst>
                <a:tab pos="285750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Applies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scheduling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rules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filters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find</a:t>
            </a: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suitable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host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Pod.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17"/>
            </a:pPr>
            <a:endParaRPr sz="1350">
              <a:latin typeface="Times New Roman"/>
              <a:cs typeface="Times New Roman"/>
            </a:endParaRPr>
          </a:p>
          <a:p>
            <a:pPr marL="12700" marR="100330">
              <a:lnSpc>
                <a:spcPct val="101000"/>
              </a:lnSpc>
              <a:buAutoNum type="arabicParenR" startAt="17"/>
              <a:tabLst>
                <a:tab pos="285750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Scheduler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creates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binding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 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POSTs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apiserver.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Tahoma"/>
              <a:buAutoNum type="arabicParenR" startAt="17"/>
            </a:pPr>
            <a:endParaRPr sz="13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AutoNum type="arabicParenR" startAt="17"/>
              <a:tabLst>
                <a:tab pos="285750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apiserver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loop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evaluates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POST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request.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17"/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01000"/>
              </a:lnSpc>
              <a:buAutoNum type="arabicParenR" startAt="17"/>
              <a:tabLst>
                <a:tab pos="285750" algn="l"/>
              </a:tabLst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status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updated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binding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sets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status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‘PodScheduled’.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5700" y="1548662"/>
            <a:ext cx="3080699" cy="2948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2851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/>
              <a:t>Kubelet </a:t>
            </a:r>
            <a:r>
              <a:rPr sz="2400" spc="180" dirty="0"/>
              <a:t>-</a:t>
            </a:r>
            <a:r>
              <a:rPr sz="2400" spc="-140" dirty="0"/>
              <a:t> </a:t>
            </a:r>
            <a:r>
              <a:rPr sz="2400" spc="335" dirty="0"/>
              <a:t>PodSync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3970"/>
            <a:ext cx="4846320" cy="20237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85"/>
              </a:spcBef>
              <a:buAutoNum type="arabicParenR" startAt="22"/>
              <a:tabLst>
                <a:tab pos="317500" algn="l"/>
              </a:tabLst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kubelet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daemon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every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polls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apiserver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filtering 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matching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own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‘NodeName’;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checking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current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state 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desired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state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published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through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apiserver.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22"/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01000"/>
              </a:lnSpc>
              <a:buAutoNum type="arabicParenR" startAt="22"/>
              <a:tabLst>
                <a:tab pos="285750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Kubelet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then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move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through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series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internal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processes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prepare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pod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environment.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This includes pulling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secrets,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provisioning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storage,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applying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AppArmor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profiles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various 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scaffolding.</a:t>
            </a:r>
            <a:r>
              <a:rPr sz="1300" spc="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During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period,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asynchronously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POST’ing  the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‘PodStatus’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apiserver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through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standard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apiserver  request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loop.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5164" y="1567550"/>
            <a:ext cx="1951236" cy="29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248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15" dirty="0"/>
              <a:t>Pause </a:t>
            </a:r>
            <a:r>
              <a:rPr sz="2400" spc="330" dirty="0"/>
              <a:t>and</a:t>
            </a:r>
            <a:r>
              <a:rPr sz="2400" spc="-195" dirty="0"/>
              <a:t> </a:t>
            </a:r>
            <a:r>
              <a:rPr sz="2400" spc="360" dirty="0"/>
              <a:t>Plumbing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3970"/>
            <a:ext cx="4019550" cy="22237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  <a:buAutoNum type="arabicParenR" startAt="24"/>
              <a:tabLst>
                <a:tab pos="317500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Kubelet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then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provisions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‘pause’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via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 CRI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(Container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Runtime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Interface).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pause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container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acts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parent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Pod.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24"/>
            </a:pPr>
            <a:endParaRPr sz="1350">
              <a:latin typeface="Times New Roman"/>
              <a:cs typeface="Times New Roman"/>
            </a:endParaRPr>
          </a:p>
          <a:p>
            <a:pPr marL="12700" marR="354330" algn="just">
              <a:lnSpc>
                <a:spcPct val="101000"/>
              </a:lnSpc>
              <a:buAutoNum type="arabicParenR" startAt="24"/>
              <a:tabLst>
                <a:tab pos="285750" algn="l"/>
              </a:tabLst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plumbed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via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CNI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(Container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Interface),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creating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veth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pair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attached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pause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container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bridge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(cbr0).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24"/>
            </a:pPr>
            <a:endParaRPr sz="1350">
              <a:latin typeface="Times New Roman"/>
              <a:cs typeface="Times New Roman"/>
            </a:endParaRPr>
          </a:p>
          <a:p>
            <a:pPr marL="12700" marR="24130">
              <a:lnSpc>
                <a:spcPct val="101000"/>
              </a:lnSpc>
              <a:buAutoNum type="arabicParenR" startAt="24"/>
              <a:tabLst>
                <a:tab pos="285750" algn="l"/>
              </a:tabLst>
            </a:pPr>
            <a:r>
              <a:rPr sz="1300" spc="70" dirty="0">
                <a:solidFill>
                  <a:srgbClr val="FFFFFF"/>
                </a:solidFill>
                <a:latin typeface="Tahoma"/>
                <a:cs typeface="Tahoma"/>
              </a:rPr>
              <a:t>IPAM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handled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CNI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plugin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assigns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IP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pause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container.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5343" y="1567549"/>
            <a:ext cx="2811056" cy="2911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4077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0" dirty="0"/>
              <a:t>Kublet </a:t>
            </a:r>
            <a:r>
              <a:rPr sz="2400" spc="180" dirty="0"/>
              <a:t>- </a:t>
            </a:r>
            <a:r>
              <a:rPr sz="2400" spc="250" dirty="0"/>
              <a:t>Create</a:t>
            </a:r>
            <a:r>
              <a:rPr sz="2400" spc="-250" dirty="0"/>
              <a:t> </a:t>
            </a:r>
            <a:r>
              <a:rPr sz="2400" spc="254" dirty="0"/>
              <a:t>Containers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3970"/>
            <a:ext cx="3908425" cy="1223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100"/>
              </a:spcBef>
              <a:buAutoNum type="arabicParenR" startAt="24"/>
              <a:tabLst>
                <a:tab pos="317500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Kubelet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pulls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Images.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ahoma"/>
              <a:buAutoNum type="arabicParenR" startAt="24"/>
            </a:pPr>
            <a:endParaRPr sz="13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AutoNum type="arabicParenR" startAt="24"/>
              <a:tabLst>
                <a:tab pos="285750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Kubelet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first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creates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starts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any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init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containers.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24"/>
            </a:pPr>
            <a:endParaRPr sz="1350">
              <a:latin typeface="Times New Roman"/>
              <a:cs typeface="Times New Roman"/>
            </a:endParaRPr>
          </a:p>
          <a:p>
            <a:pPr marL="12700" marR="218440">
              <a:lnSpc>
                <a:spcPct val="101000"/>
              </a:lnSpc>
              <a:spcBef>
                <a:spcPts val="5"/>
              </a:spcBef>
              <a:buAutoNum type="arabicParenR" startAt="24"/>
              <a:tabLst>
                <a:tab pos="317500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Once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optional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init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containers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complete,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 primary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containers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started.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56087" y="1567550"/>
            <a:ext cx="2780311" cy="2911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1691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60" dirty="0"/>
              <a:t>Pod</a:t>
            </a:r>
            <a:r>
              <a:rPr sz="2400" spc="15" dirty="0"/>
              <a:t> </a:t>
            </a:r>
            <a:r>
              <a:rPr sz="2400" spc="260" dirty="0"/>
              <a:t>Status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3970"/>
            <a:ext cx="5450205" cy="102361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  <a:buAutoNum type="arabicParenR" startAt="27"/>
              <a:tabLst>
                <a:tab pos="285750" algn="l"/>
              </a:tabLst>
            </a:pP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any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liveless/readiness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probes,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these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executed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before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PodStatus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updated.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27"/>
            </a:pPr>
            <a:endParaRPr sz="1350">
              <a:latin typeface="Times New Roman"/>
              <a:cs typeface="Times New Roman"/>
            </a:endParaRPr>
          </a:p>
          <a:p>
            <a:pPr marL="12700" marR="115570">
              <a:lnSpc>
                <a:spcPct val="101000"/>
              </a:lnSpc>
              <a:buAutoNum type="arabicParenR" startAt="27"/>
              <a:tabLst>
                <a:tab pos="285750" algn="l"/>
              </a:tabLst>
            </a:pP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complete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successfully,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PodStatus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ready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container 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has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started</a:t>
            </a:r>
            <a:r>
              <a:rPr sz="130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successfully.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0377" y="3222487"/>
            <a:ext cx="4251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600" spc="-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9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3600" spc="-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2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600" spc="-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55" dirty="0">
                <a:solidFill>
                  <a:srgbClr val="FFFFFF"/>
                </a:solidFill>
                <a:latin typeface="Tahoma"/>
                <a:cs typeface="Tahoma"/>
              </a:rPr>
              <a:t>Deployed!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74875" y="1567550"/>
            <a:ext cx="1361533" cy="2911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6400" y="0"/>
            <a:ext cx="4737735" cy="4734560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599" y="4733999"/>
                </a:moveTo>
                <a:lnTo>
                  <a:pt x="0" y="0"/>
                </a:lnTo>
                <a:lnTo>
                  <a:pt x="2393956" y="0"/>
                </a:lnTo>
                <a:lnTo>
                  <a:pt x="4737599" y="2341862"/>
                </a:lnTo>
                <a:lnTo>
                  <a:pt x="4737599" y="47339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46825" y="0"/>
            <a:ext cx="4286885" cy="4298315"/>
          </a:xfrm>
          <a:custGeom>
            <a:avLst/>
            <a:gdLst/>
            <a:ahLst/>
            <a:cxnLst/>
            <a:rect l="l" t="t" r="r" b="b"/>
            <a:pathLst>
              <a:path w="4286884" h="4298315">
                <a:moveTo>
                  <a:pt x="4286699" y="4298099"/>
                </a:moveTo>
                <a:lnTo>
                  <a:pt x="0" y="0"/>
                </a:lnTo>
                <a:lnTo>
                  <a:pt x="4286699" y="0"/>
                </a:lnTo>
                <a:lnTo>
                  <a:pt x="4286699" y="42980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18399" y="123646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89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9856" y="14439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40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7080" y="246946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800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800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2114" y="267695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75341" y="1862017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099" y="206950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1140" y="247781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65266" y="2692963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5081" y="33087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7599" y="309501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404399" y="808800"/>
                </a:lnTo>
                <a:lnTo>
                  <a:pt x="0" y="404400"/>
                </a:lnTo>
                <a:lnTo>
                  <a:pt x="0" y="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6648" y="33025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27413" y="371080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2448" y="391829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2490" y="371847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34532" y="3925959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88290" y="433426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7349" y="0"/>
            <a:ext cx="5143500" cy="5143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101994" y="2386113"/>
            <a:ext cx="20313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0" dirty="0">
                <a:solidFill>
                  <a:srgbClr val="FFFFFF"/>
                </a:solidFill>
                <a:latin typeface="Calibri"/>
                <a:cs typeface="Calibri"/>
              </a:rPr>
              <a:t>Questions?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447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0" dirty="0"/>
              <a:t>Architecture</a:t>
            </a:r>
            <a:r>
              <a:rPr sz="2400" spc="50" dirty="0"/>
              <a:t> </a:t>
            </a:r>
            <a:r>
              <a:rPr sz="2400" spc="245" dirty="0"/>
              <a:t>Overview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marR="5080">
              <a:lnSpc>
                <a:spcPct val="113300"/>
              </a:lnSpc>
              <a:spcBef>
                <a:spcPts val="100"/>
              </a:spcBef>
            </a:pPr>
            <a:r>
              <a:rPr sz="1600" b="1" spc="-5" dirty="0">
                <a:latin typeface="Gill Sans MT"/>
                <a:cs typeface="Gill Sans MT"/>
              </a:rPr>
              <a:t>Masters </a:t>
            </a:r>
            <a:r>
              <a:rPr sz="1600" spc="-30" dirty="0"/>
              <a:t>- </a:t>
            </a:r>
            <a:r>
              <a:rPr sz="1600" spc="40" dirty="0"/>
              <a:t>Acts </a:t>
            </a:r>
            <a:r>
              <a:rPr sz="1600" spc="-25" dirty="0"/>
              <a:t>as </a:t>
            </a:r>
            <a:r>
              <a:rPr sz="1600" spc="15" dirty="0"/>
              <a:t>the </a:t>
            </a:r>
            <a:r>
              <a:rPr sz="1600" spc="20" dirty="0"/>
              <a:t>primary </a:t>
            </a:r>
            <a:r>
              <a:rPr sz="1600" spc="30" dirty="0"/>
              <a:t>control </a:t>
            </a:r>
            <a:r>
              <a:rPr sz="1600" dirty="0"/>
              <a:t>plane </a:t>
            </a:r>
            <a:r>
              <a:rPr sz="1600" spc="35" dirty="0"/>
              <a:t>for </a:t>
            </a:r>
            <a:r>
              <a:rPr sz="1600" spc="5" dirty="0"/>
              <a:t>Kubernetes. </a:t>
            </a:r>
            <a:r>
              <a:rPr sz="1600" spc="40" dirty="0"/>
              <a:t>Masters </a:t>
            </a:r>
            <a:r>
              <a:rPr sz="1600" spc="10" dirty="0"/>
              <a:t>are  responsible</a:t>
            </a:r>
            <a:r>
              <a:rPr sz="1600" spc="-195" dirty="0"/>
              <a:t> </a:t>
            </a:r>
            <a:r>
              <a:rPr sz="1600" spc="15" dirty="0"/>
              <a:t>at</a:t>
            </a:r>
            <a:r>
              <a:rPr sz="1600" spc="-190" dirty="0"/>
              <a:t> </a:t>
            </a:r>
            <a:r>
              <a:rPr sz="1600" spc="-30" dirty="0"/>
              <a:t>a</a:t>
            </a:r>
            <a:r>
              <a:rPr sz="1600" spc="-190" dirty="0"/>
              <a:t> </a:t>
            </a:r>
            <a:r>
              <a:rPr sz="1600" spc="-5" dirty="0"/>
              <a:t>minimum</a:t>
            </a:r>
            <a:r>
              <a:rPr sz="1600" spc="-190" dirty="0"/>
              <a:t> </a:t>
            </a:r>
            <a:r>
              <a:rPr sz="1600" spc="35" dirty="0"/>
              <a:t>for</a:t>
            </a:r>
            <a:r>
              <a:rPr sz="1600" spc="-190" dirty="0"/>
              <a:t> </a:t>
            </a:r>
            <a:r>
              <a:rPr sz="1600" spc="5" dirty="0"/>
              <a:t>running</a:t>
            </a:r>
            <a:r>
              <a:rPr sz="1600" spc="-190" dirty="0"/>
              <a:t> </a:t>
            </a:r>
            <a:r>
              <a:rPr sz="1600" spc="15" dirty="0"/>
              <a:t>the</a:t>
            </a:r>
            <a:r>
              <a:rPr sz="1600" spc="-190" dirty="0"/>
              <a:t> </a:t>
            </a:r>
            <a:r>
              <a:rPr sz="1600" spc="35" dirty="0"/>
              <a:t>API</a:t>
            </a:r>
            <a:r>
              <a:rPr sz="1600" spc="-195" dirty="0"/>
              <a:t> </a:t>
            </a:r>
            <a:r>
              <a:rPr sz="1600" spc="-10" dirty="0"/>
              <a:t>Server,</a:t>
            </a:r>
            <a:r>
              <a:rPr sz="1600" spc="125" dirty="0"/>
              <a:t> </a:t>
            </a:r>
            <a:r>
              <a:rPr sz="1600" spc="-5" dirty="0"/>
              <a:t>scheduler,</a:t>
            </a:r>
            <a:r>
              <a:rPr sz="1600" spc="-190" dirty="0"/>
              <a:t> </a:t>
            </a:r>
            <a:r>
              <a:rPr sz="1600" spc="-10" dirty="0"/>
              <a:t>and</a:t>
            </a:r>
            <a:r>
              <a:rPr sz="1600" spc="-190" dirty="0"/>
              <a:t> </a:t>
            </a:r>
            <a:r>
              <a:rPr sz="1600" spc="20" dirty="0"/>
              <a:t>cluster  </a:t>
            </a:r>
            <a:r>
              <a:rPr sz="1600" spc="15" dirty="0"/>
              <a:t>controller.</a:t>
            </a:r>
            <a:r>
              <a:rPr sz="1600" spc="-195" dirty="0"/>
              <a:t> </a:t>
            </a:r>
            <a:r>
              <a:rPr sz="1600" spc="5" dirty="0"/>
              <a:t>They</a:t>
            </a:r>
            <a:r>
              <a:rPr sz="1600" spc="-195" dirty="0"/>
              <a:t> </a:t>
            </a:r>
            <a:r>
              <a:rPr sz="1600" spc="5" dirty="0"/>
              <a:t>commonly</a:t>
            </a:r>
            <a:r>
              <a:rPr sz="1600" spc="-195" dirty="0"/>
              <a:t> </a:t>
            </a:r>
            <a:r>
              <a:rPr sz="1600" dirty="0"/>
              <a:t>also</a:t>
            </a:r>
            <a:r>
              <a:rPr sz="1600" spc="-190" dirty="0"/>
              <a:t> </a:t>
            </a:r>
            <a:r>
              <a:rPr sz="1600" spc="-30" dirty="0"/>
              <a:t>manage</a:t>
            </a:r>
            <a:r>
              <a:rPr sz="1600" spc="-195" dirty="0"/>
              <a:t> </a:t>
            </a:r>
            <a:r>
              <a:rPr sz="1600" spc="15" dirty="0"/>
              <a:t>storing</a:t>
            </a:r>
            <a:r>
              <a:rPr sz="1600" spc="-195" dirty="0"/>
              <a:t> </a:t>
            </a:r>
            <a:r>
              <a:rPr sz="1600" spc="20" dirty="0"/>
              <a:t>cluster</a:t>
            </a:r>
            <a:r>
              <a:rPr sz="1600" spc="-190" dirty="0"/>
              <a:t> </a:t>
            </a:r>
            <a:r>
              <a:rPr sz="1600" spc="-15" dirty="0"/>
              <a:t>state,</a:t>
            </a:r>
            <a:r>
              <a:rPr sz="1600" spc="-195" dirty="0"/>
              <a:t> </a:t>
            </a:r>
            <a:r>
              <a:rPr sz="1600" spc="20" dirty="0"/>
              <a:t>cloud-provider  </a:t>
            </a:r>
            <a:r>
              <a:rPr sz="1600" spc="10" dirty="0"/>
              <a:t>specific</a:t>
            </a:r>
            <a:r>
              <a:rPr sz="1600" spc="-195" dirty="0"/>
              <a:t> </a:t>
            </a:r>
            <a:r>
              <a:rPr sz="1600" spc="5" dirty="0"/>
              <a:t>components</a:t>
            </a:r>
            <a:r>
              <a:rPr sz="1600" spc="-195" dirty="0"/>
              <a:t> </a:t>
            </a:r>
            <a:r>
              <a:rPr sz="1600" spc="-10" dirty="0"/>
              <a:t>and</a:t>
            </a:r>
            <a:r>
              <a:rPr sz="1600" spc="-195" dirty="0"/>
              <a:t> </a:t>
            </a:r>
            <a:r>
              <a:rPr sz="1600" spc="25" dirty="0"/>
              <a:t>other</a:t>
            </a:r>
            <a:r>
              <a:rPr sz="1600" spc="-195" dirty="0"/>
              <a:t> </a:t>
            </a:r>
            <a:r>
              <a:rPr sz="1600" spc="20" dirty="0"/>
              <a:t>cluster</a:t>
            </a:r>
            <a:r>
              <a:rPr sz="1600" spc="-195" dirty="0"/>
              <a:t> </a:t>
            </a:r>
            <a:r>
              <a:rPr sz="1600" spc="5" dirty="0"/>
              <a:t>essential</a:t>
            </a:r>
            <a:r>
              <a:rPr sz="1600" spc="-190" dirty="0"/>
              <a:t> </a:t>
            </a:r>
            <a:r>
              <a:rPr sz="1600" spc="-10" dirty="0"/>
              <a:t>services.</a:t>
            </a:r>
            <a:endParaRPr sz="1600">
              <a:latin typeface="Gill Sans MT"/>
              <a:cs typeface="Gill Sans MT"/>
            </a:endParaRPr>
          </a:p>
          <a:p>
            <a:pPr marL="474345" marR="69850">
              <a:lnSpc>
                <a:spcPct val="113300"/>
              </a:lnSpc>
              <a:spcBef>
                <a:spcPts val="1650"/>
              </a:spcBef>
            </a:pPr>
            <a:r>
              <a:rPr sz="1600" b="1" spc="-45" dirty="0">
                <a:latin typeface="Gill Sans MT"/>
                <a:cs typeface="Gill Sans MT"/>
              </a:rPr>
              <a:t>Nodes</a:t>
            </a:r>
            <a:r>
              <a:rPr sz="1600" b="1" spc="-140" dirty="0">
                <a:latin typeface="Gill Sans MT"/>
                <a:cs typeface="Gill Sans MT"/>
              </a:rPr>
              <a:t> </a:t>
            </a:r>
            <a:r>
              <a:rPr sz="1600" spc="-30" dirty="0"/>
              <a:t>-</a:t>
            </a:r>
            <a:r>
              <a:rPr sz="1600" spc="-195" dirty="0"/>
              <a:t> </a:t>
            </a:r>
            <a:r>
              <a:rPr sz="1600" spc="60" dirty="0"/>
              <a:t>Are</a:t>
            </a:r>
            <a:r>
              <a:rPr sz="1600" spc="-195" dirty="0"/>
              <a:t> </a:t>
            </a:r>
            <a:r>
              <a:rPr sz="1600" spc="15" dirty="0"/>
              <a:t>the</a:t>
            </a:r>
            <a:r>
              <a:rPr sz="1600" spc="-195" dirty="0"/>
              <a:t> </a:t>
            </a:r>
            <a:r>
              <a:rPr sz="1600" spc="20" dirty="0"/>
              <a:t>‘workers’</a:t>
            </a:r>
            <a:r>
              <a:rPr sz="1600" spc="-190" dirty="0"/>
              <a:t> </a:t>
            </a:r>
            <a:r>
              <a:rPr sz="1600" spc="25" dirty="0"/>
              <a:t>of</a:t>
            </a:r>
            <a:r>
              <a:rPr sz="1600" spc="-195" dirty="0"/>
              <a:t> </a:t>
            </a:r>
            <a:r>
              <a:rPr sz="1600" spc="-30" dirty="0"/>
              <a:t>a</a:t>
            </a:r>
            <a:r>
              <a:rPr sz="1600" spc="-195" dirty="0"/>
              <a:t> </a:t>
            </a:r>
            <a:r>
              <a:rPr sz="1600" spc="25" dirty="0"/>
              <a:t>Kubernetes</a:t>
            </a:r>
            <a:r>
              <a:rPr sz="1600" spc="-195" dirty="0"/>
              <a:t> </a:t>
            </a:r>
            <a:r>
              <a:rPr sz="1600" dirty="0"/>
              <a:t>cluster.</a:t>
            </a:r>
            <a:r>
              <a:rPr sz="1600" spc="-190" dirty="0"/>
              <a:t> </a:t>
            </a:r>
            <a:r>
              <a:rPr sz="1600" spc="5" dirty="0"/>
              <a:t>They</a:t>
            </a:r>
            <a:r>
              <a:rPr sz="1600" spc="-195" dirty="0"/>
              <a:t> </a:t>
            </a:r>
            <a:r>
              <a:rPr sz="1600" spc="20" dirty="0"/>
              <a:t>run</a:t>
            </a:r>
            <a:r>
              <a:rPr sz="1600" spc="-195" dirty="0"/>
              <a:t> </a:t>
            </a:r>
            <a:r>
              <a:rPr sz="1600" spc="-30" dirty="0"/>
              <a:t>a</a:t>
            </a:r>
            <a:r>
              <a:rPr sz="1600" spc="-195" dirty="0"/>
              <a:t> </a:t>
            </a:r>
            <a:r>
              <a:rPr sz="1600" spc="5" dirty="0"/>
              <a:t>minimal</a:t>
            </a:r>
            <a:r>
              <a:rPr sz="1600" spc="-190" dirty="0"/>
              <a:t> </a:t>
            </a:r>
            <a:r>
              <a:rPr sz="1600" spc="-10" dirty="0"/>
              <a:t>agent  </a:t>
            </a:r>
            <a:r>
              <a:rPr sz="1600" spc="20" dirty="0"/>
              <a:t>that</a:t>
            </a:r>
            <a:r>
              <a:rPr sz="1600" spc="114" dirty="0"/>
              <a:t> </a:t>
            </a:r>
            <a:r>
              <a:rPr sz="1600" spc="-30" dirty="0"/>
              <a:t>manages</a:t>
            </a:r>
            <a:r>
              <a:rPr sz="1600" spc="-195" dirty="0"/>
              <a:t> </a:t>
            </a:r>
            <a:r>
              <a:rPr sz="1600" spc="15" dirty="0"/>
              <a:t>the</a:t>
            </a:r>
            <a:r>
              <a:rPr sz="1600" spc="-195" dirty="0"/>
              <a:t> </a:t>
            </a:r>
            <a:r>
              <a:rPr sz="1600" spc="5" dirty="0"/>
              <a:t>node</a:t>
            </a:r>
            <a:r>
              <a:rPr sz="1600" spc="-195" dirty="0"/>
              <a:t> </a:t>
            </a:r>
            <a:r>
              <a:rPr sz="1600" dirty="0"/>
              <a:t>itself,</a:t>
            </a:r>
            <a:r>
              <a:rPr sz="1600" spc="-195" dirty="0"/>
              <a:t> </a:t>
            </a:r>
            <a:r>
              <a:rPr sz="1600" spc="-10" dirty="0"/>
              <a:t>and</a:t>
            </a:r>
            <a:r>
              <a:rPr sz="1600" spc="-195" dirty="0"/>
              <a:t> </a:t>
            </a:r>
            <a:r>
              <a:rPr sz="1600" spc="10" dirty="0"/>
              <a:t>are</a:t>
            </a:r>
            <a:r>
              <a:rPr sz="1600" spc="-195" dirty="0"/>
              <a:t> </a:t>
            </a:r>
            <a:r>
              <a:rPr sz="1600" spc="10" dirty="0"/>
              <a:t>tasked</a:t>
            </a:r>
            <a:r>
              <a:rPr sz="1600" spc="-195" dirty="0"/>
              <a:t> </a:t>
            </a:r>
            <a:r>
              <a:rPr sz="1600" spc="35" dirty="0"/>
              <a:t>with</a:t>
            </a:r>
            <a:r>
              <a:rPr sz="1600" spc="-195" dirty="0"/>
              <a:t> </a:t>
            </a:r>
            <a:r>
              <a:rPr sz="1600" spc="5" dirty="0"/>
              <a:t>executing</a:t>
            </a:r>
            <a:r>
              <a:rPr sz="1600" spc="-195" dirty="0"/>
              <a:t> </a:t>
            </a:r>
            <a:r>
              <a:rPr sz="1600" spc="20" dirty="0"/>
              <a:t>workloads</a:t>
            </a:r>
            <a:r>
              <a:rPr sz="1600" spc="-195" dirty="0"/>
              <a:t> </a:t>
            </a:r>
            <a:r>
              <a:rPr sz="1600" spc="-25" dirty="0"/>
              <a:t>as  </a:t>
            </a:r>
            <a:r>
              <a:rPr sz="1600" dirty="0"/>
              <a:t>designated</a:t>
            </a:r>
            <a:r>
              <a:rPr sz="1600" spc="-200" dirty="0"/>
              <a:t> </a:t>
            </a:r>
            <a:r>
              <a:rPr sz="1600" spc="15" dirty="0"/>
              <a:t>by</a:t>
            </a:r>
            <a:r>
              <a:rPr sz="1600" spc="-195" dirty="0"/>
              <a:t> </a:t>
            </a:r>
            <a:r>
              <a:rPr sz="1600" spc="15" dirty="0"/>
              <a:t>the</a:t>
            </a:r>
            <a:r>
              <a:rPr sz="1600" spc="-195" dirty="0"/>
              <a:t> </a:t>
            </a:r>
            <a:r>
              <a:rPr sz="1600" spc="-15" dirty="0"/>
              <a:t>master.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5956" y="216106"/>
            <a:ext cx="146240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</a:pPr>
            <a:r>
              <a:rPr sz="1800" spc="170" dirty="0"/>
              <a:t>Architecture  </a:t>
            </a:r>
            <a:r>
              <a:rPr sz="1800" spc="185" dirty="0"/>
              <a:t>Overview</a:t>
            </a:r>
            <a:endParaRPr sz="1800"/>
          </a:p>
        </p:txBody>
      </p:sp>
      <p:sp>
        <p:nvSpPr>
          <p:cNvPr id="6" name="object 6"/>
          <p:cNvSpPr/>
          <p:nvPr/>
        </p:nvSpPr>
        <p:spPr>
          <a:xfrm>
            <a:off x="2043300" y="152400"/>
            <a:ext cx="6880293" cy="48387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6400" y="0"/>
            <a:ext cx="4737735" cy="4734560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599" y="4733999"/>
                </a:moveTo>
                <a:lnTo>
                  <a:pt x="0" y="0"/>
                </a:lnTo>
                <a:lnTo>
                  <a:pt x="2393956" y="0"/>
                </a:lnTo>
                <a:lnTo>
                  <a:pt x="4737599" y="2341862"/>
                </a:lnTo>
                <a:lnTo>
                  <a:pt x="4737599" y="47339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46825" y="0"/>
            <a:ext cx="4286885" cy="4298315"/>
          </a:xfrm>
          <a:custGeom>
            <a:avLst/>
            <a:gdLst/>
            <a:ahLst/>
            <a:cxnLst/>
            <a:rect l="l" t="t" r="r" b="b"/>
            <a:pathLst>
              <a:path w="4286884" h="4298315">
                <a:moveTo>
                  <a:pt x="4286699" y="4298099"/>
                </a:moveTo>
                <a:lnTo>
                  <a:pt x="0" y="0"/>
                </a:lnTo>
                <a:lnTo>
                  <a:pt x="4286699" y="0"/>
                </a:lnTo>
                <a:lnTo>
                  <a:pt x="4286699" y="42980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18399" y="123646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89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9856" y="14439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40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7080" y="246946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800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800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2114" y="267695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75341" y="1862017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099" y="206950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1140" y="247781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65266" y="2692963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5081" y="33087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7599" y="309501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404399" y="808800"/>
                </a:lnTo>
                <a:lnTo>
                  <a:pt x="0" y="404400"/>
                </a:lnTo>
                <a:lnTo>
                  <a:pt x="0" y="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6648" y="33025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27413" y="371080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2448" y="391829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2490" y="371847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34532" y="3925959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88290" y="433426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7349" y="0"/>
            <a:ext cx="5143500" cy="5143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42600" y="2171801"/>
            <a:ext cx="2743200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0" dirty="0">
                <a:solidFill>
                  <a:srgbClr val="FFFFFF"/>
                </a:solidFill>
                <a:latin typeface="Calibri"/>
                <a:cs typeface="Calibri"/>
              </a:rPr>
              <a:t>Master</a:t>
            </a:r>
            <a:endParaRPr sz="2800">
              <a:latin typeface="Calibri"/>
              <a:cs typeface="Calibri"/>
            </a:endParaRPr>
          </a:p>
          <a:p>
            <a:pPr marL="395605">
              <a:lnSpc>
                <a:spcPct val="100000"/>
              </a:lnSpc>
              <a:spcBef>
                <a:spcPts val="15"/>
              </a:spcBef>
            </a:pPr>
            <a:r>
              <a:rPr sz="2800" spc="385" dirty="0">
                <a:solidFill>
                  <a:srgbClr val="FFFFFF"/>
                </a:solidFill>
                <a:latin typeface="Calibri"/>
                <a:cs typeface="Calibri"/>
              </a:rPr>
              <a:t>Components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2622</Words>
  <Application>Microsoft Office PowerPoint</Application>
  <PresentationFormat>On-screen Show (16:9)</PresentationFormat>
  <Paragraphs>338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Gill Sans MT</vt:lpstr>
      <vt:lpstr>Tahoma</vt:lpstr>
      <vt:lpstr>Times New Roman</vt:lpstr>
      <vt:lpstr>Office Theme</vt:lpstr>
      <vt:lpstr>Kubernetes</vt:lpstr>
      <vt:lpstr>Agenda</vt:lpstr>
      <vt:lpstr>Introduction</vt:lpstr>
      <vt:lpstr>Intro - What is Kubernetes?</vt:lpstr>
      <vt:lpstr>Intro - What Does Kubernetes do?</vt:lpstr>
      <vt:lpstr>Kubernetes Architecture</vt:lpstr>
      <vt:lpstr>Architecture Overview</vt:lpstr>
      <vt:lpstr>Architecture  Overview</vt:lpstr>
      <vt:lpstr>PowerPoint Presentation</vt:lpstr>
      <vt:lpstr>Master Components</vt:lpstr>
      <vt:lpstr>kube-apiserver</vt:lpstr>
      <vt:lpstr>PowerPoint Presentation</vt:lpstr>
      <vt:lpstr>kube-controller-manager</vt:lpstr>
      <vt:lpstr>cloud-controller-manager</vt:lpstr>
      <vt:lpstr>kube-scheduler</vt:lpstr>
      <vt:lpstr>PowerPoint Presentation</vt:lpstr>
      <vt:lpstr>Node Components</vt:lpstr>
      <vt:lpstr>kubelet</vt:lpstr>
      <vt:lpstr>kube-proxy</vt:lpstr>
      <vt:lpstr>Container Runtime</vt:lpstr>
      <vt:lpstr>Additional Services</vt:lpstr>
      <vt:lpstr>PowerPoint Presentation</vt:lpstr>
      <vt:lpstr>Networking - Fundamental Rules</vt:lpstr>
      <vt:lpstr>Networking - Fundamentals Applied</vt:lpstr>
      <vt:lpstr>Networking - CNI</vt:lpstr>
      <vt:lpstr>Kubernetes Concepts</vt:lpstr>
      <vt:lpstr>Kubernetes Concepts - Core</vt:lpstr>
      <vt:lpstr>Concepts - Core (cont.)</vt:lpstr>
      <vt:lpstr>Labels, and Annotations,  and Selectors</vt:lpstr>
      <vt:lpstr>Set-based selectors</vt:lpstr>
      <vt:lpstr>Concepts - Workloads</vt:lpstr>
      <vt:lpstr>Deployment</vt:lpstr>
      <vt:lpstr>Concepts - Workloads (cont.)</vt:lpstr>
      <vt:lpstr>StatefulSet</vt:lpstr>
      <vt:lpstr>DaemonSet</vt:lpstr>
      <vt:lpstr>Concepts - Workloads (cont.)</vt:lpstr>
      <vt:lpstr>Jobs</vt:lpstr>
      <vt:lpstr>CronJob</vt:lpstr>
      <vt:lpstr>Concepts - Network</vt:lpstr>
      <vt:lpstr>Service</vt:lpstr>
      <vt:lpstr>Ingress Controller</vt:lpstr>
      <vt:lpstr>Concepts - Storage</vt:lpstr>
      <vt:lpstr>Volumes</vt:lpstr>
      <vt:lpstr>Persistent Volumes</vt:lpstr>
      <vt:lpstr>Persistent Volume Claims</vt:lpstr>
      <vt:lpstr>Storage Classes</vt:lpstr>
      <vt:lpstr>Concepts - Configuration</vt:lpstr>
      <vt:lpstr>ConfigMaps and Secrets</vt:lpstr>
      <vt:lpstr>Concepts - Auth and Identity (RBAC)</vt:lpstr>
      <vt:lpstr>[Cluster]Role</vt:lpstr>
      <vt:lpstr>[Cluster]RoleBinding</vt:lpstr>
      <vt:lpstr>Behind The Scenes</vt:lpstr>
      <vt:lpstr>Behind The Scenes</vt:lpstr>
      <vt:lpstr>PowerPoint Presentation</vt:lpstr>
      <vt:lpstr>PowerPoint Presentation</vt:lpstr>
      <vt:lpstr>Kubectl</vt:lpstr>
      <vt:lpstr>APIserver Request Loop</vt:lpstr>
      <vt:lpstr>Deployment Controller</vt:lpstr>
      <vt:lpstr>ReplicaSet Controller</vt:lpstr>
      <vt:lpstr>PowerPoint Presentation</vt:lpstr>
      <vt:lpstr>Scheduler</vt:lpstr>
      <vt:lpstr>Kubelet - PodSync</vt:lpstr>
      <vt:lpstr>Pause and Plumbing</vt:lpstr>
      <vt:lpstr>Kublet - Create Containers</vt:lpstr>
      <vt:lpstr>Pod Status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gopal</dc:creator>
  <cp:lastModifiedBy>gopal</cp:lastModifiedBy>
  <cp:revision>1</cp:revision>
  <dcterms:created xsi:type="dcterms:W3CDTF">2019-06-02T02:22:18Z</dcterms:created>
  <dcterms:modified xsi:type="dcterms:W3CDTF">2019-06-02T02:23:35Z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