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w="0"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w="0"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2123" y="1837145"/>
            <a:ext cx="3619753" cy="9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519" y="1088516"/>
            <a:ext cx="7642961" cy="3135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 h="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9953" y="2665298"/>
            <a:ext cx="3430270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dirty="0" sz="2400" spc="-55" b="1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dirty="0" sz="2400" spc="65" b="1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dirty="0" sz="2400" spc="50" b="1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dirty="0" sz="2400" spc="45" b="1">
                <a:solidFill>
                  <a:srgbClr val="213669"/>
                </a:solidFill>
                <a:latin typeface="Trebuchet MS"/>
                <a:cs typeface="Trebuchet MS"/>
              </a:rPr>
              <a:t>o</a:t>
            </a:r>
            <a:r>
              <a:rPr dirty="0" sz="2400" spc="85" b="1">
                <a:solidFill>
                  <a:srgbClr val="213669"/>
                </a:solidFill>
                <a:latin typeface="Trebuchet MS"/>
                <a:cs typeface="Trebuchet MS"/>
              </a:rPr>
              <a:t>m</a:t>
            </a:r>
            <a:r>
              <a:rPr dirty="0" sz="2400" spc="75" b="1">
                <a:solidFill>
                  <a:srgbClr val="213669"/>
                </a:solidFill>
                <a:latin typeface="Trebuchet MS"/>
                <a:cs typeface="Trebuchet MS"/>
              </a:rPr>
              <a:t>m</a:t>
            </a:r>
            <a:r>
              <a:rPr dirty="0" sz="2400" spc="-20" b="1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dirty="0" sz="2400" spc="-30" b="1">
                <a:solidFill>
                  <a:srgbClr val="213669"/>
                </a:solidFill>
                <a:latin typeface="Trebuchet MS"/>
                <a:cs typeface="Trebuchet MS"/>
              </a:rPr>
              <a:t>r</a:t>
            </a:r>
            <a:r>
              <a:rPr dirty="0" sz="2400" spc="45" b="1">
                <a:solidFill>
                  <a:srgbClr val="213669"/>
                </a:solidFill>
                <a:latin typeface="Trebuchet MS"/>
                <a:cs typeface="Trebuchet MS"/>
              </a:rPr>
              <a:t>ce</a:t>
            </a:r>
            <a:r>
              <a:rPr dirty="0" sz="2400" spc="-185" b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140" b="1">
                <a:solidFill>
                  <a:srgbClr val="213669"/>
                </a:solidFill>
                <a:latin typeface="Trebuchet MS"/>
                <a:cs typeface="Trebuchet MS"/>
              </a:rPr>
              <a:t>Web</a:t>
            </a:r>
            <a:r>
              <a:rPr dirty="0" sz="2400" spc="70" b="1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dirty="0" sz="2400" spc="-15" b="1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dirty="0" sz="2400" spc="-30" b="1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dirty="0" sz="2400" spc="-130" b="1">
                <a:solidFill>
                  <a:srgbClr val="213669"/>
                </a:solidFill>
                <a:latin typeface="Trebuchet MS"/>
                <a:cs typeface="Trebuchet MS"/>
              </a:rPr>
              <a:t>e”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114" b="1">
                <a:solidFill>
                  <a:srgbClr val="213669"/>
                </a:solidFill>
                <a:latin typeface="Trebuchet MS"/>
                <a:cs typeface="Trebuchet MS"/>
              </a:rPr>
              <a:t>Ta</a:t>
            </a:r>
            <a:r>
              <a:rPr dirty="0" sz="2400" spc="70" b="1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dirty="0" sz="2400" spc="75" b="1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dirty="0" sz="2400" spc="-180" b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dirty="0" sz="2400" spc="-195" b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-380" b="1">
                <a:solidFill>
                  <a:srgbClr val="213669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1163" y="0"/>
            <a:ext cx="5172836" cy="5018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503" y="152400"/>
            <a:ext cx="6804659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2"/>
            <a:ext cx="2122805" cy="3041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45" b="1">
                <a:solidFill>
                  <a:srgbClr val="C78B31"/>
                </a:solidFill>
                <a:latin typeface="Times New Roman"/>
                <a:cs typeface="Times New Roman"/>
              </a:rPr>
              <a:t>E-Commerce</a:t>
            </a:r>
            <a:r>
              <a:rPr dirty="0" sz="1800" spc="-30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800" spc="5" b="1">
                <a:solidFill>
                  <a:srgbClr val="C78B31"/>
                </a:solidFill>
                <a:latin typeface="Times New Roman"/>
                <a:cs typeface="Times New Roman"/>
              </a:rPr>
              <a:t>Website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920" y="1245870"/>
            <a:ext cx="424053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17500" marR="5080" indent="-304800">
              <a:lnSpc>
                <a:spcPct val="100000"/>
              </a:lnSpc>
              <a:spcBef>
                <a:spcPts val="100"/>
              </a:spcBef>
              <a:buFont typeface="Segoe UI Emoji"/>
              <a:buChar char="▪"/>
              <a:tabLst>
                <a:tab pos="317500" algn="l"/>
              </a:tabLst>
            </a:pP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E-commerce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websites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enable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businesses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sell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products  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r>
              <a:rPr dirty="0" sz="1200" spc="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online. Customers 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browse 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product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listings,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add 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items 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digital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shopping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cart,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proceed</a:t>
            </a:r>
            <a:r>
              <a:rPr dirty="0" sz="1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checkout.</a:t>
            </a:r>
            <a:endParaRPr sz="1200">
              <a:latin typeface="Times New Roman"/>
              <a:cs typeface="Times New Roman"/>
            </a:endParaRPr>
          </a:p>
          <a:p>
            <a:pPr algn="just" marL="317500" indent="-304800">
              <a:lnSpc>
                <a:spcPct val="100000"/>
              </a:lnSpc>
              <a:buFont typeface="Segoe UI Emoji"/>
              <a:buChar char="▪"/>
              <a:tabLst>
                <a:tab pos="317500" algn="l"/>
              </a:tabLst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Payment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shipping</a:t>
            </a:r>
            <a:r>
              <a:rPr dirty="0" sz="1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details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securely</a:t>
            </a:r>
            <a:r>
              <a:rPr dirty="0" sz="1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processed.</a:t>
            </a:r>
            <a:endParaRPr sz="1200">
              <a:latin typeface="Times New Roman"/>
              <a:cs typeface="Times New Roman"/>
            </a:endParaRPr>
          </a:p>
          <a:p>
            <a:pPr algn="just" marL="317500" marR="5080" indent="-304800">
              <a:lnSpc>
                <a:spcPct val="100000"/>
              </a:lnSpc>
              <a:buFont typeface="Segoe UI Emoji"/>
              <a:buChar char="▪"/>
              <a:tabLst>
                <a:tab pos="317500" algn="l"/>
              </a:tabLst>
            </a:pP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2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website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streamlines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buying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process,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making</a:t>
            </a:r>
            <a:r>
              <a:rPr dirty="0" sz="12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dirty="0" sz="12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convenient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accessible,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serves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powerful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tool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for 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businesses</a:t>
            </a:r>
            <a:r>
              <a:rPr dirty="0" sz="12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reach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a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global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r>
              <a:rPr dirty="0" sz="12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base</a:t>
            </a:r>
            <a:r>
              <a:rPr dirty="0" sz="12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boost</a:t>
            </a:r>
            <a:r>
              <a:rPr dirty="0" sz="12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online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sales.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41"/>
            <a:ext cx="4876800" cy="4901156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2212" y="2880423"/>
          <a:ext cx="4563110" cy="1548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380"/>
                <a:gridCol w="1516380"/>
                <a:gridCol w="1516380"/>
              </a:tblGrid>
              <a:tr h="396239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MS</a:t>
                      </a:r>
                      <a:r>
                        <a:rPr dirty="0" sz="1400" spc="-3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400" spc="-1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1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3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Batch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au910020104006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Anu</a:t>
                      </a:r>
                      <a:r>
                        <a:rPr dirty="0" sz="1300" spc="-6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 spc="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CC2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8096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au910020104017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1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abilan</a:t>
                      </a:r>
                      <a:r>
                        <a:rPr dirty="0" sz="1300" spc="-7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 spc="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CC2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au910020104022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3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nan</a:t>
                      </a:r>
                      <a:r>
                        <a:rPr dirty="0" sz="1300" spc="-5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spc="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CC2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004820"/>
            <a:ext cx="6893559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 b="1">
                <a:solidFill>
                  <a:srgbClr val="C78B31"/>
                </a:solidFill>
                <a:latin typeface="Trebuchet MS"/>
                <a:cs typeface="Trebuchet MS"/>
              </a:rPr>
              <a:t>L</a:t>
            </a:r>
            <a:r>
              <a:rPr dirty="0" sz="1400" spc="-5" b="1">
                <a:solidFill>
                  <a:srgbClr val="C78B31"/>
                </a:solidFill>
                <a:latin typeface="Trebuchet MS"/>
                <a:cs typeface="Trebuchet MS"/>
              </a:rPr>
              <a:t>e</a:t>
            </a:r>
            <a:r>
              <a:rPr dirty="0" sz="1400" spc="15" b="1">
                <a:solidFill>
                  <a:srgbClr val="C78B31"/>
                </a:solidFill>
                <a:latin typeface="Trebuchet MS"/>
                <a:cs typeface="Trebuchet MS"/>
              </a:rPr>
              <a:t>a</a:t>
            </a:r>
            <a:r>
              <a:rPr dirty="0" sz="1400" b="1">
                <a:solidFill>
                  <a:srgbClr val="C78B31"/>
                </a:solidFill>
                <a:latin typeface="Trebuchet MS"/>
                <a:cs typeface="Trebuchet MS"/>
              </a:rPr>
              <a:t>r</a:t>
            </a:r>
            <a:r>
              <a:rPr dirty="0" sz="1400" b="1">
                <a:solidFill>
                  <a:srgbClr val="C78B31"/>
                </a:solidFill>
                <a:latin typeface="Trebuchet MS"/>
                <a:cs typeface="Trebuchet MS"/>
              </a:rPr>
              <a:t>n</a:t>
            </a:r>
            <a:r>
              <a:rPr dirty="0" sz="1400" spc="-15" b="1">
                <a:solidFill>
                  <a:srgbClr val="C78B31"/>
                </a:solidFill>
                <a:latin typeface="Trebuchet MS"/>
                <a:cs typeface="Trebuchet MS"/>
              </a:rPr>
              <a:t>i</a:t>
            </a:r>
            <a:r>
              <a:rPr dirty="0" sz="1400" spc="-35" b="1">
                <a:solidFill>
                  <a:srgbClr val="C78B31"/>
                </a:solidFill>
                <a:latin typeface="Trebuchet MS"/>
                <a:cs typeface="Trebuchet MS"/>
              </a:rPr>
              <a:t>n</a:t>
            </a:r>
            <a:r>
              <a:rPr dirty="0" sz="1400" spc="175" b="1">
                <a:solidFill>
                  <a:srgbClr val="C78B31"/>
                </a:solidFill>
                <a:latin typeface="Trebuchet MS"/>
                <a:cs typeface="Trebuchet MS"/>
              </a:rPr>
              <a:t>g</a:t>
            </a:r>
            <a:r>
              <a:rPr dirty="0" sz="1400" spc="-120" b="1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dirty="0" sz="1400" spc="45" b="1">
                <a:solidFill>
                  <a:srgbClr val="C78B31"/>
                </a:solidFill>
                <a:latin typeface="Trebuchet MS"/>
                <a:cs typeface="Trebuchet MS"/>
              </a:rPr>
              <a:t>Ou</a:t>
            </a:r>
            <a:r>
              <a:rPr dirty="0" sz="1400" spc="30" b="1">
                <a:solidFill>
                  <a:srgbClr val="C78B31"/>
                </a:solidFill>
                <a:latin typeface="Trebuchet MS"/>
                <a:cs typeface="Trebuchet MS"/>
              </a:rPr>
              <a:t>t</a:t>
            </a:r>
            <a:r>
              <a:rPr dirty="0" sz="1400" spc="30" b="1">
                <a:solidFill>
                  <a:srgbClr val="C78B31"/>
                </a:solidFill>
                <a:latin typeface="Trebuchet MS"/>
                <a:cs typeface="Trebuchet MS"/>
              </a:rPr>
              <a:t>c</a:t>
            </a:r>
            <a:r>
              <a:rPr dirty="0" sz="1400" spc="30" b="1">
                <a:solidFill>
                  <a:srgbClr val="C78B31"/>
                </a:solidFill>
                <a:latin typeface="Trebuchet MS"/>
                <a:cs typeface="Trebuchet MS"/>
              </a:rPr>
              <a:t>o</a:t>
            </a:r>
            <a:r>
              <a:rPr dirty="0" sz="1400" spc="25" b="1">
                <a:solidFill>
                  <a:srgbClr val="C78B31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dirty="0" sz="1400" spc="10">
                <a:latin typeface="Times New Roman"/>
                <a:cs typeface="Times New Roman"/>
              </a:rPr>
              <a:t>Get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to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kn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 spc="-20">
                <a:latin typeface="Times New Roman"/>
                <a:cs typeface="Times New Roman"/>
              </a:rPr>
              <a:t>w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b</a:t>
            </a:r>
            <a:r>
              <a:rPr dirty="0" sz="1400" spc="40">
                <a:latin typeface="Times New Roman"/>
                <a:cs typeface="Times New Roman"/>
              </a:rPr>
              <a:t>out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different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life</a:t>
            </a:r>
            <a:r>
              <a:rPr dirty="0" sz="1400" spc="-35">
                <a:latin typeface="Times New Roman"/>
                <a:cs typeface="Times New Roman"/>
              </a:rPr>
              <a:t>c</a:t>
            </a:r>
            <a:r>
              <a:rPr dirty="0" sz="1400" spc="-55">
                <a:latin typeface="Times New Roman"/>
                <a:cs typeface="Times New Roman"/>
              </a:rPr>
              <a:t>ycle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m</a:t>
            </a:r>
            <a:r>
              <a:rPr dirty="0" sz="1400" spc="-5">
                <a:latin typeface="Times New Roman"/>
                <a:cs typeface="Times New Roman"/>
              </a:rPr>
              <a:t>o</a:t>
            </a:r>
            <a:r>
              <a:rPr dirty="0" sz="1400" spc="-30">
                <a:latin typeface="Times New Roman"/>
                <a:cs typeface="Times New Roman"/>
              </a:rPr>
              <a:t>dels.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dirty="0" sz="1400" spc="5">
                <a:latin typeface="Times New Roman"/>
                <a:cs typeface="Times New Roman"/>
              </a:rPr>
              <a:t>Understanding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importance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and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how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to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create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dirty="0" sz="1400">
                <a:latin typeface="Times New Roman"/>
                <a:cs typeface="Times New Roman"/>
              </a:rPr>
              <a:t>Knowing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various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commands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0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dirty="0" sz="1400" spc="5">
                <a:latin typeface="Times New Roman"/>
                <a:cs typeface="Times New Roman"/>
              </a:rPr>
              <a:t>Understanding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agile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scrum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management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techniques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for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efficient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product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79438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213669"/>
                </a:solidFill>
                <a:latin typeface="Times New Roman"/>
                <a:cs typeface="Times New Roman"/>
              </a:rPr>
              <a:t>Task</a:t>
            </a:r>
            <a:r>
              <a:rPr dirty="0" sz="1800" spc="-6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 spc="-30" b="1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dirty="0" sz="1800" spc="-6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 spc="50" b="1">
                <a:solidFill>
                  <a:srgbClr val="213669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28" y="597389"/>
            <a:ext cx="4397375" cy="17716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600" spc="-20" b="1">
                <a:solidFill>
                  <a:srgbClr val="0A5293"/>
                </a:solidFill>
                <a:latin typeface="Times New Roman"/>
                <a:cs typeface="Times New Roman"/>
              </a:rPr>
              <a:t>Creation</a:t>
            </a:r>
            <a:r>
              <a:rPr dirty="0" sz="1600" spc="-25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20" b="1">
                <a:solidFill>
                  <a:srgbClr val="0A5293"/>
                </a:solidFill>
                <a:latin typeface="Times New Roman"/>
                <a:cs typeface="Times New Roman"/>
              </a:rPr>
              <a:t>of</a:t>
            </a:r>
            <a:r>
              <a:rPr dirty="0" sz="1600" spc="-30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50" b="1">
                <a:solidFill>
                  <a:srgbClr val="0A5293"/>
                </a:solidFill>
                <a:latin typeface="Times New Roman"/>
                <a:cs typeface="Times New Roman"/>
              </a:rPr>
              <a:t>SRS</a:t>
            </a:r>
            <a:r>
              <a:rPr dirty="0" sz="1600" spc="-45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0A5293"/>
                </a:solidFill>
                <a:latin typeface="Times New Roman"/>
                <a:cs typeface="Times New Roman"/>
              </a:rPr>
              <a:t>&amp;</a:t>
            </a:r>
            <a:r>
              <a:rPr dirty="0" sz="1600" spc="-30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0A5293"/>
                </a:solidFill>
                <a:latin typeface="Times New Roman"/>
                <a:cs typeface="Times New Roman"/>
              </a:rPr>
              <a:t>Github</a:t>
            </a:r>
            <a:endParaRPr sz="16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50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dirty="0" sz="1400" spc="-90">
                <a:latin typeface="Trebuchet MS"/>
                <a:cs typeface="Trebuchet MS"/>
              </a:rPr>
              <a:t>Create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S</a:t>
            </a:r>
            <a:r>
              <a:rPr dirty="0" sz="1400" spc="100">
                <a:latin typeface="Trebuchet MS"/>
                <a:cs typeface="Trebuchet MS"/>
              </a:rPr>
              <a:t>RS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 spc="-150">
                <a:latin typeface="Trebuchet MS"/>
                <a:cs typeface="Trebuchet MS"/>
              </a:rPr>
              <a:t>: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 spc="-140">
                <a:latin typeface="Trebuchet MS"/>
                <a:cs typeface="Trebuchet MS"/>
              </a:rPr>
              <a:t>“</a:t>
            </a:r>
            <a:r>
              <a:rPr dirty="0" sz="1400" spc="25">
                <a:latin typeface="Trebuchet MS"/>
                <a:cs typeface="Trebuchet MS"/>
              </a:rPr>
              <a:t>E</a:t>
            </a:r>
            <a:r>
              <a:rPr dirty="0" sz="1400" spc="-65">
                <a:latin typeface="Times New Roman"/>
                <a:cs typeface="Times New Roman"/>
              </a:rPr>
              <a:t>-</a:t>
            </a:r>
            <a:r>
              <a:rPr dirty="0" sz="1400" spc="10">
                <a:latin typeface="Trebuchet MS"/>
                <a:cs typeface="Trebuchet MS"/>
              </a:rPr>
              <a:t>Co</a:t>
            </a:r>
            <a:r>
              <a:rPr dirty="0" sz="1400" spc="10">
                <a:latin typeface="Trebuchet MS"/>
                <a:cs typeface="Trebuchet MS"/>
              </a:rPr>
              <a:t>m</a:t>
            </a:r>
            <a:r>
              <a:rPr dirty="0" sz="1400" spc="-125">
                <a:latin typeface="Trebuchet MS"/>
                <a:cs typeface="Trebuchet MS"/>
              </a:rPr>
              <a:t>merce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145">
                <a:latin typeface="Trebuchet MS"/>
                <a:cs typeface="Trebuchet MS"/>
              </a:rPr>
              <a:t>W</a:t>
            </a:r>
            <a:r>
              <a:rPr dirty="0" sz="1400" spc="-125">
                <a:latin typeface="Trebuchet MS"/>
                <a:cs typeface="Trebuchet MS"/>
              </a:rPr>
              <a:t>eb</a:t>
            </a:r>
            <a:r>
              <a:rPr dirty="0" sz="1400" spc="-105">
                <a:latin typeface="Trebuchet MS"/>
                <a:cs typeface="Trebuchet MS"/>
              </a:rPr>
              <a:t>s</a:t>
            </a:r>
            <a:r>
              <a:rPr dirty="0" sz="1400" spc="-114">
                <a:latin typeface="Trebuchet MS"/>
                <a:cs typeface="Trebuchet MS"/>
              </a:rPr>
              <a:t>ite”</a:t>
            </a:r>
            <a:endParaRPr sz="140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35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dirty="0" sz="1400" spc="15">
                <a:latin typeface="Times New Roman"/>
                <a:cs typeface="Times New Roman"/>
              </a:rPr>
              <a:t>Creation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&amp;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Times New Roman"/>
                <a:cs typeface="Times New Roman"/>
              </a:rPr>
              <a:t>S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65">
                <a:latin typeface="Times New Roman"/>
                <a:cs typeface="Times New Roman"/>
              </a:rPr>
              <a:t>t</a:t>
            </a:r>
            <a:r>
              <a:rPr dirty="0" sz="1400" spc="-65">
                <a:latin typeface="Times New Roman"/>
                <a:cs typeface="Times New Roman"/>
              </a:rPr>
              <a:t>-</a:t>
            </a:r>
            <a:r>
              <a:rPr dirty="0" sz="1400" spc="50">
                <a:latin typeface="Times New Roman"/>
                <a:cs typeface="Times New Roman"/>
              </a:rPr>
              <a:t>u</a:t>
            </a:r>
            <a:r>
              <a:rPr dirty="0" sz="1400" spc="40">
                <a:latin typeface="Times New Roman"/>
                <a:cs typeface="Times New Roman"/>
              </a:rPr>
              <a:t>p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Github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account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45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dirty="0" sz="1400" spc="15">
                <a:latin typeface="Times New Roman"/>
                <a:cs typeface="Times New Roman"/>
              </a:rPr>
              <a:t>Creation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&amp;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Hands-on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to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various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commands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Git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dirty="0" sz="1600" spc="-30" b="1">
                <a:solidFill>
                  <a:srgbClr val="0A5293"/>
                </a:solidFill>
                <a:latin typeface="Times New Roman"/>
                <a:cs typeface="Times New Roman"/>
              </a:rPr>
              <a:t>Evaluation</a:t>
            </a:r>
            <a:r>
              <a:rPr dirty="0" sz="1600" spc="-35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30" b="1">
                <a:solidFill>
                  <a:srgbClr val="0A5293"/>
                </a:solidFill>
                <a:latin typeface="Times New Roman"/>
                <a:cs typeface="Times New Roman"/>
              </a:rPr>
              <a:t>Metric: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370"/>
              </a:spcBef>
              <a:buChar char="●"/>
              <a:tabLst>
                <a:tab pos="476884" algn="l"/>
                <a:tab pos="477520" algn="l"/>
              </a:tabLst>
            </a:pPr>
            <a:r>
              <a:rPr dirty="0" sz="1400" spc="-5">
                <a:latin typeface="Times New Roman"/>
                <a:cs typeface="Times New Roman"/>
              </a:rPr>
              <a:t>10</a:t>
            </a:r>
            <a:r>
              <a:rPr dirty="0" sz="1400" spc="-15">
                <a:latin typeface="Times New Roman"/>
                <a:cs typeface="Times New Roman"/>
              </a:rPr>
              <a:t>0</a:t>
            </a:r>
            <a:r>
              <a:rPr dirty="0" sz="1400" spc="-229">
                <a:latin typeface="Times New Roman"/>
                <a:cs typeface="Times New Roman"/>
              </a:rPr>
              <a:t>%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Co</a:t>
            </a:r>
            <a:r>
              <a:rPr dirty="0" sz="1400" spc="20">
                <a:latin typeface="Times New Roman"/>
                <a:cs typeface="Times New Roman"/>
              </a:rPr>
              <a:t>m</a:t>
            </a:r>
            <a:r>
              <a:rPr dirty="0" sz="1400" spc="10">
                <a:latin typeface="Times New Roman"/>
                <a:cs typeface="Times New Roman"/>
              </a:rPr>
              <a:t>pletion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t</a:t>
            </a:r>
            <a:r>
              <a:rPr dirty="0" sz="1400" spc="70">
                <a:latin typeface="Times New Roman"/>
                <a:cs typeface="Times New Roman"/>
              </a:rPr>
              <a:t>h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b</a:t>
            </a:r>
            <a:r>
              <a:rPr dirty="0" sz="1400" spc="-35">
                <a:latin typeface="Times New Roman"/>
                <a:cs typeface="Times New Roman"/>
              </a:rPr>
              <a:t>o</a:t>
            </a:r>
            <a:r>
              <a:rPr dirty="0" sz="1400" spc="-40">
                <a:latin typeface="Times New Roman"/>
                <a:cs typeface="Times New Roman"/>
              </a:rPr>
              <a:t>v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t</a:t>
            </a:r>
            <a:r>
              <a:rPr dirty="0" sz="1400" spc="10">
                <a:latin typeface="Times New Roman"/>
                <a:cs typeface="Times New Roman"/>
              </a:rPr>
              <a:t>a</a:t>
            </a:r>
            <a:r>
              <a:rPr dirty="0" sz="1400" spc="-50">
                <a:latin typeface="Times New Roman"/>
                <a:cs typeface="Times New Roman"/>
              </a:rPr>
              <a:t>sks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2777" y="50"/>
            <a:ext cx="3181222" cy="4972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784" y="309448"/>
            <a:ext cx="202374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0" b="1">
                <a:solidFill>
                  <a:srgbClr val="0A5293"/>
                </a:solidFill>
                <a:latin typeface="Times New Roman"/>
                <a:cs typeface="Times New Roman"/>
              </a:rPr>
              <a:t>Evaluation</a:t>
            </a:r>
            <a:r>
              <a:rPr dirty="0" sz="2000" spc="-55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2000" spc="-30" b="1">
                <a:solidFill>
                  <a:srgbClr val="0A5293"/>
                </a:solidFill>
                <a:latin typeface="Times New Roman"/>
                <a:cs typeface="Times New Roman"/>
              </a:rPr>
              <a:t>Metric: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519" y="828802"/>
            <a:ext cx="7417434" cy="3798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283210" indent="-38100">
              <a:lnSpc>
                <a:spcPct val="150000"/>
              </a:lnSpc>
              <a:spcBef>
                <a:spcPts val="100"/>
              </a:spcBef>
              <a:buSzPct val="93333"/>
              <a:buFont typeface="Times New Roman"/>
              <a:buAutoNum type="arabicPeriod"/>
              <a:tabLst>
                <a:tab pos="148590" algn="l"/>
              </a:tabLst>
            </a:pPr>
            <a:r>
              <a:rPr dirty="0" sz="1500" spc="10" b="1">
                <a:latin typeface="Times New Roman"/>
                <a:cs typeface="Times New Roman"/>
              </a:rPr>
              <a:t>Define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15" b="1">
                <a:latin typeface="Times New Roman"/>
                <a:cs typeface="Times New Roman"/>
              </a:rPr>
              <a:t>Conversion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spc="-50" b="1">
                <a:latin typeface="Times New Roman"/>
                <a:cs typeface="Times New Roman"/>
              </a:rPr>
              <a:t>Goals</a:t>
            </a:r>
            <a:r>
              <a:rPr dirty="0" sz="1500" spc="-50">
                <a:latin typeface="Times New Roman"/>
                <a:cs typeface="Times New Roman"/>
              </a:rPr>
              <a:t>:-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55">
                <a:latin typeface="Times New Roman"/>
                <a:cs typeface="Times New Roman"/>
              </a:rPr>
              <a:t>Set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55">
                <a:latin typeface="Times New Roman"/>
                <a:cs typeface="Times New Roman"/>
              </a:rPr>
              <a:t>clear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objectives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for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percentage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of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visitors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expected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Times New Roman"/>
                <a:cs typeface="Times New Roman"/>
              </a:rPr>
              <a:t>to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make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70">
                <a:latin typeface="Times New Roman"/>
                <a:cs typeface="Times New Roman"/>
              </a:rPr>
              <a:t>a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purchase.</a:t>
            </a:r>
            <a:endParaRPr sz="1500">
              <a:latin typeface="Times New Roman"/>
              <a:cs typeface="Times New Roman"/>
            </a:endParaRPr>
          </a:p>
          <a:p>
            <a:pPr marL="12700" marR="365125">
              <a:lnSpc>
                <a:spcPct val="150000"/>
              </a:lnSpc>
              <a:buSzPct val="93333"/>
              <a:buFont typeface="Times New Roman"/>
              <a:buAutoNum type="arabicPeriod"/>
              <a:tabLst>
                <a:tab pos="148590" algn="l"/>
              </a:tabLst>
            </a:pPr>
            <a:r>
              <a:rPr dirty="0" sz="1500" spc="-25" b="1">
                <a:latin typeface="Times New Roman"/>
                <a:cs typeface="Times New Roman"/>
              </a:rPr>
              <a:t>Calculate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40" b="1">
                <a:latin typeface="Times New Roman"/>
                <a:cs typeface="Times New Roman"/>
              </a:rPr>
              <a:t>Average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35" b="1">
                <a:latin typeface="Times New Roman"/>
                <a:cs typeface="Times New Roman"/>
              </a:rPr>
              <a:t>Order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35" b="1">
                <a:latin typeface="Times New Roman"/>
                <a:cs typeface="Times New Roman"/>
              </a:rPr>
              <a:t>Value</a:t>
            </a:r>
            <a:r>
              <a:rPr dirty="0" sz="1500" spc="-10" b="1">
                <a:latin typeface="Times New Roman"/>
                <a:cs typeface="Times New Roman"/>
              </a:rPr>
              <a:t> </a:t>
            </a:r>
            <a:r>
              <a:rPr dirty="0" sz="1500" spc="-35" b="1">
                <a:latin typeface="Times New Roman"/>
                <a:cs typeface="Times New Roman"/>
              </a:rPr>
              <a:t>(AOV)</a:t>
            </a:r>
            <a:r>
              <a:rPr dirty="0" sz="1500" spc="-35">
                <a:latin typeface="Times New Roman"/>
                <a:cs typeface="Times New Roman"/>
              </a:rPr>
              <a:t>: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90">
                <a:latin typeface="Times New Roman"/>
                <a:cs typeface="Times New Roman"/>
              </a:rPr>
              <a:t>-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Determine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70">
                <a:latin typeface="Times New Roman"/>
                <a:cs typeface="Times New Roman"/>
              </a:rPr>
              <a:t>average </a:t>
            </a:r>
            <a:r>
              <a:rPr dirty="0" sz="1500" spc="10">
                <a:latin typeface="Times New Roman"/>
                <a:cs typeface="Times New Roman"/>
              </a:rPr>
              <a:t>amount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spent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by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customers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in</a:t>
            </a:r>
            <a:r>
              <a:rPr dirty="0" sz="1500" spc="-95">
                <a:latin typeface="Times New Roman"/>
                <a:cs typeface="Times New Roman"/>
              </a:rPr>
              <a:t> </a:t>
            </a:r>
            <a:r>
              <a:rPr dirty="0" sz="1500" spc="-70">
                <a:latin typeface="Times New Roman"/>
                <a:cs typeface="Times New Roman"/>
              </a:rPr>
              <a:t>a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60">
                <a:latin typeface="Times New Roman"/>
                <a:cs typeface="Times New Roman"/>
              </a:rPr>
              <a:t>single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transaction.</a:t>
            </a:r>
            <a:endParaRPr sz="1500">
              <a:latin typeface="Times New Roman"/>
              <a:cs typeface="Times New Roman"/>
            </a:endParaRPr>
          </a:p>
          <a:p>
            <a:pPr marL="50800" marR="314325" indent="-38100">
              <a:lnSpc>
                <a:spcPts val="2700"/>
              </a:lnSpc>
              <a:spcBef>
                <a:spcPts val="240"/>
              </a:spcBef>
              <a:buSzPct val="93333"/>
              <a:buFont typeface="Times New Roman"/>
              <a:buAutoNum type="arabicPeriod"/>
              <a:tabLst>
                <a:tab pos="148590" algn="l"/>
              </a:tabLst>
            </a:pPr>
            <a:r>
              <a:rPr dirty="0" sz="1500" spc="-45" b="1">
                <a:latin typeface="Times New Roman"/>
                <a:cs typeface="Times New Roman"/>
              </a:rPr>
              <a:t>Evaluate</a:t>
            </a:r>
            <a:r>
              <a:rPr dirty="0" sz="1500" spc="-10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Customer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Acquisition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Cost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40" b="1">
                <a:latin typeface="Times New Roman"/>
                <a:cs typeface="Times New Roman"/>
              </a:rPr>
              <a:t>(CAC)</a:t>
            </a:r>
            <a:r>
              <a:rPr dirty="0" sz="1500" spc="-40">
                <a:latin typeface="Times New Roman"/>
                <a:cs typeface="Times New Roman"/>
              </a:rPr>
              <a:t>:-</a:t>
            </a:r>
            <a:r>
              <a:rPr dirty="0" sz="1500" spc="-100">
                <a:latin typeface="Times New Roman"/>
                <a:cs typeface="Times New Roman"/>
              </a:rPr>
              <a:t> </a:t>
            </a:r>
            <a:r>
              <a:rPr dirty="0" sz="1500" spc="-90">
                <a:latin typeface="Times New Roman"/>
                <a:cs typeface="Times New Roman"/>
              </a:rPr>
              <a:t>Assess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cost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of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acquiring</a:t>
            </a:r>
            <a:r>
              <a:rPr dirty="0" sz="1500" spc="-100">
                <a:latin typeface="Times New Roman"/>
                <a:cs typeface="Times New Roman"/>
              </a:rPr>
              <a:t> </a:t>
            </a:r>
            <a:r>
              <a:rPr dirty="0" sz="1500" spc="-70">
                <a:latin typeface="Times New Roman"/>
                <a:cs typeface="Times New Roman"/>
              </a:rPr>
              <a:t>a </a:t>
            </a:r>
            <a:r>
              <a:rPr dirty="0" sz="1500" spc="-35">
                <a:latin typeface="Times New Roman"/>
                <a:cs typeface="Times New Roman"/>
              </a:rPr>
              <a:t>new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customer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in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comparison</a:t>
            </a:r>
            <a:r>
              <a:rPr dirty="0" sz="1500" spc="-105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Times New Roman"/>
                <a:cs typeface="Times New Roman"/>
              </a:rPr>
              <a:t>to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their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lifetime</a:t>
            </a:r>
            <a:r>
              <a:rPr dirty="0" sz="1500" spc="-95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value.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2700"/>
              </a:lnSpc>
              <a:spcBef>
                <a:spcPts val="5"/>
              </a:spcBef>
              <a:buSzPct val="93333"/>
              <a:buFont typeface="Times New Roman"/>
              <a:buAutoNum type="arabicPeriod"/>
              <a:tabLst>
                <a:tab pos="148590" algn="l"/>
              </a:tabLst>
            </a:pPr>
            <a:r>
              <a:rPr dirty="0" sz="1500" spc="-25" b="1">
                <a:latin typeface="Times New Roman"/>
                <a:cs typeface="Times New Roman"/>
              </a:rPr>
              <a:t>Analyze</a:t>
            </a:r>
            <a:r>
              <a:rPr dirty="0" sz="1500" spc="95" b="1">
                <a:latin typeface="Times New Roman"/>
                <a:cs typeface="Times New Roman"/>
              </a:rPr>
              <a:t> </a:t>
            </a:r>
            <a:r>
              <a:rPr dirty="0" sz="1500" spc="-25" b="1">
                <a:latin typeface="Times New Roman"/>
                <a:cs typeface="Times New Roman"/>
              </a:rPr>
              <a:t>Cart</a:t>
            </a:r>
            <a:r>
              <a:rPr dirty="0" sz="1500" spc="10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Abandonment</a:t>
            </a:r>
            <a:r>
              <a:rPr dirty="0" sz="1500" spc="90" b="1">
                <a:latin typeface="Times New Roman"/>
                <a:cs typeface="Times New Roman"/>
              </a:rPr>
              <a:t> </a:t>
            </a:r>
            <a:r>
              <a:rPr dirty="0" sz="1500" spc="-30" b="1">
                <a:latin typeface="Times New Roman"/>
                <a:cs typeface="Times New Roman"/>
              </a:rPr>
              <a:t>Rate</a:t>
            </a:r>
            <a:r>
              <a:rPr dirty="0" sz="1500" spc="-30">
                <a:latin typeface="Times New Roman"/>
                <a:cs typeface="Times New Roman"/>
              </a:rPr>
              <a:t>:-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Examine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percentage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of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users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who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abandon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their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shopping</a:t>
            </a:r>
            <a:r>
              <a:rPr dirty="0" sz="1500" spc="-9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carts.</a:t>
            </a:r>
            <a:endParaRPr sz="1500">
              <a:latin typeface="Times New Roman"/>
              <a:cs typeface="Times New Roman"/>
            </a:endParaRPr>
          </a:p>
          <a:p>
            <a:pPr marL="148590" indent="-135890">
              <a:lnSpc>
                <a:spcPct val="100000"/>
              </a:lnSpc>
              <a:spcBef>
                <a:spcPts val="660"/>
              </a:spcBef>
              <a:buSzPct val="93333"/>
              <a:buFont typeface="Times New Roman"/>
              <a:buAutoNum type="arabicPeriod"/>
              <a:tabLst>
                <a:tab pos="148590" algn="l"/>
              </a:tabLst>
            </a:pPr>
            <a:r>
              <a:rPr dirty="0" sz="1500" b="1">
                <a:latin typeface="Times New Roman"/>
                <a:cs typeface="Times New Roman"/>
              </a:rPr>
              <a:t>Review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Traffic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50" b="1">
                <a:latin typeface="Times New Roman"/>
                <a:cs typeface="Times New Roman"/>
              </a:rPr>
              <a:t>Sources</a:t>
            </a:r>
            <a:r>
              <a:rPr dirty="0" sz="1500" spc="-50">
                <a:latin typeface="Times New Roman"/>
                <a:cs typeface="Times New Roman"/>
              </a:rPr>
              <a:t>:-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Identify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and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65">
                <a:latin typeface="Times New Roman"/>
                <a:cs typeface="Times New Roman"/>
              </a:rPr>
              <a:t>analyze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sources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of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website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traffic.</a:t>
            </a:r>
            <a:endParaRPr sz="1500">
              <a:latin typeface="Times New Roman"/>
              <a:cs typeface="Times New Roman"/>
            </a:endParaRPr>
          </a:p>
          <a:p>
            <a:pPr marL="12700" marR="777240">
              <a:lnSpc>
                <a:spcPct val="150000"/>
              </a:lnSpc>
              <a:buSzPct val="93333"/>
              <a:buFont typeface="Times New Roman"/>
              <a:buAutoNum type="arabicPeriod"/>
              <a:tabLst>
                <a:tab pos="148590" algn="l"/>
              </a:tabLst>
            </a:pPr>
            <a:r>
              <a:rPr dirty="0" sz="1500" spc="-40" b="1">
                <a:latin typeface="Times New Roman"/>
                <a:cs typeface="Times New Roman"/>
              </a:rPr>
              <a:t>Assess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Customer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spc="15" b="1">
                <a:latin typeface="Times New Roman"/>
                <a:cs typeface="Times New Roman"/>
              </a:rPr>
              <a:t>Retention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25" b="1">
                <a:latin typeface="Times New Roman"/>
                <a:cs typeface="Times New Roman"/>
              </a:rPr>
              <a:t>Rate</a:t>
            </a:r>
            <a:r>
              <a:rPr dirty="0" sz="1500" spc="-25">
                <a:latin typeface="Times New Roman"/>
                <a:cs typeface="Times New Roman"/>
              </a:rPr>
              <a:t>:-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Calculate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percentage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of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customers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returning</a:t>
            </a:r>
            <a:r>
              <a:rPr dirty="0" sz="1500" spc="-9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for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additional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purchases.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519" y="371094"/>
            <a:ext cx="7392034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SzPct val="93333"/>
              <a:buFont typeface="Times New Roman"/>
              <a:buAutoNum type="arabicPeriod" startAt="7"/>
              <a:tabLst>
                <a:tab pos="148590" algn="l"/>
              </a:tabLst>
            </a:pPr>
            <a:r>
              <a:rPr dirty="0" sz="1500" spc="-5" b="1">
                <a:latin typeface="Times New Roman"/>
                <a:cs typeface="Times New Roman"/>
              </a:rPr>
              <a:t>Optimize</a:t>
            </a:r>
            <a:r>
              <a:rPr dirty="0" sz="1500" spc="40" b="1">
                <a:latin typeface="Times New Roman"/>
                <a:cs typeface="Times New Roman"/>
              </a:rPr>
              <a:t> </a:t>
            </a:r>
            <a:r>
              <a:rPr dirty="0" sz="1500" spc="-35" b="1">
                <a:latin typeface="Times New Roman"/>
                <a:cs typeface="Times New Roman"/>
              </a:rPr>
              <a:t>Page</a:t>
            </a:r>
            <a:r>
              <a:rPr dirty="0" sz="1500" spc="55" b="1">
                <a:latin typeface="Times New Roman"/>
                <a:cs typeface="Times New Roman"/>
              </a:rPr>
              <a:t> </a:t>
            </a:r>
            <a:r>
              <a:rPr dirty="0" sz="1500" spc="-55" b="1">
                <a:latin typeface="Times New Roman"/>
                <a:cs typeface="Times New Roman"/>
              </a:rPr>
              <a:t>Load</a:t>
            </a:r>
            <a:r>
              <a:rPr dirty="0" sz="1500" spc="90" b="1">
                <a:latin typeface="Times New Roman"/>
                <a:cs typeface="Times New Roman"/>
              </a:rPr>
              <a:t> </a:t>
            </a:r>
            <a:r>
              <a:rPr dirty="0" sz="1500" spc="-30" b="1">
                <a:latin typeface="Times New Roman"/>
                <a:cs typeface="Times New Roman"/>
              </a:rPr>
              <a:t>Time</a:t>
            </a:r>
            <a:r>
              <a:rPr dirty="0" sz="1500" spc="-30">
                <a:latin typeface="Times New Roman"/>
                <a:cs typeface="Times New Roman"/>
              </a:rPr>
              <a:t>:-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Ensure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that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website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loads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quickly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for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improved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user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experience.</a:t>
            </a:r>
            <a:endParaRPr sz="1500">
              <a:latin typeface="Times New Roman"/>
              <a:cs typeface="Times New Roman"/>
            </a:endParaRPr>
          </a:p>
          <a:p>
            <a:pPr marL="148590" indent="-135890">
              <a:lnSpc>
                <a:spcPct val="100000"/>
              </a:lnSpc>
              <a:spcBef>
                <a:spcPts val="900"/>
              </a:spcBef>
              <a:buSzPct val="93333"/>
              <a:buFont typeface="Times New Roman"/>
              <a:buAutoNum type="arabicPeriod" startAt="7"/>
              <a:tabLst>
                <a:tab pos="148590" algn="l"/>
              </a:tabLst>
            </a:pPr>
            <a:r>
              <a:rPr dirty="0" sz="1500" spc="-45" b="1">
                <a:latin typeface="Times New Roman"/>
                <a:cs typeface="Times New Roman"/>
              </a:rPr>
              <a:t>Ensure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Mobile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spc="-25" b="1">
                <a:latin typeface="Times New Roman"/>
                <a:cs typeface="Times New Roman"/>
              </a:rPr>
              <a:t>Responsiveness</a:t>
            </a:r>
            <a:r>
              <a:rPr dirty="0" sz="1500" spc="-25">
                <a:latin typeface="Times New Roman"/>
                <a:cs typeface="Times New Roman"/>
              </a:rPr>
              <a:t>:-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Optimize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website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for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mobile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users.</a:t>
            </a:r>
            <a:endParaRPr sz="1500">
              <a:latin typeface="Times New Roman"/>
              <a:cs typeface="Times New Roman"/>
            </a:endParaRPr>
          </a:p>
          <a:p>
            <a:pPr marL="12700" marR="15875">
              <a:lnSpc>
                <a:spcPct val="150000"/>
              </a:lnSpc>
              <a:buSzPct val="93333"/>
              <a:buFont typeface="Times New Roman"/>
              <a:buAutoNum type="arabicPeriod" startAt="7"/>
              <a:tabLst>
                <a:tab pos="148590" algn="l"/>
              </a:tabLst>
            </a:pPr>
            <a:r>
              <a:rPr dirty="0" sz="1500" spc="-45" b="1">
                <a:latin typeface="Times New Roman"/>
                <a:cs typeface="Times New Roman"/>
              </a:rPr>
              <a:t>Measure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spc="-25" b="1">
                <a:latin typeface="Times New Roman"/>
                <a:cs typeface="Times New Roman"/>
              </a:rPr>
              <a:t>User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spc="-35" b="1">
                <a:latin typeface="Times New Roman"/>
                <a:cs typeface="Times New Roman"/>
              </a:rPr>
              <a:t>Engagement</a:t>
            </a:r>
            <a:r>
              <a:rPr dirty="0" sz="1500" spc="-35">
                <a:latin typeface="Times New Roman"/>
                <a:cs typeface="Times New Roman"/>
              </a:rPr>
              <a:t>:-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Track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metrics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such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85">
                <a:latin typeface="Times New Roman"/>
                <a:cs typeface="Times New Roman"/>
              </a:rPr>
              <a:t>as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time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spent,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65">
                <a:latin typeface="Times New Roman"/>
                <a:cs typeface="Times New Roman"/>
              </a:rPr>
              <a:t>pages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visited,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and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interactions</a:t>
            </a:r>
            <a:r>
              <a:rPr dirty="0" sz="1500" spc="-10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with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site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features.</a:t>
            </a:r>
            <a:endParaRPr sz="15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900"/>
              </a:spcBef>
              <a:buSzPct val="93333"/>
              <a:buFont typeface="Times New Roman"/>
              <a:buAutoNum type="arabicPeriod" startAt="7"/>
              <a:tabLst>
                <a:tab pos="240029" algn="l"/>
              </a:tabLst>
            </a:pPr>
            <a:r>
              <a:rPr dirty="0" sz="1500" spc="-35" b="1">
                <a:latin typeface="Times New Roman"/>
                <a:cs typeface="Times New Roman"/>
              </a:rPr>
              <a:t>Gather</a:t>
            </a:r>
            <a:r>
              <a:rPr dirty="0" sz="1500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Customer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55" b="1">
                <a:latin typeface="Times New Roman"/>
                <a:cs typeface="Times New Roman"/>
              </a:rPr>
              <a:t>Feedback</a:t>
            </a:r>
            <a:r>
              <a:rPr dirty="0" sz="1500" spc="-55">
                <a:latin typeface="Times New Roman"/>
                <a:cs typeface="Times New Roman"/>
              </a:rPr>
              <a:t>:-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Implement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65">
                <a:latin typeface="Times New Roman"/>
                <a:cs typeface="Times New Roman"/>
              </a:rPr>
              <a:t>surveys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or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feedback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mechanisms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Times New Roman"/>
                <a:cs typeface="Times New Roman"/>
              </a:rPr>
              <a:t>to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measure</a:t>
            </a:r>
            <a:endParaRPr sz="1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00"/>
              </a:spcBef>
            </a:pPr>
            <a:r>
              <a:rPr dirty="0" sz="1500" spc="15">
                <a:latin typeface="Times New Roman"/>
                <a:cs typeface="Times New Roman"/>
              </a:rPr>
              <a:t>Cus</a:t>
            </a:r>
            <a:r>
              <a:rPr dirty="0" sz="1500" spc="-5">
                <a:latin typeface="Times New Roman"/>
                <a:cs typeface="Times New Roman"/>
              </a:rPr>
              <a:t>t</a:t>
            </a:r>
            <a:r>
              <a:rPr dirty="0" sz="1500" spc="-5">
                <a:latin typeface="Times New Roman"/>
                <a:cs typeface="Times New Roman"/>
              </a:rPr>
              <a:t>o</a:t>
            </a:r>
            <a:r>
              <a:rPr dirty="0" sz="1500" spc="-10">
                <a:latin typeface="Times New Roman"/>
                <a:cs typeface="Times New Roman"/>
              </a:rPr>
              <a:t>m</a:t>
            </a:r>
            <a:r>
              <a:rPr dirty="0" sz="1500" spc="-40">
                <a:latin typeface="Times New Roman"/>
                <a:cs typeface="Times New Roman"/>
              </a:rPr>
              <a:t>er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60">
                <a:latin typeface="Times New Roman"/>
                <a:cs typeface="Times New Roman"/>
              </a:rPr>
              <a:t>Sa</a:t>
            </a:r>
            <a:r>
              <a:rPr dirty="0" sz="1500" spc="-45">
                <a:latin typeface="Times New Roman"/>
                <a:cs typeface="Times New Roman"/>
              </a:rPr>
              <a:t>t</a:t>
            </a:r>
            <a:r>
              <a:rPr dirty="0" sz="1500" spc="-30">
                <a:latin typeface="Times New Roman"/>
                <a:cs typeface="Times New Roman"/>
              </a:rPr>
              <a:t>isfaction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(</a:t>
            </a:r>
            <a:r>
              <a:rPr dirty="0" sz="1500" spc="-10">
                <a:latin typeface="Times New Roman"/>
                <a:cs typeface="Times New Roman"/>
              </a:rPr>
              <a:t>CSAT)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and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500" spc="25">
                <a:latin typeface="Times New Roman"/>
                <a:cs typeface="Times New Roman"/>
              </a:rPr>
              <a:t>Net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Pro</a:t>
            </a:r>
            <a:r>
              <a:rPr dirty="0" sz="1500" spc="15">
                <a:latin typeface="Times New Roman"/>
                <a:cs typeface="Times New Roman"/>
              </a:rPr>
              <a:t>mo</a:t>
            </a:r>
            <a:r>
              <a:rPr dirty="0" sz="1500">
                <a:latin typeface="Times New Roman"/>
                <a:cs typeface="Times New Roman"/>
              </a:rPr>
              <a:t>t</a:t>
            </a:r>
            <a:r>
              <a:rPr dirty="0" sz="1500" spc="-40">
                <a:latin typeface="Times New Roman"/>
                <a:cs typeface="Times New Roman"/>
              </a:rPr>
              <a:t>er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Scor</a:t>
            </a:r>
            <a:r>
              <a:rPr dirty="0" sz="1500" spc="-85">
                <a:latin typeface="Times New Roman"/>
                <a:cs typeface="Times New Roman"/>
              </a:rPr>
              <a:t>e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(</a:t>
            </a:r>
            <a:r>
              <a:rPr dirty="0" sz="1500" spc="-20">
                <a:latin typeface="Times New Roman"/>
                <a:cs typeface="Times New Roman"/>
              </a:rPr>
              <a:t>NPS</a:t>
            </a:r>
            <a:r>
              <a:rPr dirty="0" sz="1500" spc="-20">
                <a:latin typeface="Times New Roman"/>
                <a:cs typeface="Times New Roman"/>
              </a:rPr>
              <a:t>)</a:t>
            </a:r>
            <a:r>
              <a:rPr dirty="0" sz="1500" spc="-3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900"/>
              </a:spcBef>
              <a:buSzPct val="93333"/>
              <a:buFont typeface="Times New Roman"/>
              <a:buAutoNum type="arabicPeriod" startAt="11"/>
              <a:tabLst>
                <a:tab pos="240029" algn="l"/>
              </a:tabLst>
            </a:pPr>
            <a:r>
              <a:rPr dirty="0" sz="1500" b="1">
                <a:latin typeface="Times New Roman"/>
                <a:cs typeface="Times New Roman"/>
              </a:rPr>
              <a:t>Monitor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Inventory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spc="-25" b="1">
                <a:latin typeface="Times New Roman"/>
                <a:cs typeface="Times New Roman"/>
              </a:rPr>
              <a:t>Turnover</a:t>
            </a:r>
            <a:r>
              <a:rPr dirty="0" sz="1500" spc="-25">
                <a:latin typeface="Times New Roman"/>
                <a:cs typeface="Times New Roman"/>
              </a:rPr>
              <a:t>:-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Track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speed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at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which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inventory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75">
                <a:latin typeface="Times New Roman"/>
                <a:cs typeface="Times New Roman"/>
              </a:rPr>
              <a:t>is </a:t>
            </a:r>
            <a:r>
              <a:rPr dirty="0" sz="1500" spc="-40">
                <a:latin typeface="Times New Roman"/>
                <a:cs typeface="Times New Roman"/>
              </a:rPr>
              <a:t>sold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and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replenished.</a:t>
            </a:r>
            <a:endParaRPr sz="15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900"/>
              </a:spcBef>
              <a:buSzPct val="93333"/>
              <a:buFont typeface="Times New Roman"/>
              <a:buAutoNum type="arabicPeriod" startAt="11"/>
              <a:tabLst>
                <a:tab pos="240665" algn="l"/>
              </a:tabLst>
            </a:pPr>
            <a:r>
              <a:rPr dirty="0" sz="1500" spc="-45" b="1">
                <a:latin typeface="Times New Roman"/>
                <a:cs typeface="Times New Roman"/>
              </a:rPr>
              <a:t>Evaluate</a:t>
            </a:r>
            <a:r>
              <a:rPr dirty="0" sz="1500" spc="-10" b="1">
                <a:latin typeface="Times New Roman"/>
                <a:cs typeface="Times New Roman"/>
              </a:rPr>
              <a:t> </a:t>
            </a:r>
            <a:r>
              <a:rPr dirty="0" sz="1500" spc="5" b="1">
                <a:latin typeface="Times New Roman"/>
                <a:cs typeface="Times New Roman"/>
              </a:rPr>
              <a:t>Return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30" b="1">
                <a:latin typeface="Times New Roman"/>
                <a:cs typeface="Times New Roman"/>
              </a:rPr>
              <a:t>Rate</a:t>
            </a:r>
            <a:r>
              <a:rPr dirty="0" sz="1500" spc="-30">
                <a:latin typeface="Times New Roman"/>
                <a:cs typeface="Times New Roman"/>
              </a:rPr>
              <a:t>:-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90">
                <a:latin typeface="Times New Roman"/>
                <a:cs typeface="Times New Roman"/>
              </a:rPr>
              <a:t>Assess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percentage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of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products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that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are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returned.</a:t>
            </a:r>
            <a:endParaRPr sz="1500">
              <a:latin typeface="Times New Roman"/>
              <a:cs typeface="Times New Roman"/>
            </a:endParaRPr>
          </a:p>
          <a:p>
            <a:pPr marL="12700" marR="137795">
              <a:lnSpc>
                <a:spcPct val="150000"/>
              </a:lnSpc>
              <a:spcBef>
                <a:spcPts val="5"/>
              </a:spcBef>
              <a:buSzPct val="93333"/>
              <a:buFont typeface="Times New Roman"/>
              <a:buAutoNum type="arabicPeriod" startAt="11"/>
              <a:tabLst>
                <a:tab pos="240029" algn="l"/>
              </a:tabLst>
            </a:pPr>
            <a:r>
              <a:rPr dirty="0" sz="1500" b="1">
                <a:latin typeface="Times New Roman"/>
                <a:cs typeface="Times New Roman"/>
              </a:rPr>
              <a:t>Identify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spc="-30" b="1">
                <a:latin typeface="Times New Roman"/>
                <a:cs typeface="Times New Roman"/>
              </a:rPr>
              <a:t>and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Optimize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spc="-15" b="1">
                <a:latin typeface="Times New Roman"/>
                <a:cs typeface="Times New Roman"/>
              </a:rPr>
              <a:t>Abandoned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Funnel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Points</a:t>
            </a:r>
            <a:r>
              <a:rPr dirty="0" sz="1500" spc="-10">
                <a:latin typeface="Times New Roman"/>
                <a:cs typeface="Times New Roman"/>
              </a:rPr>
              <a:t>:-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60">
                <a:latin typeface="Times New Roman"/>
                <a:cs typeface="Times New Roman"/>
              </a:rPr>
              <a:t>Analyze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specific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steps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in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user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journey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where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visitors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commonly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drop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off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and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optimize</a:t>
            </a:r>
            <a:r>
              <a:rPr dirty="0" sz="1500" spc="-9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those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60">
                <a:latin typeface="Times New Roman"/>
                <a:cs typeface="Times New Roman"/>
              </a:rPr>
              <a:t>areas.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519" y="397509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213669"/>
                </a:solidFill>
                <a:latin typeface="Times New Roman"/>
                <a:cs typeface="Times New Roman"/>
              </a:rPr>
              <a:t>Step-Wise</a:t>
            </a:r>
            <a:r>
              <a:rPr dirty="0" sz="1800" spc="-9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13669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4891" y="1155953"/>
            <a:ext cx="6865620" cy="3668395"/>
            <a:chOff x="1294891" y="1155953"/>
            <a:chExt cx="6865620" cy="3668395"/>
          </a:xfrm>
        </p:grpSpPr>
        <p:sp>
          <p:nvSpPr>
            <p:cNvPr id="4" name="object 4"/>
            <p:cNvSpPr/>
            <p:nvPr/>
          </p:nvSpPr>
          <p:spPr>
            <a:xfrm>
              <a:off x="1294892" y="1155953"/>
              <a:ext cx="6865620" cy="969644"/>
            </a:xfrm>
            <a:custGeom>
              <a:avLst/>
              <a:gdLst/>
              <a:ahLst/>
              <a:cxnLst/>
              <a:rect l="l" t="t" r="r" b="b"/>
              <a:pathLst>
                <a:path w="6865620" h="969644">
                  <a:moveTo>
                    <a:pt x="627875" y="736104"/>
                  </a:moveTo>
                  <a:lnTo>
                    <a:pt x="556260" y="736104"/>
                  </a:lnTo>
                  <a:lnTo>
                    <a:pt x="522732" y="736104"/>
                  </a:lnTo>
                  <a:lnTo>
                    <a:pt x="0" y="736104"/>
                  </a:lnTo>
                  <a:lnTo>
                    <a:pt x="0" y="969264"/>
                  </a:lnTo>
                  <a:lnTo>
                    <a:pt x="522732" y="969264"/>
                  </a:lnTo>
                  <a:lnTo>
                    <a:pt x="556260" y="969264"/>
                  </a:lnTo>
                  <a:lnTo>
                    <a:pt x="627875" y="969264"/>
                  </a:lnTo>
                  <a:lnTo>
                    <a:pt x="627875" y="736104"/>
                  </a:lnTo>
                  <a:close/>
                </a:path>
                <a:path w="6865620" h="969644">
                  <a:moveTo>
                    <a:pt x="755904" y="490728"/>
                  </a:moveTo>
                  <a:lnTo>
                    <a:pt x="714756" y="490728"/>
                  </a:lnTo>
                  <a:lnTo>
                    <a:pt x="0" y="490728"/>
                  </a:lnTo>
                  <a:lnTo>
                    <a:pt x="0" y="723900"/>
                  </a:lnTo>
                  <a:lnTo>
                    <a:pt x="714756" y="723900"/>
                  </a:lnTo>
                  <a:lnTo>
                    <a:pt x="755904" y="723900"/>
                  </a:lnTo>
                  <a:lnTo>
                    <a:pt x="755904" y="490728"/>
                  </a:lnTo>
                  <a:close/>
                </a:path>
                <a:path w="6865620" h="969644">
                  <a:moveTo>
                    <a:pt x="992111" y="245364"/>
                  </a:moveTo>
                  <a:lnTo>
                    <a:pt x="774192" y="245364"/>
                  </a:lnTo>
                  <a:lnTo>
                    <a:pt x="733044" y="245364"/>
                  </a:lnTo>
                  <a:lnTo>
                    <a:pt x="0" y="245364"/>
                  </a:lnTo>
                  <a:lnTo>
                    <a:pt x="0" y="478536"/>
                  </a:lnTo>
                  <a:lnTo>
                    <a:pt x="733044" y="478536"/>
                  </a:lnTo>
                  <a:lnTo>
                    <a:pt x="774192" y="478536"/>
                  </a:lnTo>
                  <a:lnTo>
                    <a:pt x="992111" y="478536"/>
                  </a:lnTo>
                  <a:lnTo>
                    <a:pt x="992111" y="245364"/>
                  </a:lnTo>
                  <a:close/>
                </a:path>
                <a:path w="6865620" h="969644">
                  <a:moveTo>
                    <a:pt x="1153655" y="736104"/>
                  </a:moveTo>
                  <a:lnTo>
                    <a:pt x="661416" y="736104"/>
                  </a:lnTo>
                  <a:lnTo>
                    <a:pt x="627888" y="736104"/>
                  </a:lnTo>
                  <a:lnTo>
                    <a:pt x="627888" y="969264"/>
                  </a:lnTo>
                  <a:lnTo>
                    <a:pt x="661416" y="969264"/>
                  </a:lnTo>
                  <a:lnTo>
                    <a:pt x="1153655" y="969264"/>
                  </a:lnTo>
                  <a:lnTo>
                    <a:pt x="1153655" y="736104"/>
                  </a:lnTo>
                  <a:close/>
                </a:path>
                <a:path w="6865620" h="969644">
                  <a:moveTo>
                    <a:pt x="1923275" y="0"/>
                  </a:moveTo>
                  <a:lnTo>
                    <a:pt x="1923275" y="0"/>
                  </a:lnTo>
                  <a:lnTo>
                    <a:pt x="0" y="0"/>
                  </a:lnTo>
                  <a:lnTo>
                    <a:pt x="0" y="233172"/>
                  </a:lnTo>
                  <a:lnTo>
                    <a:pt x="1923275" y="233172"/>
                  </a:lnTo>
                  <a:lnTo>
                    <a:pt x="1923275" y="0"/>
                  </a:lnTo>
                  <a:close/>
                </a:path>
                <a:path w="6865620" h="969644">
                  <a:moveTo>
                    <a:pt x="2048243" y="736104"/>
                  </a:moveTo>
                  <a:lnTo>
                    <a:pt x="2048243" y="736104"/>
                  </a:lnTo>
                  <a:lnTo>
                    <a:pt x="1153668" y="736104"/>
                  </a:lnTo>
                  <a:lnTo>
                    <a:pt x="1153668" y="969264"/>
                  </a:lnTo>
                  <a:lnTo>
                    <a:pt x="2048243" y="969264"/>
                  </a:lnTo>
                  <a:lnTo>
                    <a:pt x="2048243" y="736104"/>
                  </a:lnTo>
                  <a:close/>
                </a:path>
                <a:path w="6865620" h="969644">
                  <a:moveTo>
                    <a:pt x="2676131" y="736104"/>
                  </a:moveTo>
                  <a:lnTo>
                    <a:pt x="2531364" y="736104"/>
                  </a:lnTo>
                  <a:lnTo>
                    <a:pt x="2500884" y="736104"/>
                  </a:lnTo>
                  <a:lnTo>
                    <a:pt x="2048256" y="736104"/>
                  </a:lnTo>
                  <a:lnTo>
                    <a:pt x="2048256" y="969264"/>
                  </a:lnTo>
                  <a:lnTo>
                    <a:pt x="2500884" y="969264"/>
                  </a:lnTo>
                  <a:lnTo>
                    <a:pt x="2531364" y="969264"/>
                  </a:lnTo>
                  <a:lnTo>
                    <a:pt x="2676131" y="969264"/>
                  </a:lnTo>
                  <a:lnTo>
                    <a:pt x="2676131" y="736104"/>
                  </a:lnTo>
                  <a:close/>
                </a:path>
                <a:path w="6865620" h="969644">
                  <a:moveTo>
                    <a:pt x="3041904" y="736104"/>
                  </a:moveTo>
                  <a:lnTo>
                    <a:pt x="2709672" y="736104"/>
                  </a:lnTo>
                  <a:lnTo>
                    <a:pt x="2676144" y="736104"/>
                  </a:lnTo>
                  <a:lnTo>
                    <a:pt x="2676144" y="969264"/>
                  </a:lnTo>
                  <a:lnTo>
                    <a:pt x="2709672" y="969264"/>
                  </a:lnTo>
                  <a:lnTo>
                    <a:pt x="3041904" y="969264"/>
                  </a:lnTo>
                  <a:lnTo>
                    <a:pt x="3041904" y="736104"/>
                  </a:lnTo>
                  <a:close/>
                </a:path>
                <a:path w="6865620" h="969644">
                  <a:moveTo>
                    <a:pt x="3061703" y="0"/>
                  </a:moveTo>
                  <a:lnTo>
                    <a:pt x="3061703" y="0"/>
                  </a:lnTo>
                  <a:lnTo>
                    <a:pt x="1923288" y="0"/>
                  </a:lnTo>
                  <a:lnTo>
                    <a:pt x="1923288" y="233172"/>
                  </a:lnTo>
                  <a:lnTo>
                    <a:pt x="3061703" y="233172"/>
                  </a:lnTo>
                  <a:lnTo>
                    <a:pt x="3061703" y="0"/>
                  </a:lnTo>
                  <a:close/>
                </a:path>
                <a:path w="6865620" h="969644">
                  <a:moveTo>
                    <a:pt x="3995915" y="0"/>
                  </a:moveTo>
                  <a:lnTo>
                    <a:pt x="3965448" y="0"/>
                  </a:lnTo>
                  <a:lnTo>
                    <a:pt x="3352800" y="0"/>
                  </a:lnTo>
                  <a:lnTo>
                    <a:pt x="3317748" y="0"/>
                  </a:lnTo>
                  <a:lnTo>
                    <a:pt x="3061716" y="0"/>
                  </a:lnTo>
                  <a:lnTo>
                    <a:pt x="3061716" y="233172"/>
                  </a:lnTo>
                  <a:lnTo>
                    <a:pt x="3317748" y="233172"/>
                  </a:lnTo>
                  <a:lnTo>
                    <a:pt x="3352800" y="233172"/>
                  </a:lnTo>
                  <a:lnTo>
                    <a:pt x="3965448" y="233172"/>
                  </a:lnTo>
                  <a:lnTo>
                    <a:pt x="3995915" y="233172"/>
                  </a:lnTo>
                  <a:lnTo>
                    <a:pt x="3995915" y="0"/>
                  </a:lnTo>
                  <a:close/>
                </a:path>
                <a:path w="6865620" h="969644">
                  <a:moveTo>
                    <a:pt x="4718291" y="0"/>
                  </a:moveTo>
                  <a:lnTo>
                    <a:pt x="4687824" y="0"/>
                  </a:lnTo>
                  <a:lnTo>
                    <a:pt x="4177284" y="0"/>
                  </a:lnTo>
                  <a:lnTo>
                    <a:pt x="4143756" y="0"/>
                  </a:lnTo>
                  <a:lnTo>
                    <a:pt x="3995928" y="0"/>
                  </a:lnTo>
                  <a:lnTo>
                    <a:pt x="3995928" y="233172"/>
                  </a:lnTo>
                  <a:lnTo>
                    <a:pt x="4143756" y="233172"/>
                  </a:lnTo>
                  <a:lnTo>
                    <a:pt x="4177284" y="233172"/>
                  </a:lnTo>
                  <a:lnTo>
                    <a:pt x="4687824" y="233172"/>
                  </a:lnTo>
                  <a:lnTo>
                    <a:pt x="4718291" y="233172"/>
                  </a:lnTo>
                  <a:lnTo>
                    <a:pt x="4718291" y="0"/>
                  </a:lnTo>
                  <a:close/>
                </a:path>
                <a:path w="6865620" h="969644">
                  <a:moveTo>
                    <a:pt x="5413248" y="0"/>
                  </a:moveTo>
                  <a:lnTo>
                    <a:pt x="5413248" y="0"/>
                  </a:lnTo>
                  <a:lnTo>
                    <a:pt x="4718304" y="0"/>
                  </a:lnTo>
                  <a:lnTo>
                    <a:pt x="4718304" y="233172"/>
                  </a:lnTo>
                  <a:lnTo>
                    <a:pt x="5413248" y="233172"/>
                  </a:lnTo>
                  <a:lnTo>
                    <a:pt x="5413248" y="0"/>
                  </a:lnTo>
                  <a:close/>
                </a:path>
                <a:path w="6865620" h="969644">
                  <a:moveTo>
                    <a:pt x="6865620" y="245364"/>
                  </a:moveTo>
                  <a:lnTo>
                    <a:pt x="6865620" y="245364"/>
                  </a:lnTo>
                  <a:lnTo>
                    <a:pt x="992124" y="245364"/>
                  </a:lnTo>
                  <a:lnTo>
                    <a:pt x="992124" y="478536"/>
                  </a:lnTo>
                  <a:lnTo>
                    <a:pt x="6865620" y="478536"/>
                  </a:lnTo>
                  <a:lnTo>
                    <a:pt x="6865620" y="245364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94892" y="1892058"/>
              <a:ext cx="5933440" cy="1214755"/>
            </a:xfrm>
            <a:custGeom>
              <a:avLst/>
              <a:gdLst/>
              <a:ahLst/>
              <a:cxnLst/>
              <a:rect l="l" t="t" r="r" b="b"/>
              <a:pathLst>
                <a:path w="5933440" h="1214755">
                  <a:moveTo>
                    <a:pt x="208775" y="736079"/>
                  </a:moveTo>
                  <a:lnTo>
                    <a:pt x="0" y="736079"/>
                  </a:lnTo>
                  <a:lnTo>
                    <a:pt x="0" y="969251"/>
                  </a:lnTo>
                  <a:lnTo>
                    <a:pt x="208775" y="969251"/>
                  </a:lnTo>
                  <a:lnTo>
                    <a:pt x="208775" y="736079"/>
                  </a:lnTo>
                  <a:close/>
                </a:path>
                <a:path w="5933440" h="1214755">
                  <a:moveTo>
                    <a:pt x="487667" y="245351"/>
                  </a:moveTo>
                  <a:lnTo>
                    <a:pt x="454152" y="245351"/>
                  </a:lnTo>
                  <a:lnTo>
                    <a:pt x="0" y="245351"/>
                  </a:lnTo>
                  <a:lnTo>
                    <a:pt x="0" y="478523"/>
                  </a:lnTo>
                  <a:lnTo>
                    <a:pt x="454152" y="478523"/>
                  </a:lnTo>
                  <a:lnTo>
                    <a:pt x="487667" y="478523"/>
                  </a:lnTo>
                  <a:lnTo>
                    <a:pt x="487667" y="245351"/>
                  </a:lnTo>
                  <a:close/>
                </a:path>
                <a:path w="5933440" h="1214755">
                  <a:moveTo>
                    <a:pt x="534911" y="736079"/>
                  </a:moveTo>
                  <a:lnTo>
                    <a:pt x="463296" y="736079"/>
                  </a:lnTo>
                  <a:lnTo>
                    <a:pt x="429768" y="736079"/>
                  </a:lnTo>
                  <a:lnTo>
                    <a:pt x="242316" y="736079"/>
                  </a:lnTo>
                  <a:lnTo>
                    <a:pt x="208788" y="736079"/>
                  </a:lnTo>
                  <a:lnTo>
                    <a:pt x="208788" y="969251"/>
                  </a:lnTo>
                  <a:lnTo>
                    <a:pt x="242316" y="969251"/>
                  </a:lnTo>
                  <a:lnTo>
                    <a:pt x="429768" y="969251"/>
                  </a:lnTo>
                  <a:lnTo>
                    <a:pt x="463296" y="969251"/>
                  </a:lnTo>
                  <a:lnTo>
                    <a:pt x="534911" y="969251"/>
                  </a:lnTo>
                  <a:lnTo>
                    <a:pt x="534911" y="736079"/>
                  </a:lnTo>
                  <a:close/>
                </a:path>
                <a:path w="5933440" h="1214755">
                  <a:moveTo>
                    <a:pt x="761987" y="490715"/>
                  </a:moveTo>
                  <a:lnTo>
                    <a:pt x="726948" y="490715"/>
                  </a:lnTo>
                  <a:lnTo>
                    <a:pt x="509016" y="490715"/>
                  </a:lnTo>
                  <a:lnTo>
                    <a:pt x="478536" y="490715"/>
                  </a:lnTo>
                  <a:lnTo>
                    <a:pt x="0" y="490715"/>
                  </a:lnTo>
                  <a:lnTo>
                    <a:pt x="0" y="723887"/>
                  </a:lnTo>
                  <a:lnTo>
                    <a:pt x="478536" y="723887"/>
                  </a:lnTo>
                  <a:lnTo>
                    <a:pt x="509016" y="723887"/>
                  </a:lnTo>
                  <a:lnTo>
                    <a:pt x="726948" y="723887"/>
                  </a:lnTo>
                  <a:lnTo>
                    <a:pt x="761987" y="723887"/>
                  </a:lnTo>
                  <a:lnTo>
                    <a:pt x="761987" y="490715"/>
                  </a:lnTo>
                  <a:close/>
                </a:path>
                <a:path w="5933440" h="1214755">
                  <a:moveTo>
                    <a:pt x="1435608" y="981443"/>
                  </a:moveTo>
                  <a:lnTo>
                    <a:pt x="1435608" y="981443"/>
                  </a:lnTo>
                  <a:lnTo>
                    <a:pt x="0" y="981443"/>
                  </a:lnTo>
                  <a:lnTo>
                    <a:pt x="0" y="1214615"/>
                  </a:lnTo>
                  <a:lnTo>
                    <a:pt x="1435608" y="1214615"/>
                  </a:lnTo>
                  <a:lnTo>
                    <a:pt x="1435608" y="981443"/>
                  </a:lnTo>
                  <a:close/>
                </a:path>
                <a:path w="5933440" h="1214755">
                  <a:moveTo>
                    <a:pt x="2090915" y="736079"/>
                  </a:moveTo>
                  <a:lnTo>
                    <a:pt x="2090915" y="736079"/>
                  </a:lnTo>
                  <a:lnTo>
                    <a:pt x="534924" y="736079"/>
                  </a:lnTo>
                  <a:lnTo>
                    <a:pt x="534924" y="969251"/>
                  </a:lnTo>
                  <a:lnTo>
                    <a:pt x="2090915" y="969251"/>
                  </a:lnTo>
                  <a:lnTo>
                    <a:pt x="2090915" y="736079"/>
                  </a:lnTo>
                  <a:close/>
                </a:path>
                <a:path w="5933440" h="1214755">
                  <a:moveTo>
                    <a:pt x="2430767" y="490715"/>
                  </a:moveTo>
                  <a:lnTo>
                    <a:pt x="2430767" y="490715"/>
                  </a:lnTo>
                  <a:lnTo>
                    <a:pt x="762000" y="490715"/>
                  </a:lnTo>
                  <a:lnTo>
                    <a:pt x="762000" y="723887"/>
                  </a:lnTo>
                  <a:lnTo>
                    <a:pt x="2430767" y="723887"/>
                  </a:lnTo>
                  <a:lnTo>
                    <a:pt x="2430767" y="490715"/>
                  </a:lnTo>
                  <a:close/>
                </a:path>
                <a:path w="5933440" h="1214755">
                  <a:moveTo>
                    <a:pt x="2755392" y="736079"/>
                  </a:moveTo>
                  <a:lnTo>
                    <a:pt x="2714244" y="736079"/>
                  </a:lnTo>
                  <a:lnTo>
                    <a:pt x="2371344" y="736079"/>
                  </a:lnTo>
                  <a:lnTo>
                    <a:pt x="2339340" y="736079"/>
                  </a:lnTo>
                  <a:lnTo>
                    <a:pt x="2090928" y="736079"/>
                  </a:lnTo>
                  <a:lnTo>
                    <a:pt x="2090928" y="969251"/>
                  </a:lnTo>
                  <a:lnTo>
                    <a:pt x="2339340" y="969251"/>
                  </a:lnTo>
                  <a:lnTo>
                    <a:pt x="2371344" y="969251"/>
                  </a:lnTo>
                  <a:lnTo>
                    <a:pt x="2714244" y="969251"/>
                  </a:lnTo>
                  <a:lnTo>
                    <a:pt x="2755392" y="969251"/>
                  </a:lnTo>
                  <a:lnTo>
                    <a:pt x="2755392" y="736079"/>
                  </a:lnTo>
                  <a:close/>
                </a:path>
                <a:path w="5933440" h="1214755">
                  <a:moveTo>
                    <a:pt x="2985503" y="245351"/>
                  </a:moveTo>
                  <a:lnTo>
                    <a:pt x="2985503" y="245351"/>
                  </a:lnTo>
                  <a:lnTo>
                    <a:pt x="487680" y="245351"/>
                  </a:lnTo>
                  <a:lnTo>
                    <a:pt x="487680" y="478523"/>
                  </a:lnTo>
                  <a:lnTo>
                    <a:pt x="2985503" y="478523"/>
                  </a:lnTo>
                  <a:lnTo>
                    <a:pt x="2985503" y="245351"/>
                  </a:lnTo>
                  <a:close/>
                </a:path>
                <a:path w="5933440" h="1214755">
                  <a:moveTo>
                    <a:pt x="3425939" y="0"/>
                  </a:moveTo>
                  <a:lnTo>
                    <a:pt x="3393948" y="0"/>
                  </a:lnTo>
                  <a:lnTo>
                    <a:pt x="3073908" y="0"/>
                  </a:lnTo>
                  <a:lnTo>
                    <a:pt x="3041904" y="0"/>
                  </a:lnTo>
                  <a:lnTo>
                    <a:pt x="2709672" y="0"/>
                  </a:lnTo>
                  <a:lnTo>
                    <a:pt x="2709672" y="233159"/>
                  </a:lnTo>
                  <a:lnTo>
                    <a:pt x="3041904" y="233159"/>
                  </a:lnTo>
                  <a:lnTo>
                    <a:pt x="3073908" y="233159"/>
                  </a:lnTo>
                  <a:lnTo>
                    <a:pt x="3393948" y="233159"/>
                  </a:lnTo>
                  <a:lnTo>
                    <a:pt x="3425939" y="233159"/>
                  </a:lnTo>
                  <a:lnTo>
                    <a:pt x="3425939" y="0"/>
                  </a:lnTo>
                  <a:close/>
                </a:path>
                <a:path w="5933440" h="1214755">
                  <a:moveTo>
                    <a:pt x="4201655" y="490715"/>
                  </a:moveTo>
                  <a:lnTo>
                    <a:pt x="4201655" y="490715"/>
                  </a:lnTo>
                  <a:lnTo>
                    <a:pt x="2430780" y="490715"/>
                  </a:lnTo>
                  <a:lnTo>
                    <a:pt x="2430780" y="723887"/>
                  </a:lnTo>
                  <a:lnTo>
                    <a:pt x="4201655" y="723887"/>
                  </a:lnTo>
                  <a:lnTo>
                    <a:pt x="4201655" y="490715"/>
                  </a:lnTo>
                  <a:close/>
                </a:path>
                <a:path w="5933440" h="1214755">
                  <a:moveTo>
                    <a:pt x="4282440" y="0"/>
                  </a:moveTo>
                  <a:lnTo>
                    <a:pt x="4241292" y="0"/>
                  </a:lnTo>
                  <a:lnTo>
                    <a:pt x="3970020" y="0"/>
                  </a:lnTo>
                  <a:lnTo>
                    <a:pt x="3938016" y="0"/>
                  </a:lnTo>
                  <a:lnTo>
                    <a:pt x="3425952" y="0"/>
                  </a:lnTo>
                  <a:lnTo>
                    <a:pt x="3425952" y="233159"/>
                  </a:lnTo>
                  <a:lnTo>
                    <a:pt x="3938016" y="233159"/>
                  </a:lnTo>
                  <a:lnTo>
                    <a:pt x="3970020" y="233159"/>
                  </a:lnTo>
                  <a:lnTo>
                    <a:pt x="4241292" y="233159"/>
                  </a:lnTo>
                  <a:lnTo>
                    <a:pt x="4282440" y="233159"/>
                  </a:lnTo>
                  <a:lnTo>
                    <a:pt x="4282440" y="0"/>
                  </a:lnTo>
                  <a:close/>
                </a:path>
                <a:path w="5933440" h="1214755">
                  <a:moveTo>
                    <a:pt x="4411980" y="245351"/>
                  </a:moveTo>
                  <a:lnTo>
                    <a:pt x="4411980" y="245351"/>
                  </a:lnTo>
                  <a:lnTo>
                    <a:pt x="2985516" y="245351"/>
                  </a:lnTo>
                  <a:lnTo>
                    <a:pt x="2985516" y="478523"/>
                  </a:lnTo>
                  <a:lnTo>
                    <a:pt x="4411980" y="478523"/>
                  </a:lnTo>
                  <a:lnTo>
                    <a:pt x="4411980" y="245351"/>
                  </a:lnTo>
                  <a:close/>
                </a:path>
                <a:path w="5933440" h="1214755">
                  <a:moveTo>
                    <a:pt x="4567415" y="490715"/>
                  </a:moveTo>
                  <a:lnTo>
                    <a:pt x="4533900" y="490715"/>
                  </a:lnTo>
                  <a:lnTo>
                    <a:pt x="4232148" y="490715"/>
                  </a:lnTo>
                  <a:lnTo>
                    <a:pt x="4201668" y="490715"/>
                  </a:lnTo>
                  <a:lnTo>
                    <a:pt x="4201668" y="723887"/>
                  </a:lnTo>
                  <a:lnTo>
                    <a:pt x="4232148" y="723887"/>
                  </a:lnTo>
                  <a:lnTo>
                    <a:pt x="4533900" y="723887"/>
                  </a:lnTo>
                  <a:lnTo>
                    <a:pt x="4567415" y="723887"/>
                  </a:lnTo>
                  <a:lnTo>
                    <a:pt x="4567415" y="490715"/>
                  </a:lnTo>
                  <a:close/>
                </a:path>
                <a:path w="5933440" h="1214755">
                  <a:moveTo>
                    <a:pt x="5489435" y="490715"/>
                  </a:moveTo>
                  <a:lnTo>
                    <a:pt x="4858512" y="490715"/>
                  </a:lnTo>
                  <a:lnTo>
                    <a:pt x="4823460" y="490715"/>
                  </a:lnTo>
                  <a:lnTo>
                    <a:pt x="4567428" y="490715"/>
                  </a:lnTo>
                  <a:lnTo>
                    <a:pt x="4567428" y="723887"/>
                  </a:lnTo>
                  <a:lnTo>
                    <a:pt x="4823460" y="723887"/>
                  </a:lnTo>
                  <a:lnTo>
                    <a:pt x="4858512" y="723887"/>
                  </a:lnTo>
                  <a:lnTo>
                    <a:pt x="5489435" y="723887"/>
                  </a:lnTo>
                  <a:lnTo>
                    <a:pt x="5489435" y="490715"/>
                  </a:lnTo>
                  <a:close/>
                </a:path>
                <a:path w="5933440" h="1214755">
                  <a:moveTo>
                    <a:pt x="5932932" y="490715"/>
                  </a:moveTo>
                  <a:lnTo>
                    <a:pt x="5891784" y="490715"/>
                  </a:lnTo>
                  <a:lnTo>
                    <a:pt x="5521452" y="490715"/>
                  </a:lnTo>
                  <a:lnTo>
                    <a:pt x="5489448" y="490715"/>
                  </a:lnTo>
                  <a:lnTo>
                    <a:pt x="5489448" y="723887"/>
                  </a:lnTo>
                  <a:lnTo>
                    <a:pt x="5521452" y="723887"/>
                  </a:lnTo>
                  <a:lnTo>
                    <a:pt x="5891784" y="723887"/>
                  </a:lnTo>
                  <a:lnTo>
                    <a:pt x="5932932" y="723887"/>
                  </a:lnTo>
                  <a:lnTo>
                    <a:pt x="5932932" y="490715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94892" y="2873501"/>
              <a:ext cx="6865620" cy="1214755"/>
            </a:xfrm>
            <a:custGeom>
              <a:avLst/>
              <a:gdLst/>
              <a:ahLst/>
              <a:cxnLst/>
              <a:rect l="l" t="t" r="r" b="b"/>
              <a:pathLst>
                <a:path w="6865620" h="1214754">
                  <a:moveTo>
                    <a:pt x="374904" y="981405"/>
                  </a:moveTo>
                  <a:lnTo>
                    <a:pt x="0" y="981405"/>
                  </a:lnTo>
                  <a:lnTo>
                    <a:pt x="0" y="1214577"/>
                  </a:lnTo>
                  <a:lnTo>
                    <a:pt x="374904" y="1214577"/>
                  </a:lnTo>
                  <a:lnTo>
                    <a:pt x="374904" y="981405"/>
                  </a:lnTo>
                  <a:close/>
                </a:path>
                <a:path w="6865620" h="1214754">
                  <a:moveTo>
                    <a:pt x="487667" y="245364"/>
                  </a:moveTo>
                  <a:lnTo>
                    <a:pt x="454152" y="245364"/>
                  </a:lnTo>
                  <a:lnTo>
                    <a:pt x="0" y="245364"/>
                  </a:lnTo>
                  <a:lnTo>
                    <a:pt x="0" y="478536"/>
                  </a:lnTo>
                  <a:lnTo>
                    <a:pt x="454152" y="478536"/>
                  </a:lnTo>
                  <a:lnTo>
                    <a:pt x="487667" y="478536"/>
                  </a:lnTo>
                  <a:lnTo>
                    <a:pt x="487667" y="245364"/>
                  </a:lnTo>
                  <a:close/>
                </a:path>
                <a:path w="6865620" h="1214754">
                  <a:moveTo>
                    <a:pt x="1208519" y="245364"/>
                  </a:moveTo>
                  <a:lnTo>
                    <a:pt x="1175004" y="245364"/>
                  </a:lnTo>
                  <a:lnTo>
                    <a:pt x="594360" y="245364"/>
                  </a:lnTo>
                  <a:lnTo>
                    <a:pt x="559308" y="245364"/>
                  </a:lnTo>
                  <a:lnTo>
                    <a:pt x="487680" y="245364"/>
                  </a:lnTo>
                  <a:lnTo>
                    <a:pt x="487680" y="478536"/>
                  </a:lnTo>
                  <a:lnTo>
                    <a:pt x="559308" y="478536"/>
                  </a:lnTo>
                  <a:lnTo>
                    <a:pt x="594360" y="478536"/>
                  </a:lnTo>
                  <a:lnTo>
                    <a:pt x="1175004" y="478536"/>
                  </a:lnTo>
                  <a:lnTo>
                    <a:pt x="1208519" y="478536"/>
                  </a:lnTo>
                  <a:lnTo>
                    <a:pt x="1208519" y="245364"/>
                  </a:lnTo>
                  <a:close/>
                </a:path>
                <a:path w="6865620" h="1214754">
                  <a:moveTo>
                    <a:pt x="2072627" y="736092"/>
                  </a:moveTo>
                  <a:lnTo>
                    <a:pt x="2072627" y="736092"/>
                  </a:lnTo>
                  <a:lnTo>
                    <a:pt x="0" y="736092"/>
                  </a:lnTo>
                  <a:lnTo>
                    <a:pt x="0" y="969264"/>
                  </a:lnTo>
                  <a:lnTo>
                    <a:pt x="2072627" y="969264"/>
                  </a:lnTo>
                  <a:lnTo>
                    <a:pt x="2072627" y="736092"/>
                  </a:lnTo>
                  <a:close/>
                </a:path>
                <a:path w="6865620" h="1214754">
                  <a:moveTo>
                    <a:pt x="2148827" y="490728"/>
                  </a:moveTo>
                  <a:lnTo>
                    <a:pt x="2148827" y="490728"/>
                  </a:lnTo>
                  <a:lnTo>
                    <a:pt x="0" y="490728"/>
                  </a:lnTo>
                  <a:lnTo>
                    <a:pt x="0" y="723900"/>
                  </a:lnTo>
                  <a:lnTo>
                    <a:pt x="2148827" y="723900"/>
                  </a:lnTo>
                  <a:lnTo>
                    <a:pt x="2148827" y="490728"/>
                  </a:lnTo>
                  <a:close/>
                </a:path>
                <a:path w="6865620" h="1214754">
                  <a:moveTo>
                    <a:pt x="2945879" y="245364"/>
                  </a:moveTo>
                  <a:lnTo>
                    <a:pt x="2945879" y="245364"/>
                  </a:lnTo>
                  <a:lnTo>
                    <a:pt x="1208532" y="245364"/>
                  </a:lnTo>
                  <a:lnTo>
                    <a:pt x="1208532" y="478536"/>
                  </a:lnTo>
                  <a:lnTo>
                    <a:pt x="2945879" y="478536"/>
                  </a:lnTo>
                  <a:lnTo>
                    <a:pt x="2945879" y="245364"/>
                  </a:lnTo>
                  <a:close/>
                </a:path>
                <a:path w="6865620" h="1214754">
                  <a:moveTo>
                    <a:pt x="2982468" y="736092"/>
                  </a:moveTo>
                  <a:lnTo>
                    <a:pt x="2941320" y="736092"/>
                  </a:lnTo>
                  <a:lnTo>
                    <a:pt x="2103120" y="736092"/>
                  </a:lnTo>
                  <a:lnTo>
                    <a:pt x="2072640" y="736092"/>
                  </a:lnTo>
                  <a:lnTo>
                    <a:pt x="2072640" y="969264"/>
                  </a:lnTo>
                  <a:lnTo>
                    <a:pt x="2103120" y="969264"/>
                  </a:lnTo>
                  <a:lnTo>
                    <a:pt x="2941320" y="969264"/>
                  </a:lnTo>
                  <a:lnTo>
                    <a:pt x="2982468" y="969264"/>
                  </a:lnTo>
                  <a:lnTo>
                    <a:pt x="2982468" y="736092"/>
                  </a:lnTo>
                  <a:close/>
                </a:path>
                <a:path w="6865620" h="1214754">
                  <a:moveTo>
                    <a:pt x="3229343" y="0"/>
                  </a:moveTo>
                  <a:lnTo>
                    <a:pt x="3229343" y="0"/>
                  </a:lnTo>
                  <a:lnTo>
                    <a:pt x="861060" y="0"/>
                  </a:lnTo>
                  <a:lnTo>
                    <a:pt x="861060" y="233172"/>
                  </a:lnTo>
                  <a:lnTo>
                    <a:pt x="3229343" y="233172"/>
                  </a:lnTo>
                  <a:lnTo>
                    <a:pt x="3229343" y="0"/>
                  </a:lnTo>
                  <a:close/>
                </a:path>
                <a:path w="6865620" h="1214754">
                  <a:moveTo>
                    <a:pt x="3860279" y="490728"/>
                  </a:moveTo>
                  <a:lnTo>
                    <a:pt x="3860279" y="490728"/>
                  </a:lnTo>
                  <a:lnTo>
                    <a:pt x="2148840" y="490728"/>
                  </a:lnTo>
                  <a:lnTo>
                    <a:pt x="2148840" y="723900"/>
                  </a:lnTo>
                  <a:lnTo>
                    <a:pt x="3860279" y="723900"/>
                  </a:lnTo>
                  <a:lnTo>
                    <a:pt x="3860279" y="490728"/>
                  </a:lnTo>
                  <a:close/>
                </a:path>
                <a:path w="6865620" h="1214754">
                  <a:moveTo>
                    <a:pt x="4087355" y="245364"/>
                  </a:moveTo>
                  <a:lnTo>
                    <a:pt x="3506724" y="245364"/>
                  </a:lnTo>
                  <a:lnTo>
                    <a:pt x="3474720" y="245364"/>
                  </a:lnTo>
                  <a:lnTo>
                    <a:pt x="2945892" y="245364"/>
                  </a:lnTo>
                  <a:lnTo>
                    <a:pt x="2945892" y="478536"/>
                  </a:lnTo>
                  <a:lnTo>
                    <a:pt x="3474720" y="478536"/>
                  </a:lnTo>
                  <a:lnTo>
                    <a:pt x="3506724" y="478536"/>
                  </a:lnTo>
                  <a:lnTo>
                    <a:pt x="4087355" y="478536"/>
                  </a:lnTo>
                  <a:lnTo>
                    <a:pt x="4087355" y="245364"/>
                  </a:lnTo>
                  <a:close/>
                </a:path>
                <a:path w="6865620" h="1214754">
                  <a:moveTo>
                    <a:pt x="4620768" y="245364"/>
                  </a:moveTo>
                  <a:lnTo>
                    <a:pt x="4579620" y="245364"/>
                  </a:lnTo>
                  <a:lnTo>
                    <a:pt x="4120896" y="245364"/>
                  </a:lnTo>
                  <a:lnTo>
                    <a:pt x="4087368" y="245364"/>
                  </a:lnTo>
                  <a:lnTo>
                    <a:pt x="4087368" y="478536"/>
                  </a:lnTo>
                  <a:lnTo>
                    <a:pt x="4120896" y="478536"/>
                  </a:lnTo>
                  <a:lnTo>
                    <a:pt x="4579620" y="478536"/>
                  </a:lnTo>
                  <a:lnTo>
                    <a:pt x="4620768" y="478536"/>
                  </a:lnTo>
                  <a:lnTo>
                    <a:pt x="4620768" y="245364"/>
                  </a:lnTo>
                  <a:close/>
                </a:path>
                <a:path w="6865620" h="1214754">
                  <a:moveTo>
                    <a:pt x="4739627" y="0"/>
                  </a:moveTo>
                  <a:lnTo>
                    <a:pt x="3814572" y="0"/>
                  </a:lnTo>
                  <a:lnTo>
                    <a:pt x="3784092" y="0"/>
                  </a:lnTo>
                  <a:lnTo>
                    <a:pt x="3229356" y="0"/>
                  </a:lnTo>
                  <a:lnTo>
                    <a:pt x="3229356" y="233172"/>
                  </a:lnTo>
                  <a:lnTo>
                    <a:pt x="3784092" y="233172"/>
                  </a:lnTo>
                  <a:lnTo>
                    <a:pt x="3814572" y="233172"/>
                  </a:lnTo>
                  <a:lnTo>
                    <a:pt x="4739627" y="233172"/>
                  </a:lnTo>
                  <a:lnTo>
                    <a:pt x="4739627" y="0"/>
                  </a:lnTo>
                  <a:close/>
                </a:path>
                <a:path w="6865620" h="1214754">
                  <a:moveTo>
                    <a:pt x="6175235" y="0"/>
                  </a:moveTo>
                  <a:lnTo>
                    <a:pt x="6175235" y="0"/>
                  </a:lnTo>
                  <a:lnTo>
                    <a:pt x="4739640" y="0"/>
                  </a:lnTo>
                  <a:lnTo>
                    <a:pt x="4739640" y="233172"/>
                  </a:lnTo>
                  <a:lnTo>
                    <a:pt x="6175235" y="233172"/>
                  </a:lnTo>
                  <a:lnTo>
                    <a:pt x="6175235" y="0"/>
                  </a:lnTo>
                  <a:close/>
                </a:path>
                <a:path w="6865620" h="1214754">
                  <a:moveTo>
                    <a:pt x="6216396" y="0"/>
                  </a:moveTo>
                  <a:lnTo>
                    <a:pt x="6175248" y="0"/>
                  </a:lnTo>
                  <a:lnTo>
                    <a:pt x="6175248" y="233172"/>
                  </a:lnTo>
                  <a:lnTo>
                    <a:pt x="6216396" y="233172"/>
                  </a:lnTo>
                  <a:lnTo>
                    <a:pt x="6216396" y="0"/>
                  </a:lnTo>
                  <a:close/>
                </a:path>
                <a:path w="6865620" h="1214754">
                  <a:moveTo>
                    <a:pt x="6865620" y="490728"/>
                  </a:moveTo>
                  <a:lnTo>
                    <a:pt x="6865620" y="490728"/>
                  </a:lnTo>
                  <a:lnTo>
                    <a:pt x="3860292" y="490728"/>
                  </a:lnTo>
                  <a:lnTo>
                    <a:pt x="3860292" y="723900"/>
                  </a:lnTo>
                  <a:lnTo>
                    <a:pt x="6865620" y="723900"/>
                  </a:lnTo>
                  <a:lnTo>
                    <a:pt x="6865620" y="490728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94892" y="3854907"/>
              <a:ext cx="6865620" cy="723900"/>
            </a:xfrm>
            <a:custGeom>
              <a:avLst/>
              <a:gdLst/>
              <a:ahLst/>
              <a:cxnLst/>
              <a:rect l="l" t="t" r="r" b="b"/>
              <a:pathLst>
                <a:path w="6865620" h="723900">
                  <a:moveTo>
                    <a:pt x="303263" y="490728"/>
                  </a:moveTo>
                  <a:lnTo>
                    <a:pt x="0" y="490728"/>
                  </a:lnTo>
                  <a:lnTo>
                    <a:pt x="0" y="723900"/>
                  </a:lnTo>
                  <a:lnTo>
                    <a:pt x="303263" y="723900"/>
                  </a:lnTo>
                  <a:lnTo>
                    <a:pt x="303263" y="490728"/>
                  </a:lnTo>
                  <a:close/>
                </a:path>
                <a:path w="6865620" h="723900">
                  <a:moveTo>
                    <a:pt x="484619" y="0"/>
                  </a:moveTo>
                  <a:lnTo>
                    <a:pt x="413004" y="0"/>
                  </a:lnTo>
                  <a:lnTo>
                    <a:pt x="374904" y="0"/>
                  </a:lnTo>
                  <a:lnTo>
                    <a:pt x="0" y="0"/>
                  </a:lnTo>
                  <a:lnTo>
                    <a:pt x="0" y="233172"/>
                  </a:lnTo>
                  <a:lnTo>
                    <a:pt x="374904" y="233172"/>
                  </a:lnTo>
                  <a:lnTo>
                    <a:pt x="413004" y="233172"/>
                  </a:lnTo>
                  <a:lnTo>
                    <a:pt x="484619" y="233172"/>
                  </a:lnTo>
                  <a:lnTo>
                    <a:pt x="484619" y="0"/>
                  </a:lnTo>
                  <a:close/>
                </a:path>
                <a:path w="6865620" h="723900">
                  <a:moveTo>
                    <a:pt x="588251" y="490728"/>
                  </a:moveTo>
                  <a:lnTo>
                    <a:pt x="554736" y="490728"/>
                  </a:lnTo>
                  <a:lnTo>
                    <a:pt x="336791" y="490728"/>
                  </a:lnTo>
                  <a:lnTo>
                    <a:pt x="303276" y="490728"/>
                  </a:lnTo>
                  <a:lnTo>
                    <a:pt x="303276" y="723900"/>
                  </a:lnTo>
                  <a:lnTo>
                    <a:pt x="336791" y="723900"/>
                  </a:lnTo>
                  <a:lnTo>
                    <a:pt x="554736" y="723900"/>
                  </a:lnTo>
                  <a:lnTo>
                    <a:pt x="588251" y="723900"/>
                  </a:lnTo>
                  <a:lnTo>
                    <a:pt x="588251" y="490728"/>
                  </a:lnTo>
                  <a:close/>
                </a:path>
                <a:path w="6865620" h="723900">
                  <a:moveTo>
                    <a:pt x="1100328" y="490728"/>
                  </a:moveTo>
                  <a:lnTo>
                    <a:pt x="588264" y="490728"/>
                  </a:lnTo>
                  <a:lnTo>
                    <a:pt x="588264" y="723900"/>
                  </a:lnTo>
                  <a:lnTo>
                    <a:pt x="1100328" y="723900"/>
                  </a:lnTo>
                  <a:lnTo>
                    <a:pt x="1100328" y="490728"/>
                  </a:lnTo>
                  <a:close/>
                </a:path>
                <a:path w="6865620" h="723900">
                  <a:moveTo>
                    <a:pt x="1828787" y="0"/>
                  </a:moveTo>
                  <a:lnTo>
                    <a:pt x="1828787" y="0"/>
                  </a:lnTo>
                  <a:lnTo>
                    <a:pt x="484632" y="0"/>
                  </a:lnTo>
                  <a:lnTo>
                    <a:pt x="484632" y="233172"/>
                  </a:lnTo>
                  <a:lnTo>
                    <a:pt x="1828787" y="233172"/>
                  </a:lnTo>
                  <a:lnTo>
                    <a:pt x="1828787" y="0"/>
                  </a:lnTo>
                  <a:close/>
                </a:path>
                <a:path w="6865620" h="723900">
                  <a:moveTo>
                    <a:pt x="2397239" y="245364"/>
                  </a:moveTo>
                  <a:lnTo>
                    <a:pt x="2397239" y="245364"/>
                  </a:lnTo>
                  <a:lnTo>
                    <a:pt x="0" y="245364"/>
                  </a:lnTo>
                  <a:lnTo>
                    <a:pt x="0" y="478536"/>
                  </a:lnTo>
                  <a:lnTo>
                    <a:pt x="2397239" y="478536"/>
                  </a:lnTo>
                  <a:lnTo>
                    <a:pt x="2397239" y="245364"/>
                  </a:lnTo>
                  <a:close/>
                </a:path>
                <a:path w="6865620" h="723900">
                  <a:moveTo>
                    <a:pt x="2889491" y="245364"/>
                  </a:moveTo>
                  <a:lnTo>
                    <a:pt x="2857500" y="245364"/>
                  </a:lnTo>
                  <a:lnTo>
                    <a:pt x="2432304" y="245364"/>
                  </a:lnTo>
                  <a:lnTo>
                    <a:pt x="2397252" y="245364"/>
                  </a:lnTo>
                  <a:lnTo>
                    <a:pt x="2397252" y="478536"/>
                  </a:lnTo>
                  <a:lnTo>
                    <a:pt x="2432304" y="478536"/>
                  </a:lnTo>
                  <a:lnTo>
                    <a:pt x="2857500" y="478536"/>
                  </a:lnTo>
                  <a:lnTo>
                    <a:pt x="2889491" y="478536"/>
                  </a:lnTo>
                  <a:lnTo>
                    <a:pt x="2889491" y="245364"/>
                  </a:lnTo>
                  <a:close/>
                </a:path>
                <a:path w="6865620" h="723900">
                  <a:moveTo>
                    <a:pt x="3499091" y="0"/>
                  </a:moveTo>
                  <a:lnTo>
                    <a:pt x="3499091" y="0"/>
                  </a:lnTo>
                  <a:lnTo>
                    <a:pt x="1828800" y="0"/>
                  </a:lnTo>
                  <a:lnTo>
                    <a:pt x="1828800" y="233172"/>
                  </a:lnTo>
                  <a:lnTo>
                    <a:pt x="3499091" y="233172"/>
                  </a:lnTo>
                  <a:lnTo>
                    <a:pt x="3499091" y="0"/>
                  </a:lnTo>
                  <a:close/>
                </a:path>
                <a:path w="6865620" h="723900">
                  <a:moveTo>
                    <a:pt x="4302239" y="0"/>
                  </a:moveTo>
                  <a:lnTo>
                    <a:pt x="3791712" y="0"/>
                  </a:lnTo>
                  <a:lnTo>
                    <a:pt x="3753612" y="0"/>
                  </a:lnTo>
                  <a:lnTo>
                    <a:pt x="3535680" y="0"/>
                  </a:lnTo>
                  <a:lnTo>
                    <a:pt x="3499104" y="0"/>
                  </a:lnTo>
                  <a:lnTo>
                    <a:pt x="3499104" y="233172"/>
                  </a:lnTo>
                  <a:lnTo>
                    <a:pt x="3535680" y="233172"/>
                  </a:lnTo>
                  <a:lnTo>
                    <a:pt x="3753612" y="233172"/>
                  </a:lnTo>
                  <a:lnTo>
                    <a:pt x="3791712" y="233172"/>
                  </a:lnTo>
                  <a:lnTo>
                    <a:pt x="4302239" y="233172"/>
                  </a:lnTo>
                  <a:lnTo>
                    <a:pt x="4302239" y="0"/>
                  </a:lnTo>
                  <a:close/>
                </a:path>
                <a:path w="6865620" h="723900">
                  <a:moveTo>
                    <a:pt x="4396727" y="245364"/>
                  </a:moveTo>
                  <a:lnTo>
                    <a:pt x="4396727" y="245364"/>
                  </a:lnTo>
                  <a:lnTo>
                    <a:pt x="2889504" y="245364"/>
                  </a:lnTo>
                  <a:lnTo>
                    <a:pt x="2889504" y="478536"/>
                  </a:lnTo>
                  <a:lnTo>
                    <a:pt x="4396727" y="478536"/>
                  </a:lnTo>
                  <a:lnTo>
                    <a:pt x="4396727" y="245364"/>
                  </a:lnTo>
                  <a:close/>
                </a:path>
                <a:path w="6865620" h="723900">
                  <a:moveTo>
                    <a:pt x="4796015" y="0"/>
                  </a:moveTo>
                  <a:lnTo>
                    <a:pt x="4343400" y="0"/>
                  </a:lnTo>
                  <a:lnTo>
                    <a:pt x="4302252" y="0"/>
                  </a:lnTo>
                  <a:lnTo>
                    <a:pt x="4302252" y="233172"/>
                  </a:lnTo>
                  <a:lnTo>
                    <a:pt x="4343400" y="233172"/>
                  </a:lnTo>
                  <a:lnTo>
                    <a:pt x="4796015" y="233172"/>
                  </a:lnTo>
                  <a:lnTo>
                    <a:pt x="4796015" y="0"/>
                  </a:lnTo>
                  <a:close/>
                </a:path>
                <a:path w="6865620" h="723900">
                  <a:moveTo>
                    <a:pt x="5064239" y="245364"/>
                  </a:moveTo>
                  <a:lnTo>
                    <a:pt x="5032248" y="245364"/>
                  </a:lnTo>
                  <a:lnTo>
                    <a:pt x="4430268" y="245364"/>
                  </a:lnTo>
                  <a:lnTo>
                    <a:pt x="4396740" y="245364"/>
                  </a:lnTo>
                  <a:lnTo>
                    <a:pt x="4396740" y="478536"/>
                  </a:lnTo>
                  <a:lnTo>
                    <a:pt x="4430268" y="478536"/>
                  </a:lnTo>
                  <a:lnTo>
                    <a:pt x="5032248" y="478536"/>
                  </a:lnTo>
                  <a:lnTo>
                    <a:pt x="5064239" y="478536"/>
                  </a:lnTo>
                  <a:lnTo>
                    <a:pt x="5064239" y="245364"/>
                  </a:lnTo>
                  <a:close/>
                </a:path>
                <a:path w="6865620" h="723900">
                  <a:moveTo>
                    <a:pt x="5644883" y="245364"/>
                  </a:moveTo>
                  <a:lnTo>
                    <a:pt x="5611368" y="245364"/>
                  </a:lnTo>
                  <a:lnTo>
                    <a:pt x="5064252" y="245364"/>
                  </a:lnTo>
                  <a:lnTo>
                    <a:pt x="5064252" y="478536"/>
                  </a:lnTo>
                  <a:lnTo>
                    <a:pt x="5611368" y="478536"/>
                  </a:lnTo>
                  <a:lnTo>
                    <a:pt x="5644883" y="478536"/>
                  </a:lnTo>
                  <a:lnTo>
                    <a:pt x="5644883" y="245364"/>
                  </a:lnTo>
                  <a:close/>
                </a:path>
                <a:path w="6865620" h="723900">
                  <a:moveTo>
                    <a:pt x="5911583" y="0"/>
                  </a:moveTo>
                  <a:lnTo>
                    <a:pt x="5911583" y="0"/>
                  </a:lnTo>
                  <a:lnTo>
                    <a:pt x="4796028" y="0"/>
                  </a:lnTo>
                  <a:lnTo>
                    <a:pt x="4796028" y="233172"/>
                  </a:lnTo>
                  <a:lnTo>
                    <a:pt x="5911583" y="233172"/>
                  </a:lnTo>
                  <a:lnTo>
                    <a:pt x="5911583" y="0"/>
                  </a:lnTo>
                  <a:close/>
                </a:path>
                <a:path w="6865620" h="723900">
                  <a:moveTo>
                    <a:pt x="6440424" y="245364"/>
                  </a:moveTo>
                  <a:lnTo>
                    <a:pt x="6399276" y="245364"/>
                  </a:lnTo>
                  <a:lnTo>
                    <a:pt x="5644896" y="245364"/>
                  </a:lnTo>
                  <a:lnTo>
                    <a:pt x="5644896" y="478536"/>
                  </a:lnTo>
                  <a:lnTo>
                    <a:pt x="6399276" y="478536"/>
                  </a:lnTo>
                  <a:lnTo>
                    <a:pt x="6440424" y="478536"/>
                  </a:lnTo>
                  <a:lnTo>
                    <a:pt x="6440424" y="245364"/>
                  </a:lnTo>
                  <a:close/>
                </a:path>
                <a:path w="6865620" h="723900">
                  <a:moveTo>
                    <a:pt x="6865620" y="0"/>
                  </a:moveTo>
                  <a:lnTo>
                    <a:pt x="6865620" y="0"/>
                  </a:lnTo>
                  <a:lnTo>
                    <a:pt x="5911596" y="0"/>
                  </a:lnTo>
                  <a:lnTo>
                    <a:pt x="5911596" y="233172"/>
                  </a:lnTo>
                  <a:lnTo>
                    <a:pt x="6865620" y="233172"/>
                  </a:lnTo>
                  <a:lnTo>
                    <a:pt x="6865620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94892" y="4345635"/>
              <a:ext cx="4653280" cy="478790"/>
            </a:xfrm>
            <a:custGeom>
              <a:avLst/>
              <a:gdLst/>
              <a:ahLst/>
              <a:cxnLst/>
              <a:rect l="l" t="t" r="r" b="b"/>
              <a:pathLst>
                <a:path w="4653280" h="478789">
                  <a:moveTo>
                    <a:pt x="857999" y="245364"/>
                  </a:moveTo>
                  <a:lnTo>
                    <a:pt x="537972" y="245364"/>
                  </a:lnTo>
                  <a:lnTo>
                    <a:pt x="505968" y="245364"/>
                  </a:lnTo>
                  <a:lnTo>
                    <a:pt x="0" y="245364"/>
                  </a:lnTo>
                  <a:lnTo>
                    <a:pt x="0" y="478536"/>
                  </a:lnTo>
                  <a:lnTo>
                    <a:pt x="505968" y="478536"/>
                  </a:lnTo>
                  <a:lnTo>
                    <a:pt x="537972" y="478536"/>
                  </a:lnTo>
                  <a:lnTo>
                    <a:pt x="857999" y="478536"/>
                  </a:lnTo>
                  <a:lnTo>
                    <a:pt x="857999" y="245364"/>
                  </a:lnTo>
                  <a:close/>
                </a:path>
                <a:path w="4653280" h="478789">
                  <a:moveTo>
                    <a:pt x="1133843" y="0"/>
                  </a:moveTo>
                  <a:lnTo>
                    <a:pt x="1100328" y="0"/>
                  </a:lnTo>
                  <a:lnTo>
                    <a:pt x="588264" y="0"/>
                  </a:lnTo>
                  <a:lnTo>
                    <a:pt x="588264" y="233172"/>
                  </a:lnTo>
                  <a:lnTo>
                    <a:pt x="1100328" y="233172"/>
                  </a:lnTo>
                  <a:lnTo>
                    <a:pt x="1133843" y="233172"/>
                  </a:lnTo>
                  <a:lnTo>
                    <a:pt x="1133843" y="0"/>
                  </a:lnTo>
                  <a:close/>
                </a:path>
                <a:path w="4653280" h="478789">
                  <a:moveTo>
                    <a:pt x="2296655" y="245364"/>
                  </a:moveTo>
                  <a:lnTo>
                    <a:pt x="2296655" y="245364"/>
                  </a:lnTo>
                  <a:lnTo>
                    <a:pt x="858012" y="245364"/>
                  </a:lnTo>
                  <a:lnTo>
                    <a:pt x="858012" y="478536"/>
                  </a:lnTo>
                  <a:lnTo>
                    <a:pt x="2296655" y="478536"/>
                  </a:lnTo>
                  <a:lnTo>
                    <a:pt x="2296655" y="245364"/>
                  </a:lnTo>
                  <a:close/>
                </a:path>
                <a:path w="4653280" h="478789">
                  <a:moveTo>
                    <a:pt x="2795003" y="245364"/>
                  </a:moveTo>
                  <a:lnTo>
                    <a:pt x="2474976" y="245364"/>
                  </a:lnTo>
                  <a:lnTo>
                    <a:pt x="2441448" y="245364"/>
                  </a:lnTo>
                  <a:lnTo>
                    <a:pt x="2296668" y="245364"/>
                  </a:lnTo>
                  <a:lnTo>
                    <a:pt x="2296668" y="478536"/>
                  </a:lnTo>
                  <a:lnTo>
                    <a:pt x="2441448" y="478536"/>
                  </a:lnTo>
                  <a:lnTo>
                    <a:pt x="2474976" y="478536"/>
                  </a:lnTo>
                  <a:lnTo>
                    <a:pt x="2795003" y="478536"/>
                  </a:lnTo>
                  <a:lnTo>
                    <a:pt x="2795003" y="245364"/>
                  </a:lnTo>
                  <a:close/>
                </a:path>
                <a:path w="4653280" h="478789">
                  <a:moveTo>
                    <a:pt x="3134855" y="0"/>
                  </a:moveTo>
                  <a:lnTo>
                    <a:pt x="3134855" y="0"/>
                  </a:lnTo>
                  <a:lnTo>
                    <a:pt x="1133856" y="0"/>
                  </a:lnTo>
                  <a:lnTo>
                    <a:pt x="1133856" y="233172"/>
                  </a:lnTo>
                  <a:lnTo>
                    <a:pt x="3134855" y="233172"/>
                  </a:lnTo>
                  <a:lnTo>
                    <a:pt x="3134855" y="0"/>
                  </a:lnTo>
                  <a:close/>
                </a:path>
                <a:path w="4653280" h="478789">
                  <a:moveTo>
                    <a:pt x="3368027" y="245364"/>
                  </a:moveTo>
                  <a:lnTo>
                    <a:pt x="3337560" y="245364"/>
                  </a:lnTo>
                  <a:lnTo>
                    <a:pt x="2827020" y="245364"/>
                  </a:lnTo>
                  <a:lnTo>
                    <a:pt x="2795016" y="245364"/>
                  </a:lnTo>
                  <a:lnTo>
                    <a:pt x="2795016" y="478536"/>
                  </a:lnTo>
                  <a:lnTo>
                    <a:pt x="2827020" y="478536"/>
                  </a:lnTo>
                  <a:lnTo>
                    <a:pt x="3337560" y="478536"/>
                  </a:lnTo>
                  <a:lnTo>
                    <a:pt x="3368027" y="478536"/>
                  </a:lnTo>
                  <a:lnTo>
                    <a:pt x="3368027" y="245364"/>
                  </a:lnTo>
                  <a:close/>
                </a:path>
                <a:path w="4653280" h="478789">
                  <a:moveTo>
                    <a:pt x="3787127" y="0"/>
                  </a:moveTo>
                  <a:lnTo>
                    <a:pt x="3756660" y="0"/>
                  </a:lnTo>
                  <a:lnTo>
                    <a:pt x="3134868" y="0"/>
                  </a:lnTo>
                  <a:lnTo>
                    <a:pt x="3134868" y="233172"/>
                  </a:lnTo>
                  <a:lnTo>
                    <a:pt x="3756660" y="233172"/>
                  </a:lnTo>
                  <a:lnTo>
                    <a:pt x="3787127" y="233172"/>
                  </a:lnTo>
                  <a:lnTo>
                    <a:pt x="3787127" y="0"/>
                  </a:lnTo>
                  <a:close/>
                </a:path>
                <a:path w="4653280" h="478789">
                  <a:moveTo>
                    <a:pt x="3803904" y="245364"/>
                  </a:moveTo>
                  <a:lnTo>
                    <a:pt x="3762756" y="245364"/>
                  </a:lnTo>
                  <a:lnTo>
                    <a:pt x="3368040" y="245364"/>
                  </a:lnTo>
                  <a:lnTo>
                    <a:pt x="3368040" y="478536"/>
                  </a:lnTo>
                  <a:lnTo>
                    <a:pt x="3762756" y="478536"/>
                  </a:lnTo>
                  <a:lnTo>
                    <a:pt x="3803904" y="478536"/>
                  </a:lnTo>
                  <a:lnTo>
                    <a:pt x="3803904" y="245364"/>
                  </a:lnTo>
                  <a:close/>
                </a:path>
                <a:path w="4653280" h="478789">
                  <a:moveTo>
                    <a:pt x="4652772" y="0"/>
                  </a:moveTo>
                  <a:lnTo>
                    <a:pt x="4611624" y="0"/>
                  </a:lnTo>
                  <a:lnTo>
                    <a:pt x="4078224" y="0"/>
                  </a:lnTo>
                  <a:lnTo>
                    <a:pt x="4043172" y="0"/>
                  </a:lnTo>
                  <a:lnTo>
                    <a:pt x="3787140" y="0"/>
                  </a:lnTo>
                  <a:lnTo>
                    <a:pt x="3787140" y="233172"/>
                  </a:lnTo>
                  <a:lnTo>
                    <a:pt x="4043172" y="233172"/>
                  </a:lnTo>
                  <a:lnTo>
                    <a:pt x="4078224" y="233172"/>
                  </a:lnTo>
                  <a:lnTo>
                    <a:pt x="4611624" y="233172"/>
                  </a:lnTo>
                  <a:lnTo>
                    <a:pt x="4652772" y="233172"/>
                  </a:lnTo>
                  <a:lnTo>
                    <a:pt x="4652772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65403" y="1118463"/>
            <a:ext cx="7177405" cy="3707129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25">
                <a:solidFill>
                  <a:srgbClr val="374151"/>
                </a:solidFill>
                <a:latin typeface="Times New Roman"/>
                <a:cs typeface="Times New Roman"/>
              </a:rPr>
              <a:t>Define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your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business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Times New Roman"/>
                <a:cs typeface="Times New Roman"/>
              </a:rPr>
              <a:t>model,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target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audience,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products</a:t>
            </a:r>
            <a:r>
              <a:rPr dirty="0" sz="1400" spc="-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65">
                <a:solidFill>
                  <a:srgbClr val="374151"/>
                </a:solidFill>
                <a:latin typeface="Times New Roman"/>
                <a:cs typeface="Times New Roman"/>
              </a:rPr>
              <a:t>services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be</a:t>
            </a:r>
            <a:r>
              <a:rPr dirty="0" sz="1400" spc="-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sold.</a:t>
            </a:r>
            <a:endParaRPr sz="1400">
              <a:latin typeface="Times New Roman"/>
              <a:cs typeface="Times New Roman"/>
            </a:endParaRPr>
          </a:p>
          <a:p>
            <a:pPr marL="329565" marR="5715" indent="-317500">
              <a:lnSpc>
                <a:spcPct val="114999"/>
              </a:lnSpc>
              <a:buChar char="●"/>
              <a:tabLst>
                <a:tab pos="329565" algn="l"/>
                <a:tab pos="330200" algn="l"/>
              </a:tabLst>
            </a:pP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Determine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website's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structure and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features,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such 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74151"/>
                </a:solidFill>
                <a:latin typeface="Times New Roman"/>
                <a:cs typeface="Times New Roman"/>
              </a:rPr>
              <a:t>product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catalog,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user</a:t>
            </a:r>
            <a:r>
              <a:rPr dirty="0" sz="1400" spc="-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accounts,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-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payment </a:t>
            </a:r>
            <a:r>
              <a:rPr dirty="0" sz="1400" spc="-3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processing.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Choose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65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5">
                <a:solidFill>
                  <a:srgbClr val="374151"/>
                </a:solidFill>
                <a:latin typeface="Times New Roman"/>
                <a:cs typeface="Times New Roman"/>
              </a:rPr>
              <a:t>reliable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web</a:t>
            </a:r>
            <a:r>
              <a:rPr dirty="0" sz="1400" spc="-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hosting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60">
                <a:solidFill>
                  <a:srgbClr val="374151"/>
                </a:solidFill>
                <a:latin typeface="Times New Roman"/>
                <a:cs typeface="Times New Roman"/>
              </a:rPr>
              <a:t>service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Times New Roman"/>
                <a:cs typeface="Times New Roman"/>
              </a:rPr>
              <a:t>store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your</a:t>
            </a:r>
            <a:r>
              <a:rPr dirty="0" sz="1400" spc="-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website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5">
                <a:solidFill>
                  <a:srgbClr val="374151"/>
                </a:solidFill>
                <a:latin typeface="Times New Roman"/>
                <a:cs typeface="Times New Roman"/>
              </a:rPr>
              <a:t>files.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Create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website's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74151"/>
                </a:solidFill>
                <a:latin typeface="Times New Roman"/>
                <a:cs typeface="Times New Roman"/>
              </a:rPr>
              <a:t>frontend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using</a:t>
            </a:r>
            <a:r>
              <a:rPr dirty="0" sz="1400" spc="-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30">
                <a:solidFill>
                  <a:srgbClr val="374151"/>
                </a:solidFill>
                <a:latin typeface="Times New Roman"/>
                <a:cs typeface="Times New Roman"/>
              </a:rPr>
              <a:t>HTML,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60">
                <a:solidFill>
                  <a:srgbClr val="374151"/>
                </a:solidFill>
                <a:latin typeface="Times New Roman"/>
                <a:cs typeface="Times New Roman"/>
              </a:rPr>
              <a:t>CSS,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JavaScript.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Design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-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user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Times New Roman"/>
                <a:cs typeface="Times New Roman"/>
              </a:rPr>
              <a:t>interface,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including</a:t>
            </a:r>
            <a:r>
              <a:rPr dirty="0" sz="1400" spc="-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374151"/>
                </a:solidFill>
                <a:latin typeface="Times New Roman"/>
                <a:cs typeface="Times New Roman"/>
              </a:rPr>
              <a:t>product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listings,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shopping</a:t>
            </a:r>
            <a:r>
              <a:rPr dirty="0" sz="1400" spc="-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cart,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-7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checkout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5">
                <a:solidFill>
                  <a:srgbClr val="374151"/>
                </a:solidFill>
                <a:latin typeface="Times New Roman"/>
                <a:cs typeface="Times New Roman"/>
              </a:rPr>
              <a:t>pages.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135">
                <a:solidFill>
                  <a:srgbClr val="374151"/>
                </a:solidFill>
                <a:latin typeface="Times New Roman"/>
                <a:cs typeface="Times New Roman"/>
              </a:rPr>
              <a:t>S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e</a:t>
            </a:r>
            <a:r>
              <a:rPr dirty="0" sz="1400" spc="50">
                <a:solidFill>
                  <a:srgbClr val="374151"/>
                </a:solidFill>
                <a:latin typeface="Times New Roman"/>
                <a:cs typeface="Times New Roman"/>
              </a:rPr>
              <a:t>t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30">
                <a:solidFill>
                  <a:srgbClr val="374151"/>
                </a:solidFill>
                <a:latin typeface="Times New Roman"/>
                <a:cs typeface="Times New Roman"/>
              </a:rPr>
              <a:t>up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65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s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e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rver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e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nviro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dirty="0" sz="1400" spc="-45">
                <a:solidFill>
                  <a:srgbClr val="374151"/>
                </a:solidFill>
                <a:latin typeface="Times New Roman"/>
                <a:cs typeface="Times New Roman"/>
              </a:rPr>
              <a:t>m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e</a:t>
            </a:r>
            <a:r>
              <a:rPr dirty="0" sz="1400" spc="45">
                <a:solidFill>
                  <a:srgbClr val="374151"/>
                </a:solidFill>
                <a:latin typeface="Times New Roman"/>
                <a:cs typeface="Times New Roman"/>
              </a:rPr>
              <a:t>nt</a:t>
            </a:r>
            <a:r>
              <a:rPr dirty="0" sz="1400" spc="-11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25">
                <a:solidFill>
                  <a:srgbClr val="374151"/>
                </a:solidFill>
                <a:latin typeface="Times New Roman"/>
                <a:cs typeface="Times New Roman"/>
              </a:rPr>
              <a:t>run</a:t>
            </a:r>
            <a:r>
              <a:rPr dirty="0" sz="1400" spc="-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P</a:t>
            </a:r>
            <a:r>
              <a:rPr dirty="0" sz="1400" spc="65">
                <a:solidFill>
                  <a:srgbClr val="374151"/>
                </a:solidFill>
                <a:latin typeface="Times New Roman"/>
                <a:cs typeface="Times New Roman"/>
              </a:rPr>
              <a:t>H</a:t>
            </a:r>
            <a:r>
              <a:rPr dirty="0" sz="1400" spc="55">
                <a:solidFill>
                  <a:srgbClr val="374151"/>
                </a:solidFill>
                <a:latin typeface="Times New Roman"/>
                <a:cs typeface="Times New Roman"/>
              </a:rPr>
              <a:t>P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Develop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-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Times New Roman"/>
                <a:cs typeface="Times New Roman"/>
              </a:rPr>
              <a:t>backend</a:t>
            </a:r>
            <a:r>
              <a:rPr dirty="0" sz="1400" spc="-7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374151"/>
                </a:solidFill>
                <a:latin typeface="Times New Roman"/>
                <a:cs typeface="Times New Roman"/>
              </a:rPr>
              <a:t>logic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user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Times New Roman"/>
                <a:cs typeface="Times New Roman"/>
              </a:rPr>
              <a:t>registration,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374151"/>
                </a:solidFill>
                <a:latin typeface="Times New Roman"/>
                <a:cs typeface="Times New Roman"/>
              </a:rPr>
              <a:t>product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Times New Roman"/>
                <a:cs typeface="Times New Roman"/>
              </a:rPr>
              <a:t>management,</a:t>
            </a:r>
            <a:r>
              <a:rPr dirty="0" sz="1400" spc="-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-7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order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processing.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Create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65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1400" spc="-7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database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using</a:t>
            </a:r>
            <a:r>
              <a:rPr dirty="0" sz="1400" spc="-1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MySQL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another</a:t>
            </a:r>
            <a:r>
              <a:rPr dirty="0" sz="1400" spc="-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suitable</a:t>
            </a:r>
            <a:r>
              <a:rPr dirty="0" sz="1400" spc="-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database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5">
                <a:solidFill>
                  <a:srgbClr val="374151"/>
                </a:solidFill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14999"/>
              </a:lnSpc>
              <a:buChar char="●"/>
              <a:tabLst>
                <a:tab pos="329565" algn="l"/>
                <a:tab pos="330200" algn="l"/>
              </a:tabLst>
            </a:pP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Implement</a:t>
            </a:r>
            <a:r>
              <a:rPr dirty="0" sz="1400" spc="2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user</a:t>
            </a:r>
            <a:r>
              <a:rPr dirty="0" sz="1400" spc="2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registration</a:t>
            </a:r>
            <a:r>
              <a:rPr dirty="0" sz="1400" spc="2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1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login</a:t>
            </a:r>
            <a:r>
              <a:rPr dirty="0" sz="1400" spc="229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functionality.Ensure</a:t>
            </a:r>
            <a:r>
              <a:rPr dirty="0" sz="1400" spc="2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dirty="0" sz="1400" spc="20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security</a:t>
            </a:r>
            <a:r>
              <a:rPr dirty="0" sz="1400" spc="2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through</a:t>
            </a:r>
            <a:r>
              <a:rPr dirty="0" sz="1400" spc="1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password </a:t>
            </a:r>
            <a:r>
              <a:rPr dirty="0" sz="1400" spc="-3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encryption</a:t>
            </a:r>
            <a:r>
              <a:rPr dirty="0" sz="1400" spc="-1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authentication</a:t>
            </a:r>
            <a:r>
              <a:rPr dirty="0" sz="1400" spc="-11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mechanisms.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35">
                <a:solidFill>
                  <a:srgbClr val="374151"/>
                </a:solidFill>
                <a:latin typeface="Times New Roman"/>
                <a:cs typeface="Times New Roman"/>
              </a:rPr>
              <a:t>Build</a:t>
            </a:r>
            <a:r>
              <a:rPr dirty="0" sz="1400" spc="-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65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5">
                <a:solidFill>
                  <a:srgbClr val="374151"/>
                </a:solidFill>
                <a:latin typeface="Times New Roman"/>
                <a:cs typeface="Times New Roman"/>
              </a:rPr>
              <a:t>system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 spc="-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add,</a:t>
            </a:r>
            <a:r>
              <a:rPr dirty="0" sz="1400" spc="-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edit,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-45">
                <a:solidFill>
                  <a:srgbClr val="374151"/>
                </a:solidFill>
                <a:latin typeface="Times New Roman"/>
                <a:cs typeface="Times New Roman"/>
              </a:rPr>
              <a:t> display</a:t>
            </a:r>
            <a:r>
              <a:rPr dirty="0" sz="1400" spc="-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products</a:t>
            </a:r>
            <a:r>
              <a:rPr dirty="0" sz="1400" spc="-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on</a:t>
            </a:r>
            <a:r>
              <a:rPr dirty="0" sz="1400" spc="-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website.Create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65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1400" spc="-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shopping</a:t>
            </a:r>
            <a:r>
              <a:rPr dirty="0" sz="1400" spc="-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cart</a:t>
            </a:r>
            <a:r>
              <a:rPr dirty="0" sz="1400" spc="-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 spc="-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5">
                <a:solidFill>
                  <a:srgbClr val="374151"/>
                </a:solidFill>
                <a:latin typeface="Times New Roman"/>
                <a:cs typeface="Times New Roman"/>
              </a:rPr>
              <a:t>allow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374151"/>
                </a:solidFill>
                <a:latin typeface="Times New Roman"/>
                <a:cs typeface="Times New Roman"/>
              </a:rPr>
              <a:t>users</a:t>
            </a:r>
            <a:endParaRPr sz="14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250"/>
              </a:spcBef>
            </a:pP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add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manage</a:t>
            </a:r>
            <a:r>
              <a:rPr dirty="0" sz="1400" spc="-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items.Develop</a:t>
            </a:r>
            <a:r>
              <a:rPr dirty="0" sz="1400" spc="-11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65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secure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checkout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process</a:t>
            </a:r>
            <a:r>
              <a:rPr dirty="0" sz="1400" spc="-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payment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5">
                <a:solidFill>
                  <a:srgbClr val="374151"/>
                </a:solidFill>
                <a:latin typeface="Times New Roman"/>
                <a:cs typeface="Times New Roman"/>
              </a:rPr>
              <a:t>gateway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integration.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Test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website</a:t>
            </a:r>
            <a:r>
              <a:rPr dirty="0" sz="1400" spc="-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thoroughly</a:t>
            </a:r>
            <a:r>
              <a:rPr dirty="0" sz="1400" spc="-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functionality,</a:t>
            </a:r>
            <a:r>
              <a:rPr dirty="0" sz="1400" spc="-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usability,</a:t>
            </a:r>
            <a:r>
              <a:rPr dirty="0" sz="1400" spc="-1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Times New Roman"/>
                <a:cs typeface="Times New Roman"/>
              </a:rPr>
              <a:t>security.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25">
                <a:solidFill>
                  <a:srgbClr val="374151"/>
                </a:solidFill>
                <a:latin typeface="Times New Roman"/>
                <a:cs typeface="Times New Roman"/>
              </a:rPr>
              <a:t>Deploy</a:t>
            </a:r>
            <a:r>
              <a:rPr dirty="0" sz="1400" spc="-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your</a:t>
            </a:r>
            <a:r>
              <a:rPr dirty="0" sz="14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5">
                <a:solidFill>
                  <a:srgbClr val="374151"/>
                </a:solidFill>
                <a:latin typeface="Times New Roman"/>
                <a:cs typeface="Times New Roman"/>
              </a:rPr>
              <a:t>e-commerce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4151"/>
                </a:solidFill>
                <a:latin typeface="Times New Roman"/>
                <a:cs typeface="Times New Roman"/>
              </a:rPr>
              <a:t>website</a:t>
            </a:r>
            <a:r>
              <a:rPr dirty="0" sz="14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Times New Roman"/>
                <a:cs typeface="Times New Roman"/>
              </a:rPr>
              <a:t>your</a:t>
            </a:r>
            <a:r>
              <a:rPr dirty="0" sz="1400" spc="-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Times New Roman"/>
                <a:cs typeface="Times New Roman"/>
              </a:rPr>
              <a:t>hosting</a:t>
            </a:r>
            <a:r>
              <a:rPr dirty="0" sz="1400" spc="-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374151"/>
                </a:solidFill>
                <a:latin typeface="Times New Roman"/>
                <a:cs typeface="Times New Roman"/>
              </a:rPr>
              <a:t>server.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997" y="512825"/>
            <a:ext cx="305689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85" b="1">
                <a:solidFill>
                  <a:srgbClr val="C78B31"/>
                </a:solidFill>
                <a:latin typeface="Times New Roman"/>
                <a:cs typeface="Times New Roman"/>
              </a:rPr>
              <a:t>Summary</a:t>
            </a:r>
            <a:r>
              <a:rPr dirty="0" sz="2500" spc="-55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2500" spc="35" b="1">
                <a:solidFill>
                  <a:srgbClr val="C78B31"/>
                </a:solidFill>
                <a:latin typeface="Times New Roman"/>
                <a:cs typeface="Times New Roman"/>
              </a:rPr>
              <a:t>of</a:t>
            </a:r>
            <a:r>
              <a:rPr dirty="0" sz="2500" spc="-55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C78B31"/>
                </a:solidFill>
                <a:latin typeface="Times New Roman"/>
                <a:cs typeface="Times New Roman"/>
              </a:rPr>
              <a:t>your</a:t>
            </a:r>
            <a:r>
              <a:rPr dirty="0" sz="2500" spc="-55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C78B31"/>
                </a:solidFill>
                <a:latin typeface="Times New Roman"/>
                <a:cs typeface="Times New Roman"/>
              </a:rPr>
              <a:t>Task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519" y="1088516"/>
            <a:ext cx="7392034" cy="3135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700" spc="-20">
                <a:latin typeface="Times New Roman"/>
                <a:cs typeface="Times New Roman"/>
              </a:rPr>
              <a:t>Creating </a:t>
            </a:r>
            <a:r>
              <a:rPr dirty="0" sz="1700">
                <a:latin typeface="Times New Roman"/>
                <a:cs typeface="Times New Roman"/>
              </a:rPr>
              <a:t>the frontend </a:t>
            </a:r>
            <a:r>
              <a:rPr dirty="0" sz="1700" spc="-40">
                <a:latin typeface="Times New Roman"/>
                <a:cs typeface="Times New Roman"/>
              </a:rPr>
              <a:t>user </a:t>
            </a:r>
            <a:r>
              <a:rPr dirty="0" sz="1700" spc="-35">
                <a:latin typeface="Times New Roman"/>
                <a:cs typeface="Times New Roman"/>
              </a:rPr>
              <a:t>interface </a:t>
            </a:r>
            <a:r>
              <a:rPr dirty="0" sz="1700" spc="-5">
                <a:latin typeface="Times New Roman"/>
                <a:cs typeface="Times New Roman"/>
              </a:rPr>
              <a:t>(UI) </a:t>
            </a:r>
            <a:r>
              <a:rPr dirty="0" sz="1700" spc="-15">
                <a:latin typeface="Times New Roman"/>
                <a:cs typeface="Times New Roman"/>
              </a:rPr>
              <a:t>for an </a:t>
            </a:r>
            <a:r>
              <a:rPr dirty="0" sz="1700" spc="-60">
                <a:latin typeface="Times New Roman"/>
                <a:cs typeface="Times New Roman"/>
              </a:rPr>
              <a:t>e-commerce </a:t>
            </a:r>
            <a:r>
              <a:rPr dirty="0" sz="1700" spc="-50">
                <a:latin typeface="Times New Roman"/>
                <a:cs typeface="Times New Roman"/>
              </a:rPr>
              <a:t>website </a:t>
            </a:r>
            <a:r>
              <a:rPr dirty="0" sz="1700" spc="-85">
                <a:latin typeface="Times New Roman"/>
                <a:cs typeface="Times New Roman"/>
              </a:rPr>
              <a:t>is </a:t>
            </a:r>
            <a:r>
              <a:rPr dirty="0" sz="1700" spc="-75">
                <a:latin typeface="Times New Roman"/>
                <a:cs typeface="Times New Roman"/>
              </a:rPr>
              <a:t>a </a:t>
            </a:r>
            <a:r>
              <a:rPr dirty="0" sz="1700" spc="-35">
                <a:latin typeface="Times New Roman"/>
                <a:cs typeface="Times New Roman"/>
              </a:rPr>
              <a:t>pivotal </a:t>
            </a:r>
            <a:r>
              <a:rPr dirty="0" sz="1700" spc="-30">
                <a:latin typeface="Times New Roman"/>
                <a:cs typeface="Times New Roman"/>
              </a:rPr>
              <a:t>initial 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45">
                <a:latin typeface="Times New Roman"/>
                <a:cs typeface="Times New Roman"/>
              </a:rPr>
              <a:t>task </a:t>
            </a:r>
            <a:r>
              <a:rPr dirty="0" sz="1700" spc="-5">
                <a:latin typeface="Times New Roman"/>
                <a:cs typeface="Times New Roman"/>
              </a:rPr>
              <a:t>in </a:t>
            </a:r>
            <a:r>
              <a:rPr dirty="0" sz="1700" spc="-50">
                <a:latin typeface="Times New Roman"/>
                <a:cs typeface="Times New Roman"/>
              </a:rPr>
              <a:t>establishing </a:t>
            </a:r>
            <a:r>
              <a:rPr dirty="0" sz="1700" spc="-75">
                <a:latin typeface="Times New Roman"/>
                <a:cs typeface="Times New Roman"/>
              </a:rPr>
              <a:t>a </a:t>
            </a:r>
            <a:r>
              <a:rPr dirty="0" sz="1700" spc="-55">
                <a:latin typeface="Times New Roman"/>
                <a:cs typeface="Times New Roman"/>
              </a:rPr>
              <a:t>successful </a:t>
            </a:r>
            <a:r>
              <a:rPr dirty="0" sz="1700" spc="-20">
                <a:latin typeface="Times New Roman"/>
                <a:cs typeface="Times New Roman"/>
              </a:rPr>
              <a:t>online </a:t>
            </a:r>
            <a:r>
              <a:rPr dirty="0" sz="1700" spc="-35">
                <a:latin typeface="Times New Roman"/>
                <a:cs typeface="Times New Roman"/>
              </a:rPr>
              <a:t>store. </a:t>
            </a:r>
            <a:r>
              <a:rPr dirty="0" sz="1700" spc="10">
                <a:latin typeface="Times New Roman"/>
                <a:cs typeface="Times New Roman"/>
              </a:rPr>
              <a:t>The </a:t>
            </a:r>
            <a:r>
              <a:rPr dirty="0" sz="1700">
                <a:latin typeface="Times New Roman"/>
                <a:cs typeface="Times New Roman"/>
              </a:rPr>
              <a:t>frontend </a:t>
            </a:r>
            <a:r>
              <a:rPr dirty="0" sz="1700" spc="20">
                <a:latin typeface="Times New Roman"/>
                <a:cs typeface="Times New Roman"/>
              </a:rPr>
              <a:t>UI </a:t>
            </a:r>
            <a:r>
              <a:rPr dirty="0" sz="1700" spc="-90">
                <a:latin typeface="Times New Roman"/>
                <a:cs typeface="Times New Roman"/>
              </a:rPr>
              <a:t>is </a:t>
            </a: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-75">
                <a:latin typeface="Times New Roman"/>
                <a:cs typeface="Times New Roman"/>
              </a:rPr>
              <a:t>face </a:t>
            </a:r>
            <a:r>
              <a:rPr dirty="0" sz="1700" spc="-20">
                <a:latin typeface="Times New Roman"/>
                <a:cs typeface="Times New Roman"/>
              </a:rPr>
              <a:t>of </a:t>
            </a: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-50">
                <a:latin typeface="Times New Roman"/>
                <a:cs typeface="Times New Roman"/>
              </a:rPr>
              <a:t>website, 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responsible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for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65">
                <a:latin typeface="Times New Roman"/>
                <a:cs typeface="Times New Roman"/>
              </a:rPr>
              <a:t>engaging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and </a:t>
            </a:r>
            <a:r>
              <a:rPr dirty="0" sz="1700" spc="-35">
                <a:latin typeface="Times New Roman"/>
                <a:cs typeface="Times New Roman"/>
              </a:rPr>
              <a:t>guiding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35">
                <a:latin typeface="Times New Roman"/>
                <a:cs typeface="Times New Roman"/>
              </a:rPr>
              <a:t>customers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through </a:t>
            </a:r>
            <a:r>
              <a:rPr dirty="0" sz="1700" spc="-15">
                <a:latin typeface="Times New Roman"/>
                <a:cs typeface="Times New Roman"/>
              </a:rPr>
              <a:t>their </a:t>
            </a:r>
            <a:r>
              <a:rPr dirty="0" sz="1700" spc="-20">
                <a:latin typeface="Times New Roman"/>
                <a:cs typeface="Times New Roman"/>
              </a:rPr>
              <a:t>shopping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journey.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30">
                <a:latin typeface="Times New Roman"/>
                <a:cs typeface="Times New Roman"/>
              </a:rPr>
              <a:t>It 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encompasses design </a:t>
            </a:r>
            <a:r>
              <a:rPr dirty="0" sz="1700" spc="-45">
                <a:latin typeface="Times New Roman"/>
                <a:cs typeface="Times New Roman"/>
              </a:rPr>
              <a:t>elements, </a:t>
            </a:r>
            <a:r>
              <a:rPr dirty="0" sz="1700" spc="-25">
                <a:latin typeface="Times New Roman"/>
                <a:cs typeface="Times New Roman"/>
              </a:rPr>
              <a:t>such </a:t>
            </a:r>
            <a:r>
              <a:rPr dirty="0" sz="1700" spc="-100">
                <a:latin typeface="Times New Roman"/>
                <a:cs typeface="Times New Roman"/>
              </a:rPr>
              <a:t>as </a:t>
            </a:r>
            <a:r>
              <a:rPr dirty="0" sz="1700" spc="-25">
                <a:latin typeface="Times New Roman"/>
                <a:cs typeface="Times New Roman"/>
              </a:rPr>
              <a:t>layout, </a:t>
            </a:r>
            <a:r>
              <a:rPr dirty="0" sz="1700" spc="-35">
                <a:latin typeface="Times New Roman"/>
                <a:cs typeface="Times New Roman"/>
              </a:rPr>
              <a:t>color </a:t>
            </a:r>
            <a:r>
              <a:rPr dirty="0" sz="1700" spc="-65">
                <a:latin typeface="Times New Roman"/>
                <a:cs typeface="Times New Roman"/>
              </a:rPr>
              <a:t>schemes, </a:t>
            </a:r>
            <a:r>
              <a:rPr dirty="0" sz="1700" spc="-5">
                <a:latin typeface="Times New Roman"/>
                <a:cs typeface="Times New Roman"/>
              </a:rPr>
              <a:t>and </a:t>
            </a:r>
            <a:r>
              <a:rPr dirty="0" sz="1700" spc="-65">
                <a:latin typeface="Times New Roman"/>
                <a:cs typeface="Times New Roman"/>
              </a:rPr>
              <a:t>visual </a:t>
            </a:r>
            <a:r>
              <a:rPr dirty="0" sz="1700" spc="-45">
                <a:latin typeface="Times New Roman"/>
                <a:cs typeface="Times New Roman"/>
              </a:rPr>
              <a:t>aesthetics, </a:t>
            </a:r>
            <a:r>
              <a:rPr dirty="0" sz="1700" spc="-100">
                <a:latin typeface="Times New Roman"/>
                <a:cs typeface="Times New Roman"/>
              </a:rPr>
              <a:t>as </a:t>
            </a:r>
            <a:r>
              <a:rPr dirty="0" sz="1700" spc="-75">
                <a:latin typeface="Times New Roman"/>
                <a:cs typeface="Times New Roman"/>
              </a:rPr>
              <a:t>well 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-95">
                <a:latin typeface="Times New Roman"/>
                <a:cs typeface="Times New Roman"/>
              </a:rPr>
              <a:t>as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-65">
                <a:latin typeface="Times New Roman"/>
                <a:cs typeface="Times New Roman"/>
              </a:rPr>
              <a:t>overall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user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experience.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This </a:t>
            </a:r>
            <a:r>
              <a:rPr dirty="0" sz="1700" spc="-65">
                <a:latin typeface="Times New Roman"/>
                <a:cs typeface="Times New Roman"/>
              </a:rPr>
              <a:t>stage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65">
                <a:latin typeface="Times New Roman"/>
                <a:cs typeface="Times New Roman"/>
              </a:rPr>
              <a:t>involves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crafting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product </a:t>
            </a:r>
            <a:r>
              <a:rPr dirty="0" sz="1700" spc="-55">
                <a:latin typeface="Times New Roman"/>
                <a:cs typeface="Times New Roman"/>
              </a:rPr>
              <a:t>listings,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category 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35">
                <a:latin typeface="Times New Roman"/>
                <a:cs typeface="Times New Roman"/>
              </a:rPr>
              <a:t>navigation, </a:t>
            </a:r>
            <a:r>
              <a:rPr dirty="0" sz="1700" spc="-5">
                <a:latin typeface="Times New Roman"/>
                <a:cs typeface="Times New Roman"/>
              </a:rPr>
              <a:t>and </a:t>
            </a:r>
            <a:r>
              <a:rPr dirty="0" sz="1700" spc="-20">
                <a:latin typeface="Times New Roman"/>
                <a:cs typeface="Times New Roman"/>
              </a:rPr>
              <a:t>an </a:t>
            </a:r>
            <a:r>
              <a:rPr dirty="0" sz="1700" spc="-15">
                <a:latin typeface="Times New Roman"/>
                <a:cs typeface="Times New Roman"/>
              </a:rPr>
              <a:t>intuitive </a:t>
            </a:r>
            <a:r>
              <a:rPr dirty="0" sz="1700" spc="-20">
                <a:latin typeface="Times New Roman"/>
                <a:cs typeface="Times New Roman"/>
              </a:rPr>
              <a:t>shopping </a:t>
            </a:r>
            <a:r>
              <a:rPr dirty="0" sz="1700" spc="-25">
                <a:latin typeface="Times New Roman"/>
                <a:cs typeface="Times New Roman"/>
              </a:rPr>
              <a:t>cart </a:t>
            </a:r>
            <a:r>
              <a:rPr dirty="0" sz="1700" spc="-60">
                <a:latin typeface="Times New Roman"/>
                <a:cs typeface="Times New Roman"/>
              </a:rPr>
              <a:t>system. </a:t>
            </a:r>
            <a:r>
              <a:rPr dirty="0" sz="1700" spc="-45">
                <a:latin typeface="Times New Roman"/>
                <a:cs typeface="Times New Roman"/>
              </a:rPr>
              <a:t>Using </a:t>
            </a:r>
            <a:r>
              <a:rPr dirty="0" sz="1700" spc="35">
                <a:latin typeface="Times New Roman"/>
                <a:cs typeface="Times New Roman"/>
              </a:rPr>
              <a:t>HTML, </a:t>
            </a:r>
            <a:r>
              <a:rPr dirty="0" sz="1700" spc="-75">
                <a:latin typeface="Times New Roman"/>
                <a:cs typeface="Times New Roman"/>
              </a:rPr>
              <a:t>CSS, </a:t>
            </a:r>
            <a:r>
              <a:rPr dirty="0" sz="1700" spc="-5">
                <a:latin typeface="Times New Roman"/>
                <a:cs typeface="Times New Roman"/>
              </a:rPr>
              <a:t>and </a:t>
            </a:r>
            <a:r>
              <a:rPr dirty="0" sz="1700" spc="-55">
                <a:latin typeface="Times New Roman"/>
                <a:cs typeface="Times New Roman"/>
              </a:rPr>
              <a:t>JavaScript, 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developers </a:t>
            </a:r>
            <a:r>
              <a:rPr dirty="0" sz="1700" spc="-35">
                <a:latin typeface="Times New Roman"/>
                <a:cs typeface="Times New Roman"/>
              </a:rPr>
              <a:t>ensure </a:t>
            </a:r>
            <a:r>
              <a:rPr dirty="0" sz="1700" spc="20">
                <a:latin typeface="Times New Roman"/>
                <a:cs typeface="Times New Roman"/>
              </a:rPr>
              <a:t>that </a:t>
            </a: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-50">
                <a:latin typeface="Times New Roman"/>
                <a:cs typeface="Times New Roman"/>
              </a:rPr>
              <a:t>website </a:t>
            </a:r>
            <a:r>
              <a:rPr dirty="0" sz="1700" spc="-85">
                <a:latin typeface="Times New Roman"/>
                <a:cs typeface="Times New Roman"/>
              </a:rPr>
              <a:t>is </a:t>
            </a:r>
            <a:r>
              <a:rPr dirty="0" sz="1700" spc="-50">
                <a:latin typeface="Times New Roman"/>
                <a:cs typeface="Times New Roman"/>
              </a:rPr>
              <a:t>responsive, </a:t>
            </a:r>
            <a:r>
              <a:rPr dirty="0" sz="1700" spc="-40">
                <a:latin typeface="Times New Roman"/>
                <a:cs typeface="Times New Roman"/>
              </a:rPr>
              <a:t>mobile-friendly, </a:t>
            </a:r>
            <a:r>
              <a:rPr dirty="0" sz="1700" spc="-5">
                <a:latin typeface="Times New Roman"/>
                <a:cs typeface="Times New Roman"/>
              </a:rPr>
              <a:t>and </a:t>
            </a:r>
            <a:r>
              <a:rPr dirty="0" sz="1700" spc="-70">
                <a:latin typeface="Times New Roman"/>
                <a:cs typeface="Times New Roman"/>
              </a:rPr>
              <a:t>visually </a:t>
            </a:r>
            <a:r>
              <a:rPr dirty="0" sz="1700" spc="-40">
                <a:latin typeface="Times New Roman"/>
                <a:cs typeface="Times New Roman"/>
              </a:rPr>
              <a:t>appealing. 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A</a:t>
            </a:r>
            <a:r>
              <a:rPr dirty="0" sz="1700" spc="-60">
                <a:latin typeface="Times New Roman"/>
                <a:cs typeface="Times New Roman"/>
              </a:rPr>
              <a:t> well-designed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UI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enhances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45">
                <a:latin typeface="Times New Roman"/>
                <a:cs typeface="Times New Roman"/>
              </a:rPr>
              <a:t>user's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browsing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and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shopping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experience,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fostering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trust </a:t>
            </a:r>
            <a:r>
              <a:rPr dirty="0" sz="1700" spc="-4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and </a:t>
            </a:r>
            <a:r>
              <a:rPr dirty="0" sz="1700" spc="-25">
                <a:latin typeface="Times New Roman"/>
                <a:cs typeface="Times New Roman"/>
              </a:rPr>
              <a:t>customer </a:t>
            </a:r>
            <a:r>
              <a:rPr dirty="0" sz="1700" spc="-40">
                <a:latin typeface="Times New Roman"/>
                <a:cs typeface="Times New Roman"/>
              </a:rPr>
              <a:t>satisfaction. </a:t>
            </a:r>
            <a:r>
              <a:rPr dirty="0" sz="1700" spc="25">
                <a:latin typeface="Times New Roman"/>
                <a:cs typeface="Times New Roman"/>
              </a:rPr>
              <a:t>It </a:t>
            </a:r>
            <a:r>
              <a:rPr dirty="0" sz="1700" spc="-65">
                <a:latin typeface="Times New Roman"/>
                <a:cs typeface="Times New Roman"/>
              </a:rPr>
              <a:t>also </a:t>
            </a:r>
            <a:r>
              <a:rPr dirty="0" sz="1700" spc="-70">
                <a:latin typeface="Times New Roman"/>
                <a:cs typeface="Times New Roman"/>
              </a:rPr>
              <a:t>plays </a:t>
            </a:r>
            <a:r>
              <a:rPr dirty="0" sz="1700" spc="-75">
                <a:latin typeface="Times New Roman"/>
                <a:cs typeface="Times New Roman"/>
              </a:rPr>
              <a:t>a </a:t>
            </a:r>
            <a:r>
              <a:rPr dirty="0" sz="1700" spc="-45">
                <a:latin typeface="Times New Roman"/>
                <a:cs typeface="Times New Roman"/>
              </a:rPr>
              <a:t>critical </a:t>
            </a:r>
            <a:r>
              <a:rPr dirty="0" sz="1700" spc="-40">
                <a:latin typeface="Times New Roman"/>
                <a:cs typeface="Times New Roman"/>
              </a:rPr>
              <a:t>role </a:t>
            </a:r>
            <a:r>
              <a:rPr dirty="0" sz="1700" spc="-5">
                <a:latin typeface="Times New Roman"/>
                <a:cs typeface="Times New Roman"/>
              </a:rPr>
              <a:t>in </a:t>
            </a:r>
            <a:r>
              <a:rPr dirty="0" sz="1700" spc="-45">
                <a:latin typeface="Times New Roman"/>
                <a:cs typeface="Times New Roman"/>
              </a:rPr>
              <a:t>establishing </a:t>
            </a:r>
            <a:r>
              <a:rPr dirty="0" sz="1700" spc="-75">
                <a:latin typeface="Times New Roman"/>
                <a:cs typeface="Times New Roman"/>
              </a:rPr>
              <a:t>a </a:t>
            </a:r>
            <a:r>
              <a:rPr dirty="0" sz="1700" spc="-5">
                <a:latin typeface="Times New Roman"/>
                <a:cs typeface="Times New Roman"/>
              </a:rPr>
              <a:t>brand </a:t>
            </a:r>
            <a:r>
              <a:rPr dirty="0" sz="1700" spc="-15">
                <a:latin typeface="Times New Roman"/>
                <a:cs typeface="Times New Roman"/>
              </a:rPr>
              <a:t>identity </a:t>
            </a:r>
            <a:r>
              <a:rPr dirty="0" sz="1700" spc="-5">
                <a:latin typeface="Times New Roman"/>
                <a:cs typeface="Times New Roman"/>
              </a:rPr>
              <a:t>and 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differentiating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e-commerce</a:t>
            </a:r>
            <a:r>
              <a:rPr dirty="0" sz="1700" spc="-50">
                <a:latin typeface="Times New Roman"/>
                <a:cs typeface="Times New Roman"/>
              </a:rPr>
              <a:t> site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75">
                <a:latin typeface="Times New Roman"/>
                <a:cs typeface="Times New Roman"/>
              </a:rPr>
              <a:t>a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competitive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market.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Consequently,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careful 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attention </a:t>
            </a:r>
            <a:r>
              <a:rPr dirty="0" sz="1700" spc="25">
                <a:latin typeface="Times New Roman"/>
                <a:cs typeface="Times New Roman"/>
              </a:rPr>
              <a:t>to </a:t>
            </a:r>
            <a:r>
              <a:rPr dirty="0" sz="1700" spc="-40">
                <a:latin typeface="Times New Roman"/>
                <a:cs typeface="Times New Roman"/>
              </a:rPr>
              <a:t>detail </a:t>
            </a:r>
            <a:r>
              <a:rPr dirty="0" sz="1700" spc="-5">
                <a:latin typeface="Times New Roman"/>
                <a:cs typeface="Times New Roman"/>
              </a:rPr>
              <a:t>and </a:t>
            </a:r>
            <a:r>
              <a:rPr dirty="0" sz="1700" spc="-75">
                <a:latin typeface="Times New Roman"/>
                <a:cs typeface="Times New Roman"/>
              </a:rPr>
              <a:t>a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-35">
                <a:latin typeface="Times New Roman"/>
                <a:cs typeface="Times New Roman"/>
              </a:rPr>
              <a:t>focus </a:t>
            </a:r>
            <a:r>
              <a:rPr dirty="0" sz="1700" spc="15">
                <a:latin typeface="Times New Roman"/>
                <a:cs typeface="Times New Roman"/>
              </a:rPr>
              <a:t>on </a:t>
            </a:r>
            <a:r>
              <a:rPr dirty="0" sz="1700" spc="-40">
                <a:latin typeface="Times New Roman"/>
                <a:cs typeface="Times New Roman"/>
              </a:rPr>
              <a:t>user-centered </a:t>
            </a:r>
            <a:r>
              <a:rPr dirty="0" sz="1700" spc="-55">
                <a:latin typeface="Times New Roman"/>
                <a:cs typeface="Times New Roman"/>
              </a:rPr>
              <a:t>design are </a:t>
            </a:r>
            <a:r>
              <a:rPr dirty="0" sz="1700" spc="-45">
                <a:latin typeface="Times New Roman"/>
                <a:cs typeface="Times New Roman"/>
              </a:rPr>
              <a:t>crucial </a:t>
            </a:r>
            <a:r>
              <a:rPr dirty="0" sz="1700" spc="-25">
                <a:latin typeface="Times New Roman"/>
                <a:cs typeface="Times New Roman"/>
              </a:rPr>
              <a:t>when </a:t>
            </a:r>
            <a:r>
              <a:rPr dirty="0" sz="1700" spc="-40">
                <a:latin typeface="Times New Roman"/>
                <a:cs typeface="Times New Roman"/>
              </a:rPr>
              <a:t>creating </a:t>
            </a: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5">
                <a:latin typeface="Times New Roman"/>
                <a:cs typeface="Times New Roman"/>
              </a:rPr>
              <a:t> frontend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UI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of</a:t>
            </a:r>
            <a:r>
              <a:rPr dirty="0" sz="1700" spc="-10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an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e-commerce</a:t>
            </a:r>
            <a:r>
              <a:rPr dirty="0" sz="1700" spc="-105">
                <a:latin typeface="Times New Roman"/>
                <a:cs typeface="Times New Roman"/>
              </a:rPr>
              <a:t> </a:t>
            </a:r>
            <a:r>
              <a:rPr dirty="0" sz="1700" spc="-45">
                <a:latin typeface="Times New Roman"/>
                <a:cs typeface="Times New Roman"/>
              </a:rPr>
              <a:t>website.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8"/>
            <a:ext cx="82296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6596" y="946861"/>
            <a:ext cx="13868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Times New Roman"/>
                <a:cs typeface="Times New Roman"/>
              </a:rPr>
              <a:t>G</a:t>
            </a:r>
            <a:r>
              <a:rPr dirty="0" sz="1000" spc="-10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t</a:t>
            </a:r>
            <a:r>
              <a:rPr dirty="0" sz="1000" spc="-25">
                <a:latin typeface="Times New Roman"/>
                <a:cs typeface="Times New Roman"/>
              </a:rPr>
              <a:t>h</a:t>
            </a:r>
            <a:r>
              <a:rPr dirty="0" sz="1000" spc="-2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re</a:t>
            </a:r>
            <a:r>
              <a:rPr dirty="0" sz="1000" spc="-25">
                <a:latin typeface="Times New Roman"/>
                <a:cs typeface="Times New Roman"/>
              </a:rPr>
              <a:t>q</a:t>
            </a:r>
            <a:r>
              <a:rPr dirty="0" sz="1000" spc="-15">
                <a:latin typeface="Times New Roman"/>
                <a:cs typeface="Times New Roman"/>
              </a:rPr>
              <a:t>uir</a:t>
            </a:r>
            <a:r>
              <a:rPr dirty="0" sz="1000" spc="-3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nts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5">
                <a:latin typeface="Times New Roman"/>
                <a:cs typeface="Times New Roman"/>
              </a:rPr>
              <a:t>or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4391" y="2175128"/>
            <a:ext cx="11652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P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pare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dat</a:t>
            </a:r>
            <a:r>
              <a:rPr dirty="0" sz="1000" spc="-20">
                <a:latin typeface="Times New Roman"/>
                <a:cs typeface="Times New Roman"/>
              </a:rPr>
              <a:t>a</a:t>
            </a:r>
            <a:r>
              <a:rPr dirty="0" sz="1000" spc="10">
                <a:latin typeface="Times New Roman"/>
                <a:cs typeface="Times New Roman"/>
              </a:rPr>
              <a:t>b</a:t>
            </a:r>
            <a:r>
              <a:rPr dirty="0" sz="1000" spc="-60">
                <a:latin typeface="Times New Roman"/>
                <a:cs typeface="Times New Roman"/>
              </a:rPr>
              <a:t>ase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d</a:t>
            </a:r>
            <a:r>
              <a:rPr dirty="0" sz="1000" spc="-30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si</a:t>
            </a:r>
            <a:r>
              <a:rPr dirty="0" sz="1000" spc="-80">
                <a:latin typeface="Times New Roman"/>
                <a:cs typeface="Times New Roman"/>
              </a:rPr>
              <a:t>g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40">
                <a:latin typeface="Times New Roman"/>
                <a:cs typeface="Times New Roman"/>
              </a:rPr>
              <a:t>schemas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6449" y="3435858"/>
            <a:ext cx="11334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Times New Roman"/>
                <a:cs typeface="Times New Roman"/>
              </a:rPr>
              <a:t>G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y</a:t>
            </a:r>
            <a:r>
              <a:rPr dirty="0" sz="1000" spc="5">
                <a:latin typeface="Times New Roman"/>
                <a:cs typeface="Times New Roman"/>
              </a:rPr>
              <a:t>our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nit</a:t>
            </a:r>
            <a:r>
              <a:rPr dirty="0" sz="1000" spc="-15">
                <a:latin typeface="Times New Roman"/>
                <a:cs typeface="Times New Roman"/>
              </a:rPr>
              <a:t>i</a:t>
            </a:r>
            <a:r>
              <a:rPr dirty="0" sz="1000" spc="-45">
                <a:latin typeface="Times New Roman"/>
                <a:cs typeface="Times New Roman"/>
              </a:rPr>
              <a:t>al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proj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ct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95">
                <a:latin typeface="Times New Roman"/>
                <a:cs typeface="Times New Roman"/>
              </a:rPr>
              <a:t>S</a:t>
            </a:r>
            <a:r>
              <a:rPr dirty="0" sz="1000" spc="15">
                <a:latin typeface="Times New Roman"/>
                <a:cs typeface="Times New Roman"/>
              </a:rPr>
              <a:t>tr</a:t>
            </a:r>
            <a:r>
              <a:rPr dirty="0" sz="1000" spc="30">
                <a:latin typeface="Times New Roman"/>
                <a:cs typeface="Times New Roman"/>
              </a:rPr>
              <a:t>u</a:t>
            </a:r>
            <a:r>
              <a:rPr dirty="0" sz="1000" spc="5">
                <a:latin typeface="Times New Roman"/>
                <a:cs typeface="Times New Roman"/>
              </a:rPr>
              <a:t>ctu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ady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1654" y="4321860"/>
            <a:ext cx="1122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10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i</a:t>
            </a:r>
            <a:r>
              <a:rPr dirty="0" sz="1000" spc="-25">
                <a:latin typeface="Times New Roman"/>
                <a:cs typeface="Times New Roman"/>
              </a:rPr>
              <a:t>ate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g</a:t>
            </a:r>
            <a:r>
              <a:rPr dirty="0" sz="1000" spc="-45">
                <a:latin typeface="Times New Roman"/>
                <a:cs typeface="Times New Roman"/>
              </a:rPr>
              <a:t>i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30">
                <a:latin typeface="Times New Roman"/>
                <a:cs typeface="Times New Roman"/>
              </a:rPr>
              <a:t>pos</a:t>
            </a:r>
            <a:r>
              <a:rPr dirty="0" sz="1000" spc="-25">
                <a:latin typeface="Times New Roman"/>
                <a:cs typeface="Times New Roman"/>
              </a:rPr>
              <a:t>i</a:t>
            </a:r>
            <a:r>
              <a:rPr dirty="0" sz="1000" spc="-10">
                <a:latin typeface="Times New Roman"/>
                <a:cs typeface="Times New Roman"/>
              </a:rPr>
              <a:t>tory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313" y="946861"/>
            <a:ext cx="12471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imes New Roman"/>
                <a:cs typeface="Times New Roman"/>
              </a:rPr>
              <a:t>a</a:t>
            </a:r>
            <a:r>
              <a:rPr dirty="0" sz="1000" spc="-30">
                <a:latin typeface="Times New Roman"/>
                <a:cs typeface="Times New Roman"/>
              </a:rPr>
              <a:t>d</a:t>
            </a:r>
            <a:r>
              <a:rPr dirty="0" sz="1000" spc="5">
                <a:latin typeface="Times New Roman"/>
                <a:cs typeface="Times New Roman"/>
              </a:rPr>
              <a:t>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R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20">
                <a:latin typeface="Times New Roman"/>
                <a:cs typeface="Times New Roman"/>
              </a:rPr>
              <a:t>a</a:t>
            </a:r>
            <a:r>
              <a:rPr dirty="0" sz="1000" spc="-30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10">
                <a:latin typeface="Times New Roman"/>
                <a:cs typeface="Times New Roman"/>
              </a:rPr>
              <a:t>.md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50">
                <a:latin typeface="Times New Roman"/>
                <a:cs typeface="Times New Roman"/>
              </a:rPr>
              <a:t>le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5">
                <a:latin typeface="Times New Roman"/>
                <a:cs typeface="Times New Roman"/>
              </a:rPr>
              <a:t>w</a:t>
            </a:r>
            <a:r>
              <a:rPr dirty="0" sz="1000" spc="-2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th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30">
                <a:latin typeface="Times New Roman"/>
                <a:cs typeface="Times New Roman"/>
              </a:rPr>
              <a:t>d</a:t>
            </a:r>
            <a:r>
              <a:rPr dirty="0" sz="1000" spc="-30">
                <a:latin typeface="Times New Roman"/>
                <a:cs typeface="Times New Roman"/>
              </a:rPr>
              <a:t>e</a:t>
            </a:r>
            <a:r>
              <a:rPr dirty="0" sz="1000" spc="-55">
                <a:latin typeface="Times New Roman"/>
                <a:cs typeface="Times New Roman"/>
              </a:rPr>
              <a:t>sc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5">
                <a:latin typeface="Times New Roman"/>
                <a:cs typeface="Times New Roman"/>
              </a:rPr>
              <a:t>pt</a:t>
            </a:r>
            <a:r>
              <a:rPr dirty="0" sz="1000" spc="-10">
                <a:latin typeface="Times New Roman"/>
                <a:cs typeface="Times New Roman"/>
              </a:rPr>
              <a:t>i</a:t>
            </a:r>
            <a:r>
              <a:rPr dirty="0" sz="1000" spc="5">
                <a:latin typeface="Times New Roman"/>
                <a:cs typeface="Times New Roman"/>
              </a:rPr>
              <a:t>on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of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pr</a:t>
            </a:r>
            <a:r>
              <a:rPr dirty="0" sz="1000" spc="-25">
                <a:latin typeface="Times New Roman"/>
                <a:cs typeface="Times New Roman"/>
              </a:rPr>
              <a:t>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890" y="2175128"/>
            <a:ext cx="14998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latin typeface="Times New Roman"/>
                <a:cs typeface="Times New Roman"/>
              </a:rPr>
              <a:t>Com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all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 spc="-10">
                <a:latin typeface="Times New Roman"/>
                <a:cs typeface="Times New Roman"/>
              </a:rPr>
              <a:t>h</a:t>
            </a:r>
            <a:r>
              <a:rPr dirty="0" sz="1000" spc="-40">
                <a:latin typeface="Times New Roman"/>
                <a:cs typeface="Times New Roman"/>
              </a:rPr>
              <a:t>ang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wi</a:t>
            </a:r>
            <a:r>
              <a:rPr dirty="0" sz="1000" spc="-15">
                <a:latin typeface="Times New Roman"/>
                <a:cs typeface="Times New Roman"/>
              </a:rPr>
              <a:t>t</a:t>
            </a:r>
            <a:r>
              <a:rPr dirty="0" sz="1000" spc="10">
                <a:latin typeface="Times New Roman"/>
                <a:cs typeface="Times New Roman"/>
              </a:rPr>
              <a:t>h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Times New Roman"/>
                <a:cs typeface="Times New Roman"/>
              </a:rPr>
              <a:t>"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st  </a:t>
            </a:r>
            <a:r>
              <a:rPr dirty="0" sz="1000" spc="-20">
                <a:latin typeface="Times New Roman"/>
                <a:cs typeface="Times New Roman"/>
              </a:rPr>
              <a:t>commit"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978" y="3435858"/>
            <a:ext cx="14109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c</a:t>
            </a:r>
            <a:r>
              <a:rPr dirty="0" sz="1000" spc="-1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ate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30">
                <a:latin typeface="Times New Roman"/>
                <a:cs typeface="Times New Roman"/>
              </a:rPr>
              <a:t>pos</a:t>
            </a:r>
            <a:r>
              <a:rPr dirty="0" sz="1000" spc="-25">
                <a:latin typeface="Times New Roman"/>
                <a:cs typeface="Times New Roman"/>
              </a:rPr>
              <a:t>i</a:t>
            </a:r>
            <a:r>
              <a:rPr dirty="0" sz="1000" spc="-10">
                <a:latin typeface="Times New Roman"/>
                <a:cs typeface="Times New Roman"/>
              </a:rPr>
              <a:t>tory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on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g</a:t>
            </a:r>
            <a:r>
              <a:rPr dirty="0" sz="1000" spc="-4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thu</a:t>
            </a:r>
            <a:r>
              <a:rPr dirty="0" sz="1000" spc="5">
                <a:latin typeface="Times New Roman"/>
                <a:cs typeface="Times New Roman"/>
              </a:rPr>
              <a:t>b 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lat</a:t>
            </a:r>
            <a:r>
              <a:rPr dirty="0" sz="1000" spc="-4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to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proj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453" y="4321860"/>
            <a:ext cx="1405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Times New Roman"/>
                <a:cs typeface="Times New Roman"/>
              </a:rPr>
              <a:t>Pu</a:t>
            </a:r>
            <a:r>
              <a:rPr dirty="0" sz="1000" spc="-30">
                <a:latin typeface="Times New Roman"/>
                <a:cs typeface="Times New Roman"/>
              </a:rPr>
              <a:t>sh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y</a:t>
            </a:r>
            <a:r>
              <a:rPr dirty="0" sz="1000" spc="5">
                <a:latin typeface="Times New Roman"/>
                <a:cs typeface="Times New Roman"/>
              </a:rPr>
              <a:t>our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 spc="-10">
                <a:latin typeface="Times New Roman"/>
                <a:cs typeface="Times New Roman"/>
              </a:rPr>
              <a:t>h</a:t>
            </a:r>
            <a:r>
              <a:rPr dirty="0" sz="1000" spc="-40">
                <a:latin typeface="Times New Roman"/>
                <a:cs typeface="Times New Roman"/>
              </a:rPr>
              <a:t>ang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to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g</a:t>
            </a:r>
            <a:r>
              <a:rPr dirty="0" sz="1000" spc="-45">
                <a:latin typeface="Times New Roman"/>
                <a:cs typeface="Times New Roman"/>
              </a:rPr>
              <a:t>i</a:t>
            </a:r>
            <a:r>
              <a:rPr dirty="0" sz="1000" spc="20">
                <a:latin typeface="Times New Roman"/>
                <a:cs typeface="Times New Roman"/>
              </a:rPr>
              <a:t>thu</a:t>
            </a:r>
            <a:r>
              <a:rPr dirty="0" sz="1000" spc="1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C78B31"/>
                </a:solidFill>
                <a:latin typeface="Times New Roman"/>
                <a:cs typeface="Times New Roman"/>
              </a:rPr>
              <a:t>Assessment</a:t>
            </a:r>
            <a:r>
              <a:rPr dirty="0" sz="2400" spc="-50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2400" spc="-65" b="1">
                <a:solidFill>
                  <a:srgbClr val="C78B31"/>
                </a:solidFill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800" spc="330" b="1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40" b="1" i="1">
                <a:solidFill>
                  <a:srgbClr val="FFFFFF"/>
                </a:solidFill>
                <a:latin typeface="Trebuchet MS"/>
                <a:cs typeface="Trebuchet MS"/>
              </a:rPr>
              <a:t>ubmiss</a:t>
            </a:r>
            <a:r>
              <a:rPr dirty="0" sz="1800" spc="-30" b="1" i="1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dirty="0" sz="1800" spc="-18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 b="1" i="1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310640" marR="5080">
              <a:lnSpc>
                <a:spcPct val="147800"/>
              </a:lnSpc>
              <a:spcBef>
                <a:spcPts val="195"/>
              </a:spcBef>
            </a:pPr>
            <a:r>
              <a:rPr dirty="0" sz="1400">
                <a:solidFill>
                  <a:srgbClr val="956925"/>
                </a:solidFill>
              </a:rPr>
              <a:t>Github: </a:t>
            </a:r>
            <a:r>
              <a:rPr dirty="0" sz="1400" spc="5">
                <a:solidFill>
                  <a:srgbClr val="956925"/>
                </a:solidFill>
              </a:rPr>
              <a:t> </a:t>
            </a:r>
            <a:r>
              <a:rPr dirty="0" spc="-5"/>
              <a:t>https://github.com/Krishnan021/E- </a:t>
            </a:r>
            <a:r>
              <a:rPr dirty="0" spc="-320"/>
              <a:t> </a:t>
            </a:r>
            <a:r>
              <a:rPr dirty="0"/>
              <a:t>COMMERCE-WEBSITE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2023-11-15T04:35:46Z</dcterms:created>
  <dcterms:modified xsi:type="dcterms:W3CDTF">2023-11-15T04:35:46Z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2023-11-15T00:00:00Z</vt:filetime>
  </property>
</Properties>
</file>