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7" r:id="rId6"/>
    <p:sldId id="259" r:id="rId7"/>
    <p:sldId id="268" r:id="rId8"/>
    <p:sldId id="260" r:id="rId9"/>
    <p:sldId id="261" r:id="rId10"/>
    <p:sldId id="262" r:id="rId11"/>
    <p:sldId id="265" r:id="rId12"/>
    <p:sldId id="266" r:id="rId13"/>
  </p:sldIdLst>
  <p:sldSz cx="18288000" cy="10287000"/>
  <p:notesSz cx="6858000" cy="9144000"/>
  <p:embeddedFontLst>
    <p:embeddedFont>
      <p:font typeface="Arial Bold" panose="020B0802020202020204"/>
      <p:bold r:id="rId17"/>
    </p:embeddedFont>
    <p:embeddedFont>
      <p:font typeface="EB Garamond Medium" panose="00000600000000000000"/>
      <p:regular r:id="rId18"/>
    </p:embeddedFont>
    <p:embeddedFont>
      <p:font typeface="EB Garamond" panose="00000500000000000000" pitchFamily="2" charset="0"/>
      <p:regular r:id="rId19"/>
      <p:bold r:id="rId20"/>
      <p:italic r:id="rId21"/>
      <p:boldItalic r:id="rId22"/>
    </p:embeddedFont>
    <p:embeddedFont>
      <p:font typeface="Trebuchet MS Bold Italics" panose="020B0703020202090204"/>
      <p:boldItalic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81" autoAdjust="0"/>
    <p:restoredTop sz="93447" autoAdjust="0"/>
  </p:normalViewPr>
  <p:slideViewPr>
    <p:cSldViewPr showGuides="1">
      <p:cViewPr varScale="1">
        <p:scale>
          <a:sx n="42" d="100"/>
          <a:sy n="42" d="100"/>
        </p:scale>
        <p:origin x="46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github.com/Krishnan021/E-COMMERCE-WEBSITE.git" TargetMode="Externa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82"/>
            <a:ext cx="18287999" cy="10270426"/>
          </a:xfrm>
          <a:custGeom>
            <a:avLst/>
            <a:gdLst/>
            <a:ahLst/>
            <a:cxnLst/>
            <a:rect l="l" t="t" r="r" b="b"/>
            <a:pathLst>
              <a:path w="18287999" h="10270426">
                <a:moveTo>
                  <a:pt x="0" y="0"/>
                </a:moveTo>
                <a:lnTo>
                  <a:pt x="18287999" y="0"/>
                </a:lnTo>
                <a:lnTo>
                  <a:pt x="18287999" y="10270426"/>
                </a:lnTo>
                <a:lnTo>
                  <a:pt x="0" y="10270426"/>
                </a:lnTo>
                <a:lnTo>
                  <a:pt x="0" y="0"/>
                </a:lnTo>
                <a:close/>
              </a:path>
            </a:pathLst>
          </a:custGeom>
          <a:blipFill>
            <a:blip r:embed="rId1"/>
            <a:stretch>
              <a:fillRect l="-23" r="-23"/>
            </a:stretch>
          </a:blipFill>
        </p:spPr>
      </p:sp>
      <p:sp>
        <p:nvSpPr>
          <p:cNvPr id="3" name="TextBox 3"/>
          <p:cNvSpPr txBox="1"/>
          <p:nvPr/>
        </p:nvSpPr>
        <p:spPr>
          <a:xfrm>
            <a:off x="600488" y="4701808"/>
            <a:ext cx="7095712" cy="730969"/>
          </a:xfrm>
          <a:prstGeom prst="rect">
            <a:avLst/>
          </a:prstGeom>
        </p:spPr>
        <p:txBody>
          <a:bodyPr wrap="square" lIns="0" tIns="0" rIns="0" bIns="0" rtlCol="0" anchor="t">
            <a:spAutoFit/>
          </a:bodyPr>
          <a:lstStyle/>
          <a:p>
            <a:pPr algn="l">
              <a:lnSpc>
                <a:spcPts val="5700"/>
              </a:lnSpc>
            </a:pPr>
            <a:r>
              <a:rPr lang="en-US" sz="4800" dirty="0">
                <a:solidFill>
                  <a:srgbClr val="213669"/>
                </a:solidFill>
                <a:latin typeface="Arial Bold" panose="020B0802020202020204"/>
              </a:rPr>
              <a:t>“E-commerce Website”</a:t>
            </a:r>
            <a:endParaRPr lang="en-US" sz="4800" dirty="0">
              <a:solidFill>
                <a:srgbClr val="213669"/>
              </a:solidFill>
              <a:latin typeface="Arial Bold" panose="020B0802020202020204"/>
            </a:endParaRPr>
          </a:p>
        </p:txBody>
      </p:sp>
      <p:sp>
        <p:nvSpPr>
          <p:cNvPr id="4" name="TextBox 4"/>
          <p:cNvSpPr txBox="1"/>
          <p:nvPr/>
        </p:nvSpPr>
        <p:spPr>
          <a:xfrm>
            <a:off x="600531" y="6537544"/>
            <a:ext cx="2296160" cy="697948"/>
          </a:xfrm>
          <a:prstGeom prst="rect">
            <a:avLst/>
          </a:prstGeom>
        </p:spPr>
        <p:txBody>
          <a:bodyPr lIns="0" tIns="0" rIns="0" bIns="0" rtlCol="0" anchor="t">
            <a:spAutoFit/>
          </a:bodyPr>
          <a:lstStyle/>
          <a:p>
            <a:pPr algn="l">
              <a:lnSpc>
                <a:spcPts val="5760"/>
              </a:lnSpc>
            </a:pPr>
            <a:r>
              <a:rPr lang="en-US" sz="4800" dirty="0">
                <a:solidFill>
                  <a:srgbClr val="213669"/>
                </a:solidFill>
                <a:latin typeface="Arial Bold" panose="020B0802020202020204"/>
              </a:rPr>
              <a:t>Task-3</a:t>
            </a:r>
            <a:endParaRPr lang="en-US" sz="4800" dirty="0">
              <a:solidFill>
                <a:srgbClr val="213669"/>
              </a:solidFill>
              <a:latin typeface="Arial Bold" panose="020B0802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62596" cy="10261599"/>
          </a:xfrm>
          <a:custGeom>
            <a:avLst/>
            <a:gdLst/>
            <a:ahLst/>
            <a:cxnLst/>
            <a:rect l="l" t="t" r="r" b="b"/>
            <a:pathLst>
              <a:path w="18262596" h="10261599">
                <a:moveTo>
                  <a:pt x="0" y="0"/>
                </a:moveTo>
                <a:lnTo>
                  <a:pt x="18262596" y="0"/>
                </a:lnTo>
                <a:lnTo>
                  <a:pt x="18262596" y="10261599"/>
                </a:lnTo>
                <a:lnTo>
                  <a:pt x="0" y="10261599"/>
                </a:lnTo>
                <a:lnTo>
                  <a:pt x="0" y="0"/>
                </a:lnTo>
                <a:close/>
              </a:path>
            </a:pathLst>
          </a:custGeom>
          <a:blipFill>
            <a:blip r:embed="rId1"/>
            <a:stretch>
              <a:fillRect l="-5" r="-5"/>
            </a:stretch>
          </a:blipFill>
        </p:spPr>
      </p:sp>
      <p:sp>
        <p:nvSpPr>
          <p:cNvPr id="3" name="Freeform 3"/>
          <p:cNvSpPr/>
          <p:nvPr/>
        </p:nvSpPr>
        <p:spPr>
          <a:xfrm>
            <a:off x="-228600" y="51272"/>
            <a:ext cx="18287980" cy="10285475"/>
          </a:xfrm>
          <a:custGeom>
            <a:avLst/>
            <a:gdLst/>
            <a:ahLst/>
            <a:cxnLst/>
            <a:rect l="l" t="t" r="r" b="b"/>
            <a:pathLst>
              <a:path w="18287980" h="10285475">
                <a:moveTo>
                  <a:pt x="0" y="0"/>
                </a:moveTo>
                <a:lnTo>
                  <a:pt x="18287980" y="0"/>
                </a:lnTo>
                <a:lnTo>
                  <a:pt x="18287980" y="10285475"/>
                </a:lnTo>
                <a:lnTo>
                  <a:pt x="0" y="10285475"/>
                </a:lnTo>
                <a:lnTo>
                  <a:pt x="0" y="0"/>
                </a:lnTo>
                <a:close/>
              </a:path>
            </a:pathLst>
          </a:custGeom>
          <a:blipFill>
            <a:blip r:embed="rId2"/>
            <a:stretch>
              <a:fillRect t="-22" b="-22"/>
            </a:stretch>
          </a:blipFill>
        </p:spPr>
      </p:sp>
      <p:grpSp>
        <p:nvGrpSpPr>
          <p:cNvPr id="4" name="Group 4"/>
          <p:cNvGrpSpPr/>
          <p:nvPr/>
        </p:nvGrpSpPr>
        <p:grpSpPr>
          <a:xfrm>
            <a:off x="4311648" y="2840827"/>
            <a:ext cx="9620250" cy="151130"/>
            <a:chOff x="0" y="0"/>
            <a:chExt cx="12827000" cy="201507"/>
          </a:xfrm>
        </p:grpSpPr>
        <p:sp>
          <p:nvSpPr>
            <p:cNvPr id="5" name="Freeform 5"/>
            <p:cNvSpPr/>
            <p:nvPr/>
          </p:nvSpPr>
          <p:spPr>
            <a:xfrm>
              <a:off x="0" y="0"/>
              <a:ext cx="12827000" cy="200787"/>
            </a:xfrm>
            <a:custGeom>
              <a:avLst/>
              <a:gdLst/>
              <a:ahLst/>
              <a:cxnLst/>
              <a:rect l="l" t="t" r="r" b="b"/>
              <a:pathLst>
                <a:path w="12827000" h="200787">
                  <a:moveTo>
                    <a:pt x="0" y="200787"/>
                  </a:moveTo>
                  <a:lnTo>
                    <a:pt x="12827000" y="200787"/>
                  </a:lnTo>
                  <a:lnTo>
                    <a:pt x="12827000" y="0"/>
                  </a:lnTo>
                  <a:lnTo>
                    <a:pt x="0" y="0"/>
                  </a:lnTo>
                  <a:lnTo>
                    <a:pt x="0" y="200787"/>
                  </a:lnTo>
                  <a:close/>
                </a:path>
              </a:pathLst>
            </a:custGeom>
            <a:solidFill>
              <a:srgbClr val="F0C7CD"/>
            </a:solidFill>
          </p:spPr>
        </p:sp>
      </p:grpSp>
      <p:sp>
        <p:nvSpPr>
          <p:cNvPr id="6" name="Freeform 6"/>
          <p:cNvSpPr/>
          <p:nvPr/>
        </p:nvSpPr>
        <p:spPr>
          <a:xfrm>
            <a:off x="5385669" y="3570513"/>
            <a:ext cx="2362199" cy="2362199"/>
          </a:xfrm>
          <a:custGeom>
            <a:avLst/>
            <a:gdLst/>
            <a:ahLst/>
            <a:cxnLst/>
            <a:rect l="l" t="t" r="r" b="b"/>
            <a:pathLst>
              <a:path w="2362199" h="2362199">
                <a:moveTo>
                  <a:pt x="0" y="0"/>
                </a:moveTo>
                <a:lnTo>
                  <a:pt x="2362199" y="0"/>
                </a:lnTo>
                <a:lnTo>
                  <a:pt x="2362199" y="2362199"/>
                </a:lnTo>
                <a:lnTo>
                  <a:pt x="0" y="2362199"/>
                </a:lnTo>
                <a:lnTo>
                  <a:pt x="0" y="0"/>
                </a:lnTo>
                <a:close/>
              </a:path>
            </a:pathLst>
          </a:custGeom>
          <a:blipFill>
            <a:blip r:embed="rId3"/>
            <a:stretch>
              <a:fillRect/>
            </a:stretch>
          </a:blipFill>
        </p:spPr>
      </p:sp>
      <p:grpSp>
        <p:nvGrpSpPr>
          <p:cNvPr id="7" name="Group 7"/>
          <p:cNvGrpSpPr/>
          <p:nvPr/>
        </p:nvGrpSpPr>
        <p:grpSpPr>
          <a:xfrm>
            <a:off x="4311648" y="1302480"/>
            <a:ext cx="9639300" cy="1590675"/>
            <a:chOff x="0" y="0"/>
            <a:chExt cx="12852400" cy="2120900"/>
          </a:xfrm>
        </p:grpSpPr>
        <p:sp>
          <p:nvSpPr>
            <p:cNvPr id="8" name="Freeform 8"/>
            <p:cNvSpPr/>
            <p:nvPr/>
          </p:nvSpPr>
          <p:spPr>
            <a:xfrm>
              <a:off x="0" y="0"/>
              <a:ext cx="12852400" cy="2120900"/>
            </a:xfrm>
            <a:custGeom>
              <a:avLst/>
              <a:gdLst/>
              <a:ahLst/>
              <a:cxnLst/>
              <a:rect l="l" t="t" r="r" b="b"/>
              <a:pathLst>
                <a:path w="12852400" h="2120900">
                  <a:moveTo>
                    <a:pt x="12852400" y="2120900"/>
                  </a:moveTo>
                  <a:lnTo>
                    <a:pt x="0" y="2120900"/>
                  </a:lnTo>
                  <a:lnTo>
                    <a:pt x="0" y="0"/>
                  </a:lnTo>
                  <a:lnTo>
                    <a:pt x="12852400" y="0"/>
                  </a:lnTo>
                  <a:lnTo>
                    <a:pt x="12852400" y="2120900"/>
                  </a:lnTo>
                  <a:close/>
                </a:path>
              </a:pathLst>
            </a:custGeom>
            <a:solidFill>
              <a:srgbClr val="213669"/>
            </a:solidFill>
          </p:spPr>
        </p:sp>
      </p:grpSp>
      <p:grpSp>
        <p:nvGrpSpPr>
          <p:cNvPr id="9" name="Group 9"/>
          <p:cNvGrpSpPr/>
          <p:nvPr/>
        </p:nvGrpSpPr>
        <p:grpSpPr>
          <a:xfrm>
            <a:off x="4343390" y="1459723"/>
            <a:ext cx="9620250" cy="952184"/>
            <a:chOff x="0" y="0"/>
            <a:chExt cx="12827000" cy="1269579"/>
          </a:xfrm>
        </p:grpSpPr>
        <p:sp>
          <p:nvSpPr>
            <p:cNvPr id="10" name="Freeform 10"/>
            <p:cNvSpPr/>
            <p:nvPr/>
          </p:nvSpPr>
          <p:spPr>
            <a:xfrm>
              <a:off x="0" y="0"/>
              <a:ext cx="12827000" cy="1269619"/>
            </a:xfrm>
            <a:custGeom>
              <a:avLst/>
              <a:gdLst/>
              <a:ahLst/>
              <a:cxnLst/>
              <a:rect l="l" t="t" r="r" b="b"/>
              <a:pathLst>
                <a:path w="12827000" h="1269619">
                  <a:moveTo>
                    <a:pt x="0" y="0"/>
                  </a:moveTo>
                  <a:lnTo>
                    <a:pt x="12827000" y="0"/>
                  </a:lnTo>
                  <a:lnTo>
                    <a:pt x="12827000" y="1269619"/>
                  </a:lnTo>
                  <a:lnTo>
                    <a:pt x="0" y="1269619"/>
                  </a:lnTo>
                  <a:close/>
                </a:path>
              </a:pathLst>
            </a:custGeom>
            <a:solidFill>
              <a:srgbClr val="213669"/>
            </a:solidFill>
          </p:spPr>
        </p:sp>
        <p:sp>
          <p:nvSpPr>
            <p:cNvPr id="11" name="TextBox 11"/>
            <p:cNvSpPr txBox="1"/>
            <p:nvPr/>
          </p:nvSpPr>
          <p:spPr>
            <a:xfrm>
              <a:off x="0" y="-19050"/>
              <a:ext cx="12827000" cy="1288629"/>
            </a:xfrm>
            <a:prstGeom prst="rect">
              <a:avLst/>
            </a:prstGeom>
          </p:spPr>
          <p:txBody>
            <a:bodyPr lIns="50800" tIns="50800" rIns="50800" bIns="50800" rtlCol="0" anchor="t"/>
            <a:lstStyle/>
            <a:p>
              <a:pPr algn="ctr">
                <a:lnSpc>
                  <a:spcPts val="4320"/>
                </a:lnSpc>
              </a:pPr>
              <a:r>
                <a:rPr lang="en-US" sz="3600" spc="84">
                  <a:solidFill>
                    <a:srgbClr val="FFFFFF"/>
                  </a:solidFill>
                  <a:latin typeface="Trebuchet MS Bold Italics" panose="020B0703020202090204"/>
                </a:rPr>
                <a:t>Submission Github</a:t>
              </a:r>
              <a:endParaRPr lang="en-US" sz="3600" spc="84">
                <a:solidFill>
                  <a:srgbClr val="FFFFFF"/>
                </a:solidFill>
                <a:latin typeface="Trebuchet MS Bold Italics" panose="020B0703020202090204"/>
              </a:endParaRPr>
            </a:p>
          </p:txBody>
        </p:sp>
      </p:grpSp>
      <p:sp>
        <p:nvSpPr>
          <p:cNvPr id="12" name="TextBox 12"/>
          <p:cNvSpPr txBox="1"/>
          <p:nvPr/>
        </p:nvSpPr>
        <p:spPr>
          <a:xfrm>
            <a:off x="8001000" y="4425152"/>
            <a:ext cx="5407662" cy="676910"/>
          </a:xfrm>
          <a:prstGeom prst="rect">
            <a:avLst/>
          </a:prstGeom>
        </p:spPr>
        <p:txBody>
          <a:bodyPr lIns="0" tIns="0" rIns="0" bIns="0" rtlCol="0" anchor="t">
            <a:spAutoFit/>
          </a:bodyPr>
          <a:lstStyle/>
          <a:p>
            <a:pPr marL="0" lvl="0" indent="0" algn="ctr" rtl="0">
              <a:lnSpc>
                <a:spcPct val="100000"/>
              </a:lnSpc>
              <a:spcBef>
                <a:spcPts val="0"/>
              </a:spcBef>
              <a:spcAft>
                <a:spcPts val="0"/>
              </a:spcAft>
              <a:buClr>
                <a:srgbClr val="BD8738"/>
              </a:buClr>
              <a:buSzPts val="2000"/>
              <a:buNone/>
            </a:pPr>
            <a:r>
              <a:rPr lang="en-US" sz="2200" b="0" i="0" dirty="0">
                <a:solidFill>
                  <a:schemeClr val="tx1"/>
                </a:solidFill>
                <a:latin typeface="EB Garamond SemiBold"/>
                <a:ea typeface="EB Garamond SemiBold"/>
                <a:cs typeface="EB Garamond SemiBold"/>
                <a:sym typeface="EB Garamond SemiBold"/>
                <a:hlinkClick r:id="rId4" tooltip="" action="ppaction://hlinkfile"/>
              </a:rPr>
              <a:t>https://github.com/Krishnan021/E-COMMERCE-WEBSITE.git</a:t>
            </a:r>
            <a:endParaRPr lang="en-US" sz="2200" b="0" i="0" dirty="0">
              <a:solidFill>
                <a:schemeClr val="tx1"/>
              </a:solidFill>
              <a:latin typeface="EB Garamond SemiBold"/>
              <a:ea typeface="EB Garamond SemiBold"/>
              <a:cs typeface="EB Garamond SemiBold"/>
              <a:sym typeface="EB Garamon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9" cy="10285476"/>
          </a:xfrm>
          <a:custGeom>
            <a:avLst/>
            <a:gdLst/>
            <a:ahLst/>
            <a:cxnLst/>
            <a:rect l="l" t="t" r="r" b="b"/>
            <a:pathLst>
              <a:path w="18287999" h="10285476">
                <a:moveTo>
                  <a:pt x="0" y="0"/>
                </a:moveTo>
                <a:lnTo>
                  <a:pt x="18287999" y="0"/>
                </a:lnTo>
                <a:lnTo>
                  <a:pt x="18287999" y="10285476"/>
                </a:lnTo>
                <a:lnTo>
                  <a:pt x="0" y="10285476"/>
                </a:lnTo>
                <a:lnTo>
                  <a:pt x="0" y="0"/>
                </a:lnTo>
                <a:close/>
              </a:path>
            </a:pathLst>
          </a:custGeom>
          <a:blipFill>
            <a:blip r:embed="rId1"/>
            <a:stretch>
              <a:fillRect t="-22" b="-22"/>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9" cy="10286999"/>
          </a:xfrm>
          <a:custGeom>
            <a:avLst/>
            <a:gdLst/>
            <a:ahLst/>
            <a:cxnLst/>
            <a:rect l="l" t="t" r="r" b="b"/>
            <a:pathLst>
              <a:path w="18287999" h="10286999">
                <a:moveTo>
                  <a:pt x="0" y="0"/>
                </a:moveTo>
                <a:lnTo>
                  <a:pt x="18287999" y="0"/>
                </a:lnTo>
                <a:lnTo>
                  <a:pt x="18287999" y="10286999"/>
                </a:lnTo>
                <a:lnTo>
                  <a:pt x="0" y="10286999"/>
                </a:lnTo>
                <a:lnTo>
                  <a:pt x="0" y="0"/>
                </a:lnTo>
                <a:close/>
              </a:path>
            </a:pathLst>
          </a:custGeom>
          <a:blipFill>
            <a:blip r:embed="rId1"/>
            <a:stretch>
              <a:fillRect l="-2" r="-2"/>
            </a:stretch>
          </a:blipFill>
        </p:spPr>
      </p:sp>
      <p:grpSp>
        <p:nvGrpSpPr>
          <p:cNvPr id="3" name="Group 3"/>
          <p:cNvGrpSpPr/>
          <p:nvPr/>
        </p:nvGrpSpPr>
        <p:grpSpPr>
          <a:xfrm>
            <a:off x="0" y="1276341"/>
            <a:ext cx="9467850" cy="8058150"/>
            <a:chOff x="0" y="0"/>
            <a:chExt cx="12623800" cy="10744200"/>
          </a:xfrm>
        </p:grpSpPr>
        <p:sp>
          <p:nvSpPr>
            <p:cNvPr id="4" name="Freeform 4"/>
            <p:cNvSpPr/>
            <p:nvPr/>
          </p:nvSpPr>
          <p:spPr>
            <a:xfrm>
              <a:off x="0" y="0"/>
              <a:ext cx="12623800" cy="10744200"/>
            </a:xfrm>
            <a:custGeom>
              <a:avLst/>
              <a:gdLst/>
              <a:ahLst/>
              <a:cxnLst/>
              <a:rect l="l" t="t" r="r" b="b"/>
              <a:pathLst>
                <a:path w="12623800" h="10744200">
                  <a:moveTo>
                    <a:pt x="12623800" y="10744200"/>
                  </a:moveTo>
                  <a:lnTo>
                    <a:pt x="0" y="10744200"/>
                  </a:lnTo>
                  <a:lnTo>
                    <a:pt x="0" y="0"/>
                  </a:lnTo>
                  <a:lnTo>
                    <a:pt x="12623800" y="0"/>
                  </a:lnTo>
                  <a:lnTo>
                    <a:pt x="12623800" y="10744200"/>
                  </a:lnTo>
                  <a:close/>
                </a:path>
              </a:pathLst>
            </a:custGeom>
            <a:solidFill>
              <a:srgbClr val="213669"/>
            </a:solidFill>
          </p:spPr>
        </p:sp>
      </p:grpSp>
      <p:grpSp>
        <p:nvGrpSpPr>
          <p:cNvPr id="5" name="Group 5"/>
          <p:cNvGrpSpPr/>
          <p:nvPr/>
        </p:nvGrpSpPr>
        <p:grpSpPr>
          <a:xfrm>
            <a:off x="0" y="1639883"/>
            <a:ext cx="285750" cy="647700"/>
            <a:chOff x="0" y="0"/>
            <a:chExt cx="381000" cy="863600"/>
          </a:xfrm>
        </p:grpSpPr>
        <p:sp>
          <p:nvSpPr>
            <p:cNvPr id="6" name="Freeform 6"/>
            <p:cNvSpPr/>
            <p:nvPr/>
          </p:nvSpPr>
          <p:spPr>
            <a:xfrm>
              <a:off x="0" y="0"/>
              <a:ext cx="381000" cy="863600"/>
            </a:xfrm>
            <a:custGeom>
              <a:avLst/>
              <a:gdLst/>
              <a:ahLst/>
              <a:cxnLst/>
              <a:rect l="l" t="t" r="r" b="b"/>
              <a:pathLst>
                <a:path w="381000" h="863600">
                  <a:moveTo>
                    <a:pt x="381000" y="863600"/>
                  </a:moveTo>
                  <a:lnTo>
                    <a:pt x="0" y="863600"/>
                  </a:lnTo>
                  <a:lnTo>
                    <a:pt x="0" y="0"/>
                  </a:lnTo>
                  <a:lnTo>
                    <a:pt x="381000" y="0"/>
                  </a:lnTo>
                  <a:lnTo>
                    <a:pt x="381000" y="863600"/>
                  </a:lnTo>
                  <a:close/>
                </a:path>
              </a:pathLst>
            </a:custGeom>
            <a:solidFill>
              <a:srgbClr val="C78B32"/>
            </a:solidFill>
          </p:spPr>
        </p:sp>
      </p:grpSp>
      <p:sp>
        <p:nvSpPr>
          <p:cNvPr id="7" name="TextBox 7"/>
          <p:cNvSpPr txBox="1"/>
          <p:nvPr/>
        </p:nvSpPr>
        <p:spPr>
          <a:xfrm>
            <a:off x="748473" y="1587575"/>
            <a:ext cx="6581775" cy="529760"/>
          </a:xfrm>
          <a:prstGeom prst="rect">
            <a:avLst/>
          </a:prstGeom>
        </p:spPr>
        <p:txBody>
          <a:bodyPr lIns="0" tIns="0" rIns="0" bIns="0" rtlCol="0" anchor="t">
            <a:spAutoFit/>
          </a:bodyPr>
          <a:lstStyle/>
          <a:p>
            <a:pPr algn="l">
              <a:lnSpc>
                <a:spcPts val="4380"/>
              </a:lnSpc>
            </a:pPr>
            <a:r>
              <a:rPr lang="en-US" sz="3650" spc="-5" dirty="0">
                <a:solidFill>
                  <a:srgbClr val="C78B32"/>
                </a:solidFill>
                <a:latin typeface="Arial Bold" panose="020B0802020202020204"/>
              </a:rPr>
              <a:t>E-Commerce Website</a:t>
            </a:r>
            <a:endParaRPr lang="en-US" sz="3650" spc="-5" dirty="0">
              <a:solidFill>
                <a:srgbClr val="C78B32"/>
              </a:solidFill>
              <a:latin typeface="Arial Bold" panose="020B0802020202020204"/>
            </a:endParaRPr>
          </a:p>
        </p:txBody>
      </p:sp>
      <p:sp>
        <p:nvSpPr>
          <p:cNvPr id="8" name="Freeform 8"/>
          <p:cNvSpPr/>
          <p:nvPr/>
        </p:nvSpPr>
        <p:spPr>
          <a:xfrm>
            <a:off x="776132" y="2677639"/>
            <a:ext cx="114300" cy="114299"/>
          </a:xfrm>
          <a:custGeom>
            <a:avLst/>
            <a:gdLst/>
            <a:ahLst/>
            <a:cxnLst/>
            <a:rect l="l" t="t" r="r" b="b"/>
            <a:pathLst>
              <a:path w="114300" h="114299">
                <a:moveTo>
                  <a:pt x="0" y="0"/>
                </a:moveTo>
                <a:lnTo>
                  <a:pt x="114300" y="0"/>
                </a:lnTo>
                <a:lnTo>
                  <a:pt x="114300" y="114299"/>
                </a:lnTo>
                <a:lnTo>
                  <a:pt x="0" y="114299"/>
                </a:lnTo>
                <a:lnTo>
                  <a:pt x="0" y="0"/>
                </a:lnTo>
                <a:close/>
              </a:path>
            </a:pathLst>
          </a:custGeom>
          <a:blipFill>
            <a:blip r:embed="rId2"/>
            <a:stretch>
              <a:fillRect/>
            </a:stretch>
          </a:blipFill>
        </p:spPr>
      </p:sp>
      <p:sp>
        <p:nvSpPr>
          <p:cNvPr id="9" name="Freeform 9"/>
          <p:cNvSpPr/>
          <p:nvPr/>
        </p:nvSpPr>
        <p:spPr>
          <a:xfrm>
            <a:off x="776132" y="3934939"/>
            <a:ext cx="114300" cy="114299"/>
          </a:xfrm>
          <a:custGeom>
            <a:avLst/>
            <a:gdLst/>
            <a:ahLst/>
            <a:cxnLst/>
            <a:rect l="l" t="t" r="r" b="b"/>
            <a:pathLst>
              <a:path w="114300" h="114299">
                <a:moveTo>
                  <a:pt x="0" y="0"/>
                </a:moveTo>
                <a:lnTo>
                  <a:pt x="114300" y="0"/>
                </a:lnTo>
                <a:lnTo>
                  <a:pt x="114300" y="114299"/>
                </a:lnTo>
                <a:lnTo>
                  <a:pt x="0" y="114299"/>
                </a:lnTo>
                <a:lnTo>
                  <a:pt x="0" y="0"/>
                </a:lnTo>
                <a:close/>
              </a:path>
            </a:pathLst>
          </a:custGeom>
          <a:blipFill>
            <a:blip r:embed="rId3"/>
            <a:stretch>
              <a:fillRect/>
            </a:stretch>
          </a:blipFill>
        </p:spPr>
      </p:sp>
      <p:sp>
        <p:nvSpPr>
          <p:cNvPr id="10" name="TextBox 10"/>
          <p:cNvSpPr txBox="1"/>
          <p:nvPr/>
        </p:nvSpPr>
        <p:spPr>
          <a:xfrm>
            <a:off x="1043527" y="2479963"/>
            <a:ext cx="8124190" cy="3877985"/>
          </a:xfrm>
          <a:prstGeom prst="rect">
            <a:avLst/>
          </a:prstGeom>
        </p:spPr>
        <p:txBody>
          <a:bodyPr lIns="0" tIns="0" rIns="0" bIns="0" rtlCol="0" anchor="t">
            <a:spAutoFit/>
          </a:bodyPr>
          <a:lstStyle/>
          <a:p>
            <a:pPr marL="285750" lvl="0" indent="-285750" algn="just" rtl="0">
              <a:lnSpc>
                <a:spcPct val="100000"/>
              </a:lnSpc>
              <a:spcBef>
                <a:spcPts val="0"/>
              </a:spcBef>
              <a:spcAft>
                <a:spcPts val="0"/>
              </a:spcAft>
              <a:buClr>
                <a:schemeClr val="lt1"/>
              </a:buClr>
              <a:buSzPts val="1400"/>
              <a:buFont typeface="EB Garamond Medium" panose="00000600000000000000"/>
              <a:buChar char="▪"/>
            </a:pPr>
            <a:r>
              <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rPr>
              <a:t>E-commerce websites enables business to sell products or services online . Customers browse product listings , add items to a digital shopping cart , and proceed to checkout.</a:t>
            </a:r>
            <a:endPar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endParaRPr>
          </a:p>
          <a:p>
            <a:pPr marL="285750" lvl="0" indent="-285750" algn="just" rtl="0">
              <a:lnSpc>
                <a:spcPct val="100000"/>
              </a:lnSpc>
              <a:spcBef>
                <a:spcPts val="0"/>
              </a:spcBef>
              <a:spcAft>
                <a:spcPts val="0"/>
              </a:spcAft>
              <a:buClr>
                <a:schemeClr val="lt1"/>
              </a:buClr>
              <a:buSzPts val="1400"/>
              <a:buFont typeface="EB Garamond Medium" panose="00000600000000000000"/>
              <a:buChar char="▪"/>
            </a:pPr>
            <a:r>
              <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rPr>
              <a:t>Payment and shipping details are securely processed.</a:t>
            </a:r>
            <a:endPar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endParaRPr>
          </a:p>
          <a:p>
            <a:pPr marL="285750" lvl="0" indent="-285750" algn="just" rtl="0">
              <a:lnSpc>
                <a:spcPct val="100000"/>
              </a:lnSpc>
              <a:spcBef>
                <a:spcPts val="0"/>
              </a:spcBef>
              <a:spcAft>
                <a:spcPts val="0"/>
              </a:spcAft>
              <a:buClr>
                <a:schemeClr val="lt1"/>
              </a:buClr>
              <a:buSzPts val="1400"/>
              <a:buFont typeface="EB Garamond Medium" panose="00000600000000000000"/>
              <a:buChar char="▪"/>
            </a:pPr>
            <a:r>
              <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rPr>
              <a:t>The website streamlines the buying process , making it convenient and accessible and serves as a powerful tool for businesses to reach a global customers base and boost online sales</a:t>
            </a:r>
            <a:endParaRPr lang="en-GB" sz="2800" dirty="0">
              <a:solidFill>
                <a:schemeClr val="bg1"/>
              </a:solidFill>
              <a:latin typeface="EB Garamond Medium" panose="00000600000000000000"/>
              <a:ea typeface="EB Garamond Medium" panose="00000600000000000000"/>
              <a:cs typeface="EB Garamond Medium" panose="00000600000000000000"/>
              <a:sym typeface="EB Garamond Medium" panose="00000600000000000000"/>
            </a:endParaRPr>
          </a:p>
        </p:txBody>
      </p:sp>
      <p:graphicFrame>
        <p:nvGraphicFramePr>
          <p:cNvPr id="12" name="Table 12"/>
          <p:cNvGraphicFramePr>
            <a:graphicFrameLocks noGrp="1"/>
          </p:cNvGraphicFramePr>
          <p:nvPr/>
        </p:nvGraphicFramePr>
        <p:xfrm>
          <a:off x="492125" y="6680940"/>
          <a:ext cx="8483600" cy="2018485"/>
        </p:xfrm>
        <a:graphic>
          <a:graphicData uri="http://schemas.openxmlformats.org/drawingml/2006/table">
            <a:tbl>
              <a:tblPr firstRow="1">
                <a:tableStyleId>{5940675A-B579-460E-94D1-54222C63F5DA}</a:tableStyleId>
              </a:tblPr>
              <a:tblGrid>
                <a:gridCol w="3019283"/>
                <a:gridCol w="3507344"/>
                <a:gridCol w="1956973"/>
              </a:tblGrid>
              <a:tr h="686962">
                <a:tc>
                  <a:txBody>
                    <a:bodyPr/>
                    <a:lstStyle/>
                    <a:p>
                      <a:pPr algn="ctr">
                        <a:lnSpc>
                          <a:spcPts val="3360"/>
                        </a:lnSpc>
                        <a:defRPr/>
                      </a:pPr>
                      <a:r>
                        <a:rPr lang="en-US" sz="2800" spc="16" dirty="0">
                          <a:solidFill>
                            <a:srgbClr val="C78B32"/>
                          </a:solidFill>
                        </a:rPr>
                        <a:t>LMS Username</a:t>
                      </a:r>
                      <a:endParaRPr lang="en-US" sz="1100" dirty="0"/>
                    </a:p>
                  </a:txBody>
                  <a:tcPr marL="0" marR="0" marT="0" marB="0" anchor="ctr"/>
                </a:tc>
                <a:tc>
                  <a:txBody>
                    <a:bodyPr/>
                    <a:lstStyle/>
                    <a:p>
                      <a:pPr algn="ctr">
                        <a:lnSpc>
                          <a:spcPts val="3360"/>
                        </a:lnSpc>
                        <a:defRPr/>
                      </a:pPr>
                      <a:r>
                        <a:rPr lang="en-US" sz="2800" spc="21" dirty="0">
                          <a:solidFill>
                            <a:srgbClr val="C78B32"/>
                          </a:solidFill>
                        </a:rPr>
                        <a:t>Name</a:t>
                      </a:r>
                      <a:endParaRPr lang="en-US" sz="1100" dirty="0"/>
                    </a:p>
                  </a:txBody>
                  <a:tcPr marL="0" marR="0" marT="0" marB="0" anchor="ctr"/>
                </a:tc>
                <a:tc>
                  <a:txBody>
                    <a:bodyPr/>
                    <a:lstStyle/>
                    <a:p>
                      <a:pPr algn="ctr">
                        <a:lnSpc>
                          <a:spcPts val="3360"/>
                        </a:lnSpc>
                        <a:defRPr/>
                      </a:pPr>
                      <a:r>
                        <a:rPr lang="en-US" sz="2800" spc="21" dirty="0">
                          <a:solidFill>
                            <a:srgbClr val="C78B32"/>
                          </a:solidFill>
                        </a:rPr>
                        <a:t>Batch</a:t>
                      </a:r>
                      <a:endParaRPr lang="en-US" sz="1100" dirty="0"/>
                    </a:p>
                  </a:txBody>
                  <a:tcPr marL="0" marR="0" marT="0" marB="0" anchor="ctr"/>
                </a:tc>
              </a:tr>
              <a:tr h="443841">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au910020104006</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Anu M</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CC2</a:t>
                      </a:r>
                      <a:endParaRPr lang="en-US" sz="1100" dirty="0">
                        <a:latin typeface="EB Garamond" panose="00000500000000000000" pitchFamily="2" charset="0"/>
                        <a:ea typeface="EB Garamond" panose="00000500000000000000" pitchFamily="2" charset="0"/>
                      </a:endParaRPr>
                    </a:p>
                  </a:txBody>
                  <a:tcPr marL="0" marR="0" marT="0" marB="0" anchor="ctr"/>
                </a:tc>
              </a:tr>
              <a:tr h="443841">
                <a:tc>
                  <a:txBody>
                    <a:bodyPr/>
                    <a:lstStyle/>
                    <a:p>
                      <a:pPr algn="ctr">
                        <a:lnSpc>
                          <a:spcPts val="2160"/>
                        </a:lnSpc>
                        <a:defRPr/>
                      </a:pPr>
                      <a:r>
                        <a:rPr lang="en-US" sz="1800" spc="16" dirty="0">
                          <a:solidFill>
                            <a:srgbClr val="F1F2F5"/>
                          </a:solidFill>
                          <a:latin typeface="EB Garamond" panose="00000500000000000000" pitchFamily="2" charset="0"/>
                          <a:ea typeface="EB Garamond" panose="00000500000000000000" pitchFamily="2" charset="0"/>
                        </a:rPr>
                        <a:t>au910020104017</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err="1">
                          <a:solidFill>
                            <a:srgbClr val="FFFFFF"/>
                          </a:solidFill>
                          <a:latin typeface="EB Garamond" panose="00000500000000000000" pitchFamily="2" charset="0"/>
                          <a:ea typeface="EB Garamond" panose="00000500000000000000" pitchFamily="2" charset="0"/>
                        </a:rPr>
                        <a:t>Kabilan</a:t>
                      </a:r>
                      <a:r>
                        <a:rPr lang="en-US" sz="1800" spc="16" dirty="0">
                          <a:solidFill>
                            <a:srgbClr val="FFFFFF"/>
                          </a:solidFill>
                          <a:latin typeface="EB Garamond" panose="00000500000000000000" pitchFamily="2" charset="0"/>
                          <a:ea typeface="EB Garamond" panose="00000500000000000000" pitchFamily="2" charset="0"/>
                        </a:rPr>
                        <a:t> K</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CC2</a:t>
                      </a:r>
                      <a:endParaRPr lang="en-US" sz="1100" dirty="0">
                        <a:latin typeface="EB Garamond" panose="00000500000000000000" pitchFamily="2" charset="0"/>
                        <a:ea typeface="EB Garamond" panose="00000500000000000000" pitchFamily="2" charset="0"/>
                      </a:endParaRPr>
                    </a:p>
                  </a:txBody>
                  <a:tcPr marL="0" marR="0" marT="0" marB="0" anchor="ctr"/>
                </a:tc>
              </a:tr>
              <a:tr h="443841">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au910020104022</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Krishnan E</a:t>
                      </a:r>
                      <a:endParaRPr lang="en-US" sz="1100" dirty="0">
                        <a:latin typeface="EB Garamond" panose="00000500000000000000" pitchFamily="2" charset="0"/>
                        <a:ea typeface="EB Garamond" panose="00000500000000000000" pitchFamily="2" charset="0"/>
                      </a:endParaRPr>
                    </a:p>
                  </a:txBody>
                  <a:tcPr marL="0" marR="0" marT="0" marB="0" anchor="ctr"/>
                </a:tc>
                <a:tc>
                  <a:txBody>
                    <a:bodyPr/>
                    <a:lstStyle/>
                    <a:p>
                      <a:pPr algn="ctr">
                        <a:lnSpc>
                          <a:spcPts val="2160"/>
                        </a:lnSpc>
                        <a:defRPr/>
                      </a:pPr>
                      <a:r>
                        <a:rPr lang="en-US" sz="1800" spc="16" dirty="0">
                          <a:solidFill>
                            <a:srgbClr val="FFFFFF"/>
                          </a:solidFill>
                          <a:latin typeface="EB Garamond" panose="00000500000000000000" pitchFamily="2" charset="0"/>
                          <a:ea typeface="EB Garamond" panose="00000500000000000000" pitchFamily="2" charset="0"/>
                        </a:rPr>
                        <a:t>CC2</a:t>
                      </a:r>
                      <a:endParaRPr lang="en-US" sz="1100" dirty="0">
                        <a:latin typeface="EB Garamond" panose="00000500000000000000" pitchFamily="2" charset="0"/>
                        <a:ea typeface="EB Garamond" panose="00000500000000000000" pitchFamily="2" charset="0"/>
                      </a:endParaRPr>
                    </a:p>
                  </a:txBody>
                  <a:tcPr marL="0" marR="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41049" y="6249131"/>
            <a:ext cx="350520" cy="788035"/>
            <a:chOff x="0" y="0"/>
            <a:chExt cx="467360" cy="1050713"/>
          </a:xfrm>
        </p:grpSpPr>
        <p:sp>
          <p:nvSpPr>
            <p:cNvPr id="4" name="Freeform 4"/>
            <p:cNvSpPr/>
            <p:nvPr/>
          </p:nvSpPr>
          <p:spPr>
            <a:xfrm>
              <a:off x="0" y="0"/>
              <a:ext cx="467233" cy="1050544"/>
            </a:xfrm>
            <a:custGeom>
              <a:avLst/>
              <a:gdLst/>
              <a:ahLst/>
              <a:cxnLst/>
              <a:rect l="l" t="t" r="r" b="b"/>
              <a:pathLst>
                <a:path w="467233" h="1050544">
                  <a:moveTo>
                    <a:pt x="467233" y="1050544"/>
                  </a:moveTo>
                  <a:lnTo>
                    <a:pt x="0" y="1050544"/>
                  </a:lnTo>
                  <a:lnTo>
                    <a:pt x="0" y="0"/>
                  </a:lnTo>
                  <a:lnTo>
                    <a:pt x="467233" y="0"/>
                  </a:lnTo>
                  <a:lnTo>
                    <a:pt x="467233" y="1050544"/>
                  </a:lnTo>
                  <a:close/>
                </a:path>
              </a:pathLst>
            </a:custGeom>
            <a:solidFill>
              <a:srgbClr val="C78B32"/>
            </a:solidFill>
          </p:spPr>
        </p:sp>
      </p:grpSp>
      <p:grpSp>
        <p:nvGrpSpPr>
          <p:cNvPr id="5" name="Group 5"/>
          <p:cNvGrpSpPr/>
          <p:nvPr/>
        </p:nvGrpSpPr>
        <p:grpSpPr>
          <a:xfrm>
            <a:off x="698863" y="6686190"/>
            <a:ext cx="34924" cy="2372359"/>
            <a:chOff x="0" y="0"/>
            <a:chExt cx="46565" cy="3163145"/>
          </a:xfrm>
        </p:grpSpPr>
        <p:sp>
          <p:nvSpPr>
            <p:cNvPr id="6" name="Freeform 6"/>
            <p:cNvSpPr/>
            <p:nvPr/>
          </p:nvSpPr>
          <p:spPr>
            <a:xfrm>
              <a:off x="0" y="6223"/>
              <a:ext cx="46482" cy="3149727"/>
            </a:xfrm>
            <a:custGeom>
              <a:avLst/>
              <a:gdLst/>
              <a:ahLst/>
              <a:cxnLst/>
              <a:rect l="l" t="t" r="r" b="b"/>
              <a:pathLst>
                <a:path w="46482" h="3149727">
                  <a:moveTo>
                    <a:pt x="12700" y="0"/>
                  </a:moveTo>
                  <a:lnTo>
                    <a:pt x="46482" y="3149600"/>
                  </a:lnTo>
                  <a:lnTo>
                    <a:pt x="33782" y="3149727"/>
                  </a:lnTo>
                  <a:lnTo>
                    <a:pt x="0" y="254"/>
                  </a:lnTo>
                  <a:close/>
                </a:path>
              </a:pathLst>
            </a:custGeom>
            <a:solidFill>
              <a:srgbClr val="C78B32"/>
            </a:solidFill>
          </p:spPr>
        </p:sp>
      </p:grpSp>
      <p:grpSp>
        <p:nvGrpSpPr>
          <p:cNvPr id="7" name="Group 7"/>
          <p:cNvGrpSpPr/>
          <p:nvPr/>
        </p:nvGrpSpPr>
        <p:grpSpPr>
          <a:xfrm>
            <a:off x="693983" y="877376"/>
            <a:ext cx="40005" cy="4836160"/>
            <a:chOff x="0" y="0"/>
            <a:chExt cx="53340" cy="6448213"/>
          </a:xfrm>
        </p:grpSpPr>
        <p:sp>
          <p:nvSpPr>
            <p:cNvPr id="8" name="Freeform 8"/>
            <p:cNvSpPr/>
            <p:nvPr/>
          </p:nvSpPr>
          <p:spPr>
            <a:xfrm>
              <a:off x="0" y="6350"/>
              <a:ext cx="52832" cy="6434836"/>
            </a:xfrm>
            <a:custGeom>
              <a:avLst/>
              <a:gdLst/>
              <a:ahLst/>
              <a:cxnLst/>
              <a:rect l="l" t="t" r="r" b="b"/>
              <a:pathLst>
                <a:path w="52832" h="6434836">
                  <a:moveTo>
                    <a:pt x="52832" y="0"/>
                  </a:moveTo>
                  <a:lnTo>
                    <a:pt x="12700" y="6434836"/>
                  </a:lnTo>
                  <a:lnTo>
                    <a:pt x="0" y="6434709"/>
                  </a:lnTo>
                  <a:lnTo>
                    <a:pt x="40132" y="0"/>
                  </a:lnTo>
                  <a:close/>
                </a:path>
              </a:pathLst>
            </a:custGeom>
            <a:solidFill>
              <a:srgbClr val="213669"/>
            </a:solidFill>
          </p:spPr>
        </p:sp>
      </p:grpSp>
      <p:grpSp>
        <p:nvGrpSpPr>
          <p:cNvPr id="9" name="Group 9"/>
          <p:cNvGrpSpPr/>
          <p:nvPr/>
        </p:nvGrpSpPr>
        <p:grpSpPr>
          <a:xfrm>
            <a:off x="541049" y="452011"/>
            <a:ext cx="350520" cy="788035"/>
            <a:chOff x="0" y="0"/>
            <a:chExt cx="467360" cy="1050713"/>
          </a:xfrm>
        </p:grpSpPr>
        <p:sp>
          <p:nvSpPr>
            <p:cNvPr id="10" name="Freeform 10"/>
            <p:cNvSpPr/>
            <p:nvPr/>
          </p:nvSpPr>
          <p:spPr>
            <a:xfrm>
              <a:off x="0" y="0"/>
              <a:ext cx="467233" cy="1050544"/>
            </a:xfrm>
            <a:custGeom>
              <a:avLst/>
              <a:gdLst/>
              <a:ahLst/>
              <a:cxnLst/>
              <a:rect l="l" t="t" r="r" b="b"/>
              <a:pathLst>
                <a:path w="467233" h="1050544">
                  <a:moveTo>
                    <a:pt x="467233" y="1050544"/>
                  </a:moveTo>
                  <a:lnTo>
                    <a:pt x="0" y="1050544"/>
                  </a:lnTo>
                  <a:lnTo>
                    <a:pt x="0" y="0"/>
                  </a:lnTo>
                  <a:lnTo>
                    <a:pt x="467233" y="0"/>
                  </a:lnTo>
                  <a:lnTo>
                    <a:pt x="467233" y="1050544"/>
                  </a:lnTo>
                  <a:close/>
                </a:path>
              </a:pathLst>
            </a:custGeom>
            <a:solidFill>
              <a:srgbClr val="213669"/>
            </a:solidFill>
          </p:spPr>
        </p:sp>
      </p:grpSp>
      <p:sp>
        <p:nvSpPr>
          <p:cNvPr id="12" name="TextBox 12"/>
          <p:cNvSpPr txBox="1"/>
          <p:nvPr/>
        </p:nvSpPr>
        <p:spPr>
          <a:xfrm>
            <a:off x="1015002" y="452011"/>
            <a:ext cx="16574135" cy="9679573"/>
          </a:xfrm>
          <a:prstGeom prst="rect">
            <a:avLst/>
          </a:prstGeom>
        </p:spPr>
        <p:txBody>
          <a:bodyPr lIns="0" tIns="0" rIns="0" bIns="0" rtlCol="0" anchor="t">
            <a:spAutoFit/>
          </a:bodyPr>
          <a:lstStyle/>
          <a:p>
            <a:pPr algn="l">
              <a:lnSpc>
                <a:spcPts val="3840"/>
              </a:lnSpc>
            </a:pPr>
            <a:r>
              <a:rPr lang="en-US" sz="3200" spc="-5" dirty="0">
                <a:solidFill>
                  <a:srgbClr val="0A5394"/>
                </a:solidFill>
                <a:latin typeface="Arial Bold" panose="020B0802020202020204"/>
              </a:rPr>
              <a:t>Evaluation Metric:</a:t>
            </a:r>
            <a:endParaRPr lang="en-US" sz="3200" spc="-5" dirty="0">
              <a:solidFill>
                <a:srgbClr val="0A5394"/>
              </a:solidFill>
              <a:latin typeface="Arial Bold" panose="020B0802020202020204"/>
            </a:endParaRPr>
          </a:p>
          <a:p>
            <a:pPr algn="l">
              <a:lnSpc>
                <a:spcPts val="3840"/>
              </a:lnSpc>
            </a:pPr>
            <a:endParaRPr lang="en-US" sz="3200" spc="-5" dirty="0">
              <a:solidFill>
                <a:srgbClr val="0A5394"/>
              </a:solidFill>
              <a:latin typeface="Arial Bold" panose="020B0802020202020204"/>
            </a:endParaRPr>
          </a:p>
          <a:p>
            <a:pPr algn="l">
              <a:lnSpc>
                <a:spcPts val="3840"/>
              </a:lnSpc>
            </a:pPr>
            <a:endParaRPr lang="en-US" sz="3200" spc="-5" dirty="0">
              <a:solidFill>
                <a:srgbClr val="0A5394"/>
              </a:solidFill>
              <a:latin typeface="Arial Bold" panose="020B0802020202020204"/>
            </a:endParaRPr>
          </a:p>
          <a:p>
            <a:pPr algn="just"/>
            <a:r>
              <a:rPr lang="en-US" sz="3000" dirty="0">
                <a:latin typeface="EB Garamond" panose="00000500000000000000" pitchFamily="2" charset="0"/>
                <a:ea typeface="EB Garamond" panose="00000500000000000000" pitchFamily="2" charset="0"/>
              </a:rPr>
              <a:t>1. </a:t>
            </a:r>
            <a:r>
              <a:rPr lang="en-US" sz="3000" b="1" dirty="0">
                <a:latin typeface="EB Garamond" panose="00000500000000000000" pitchFamily="2" charset="0"/>
                <a:ea typeface="EB Garamond" panose="00000500000000000000" pitchFamily="2" charset="0"/>
              </a:rPr>
              <a:t>User Interface (UI) Design:-</a:t>
            </a:r>
            <a:r>
              <a:rPr lang="en-US" sz="3000" dirty="0">
                <a:latin typeface="EB Garamond" panose="00000500000000000000" pitchFamily="2" charset="0"/>
                <a:ea typeface="EB Garamond" panose="00000500000000000000" pitchFamily="2" charset="0"/>
              </a:rPr>
              <a:t> Evaluate the overall design aesthetics, clarity, and consistency of the user interface.</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2. </a:t>
            </a:r>
            <a:r>
              <a:rPr lang="en-US" sz="3000" b="1" dirty="0">
                <a:latin typeface="EB Garamond" panose="00000500000000000000" pitchFamily="2" charset="0"/>
                <a:ea typeface="EB Garamond" panose="00000500000000000000" pitchFamily="2" charset="0"/>
              </a:rPr>
              <a:t>Responsive Design:-</a:t>
            </a:r>
            <a:r>
              <a:rPr lang="en-US" sz="3000" dirty="0">
                <a:latin typeface="EB Garamond" panose="00000500000000000000" pitchFamily="2" charset="0"/>
                <a:ea typeface="EB Garamond" panose="00000500000000000000" pitchFamily="2" charset="0"/>
              </a:rPr>
              <a:t> Ensure that the website provides a seamless and visually appealing experience across various devices and screen sizes.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3. </a:t>
            </a:r>
            <a:r>
              <a:rPr lang="en-US" sz="3000" b="1" dirty="0">
                <a:latin typeface="EB Garamond" panose="00000500000000000000" pitchFamily="2" charset="0"/>
                <a:ea typeface="EB Garamond" panose="00000500000000000000" pitchFamily="2" charset="0"/>
              </a:rPr>
              <a:t>Page Load Speed:-</a:t>
            </a:r>
            <a:r>
              <a:rPr lang="en-US" sz="3000" dirty="0">
                <a:latin typeface="EB Garamond" panose="00000500000000000000" pitchFamily="2" charset="0"/>
                <a:ea typeface="EB Garamond" panose="00000500000000000000" pitchFamily="2" charset="0"/>
              </a:rPr>
              <a:t> Measure the time it takes for web pages to load to ensure a fast and responsive user experience.</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4. </a:t>
            </a:r>
            <a:r>
              <a:rPr lang="en-US" sz="3000" b="1" dirty="0">
                <a:latin typeface="EB Garamond" panose="00000500000000000000" pitchFamily="2" charset="0"/>
                <a:ea typeface="EB Garamond" panose="00000500000000000000" pitchFamily="2" charset="0"/>
              </a:rPr>
              <a:t>Navigation and Site Structure:-</a:t>
            </a:r>
            <a:r>
              <a:rPr lang="en-US" sz="3000" dirty="0">
                <a:latin typeface="EB Garamond" panose="00000500000000000000" pitchFamily="2" charset="0"/>
                <a:ea typeface="EB Garamond" panose="00000500000000000000" pitchFamily="2" charset="0"/>
              </a:rPr>
              <a:t> Assess the ease of navigation and the logical organization of content throughout the website.</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5. </a:t>
            </a:r>
            <a:r>
              <a:rPr lang="en-US" sz="3000" b="1" dirty="0">
                <a:latin typeface="EB Garamond" panose="00000500000000000000" pitchFamily="2" charset="0"/>
                <a:ea typeface="EB Garamond" panose="00000500000000000000" pitchFamily="2" charset="0"/>
              </a:rPr>
              <a:t>Search Functionality:-</a:t>
            </a:r>
            <a:r>
              <a:rPr lang="en-US" sz="3000" dirty="0">
                <a:latin typeface="EB Garamond" panose="00000500000000000000" pitchFamily="2" charset="0"/>
                <a:ea typeface="EB Garamond" panose="00000500000000000000" pitchFamily="2" charset="0"/>
              </a:rPr>
              <a:t> Evaluate the effectiveness and efficiency of the search feature in helping users find products.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6. </a:t>
            </a:r>
            <a:r>
              <a:rPr lang="en-US" sz="3000" b="1" dirty="0">
                <a:latin typeface="EB Garamond" panose="00000500000000000000" pitchFamily="2" charset="0"/>
                <a:ea typeface="EB Garamond" panose="00000500000000000000" pitchFamily="2" charset="0"/>
              </a:rPr>
              <a:t>Product Presentation:-</a:t>
            </a:r>
            <a:r>
              <a:rPr lang="en-US" sz="3000" dirty="0">
                <a:latin typeface="EB Garamond" panose="00000500000000000000" pitchFamily="2" charset="0"/>
                <a:ea typeface="EB Garamond" panose="00000500000000000000" pitchFamily="2" charset="0"/>
              </a:rPr>
              <a:t> Review how products are displayed, including images, descriptions, and pricing, to enhance the user's understanding.</a:t>
            </a:r>
            <a:endParaRPr lang="en-US" sz="3000" dirty="0">
              <a:latin typeface="EB Garamond" panose="00000500000000000000" pitchFamily="2" charset="0"/>
              <a:ea typeface="EB Garamond" panose="00000500000000000000" pitchFamily="2" charset="0"/>
            </a:endParaRPr>
          </a:p>
          <a:p>
            <a:pPr algn="just"/>
            <a:endParaRPr lang="en-US" sz="2400" dirty="0">
              <a:latin typeface="EB Garamond" panose="00000500000000000000" pitchFamily="2" charset="0"/>
              <a:ea typeface="EB Garamond"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9" cy="10286999"/>
          </a:xfrm>
          <a:custGeom>
            <a:avLst/>
            <a:gdLst/>
            <a:ahLst/>
            <a:cxnLst/>
            <a:rect l="l" t="t" r="r" b="b"/>
            <a:pathLst>
              <a:path w="18287999" h="10286999">
                <a:moveTo>
                  <a:pt x="0" y="0"/>
                </a:moveTo>
                <a:lnTo>
                  <a:pt x="18287999" y="0"/>
                </a:lnTo>
                <a:lnTo>
                  <a:pt x="18287999" y="10286999"/>
                </a:lnTo>
                <a:lnTo>
                  <a:pt x="0" y="10286999"/>
                </a:lnTo>
                <a:lnTo>
                  <a:pt x="0" y="0"/>
                </a:lnTo>
                <a:close/>
              </a:path>
            </a:pathLst>
          </a:custGeom>
          <a:blipFill>
            <a:blip r:embed="rId1"/>
            <a:stretch>
              <a:fillRect t="-19" b="-19"/>
            </a:stretch>
          </a:blipFill>
        </p:spPr>
      </p:sp>
      <p:grpSp>
        <p:nvGrpSpPr>
          <p:cNvPr id="3" name="Group 3"/>
          <p:cNvGrpSpPr/>
          <p:nvPr/>
        </p:nvGrpSpPr>
        <p:grpSpPr>
          <a:xfrm>
            <a:off x="541049" y="6249131"/>
            <a:ext cx="350520" cy="788035"/>
            <a:chOff x="0" y="0"/>
            <a:chExt cx="467360" cy="1050713"/>
          </a:xfrm>
        </p:grpSpPr>
        <p:sp>
          <p:nvSpPr>
            <p:cNvPr id="4" name="Freeform 4"/>
            <p:cNvSpPr/>
            <p:nvPr/>
          </p:nvSpPr>
          <p:spPr>
            <a:xfrm>
              <a:off x="0" y="0"/>
              <a:ext cx="467233" cy="1050544"/>
            </a:xfrm>
            <a:custGeom>
              <a:avLst/>
              <a:gdLst/>
              <a:ahLst/>
              <a:cxnLst/>
              <a:rect l="l" t="t" r="r" b="b"/>
              <a:pathLst>
                <a:path w="467233" h="1050544">
                  <a:moveTo>
                    <a:pt x="467233" y="1050544"/>
                  </a:moveTo>
                  <a:lnTo>
                    <a:pt x="0" y="1050544"/>
                  </a:lnTo>
                  <a:lnTo>
                    <a:pt x="0" y="0"/>
                  </a:lnTo>
                  <a:lnTo>
                    <a:pt x="467233" y="0"/>
                  </a:lnTo>
                  <a:lnTo>
                    <a:pt x="467233" y="1050544"/>
                  </a:lnTo>
                  <a:close/>
                </a:path>
              </a:pathLst>
            </a:custGeom>
            <a:solidFill>
              <a:srgbClr val="C78B32"/>
            </a:solidFill>
          </p:spPr>
        </p:sp>
      </p:grpSp>
      <p:grpSp>
        <p:nvGrpSpPr>
          <p:cNvPr id="5" name="Group 5"/>
          <p:cNvGrpSpPr/>
          <p:nvPr/>
        </p:nvGrpSpPr>
        <p:grpSpPr>
          <a:xfrm>
            <a:off x="698863" y="6686190"/>
            <a:ext cx="34924" cy="2372359"/>
            <a:chOff x="0" y="0"/>
            <a:chExt cx="46565" cy="3163145"/>
          </a:xfrm>
        </p:grpSpPr>
        <p:sp>
          <p:nvSpPr>
            <p:cNvPr id="6" name="Freeform 6"/>
            <p:cNvSpPr/>
            <p:nvPr/>
          </p:nvSpPr>
          <p:spPr>
            <a:xfrm>
              <a:off x="0" y="6223"/>
              <a:ext cx="46482" cy="3149727"/>
            </a:xfrm>
            <a:custGeom>
              <a:avLst/>
              <a:gdLst/>
              <a:ahLst/>
              <a:cxnLst/>
              <a:rect l="l" t="t" r="r" b="b"/>
              <a:pathLst>
                <a:path w="46482" h="3149727">
                  <a:moveTo>
                    <a:pt x="12700" y="0"/>
                  </a:moveTo>
                  <a:lnTo>
                    <a:pt x="46482" y="3149600"/>
                  </a:lnTo>
                  <a:lnTo>
                    <a:pt x="33782" y="3149727"/>
                  </a:lnTo>
                  <a:lnTo>
                    <a:pt x="0" y="254"/>
                  </a:lnTo>
                  <a:close/>
                </a:path>
              </a:pathLst>
            </a:custGeom>
            <a:solidFill>
              <a:srgbClr val="C78B32"/>
            </a:solidFill>
          </p:spPr>
        </p:sp>
      </p:grpSp>
      <p:grpSp>
        <p:nvGrpSpPr>
          <p:cNvPr id="7" name="Group 7"/>
          <p:cNvGrpSpPr/>
          <p:nvPr/>
        </p:nvGrpSpPr>
        <p:grpSpPr>
          <a:xfrm>
            <a:off x="693983" y="877376"/>
            <a:ext cx="40005" cy="4836160"/>
            <a:chOff x="0" y="0"/>
            <a:chExt cx="53340" cy="6448213"/>
          </a:xfrm>
        </p:grpSpPr>
        <p:sp>
          <p:nvSpPr>
            <p:cNvPr id="8" name="Freeform 8"/>
            <p:cNvSpPr/>
            <p:nvPr/>
          </p:nvSpPr>
          <p:spPr>
            <a:xfrm>
              <a:off x="0" y="6350"/>
              <a:ext cx="52832" cy="6434836"/>
            </a:xfrm>
            <a:custGeom>
              <a:avLst/>
              <a:gdLst/>
              <a:ahLst/>
              <a:cxnLst/>
              <a:rect l="l" t="t" r="r" b="b"/>
              <a:pathLst>
                <a:path w="52832" h="6434836">
                  <a:moveTo>
                    <a:pt x="52832" y="0"/>
                  </a:moveTo>
                  <a:lnTo>
                    <a:pt x="12700" y="6434836"/>
                  </a:lnTo>
                  <a:lnTo>
                    <a:pt x="0" y="6434709"/>
                  </a:lnTo>
                  <a:lnTo>
                    <a:pt x="40132" y="0"/>
                  </a:lnTo>
                  <a:close/>
                </a:path>
              </a:pathLst>
            </a:custGeom>
            <a:solidFill>
              <a:srgbClr val="213669"/>
            </a:solidFill>
          </p:spPr>
        </p:sp>
      </p:grpSp>
      <p:grpSp>
        <p:nvGrpSpPr>
          <p:cNvPr id="9" name="Group 9"/>
          <p:cNvGrpSpPr/>
          <p:nvPr/>
        </p:nvGrpSpPr>
        <p:grpSpPr>
          <a:xfrm>
            <a:off x="541049" y="452011"/>
            <a:ext cx="350520" cy="788035"/>
            <a:chOff x="0" y="0"/>
            <a:chExt cx="467360" cy="1050713"/>
          </a:xfrm>
        </p:grpSpPr>
        <p:sp>
          <p:nvSpPr>
            <p:cNvPr id="10" name="Freeform 10"/>
            <p:cNvSpPr/>
            <p:nvPr/>
          </p:nvSpPr>
          <p:spPr>
            <a:xfrm>
              <a:off x="0" y="0"/>
              <a:ext cx="467233" cy="1050544"/>
            </a:xfrm>
            <a:custGeom>
              <a:avLst/>
              <a:gdLst/>
              <a:ahLst/>
              <a:cxnLst/>
              <a:rect l="l" t="t" r="r" b="b"/>
              <a:pathLst>
                <a:path w="467233" h="1050544">
                  <a:moveTo>
                    <a:pt x="467233" y="1050544"/>
                  </a:moveTo>
                  <a:lnTo>
                    <a:pt x="0" y="1050544"/>
                  </a:lnTo>
                  <a:lnTo>
                    <a:pt x="0" y="0"/>
                  </a:lnTo>
                  <a:lnTo>
                    <a:pt x="467233" y="0"/>
                  </a:lnTo>
                  <a:lnTo>
                    <a:pt x="467233" y="1050544"/>
                  </a:lnTo>
                  <a:close/>
                </a:path>
              </a:pathLst>
            </a:custGeom>
            <a:solidFill>
              <a:srgbClr val="213669"/>
            </a:solidFill>
          </p:spPr>
        </p:sp>
      </p:grpSp>
      <p:sp>
        <p:nvSpPr>
          <p:cNvPr id="12" name="TextBox 12"/>
          <p:cNvSpPr txBox="1"/>
          <p:nvPr/>
        </p:nvSpPr>
        <p:spPr>
          <a:xfrm>
            <a:off x="970272" y="1138100"/>
            <a:ext cx="16574135" cy="8309967"/>
          </a:xfrm>
          <a:prstGeom prst="rect">
            <a:avLst/>
          </a:prstGeom>
        </p:spPr>
        <p:txBody>
          <a:bodyPr lIns="0" tIns="0" rIns="0" bIns="0" rtlCol="0" anchor="t">
            <a:spAutoFit/>
          </a:bodyPr>
          <a:lstStyle/>
          <a:p>
            <a:pPr algn="just"/>
            <a:r>
              <a:rPr lang="en-US" sz="3000" dirty="0">
                <a:latin typeface="EB Garamond" panose="00000500000000000000" pitchFamily="2" charset="0"/>
                <a:ea typeface="EB Garamond" panose="00000500000000000000" pitchFamily="2" charset="0"/>
              </a:rPr>
              <a:t>7. </a:t>
            </a:r>
            <a:r>
              <a:rPr lang="en-US" sz="3000" b="1" dirty="0">
                <a:latin typeface="EB Garamond" panose="00000500000000000000" pitchFamily="2" charset="0"/>
                <a:ea typeface="EB Garamond" panose="00000500000000000000" pitchFamily="2" charset="0"/>
              </a:rPr>
              <a:t>Checkout Process:-</a:t>
            </a:r>
            <a:r>
              <a:rPr lang="en-US" sz="3000" dirty="0">
                <a:latin typeface="EB Garamond" panose="00000500000000000000" pitchFamily="2" charset="0"/>
                <a:ea typeface="EB Garamond" panose="00000500000000000000" pitchFamily="2" charset="0"/>
              </a:rPr>
              <a:t> Analyze the simplicity and user-friendliness of the checkout process to minimize abandonment rates.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8. </a:t>
            </a:r>
            <a:r>
              <a:rPr lang="en-US" sz="3000" b="1" dirty="0">
                <a:latin typeface="EB Garamond" panose="00000500000000000000" pitchFamily="2" charset="0"/>
                <a:ea typeface="EB Garamond" panose="00000500000000000000" pitchFamily="2" charset="0"/>
              </a:rPr>
              <a:t>Forms and Data Input:-</a:t>
            </a:r>
            <a:r>
              <a:rPr lang="en-US" sz="3000" dirty="0">
                <a:latin typeface="EB Garamond" panose="00000500000000000000" pitchFamily="2" charset="0"/>
                <a:ea typeface="EB Garamond" panose="00000500000000000000" pitchFamily="2" charset="0"/>
              </a:rPr>
              <a:t> Check the usability of forms for account creation, login, and data input, ensuring a smooth process for users.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9. </a:t>
            </a:r>
            <a:r>
              <a:rPr lang="en-US" sz="3000" b="1" dirty="0">
                <a:latin typeface="EB Garamond" panose="00000500000000000000" pitchFamily="2" charset="0"/>
                <a:ea typeface="EB Garamond" panose="00000500000000000000" pitchFamily="2" charset="0"/>
              </a:rPr>
              <a:t>Interactive Elements:-</a:t>
            </a:r>
            <a:r>
              <a:rPr lang="en-US" sz="3000" dirty="0">
                <a:latin typeface="EB Garamond" panose="00000500000000000000" pitchFamily="2" charset="0"/>
                <a:ea typeface="EB Garamond" panose="00000500000000000000" pitchFamily="2" charset="0"/>
              </a:rPr>
              <a:t> Assess the functionality and responsiveness of interactive elements such as buttons, sliders, and product filters.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10. </a:t>
            </a:r>
            <a:r>
              <a:rPr lang="en-US" sz="3000" b="1" dirty="0">
                <a:latin typeface="EB Garamond" panose="00000500000000000000" pitchFamily="2" charset="0"/>
                <a:ea typeface="EB Garamond" panose="00000500000000000000" pitchFamily="2" charset="0"/>
              </a:rPr>
              <a:t>Performance Across Browsers:-</a:t>
            </a:r>
            <a:r>
              <a:rPr lang="en-US" sz="3000" dirty="0">
                <a:latin typeface="EB Garamond" panose="00000500000000000000" pitchFamily="2" charset="0"/>
                <a:ea typeface="EB Garamond" panose="00000500000000000000" pitchFamily="2" charset="0"/>
              </a:rPr>
              <a:t> Verify that the website functions well across different web browsers to ensure a consistent user experience.</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11. </a:t>
            </a:r>
            <a:r>
              <a:rPr lang="en-US" sz="3000" b="1" dirty="0">
                <a:latin typeface="EB Garamond" panose="00000500000000000000" pitchFamily="2" charset="0"/>
                <a:ea typeface="EB Garamond" panose="00000500000000000000" pitchFamily="2" charset="0"/>
              </a:rPr>
              <a:t>Accessibility:-</a:t>
            </a:r>
            <a:r>
              <a:rPr lang="en-US" sz="3000" dirty="0">
                <a:latin typeface="EB Garamond" panose="00000500000000000000" pitchFamily="2" charset="0"/>
                <a:ea typeface="EB Garamond" panose="00000500000000000000" pitchFamily="2" charset="0"/>
              </a:rPr>
              <a:t> Evaluate the website's accessibility features to ensure it complies with standards, making it usable for individuals with disabilities.</a:t>
            </a:r>
            <a:endParaRPr lang="en-US" sz="3000" dirty="0">
              <a:latin typeface="EB Garamond" panose="00000500000000000000" pitchFamily="2" charset="0"/>
              <a:ea typeface="EB Garamond" panose="00000500000000000000" pitchFamily="2" charset="0"/>
            </a:endParaRPr>
          </a:p>
          <a:p>
            <a:pPr algn="just"/>
            <a:endParaRPr lang="en-US" sz="3000" dirty="0">
              <a:latin typeface="EB Garamond" panose="00000500000000000000" pitchFamily="2" charset="0"/>
              <a:ea typeface="EB Garamond" panose="00000500000000000000" pitchFamily="2" charset="0"/>
            </a:endParaRPr>
          </a:p>
          <a:p>
            <a:pPr algn="just"/>
            <a:r>
              <a:rPr lang="en-US" sz="3000" dirty="0">
                <a:latin typeface="EB Garamond" panose="00000500000000000000" pitchFamily="2" charset="0"/>
                <a:ea typeface="EB Garamond" panose="00000500000000000000" pitchFamily="2" charset="0"/>
              </a:rPr>
              <a:t>12. </a:t>
            </a:r>
            <a:r>
              <a:rPr lang="en-US" sz="3000" b="1" dirty="0">
                <a:latin typeface="EB Garamond" panose="00000500000000000000" pitchFamily="2" charset="0"/>
                <a:ea typeface="EB Garamond" panose="00000500000000000000" pitchFamily="2" charset="0"/>
              </a:rPr>
              <a:t>Error Handling and Messaging:-</a:t>
            </a:r>
            <a:r>
              <a:rPr lang="en-US" sz="3000" dirty="0">
                <a:latin typeface="EB Garamond" panose="00000500000000000000" pitchFamily="2" charset="0"/>
                <a:ea typeface="EB Garamond" panose="00000500000000000000" pitchFamily="2" charset="0"/>
              </a:rPr>
              <a:t> Check how the website handles errors, displays error messages, and guides users through problem-solving scenarios.</a:t>
            </a:r>
            <a:endParaRPr lang="en-US" sz="3000" dirty="0">
              <a:latin typeface="EB Garamond" panose="00000500000000000000" pitchFamily="2" charset="0"/>
              <a:ea typeface="EB Garamond" panose="00000500000000000000" pitchFamily="2" charset="0"/>
            </a:endParaRPr>
          </a:p>
          <a:p>
            <a:endParaRPr lang="en-IN"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1032" y="5954140"/>
            <a:ext cx="352425" cy="2666365"/>
            <a:chOff x="0" y="0"/>
            <a:chExt cx="469900" cy="3555153"/>
          </a:xfrm>
        </p:grpSpPr>
        <p:sp>
          <p:nvSpPr>
            <p:cNvPr id="3" name="Freeform 3"/>
            <p:cNvSpPr/>
            <p:nvPr/>
          </p:nvSpPr>
          <p:spPr>
            <a:xfrm>
              <a:off x="0" y="0"/>
              <a:ext cx="469900" cy="3554984"/>
            </a:xfrm>
            <a:custGeom>
              <a:avLst/>
              <a:gdLst/>
              <a:ahLst/>
              <a:cxnLst/>
              <a:rect l="l" t="t" r="r" b="b"/>
              <a:pathLst>
                <a:path w="469900" h="3554984">
                  <a:moveTo>
                    <a:pt x="469900" y="0"/>
                  </a:moveTo>
                  <a:lnTo>
                    <a:pt x="0" y="0"/>
                  </a:lnTo>
                  <a:lnTo>
                    <a:pt x="0" y="1003300"/>
                  </a:lnTo>
                  <a:lnTo>
                    <a:pt x="215519" y="1003300"/>
                  </a:lnTo>
                  <a:lnTo>
                    <a:pt x="244348" y="3552190"/>
                  </a:lnTo>
                  <a:lnTo>
                    <a:pt x="247142" y="3554984"/>
                  </a:lnTo>
                  <a:lnTo>
                    <a:pt x="254254" y="3554857"/>
                  </a:lnTo>
                  <a:lnTo>
                    <a:pt x="257048" y="3552063"/>
                  </a:lnTo>
                  <a:lnTo>
                    <a:pt x="228219" y="1003300"/>
                  </a:lnTo>
                  <a:lnTo>
                    <a:pt x="469900" y="1003300"/>
                  </a:lnTo>
                  <a:lnTo>
                    <a:pt x="469900" y="0"/>
                  </a:lnTo>
                  <a:close/>
                </a:path>
              </a:pathLst>
            </a:custGeom>
            <a:solidFill>
              <a:srgbClr val="C78B32"/>
            </a:solidFill>
          </p:spPr>
        </p:sp>
      </p:grpSp>
      <p:grpSp>
        <p:nvGrpSpPr>
          <p:cNvPr id="4" name="Group 4"/>
          <p:cNvGrpSpPr/>
          <p:nvPr/>
        </p:nvGrpSpPr>
        <p:grpSpPr>
          <a:xfrm>
            <a:off x="541032" y="451941"/>
            <a:ext cx="352425" cy="4525010"/>
            <a:chOff x="0" y="0"/>
            <a:chExt cx="469900" cy="6033347"/>
          </a:xfrm>
        </p:grpSpPr>
        <p:sp>
          <p:nvSpPr>
            <p:cNvPr id="5" name="Freeform 5"/>
            <p:cNvSpPr/>
            <p:nvPr/>
          </p:nvSpPr>
          <p:spPr>
            <a:xfrm>
              <a:off x="0" y="0"/>
              <a:ext cx="469900" cy="6032627"/>
            </a:xfrm>
            <a:custGeom>
              <a:avLst/>
              <a:gdLst/>
              <a:ahLst/>
              <a:cxnLst/>
              <a:rect l="l" t="t" r="r" b="b"/>
              <a:pathLst>
                <a:path w="469900" h="6032627">
                  <a:moveTo>
                    <a:pt x="469900" y="0"/>
                  </a:moveTo>
                  <a:lnTo>
                    <a:pt x="0" y="0"/>
                  </a:lnTo>
                  <a:lnTo>
                    <a:pt x="0" y="1003300"/>
                  </a:lnTo>
                  <a:lnTo>
                    <a:pt x="213233" y="1003300"/>
                  </a:lnTo>
                  <a:lnTo>
                    <a:pt x="244221" y="6029833"/>
                  </a:lnTo>
                  <a:lnTo>
                    <a:pt x="247015" y="6032627"/>
                  </a:lnTo>
                  <a:lnTo>
                    <a:pt x="254127" y="6032627"/>
                  </a:lnTo>
                  <a:lnTo>
                    <a:pt x="256921" y="6029833"/>
                  </a:lnTo>
                  <a:lnTo>
                    <a:pt x="225933" y="1003300"/>
                  </a:lnTo>
                  <a:lnTo>
                    <a:pt x="469900" y="1003300"/>
                  </a:lnTo>
                  <a:lnTo>
                    <a:pt x="469900" y="0"/>
                  </a:lnTo>
                  <a:close/>
                </a:path>
              </a:pathLst>
            </a:custGeom>
            <a:solidFill>
              <a:srgbClr val="213669"/>
            </a:solidFill>
          </p:spPr>
        </p:sp>
      </p:grpSp>
      <p:sp>
        <p:nvSpPr>
          <p:cNvPr id="6" name="TextBox 6"/>
          <p:cNvSpPr txBox="1"/>
          <p:nvPr/>
        </p:nvSpPr>
        <p:spPr>
          <a:xfrm>
            <a:off x="970282" y="405642"/>
            <a:ext cx="4878070" cy="637540"/>
          </a:xfrm>
          <a:prstGeom prst="rect">
            <a:avLst/>
          </a:prstGeom>
        </p:spPr>
        <p:txBody>
          <a:bodyPr lIns="0" tIns="0" rIns="0" bIns="0" rtlCol="0" anchor="t">
            <a:spAutoFit/>
          </a:bodyPr>
          <a:lstStyle/>
          <a:p>
            <a:pPr algn="l">
              <a:lnSpc>
                <a:spcPts val="4320"/>
              </a:lnSpc>
            </a:pPr>
            <a:r>
              <a:rPr lang="en-US" sz="3600">
                <a:solidFill>
                  <a:srgbClr val="213669"/>
                </a:solidFill>
                <a:latin typeface="Arial Bold" panose="020B0802020202020204"/>
              </a:rPr>
              <a:t>Step-Wise Description</a:t>
            </a:r>
            <a:endParaRPr lang="en-US" sz="3600">
              <a:solidFill>
                <a:srgbClr val="213669"/>
              </a:solidFill>
              <a:latin typeface="Arial Bold" panose="020B0802020202020204"/>
            </a:endParaRPr>
          </a:p>
        </p:txBody>
      </p:sp>
      <p:sp>
        <p:nvSpPr>
          <p:cNvPr id="7" name="TextBox 7"/>
          <p:cNvSpPr txBox="1"/>
          <p:nvPr/>
        </p:nvSpPr>
        <p:spPr>
          <a:xfrm>
            <a:off x="1918084" y="1587372"/>
            <a:ext cx="15684116" cy="8002191"/>
          </a:xfrm>
          <a:prstGeom prst="rect">
            <a:avLst/>
          </a:prstGeom>
        </p:spPr>
        <p:txBody>
          <a:bodyPr wrap="square" lIns="0" tIns="0" rIns="0" bIns="0" rtlCol="0" anchor="t">
            <a:spAutoFit/>
          </a:bodyPr>
          <a:lstStyle/>
          <a:p>
            <a:pPr algn="just"/>
            <a:r>
              <a:rPr lang="en-US" sz="2600" dirty="0">
                <a:latin typeface="EB Garamond" panose="00000500000000000000" pitchFamily="2" charset="0"/>
                <a:ea typeface="EB Garamond" panose="00000500000000000000" pitchFamily="2" charset="0"/>
              </a:rPr>
              <a:t>1.</a:t>
            </a:r>
            <a:r>
              <a:rPr lang="en-US" sz="2600" b="1" dirty="0">
                <a:latin typeface="EB Garamond" panose="00000500000000000000" pitchFamily="2" charset="0"/>
                <a:ea typeface="EB Garamond" panose="00000500000000000000" pitchFamily="2" charset="0"/>
              </a:rPr>
              <a:t>Define Requirements:- </a:t>
            </a:r>
            <a:r>
              <a:rPr lang="en-US" sz="2600" dirty="0">
                <a:latin typeface="EB Garamond" panose="00000500000000000000" pitchFamily="2" charset="0"/>
                <a:ea typeface="EB Garamond" panose="00000500000000000000" pitchFamily="2" charset="0"/>
              </a:rPr>
              <a:t>Identify and document the requirements for your E-Commerce website, considering the type of products, target audience, and desired features.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2.</a:t>
            </a:r>
            <a:r>
              <a:rPr lang="en-US" sz="2600" b="1" dirty="0">
                <a:latin typeface="EB Garamond" panose="00000500000000000000" pitchFamily="2" charset="0"/>
                <a:ea typeface="EB Garamond" panose="00000500000000000000" pitchFamily="2" charset="0"/>
              </a:rPr>
              <a:t>Market Research:- </a:t>
            </a:r>
            <a:r>
              <a:rPr lang="en-US" sz="2600" dirty="0">
                <a:latin typeface="EB Garamond" panose="00000500000000000000" pitchFamily="2" charset="0"/>
                <a:ea typeface="EB Garamond" panose="00000500000000000000" pitchFamily="2" charset="0"/>
              </a:rPr>
              <a:t>Conduct market research to understand industry trends, competitor websites, and user expectations. This will help you design a competitive and user-friendly interface.</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3.</a:t>
            </a:r>
            <a:r>
              <a:rPr lang="en-US" sz="2600" b="1" dirty="0">
                <a:latin typeface="EB Garamond" panose="00000500000000000000" pitchFamily="2" charset="0"/>
                <a:ea typeface="EB Garamond" panose="00000500000000000000" pitchFamily="2" charset="0"/>
              </a:rPr>
              <a:t>Wireframing:- </a:t>
            </a:r>
            <a:r>
              <a:rPr lang="en-US" sz="2600" dirty="0">
                <a:latin typeface="EB Garamond" panose="00000500000000000000" pitchFamily="2" charset="0"/>
                <a:ea typeface="EB Garamond" panose="00000500000000000000" pitchFamily="2" charset="0"/>
              </a:rPr>
              <a:t>Create wireframes to outline the layout and structure of key pages, such as the homepage, product pages, and checkout process. This provides a visual guide before diving into detailed design.</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4.</a:t>
            </a:r>
            <a:r>
              <a:rPr lang="en-US" sz="2600" b="1" dirty="0">
                <a:latin typeface="EB Garamond" panose="00000500000000000000" pitchFamily="2" charset="0"/>
                <a:ea typeface="EB Garamond" panose="00000500000000000000" pitchFamily="2" charset="0"/>
              </a:rPr>
              <a:t>Design Mockups:- </a:t>
            </a:r>
            <a:r>
              <a:rPr lang="en-US" sz="2600" dirty="0">
                <a:latin typeface="EB Garamond" panose="00000500000000000000" pitchFamily="2" charset="0"/>
                <a:ea typeface="EB Garamond" panose="00000500000000000000" pitchFamily="2" charset="0"/>
              </a:rPr>
              <a:t>Develop detailed design mockups based on the wireframes. This includes finalizing color schemes, typography, imagery, and other visual elements.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5.</a:t>
            </a:r>
            <a:r>
              <a:rPr lang="en-US" sz="2600" b="1" dirty="0">
                <a:latin typeface="EB Garamond" panose="00000500000000000000" pitchFamily="2" charset="0"/>
                <a:ea typeface="EB Garamond" panose="00000500000000000000" pitchFamily="2" charset="0"/>
              </a:rPr>
              <a:t>Choose Frontend Technologies:- </a:t>
            </a:r>
            <a:r>
              <a:rPr lang="en-US" sz="2600" dirty="0">
                <a:latin typeface="EB Garamond" panose="00000500000000000000" pitchFamily="2" charset="0"/>
                <a:ea typeface="EB Garamond" panose="00000500000000000000" pitchFamily="2" charset="0"/>
              </a:rPr>
              <a:t>Select the appropriate frontend technologies based on your project requirements. Common technologies include HTML, CSS, and JavaScript frameworks such as React, Angular, or Vue.js.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6. </a:t>
            </a:r>
            <a:r>
              <a:rPr lang="en-US" sz="2600" b="1" dirty="0">
                <a:latin typeface="EB Garamond" panose="00000500000000000000" pitchFamily="2" charset="0"/>
                <a:ea typeface="EB Garamond" panose="00000500000000000000" pitchFamily="2" charset="0"/>
              </a:rPr>
              <a:t>Set Up Version Control:- </a:t>
            </a:r>
            <a:r>
              <a:rPr lang="en-US" sz="2600" dirty="0">
                <a:latin typeface="EB Garamond" panose="00000500000000000000" pitchFamily="2" charset="0"/>
                <a:ea typeface="EB Garamond" panose="00000500000000000000" pitchFamily="2" charset="0"/>
              </a:rPr>
              <a:t>Implement version control (e.g., Git) to track changes, collaborate with team members, and easily revert to previous versions if needed.</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7.</a:t>
            </a:r>
            <a:r>
              <a:rPr lang="en-US" sz="2600" b="1" dirty="0">
                <a:latin typeface="EB Garamond" panose="00000500000000000000" pitchFamily="2" charset="0"/>
                <a:ea typeface="EB Garamond" panose="00000500000000000000" pitchFamily="2" charset="0"/>
              </a:rPr>
              <a:t>Create HTML/CSS Templates:- </a:t>
            </a:r>
            <a:r>
              <a:rPr lang="en-US" sz="2600" dirty="0">
                <a:latin typeface="EB Garamond" panose="00000500000000000000" pitchFamily="2" charset="0"/>
                <a:ea typeface="EB Garamond" panose="00000500000000000000" pitchFamily="2" charset="0"/>
              </a:rPr>
              <a:t>Develop HTML and CSS templates based on the approved design mockups. Ensure the templates are responsive and compatible with various devices.</a:t>
            </a:r>
            <a:endParaRPr lang="en-US" sz="2600" dirty="0">
              <a:latin typeface="EB Garamond" panose="00000500000000000000" pitchFamily="2" charset="0"/>
              <a:ea typeface="EB Garamond"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1032" y="5954140"/>
            <a:ext cx="352425" cy="2666365"/>
            <a:chOff x="0" y="0"/>
            <a:chExt cx="469900" cy="3555153"/>
          </a:xfrm>
        </p:grpSpPr>
        <p:sp>
          <p:nvSpPr>
            <p:cNvPr id="3" name="Freeform 3"/>
            <p:cNvSpPr/>
            <p:nvPr/>
          </p:nvSpPr>
          <p:spPr>
            <a:xfrm>
              <a:off x="0" y="0"/>
              <a:ext cx="469900" cy="3554984"/>
            </a:xfrm>
            <a:custGeom>
              <a:avLst/>
              <a:gdLst/>
              <a:ahLst/>
              <a:cxnLst/>
              <a:rect l="l" t="t" r="r" b="b"/>
              <a:pathLst>
                <a:path w="469900" h="3554984">
                  <a:moveTo>
                    <a:pt x="469900" y="0"/>
                  </a:moveTo>
                  <a:lnTo>
                    <a:pt x="0" y="0"/>
                  </a:lnTo>
                  <a:lnTo>
                    <a:pt x="0" y="1003300"/>
                  </a:lnTo>
                  <a:lnTo>
                    <a:pt x="215519" y="1003300"/>
                  </a:lnTo>
                  <a:lnTo>
                    <a:pt x="244348" y="3552190"/>
                  </a:lnTo>
                  <a:lnTo>
                    <a:pt x="247142" y="3554984"/>
                  </a:lnTo>
                  <a:lnTo>
                    <a:pt x="254254" y="3554857"/>
                  </a:lnTo>
                  <a:lnTo>
                    <a:pt x="257048" y="3552063"/>
                  </a:lnTo>
                  <a:lnTo>
                    <a:pt x="228219" y="1003300"/>
                  </a:lnTo>
                  <a:lnTo>
                    <a:pt x="469900" y="1003300"/>
                  </a:lnTo>
                  <a:lnTo>
                    <a:pt x="469900" y="0"/>
                  </a:lnTo>
                  <a:close/>
                </a:path>
              </a:pathLst>
            </a:custGeom>
            <a:solidFill>
              <a:srgbClr val="C78B32"/>
            </a:solidFill>
          </p:spPr>
        </p:sp>
      </p:grpSp>
      <p:grpSp>
        <p:nvGrpSpPr>
          <p:cNvPr id="4" name="Group 4"/>
          <p:cNvGrpSpPr/>
          <p:nvPr/>
        </p:nvGrpSpPr>
        <p:grpSpPr>
          <a:xfrm>
            <a:off x="541032" y="451941"/>
            <a:ext cx="352425" cy="4525010"/>
            <a:chOff x="0" y="0"/>
            <a:chExt cx="469900" cy="6033347"/>
          </a:xfrm>
        </p:grpSpPr>
        <p:sp>
          <p:nvSpPr>
            <p:cNvPr id="5" name="Freeform 5"/>
            <p:cNvSpPr/>
            <p:nvPr/>
          </p:nvSpPr>
          <p:spPr>
            <a:xfrm>
              <a:off x="0" y="0"/>
              <a:ext cx="469900" cy="6032627"/>
            </a:xfrm>
            <a:custGeom>
              <a:avLst/>
              <a:gdLst/>
              <a:ahLst/>
              <a:cxnLst/>
              <a:rect l="l" t="t" r="r" b="b"/>
              <a:pathLst>
                <a:path w="469900" h="6032627">
                  <a:moveTo>
                    <a:pt x="469900" y="0"/>
                  </a:moveTo>
                  <a:lnTo>
                    <a:pt x="0" y="0"/>
                  </a:lnTo>
                  <a:lnTo>
                    <a:pt x="0" y="1003300"/>
                  </a:lnTo>
                  <a:lnTo>
                    <a:pt x="213233" y="1003300"/>
                  </a:lnTo>
                  <a:lnTo>
                    <a:pt x="244221" y="6029833"/>
                  </a:lnTo>
                  <a:lnTo>
                    <a:pt x="247015" y="6032627"/>
                  </a:lnTo>
                  <a:lnTo>
                    <a:pt x="254127" y="6032627"/>
                  </a:lnTo>
                  <a:lnTo>
                    <a:pt x="256921" y="6029833"/>
                  </a:lnTo>
                  <a:lnTo>
                    <a:pt x="225933" y="1003300"/>
                  </a:lnTo>
                  <a:lnTo>
                    <a:pt x="469900" y="1003300"/>
                  </a:lnTo>
                  <a:lnTo>
                    <a:pt x="469900" y="0"/>
                  </a:lnTo>
                  <a:close/>
                </a:path>
              </a:pathLst>
            </a:custGeom>
            <a:solidFill>
              <a:srgbClr val="213669"/>
            </a:solidFill>
          </p:spPr>
        </p:sp>
      </p:grpSp>
      <p:sp>
        <p:nvSpPr>
          <p:cNvPr id="7" name="TextBox 7"/>
          <p:cNvSpPr txBox="1"/>
          <p:nvPr/>
        </p:nvSpPr>
        <p:spPr>
          <a:xfrm>
            <a:off x="1371600" y="687467"/>
            <a:ext cx="16375368" cy="9202519"/>
          </a:xfrm>
          <a:prstGeom prst="rect">
            <a:avLst/>
          </a:prstGeom>
        </p:spPr>
        <p:txBody>
          <a:bodyPr wrap="square" lIns="0" tIns="0" rIns="0" bIns="0" rtlCol="0" anchor="t">
            <a:spAutoFit/>
          </a:bodyPr>
          <a:lstStyle/>
          <a:p>
            <a:pPr algn="just"/>
            <a:r>
              <a:rPr lang="en-US" sz="2600" dirty="0">
                <a:latin typeface="EB Garamond" panose="00000500000000000000" pitchFamily="2" charset="0"/>
                <a:ea typeface="EB Garamond" panose="00000500000000000000" pitchFamily="2" charset="0"/>
              </a:rPr>
              <a:t>8.</a:t>
            </a:r>
            <a:r>
              <a:rPr lang="en-US" sz="2600" b="1" dirty="0">
                <a:latin typeface="EB Garamond" panose="00000500000000000000" pitchFamily="2" charset="0"/>
                <a:ea typeface="EB Garamond" panose="00000500000000000000" pitchFamily="2" charset="0"/>
              </a:rPr>
              <a:t>Implement Interactivity with JavaScript:- </a:t>
            </a:r>
            <a:r>
              <a:rPr lang="en-US" sz="2600" dirty="0">
                <a:latin typeface="EB Garamond" panose="00000500000000000000" pitchFamily="2" charset="0"/>
                <a:ea typeface="EB Garamond" panose="00000500000000000000" pitchFamily="2" charset="0"/>
              </a:rPr>
              <a:t>Use JavaScript to add interactive elements such as sliders, dropdowns, and modals. If using a frontend framework, integrate it into the project.</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9.</a:t>
            </a:r>
            <a:r>
              <a:rPr lang="en-US" sz="2600" b="1" dirty="0">
                <a:latin typeface="EB Garamond" panose="00000500000000000000" pitchFamily="2" charset="0"/>
                <a:ea typeface="EB Garamond" panose="00000500000000000000" pitchFamily="2" charset="0"/>
              </a:rPr>
              <a:t>Integrate with Backend:- </a:t>
            </a:r>
            <a:r>
              <a:rPr lang="en-US" sz="2600" dirty="0">
                <a:latin typeface="EB Garamond" panose="00000500000000000000" pitchFamily="2" charset="0"/>
                <a:ea typeface="EB Garamond" panose="00000500000000000000" pitchFamily="2" charset="0"/>
              </a:rPr>
              <a:t>Connect the frontend with the backend system to fetch and display product information, handle user authentication, and manage transactions.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10.</a:t>
            </a:r>
            <a:r>
              <a:rPr lang="en-US" sz="2600" b="1" dirty="0">
                <a:latin typeface="EB Garamond" panose="00000500000000000000" pitchFamily="2" charset="0"/>
                <a:ea typeface="EB Garamond" panose="00000500000000000000" pitchFamily="2" charset="0"/>
              </a:rPr>
              <a:t>Implement E-Commerce Functionality:- </a:t>
            </a:r>
            <a:r>
              <a:rPr lang="en-US" sz="2600" dirty="0">
                <a:latin typeface="EB Garamond" panose="00000500000000000000" pitchFamily="2" charset="0"/>
                <a:ea typeface="EB Garamond" panose="00000500000000000000" pitchFamily="2" charset="0"/>
              </a:rPr>
              <a:t>Add essential E-Commerce features, including product listing, search functionality, shopping cart, and a seamless checkout process.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11.</a:t>
            </a:r>
            <a:r>
              <a:rPr lang="en-US" sz="2600" b="1" dirty="0">
                <a:latin typeface="EB Garamond" panose="00000500000000000000" pitchFamily="2" charset="0"/>
                <a:ea typeface="EB Garamond" panose="00000500000000000000" pitchFamily="2" charset="0"/>
              </a:rPr>
              <a:t>Optimize Performance:- </a:t>
            </a:r>
            <a:r>
              <a:rPr lang="en-US" sz="2600" dirty="0">
                <a:latin typeface="EB Garamond" panose="00000500000000000000" pitchFamily="2" charset="0"/>
                <a:ea typeface="EB Garamond" panose="00000500000000000000" pitchFamily="2" charset="0"/>
              </a:rPr>
              <a:t>Optimize the frontend performance by minimizing file sizes, leveraging browser caching, and using content delivery networks (CDNs) to ensure fast page loading times.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12.</a:t>
            </a:r>
            <a:r>
              <a:rPr lang="en-US" sz="2600" b="1" dirty="0">
                <a:latin typeface="EB Garamond" panose="00000500000000000000" pitchFamily="2" charset="0"/>
                <a:ea typeface="EB Garamond" panose="00000500000000000000" pitchFamily="2" charset="0"/>
              </a:rPr>
              <a:t>Testing:- </a:t>
            </a:r>
            <a:r>
              <a:rPr lang="en-US" sz="2600" dirty="0">
                <a:latin typeface="EB Garamond" panose="00000500000000000000" pitchFamily="2" charset="0"/>
                <a:ea typeface="EB Garamond" panose="00000500000000000000" pitchFamily="2" charset="0"/>
              </a:rPr>
              <a:t>Conduct thorough testing of the frontend, including cross-browser testing, responsiveness testing, and functional testing to identify and fix any issues.</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13.</a:t>
            </a:r>
            <a:r>
              <a:rPr lang="en-US" sz="2600" b="1" dirty="0">
                <a:latin typeface="EB Garamond" panose="00000500000000000000" pitchFamily="2" charset="0"/>
                <a:ea typeface="EB Garamond" panose="00000500000000000000" pitchFamily="2" charset="0"/>
              </a:rPr>
              <a:t>User Feedback and Iteration:- </a:t>
            </a:r>
            <a:r>
              <a:rPr lang="en-US" sz="2600" dirty="0">
                <a:latin typeface="EB Garamond" panose="00000500000000000000" pitchFamily="2" charset="0"/>
                <a:ea typeface="EB Garamond" panose="00000500000000000000" pitchFamily="2" charset="0"/>
              </a:rPr>
              <a:t>Gather feedback from potential users, stakeholders, and team members. Use this feedback to make necessary improvements and iterate on the design and functionality.</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14. </a:t>
            </a:r>
            <a:r>
              <a:rPr lang="en-US" sz="2600" b="1" dirty="0">
                <a:latin typeface="EB Garamond" panose="00000500000000000000" pitchFamily="2" charset="0"/>
                <a:ea typeface="EB Garamond" panose="00000500000000000000" pitchFamily="2" charset="0"/>
              </a:rPr>
              <a:t>Launch:- </a:t>
            </a:r>
            <a:r>
              <a:rPr lang="en-US" sz="2600" dirty="0">
                <a:latin typeface="EB Garamond" panose="00000500000000000000" pitchFamily="2" charset="0"/>
                <a:ea typeface="EB Garamond" panose="00000500000000000000" pitchFamily="2" charset="0"/>
              </a:rPr>
              <a:t>Once testing and iterations are complete, launch the frontend to the production environment. Monitor for any issues and be prepared to address them promptly.</a:t>
            </a:r>
            <a:endParaRPr lang="en-US" sz="2600" dirty="0">
              <a:latin typeface="EB Garamond" panose="00000500000000000000" pitchFamily="2" charset="0"/>
              <a:ea typeface="EB Garamond" panose="00000500000000000000" pitchFamily="2" charset="0"/>
            </a:endParaRPr>
          </a:p>
          <a:p>
            <a:pPr algn="just"/>
            <a:endParaRPr lang="en-US" sz="2600" dirty="0">
              <a:latin typeface="EB Garamond" panose="00000500000000000000" pitchFamily="2" charset="0"/>
              <a:ea typeface="EB Garamond" panose="00000500000000000000" pitchFamily="2" charset="0"/>
            </a:endParaRPr>
          </a:p>
          <a:p>
            <a:pPr algn="just"/>
            <a:r>
              <a:rPr lang="en-US" sz="2600" dirty="0">
                <a:latin typeface="EB Garamond" panose="00000500000000000000" pitchFamily="2" charset="0"/>
                <a:ea typeface="EB Garamond" panose="00000500000000000000" pitchFamily="2" charset="0"/>
              </a:rPr>
              <a:t>15. </a:t>
            </a:r>
            <a:r>
              <a:rPr lang="en-US" sz="2600" b="1" dirty="0">
                <a:latin typeface="EB Garamond" panose="00000500000000000000" pitchFamily="2" charset="0"/>
                <a:ea typeface="EB Garamond" panose="00000500000000000000" pitchFamily="2" charset="0"/>
              </a:rPr>
              <a:t>Monitor and Maintain:- </a:t>
            </a:r>
            <a:r>
              <a:rPr lang="en-US" sz="2600" dirty="0">
                <a:latin typeface="EB Garamond" panose="00000500000000000000" pitchFamily="2" charset="0"/>
                <a:ea typeface="EB Garamond" panose="00000500000000000000" pitchFamily="2" charset="0"/>
              </a:rPr>
              <a:t>Continuously monitor the performance of the frontend, address any user feedback, and make updates as needed. </a:t>
            </a:r>
            <a:endParaRPr lang="en-IN" sz="2600" dirty="0">
              <a:latin typeface="EB Garamond" panose="00000500000000000000" pitchFamily="2" charset="0"/>
              <a:ea typeface="EB Garamond"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1032" y="5954140"/>
            <a:ext cx="352425" cy="2666365"/>
            <a:chOff x="0" y="0"/>
            <a:chExt cx="469900" cy="3555153"/>
          </a:xfrm>
        </p:grpSpPr>
        <p:sp>
          <p:nvSpPr>
            <p:cNvPr id="3" name="Freeform 3"/>
            <p:cNvSpPr/>
            <p:nvPr/>
          </p:nvSpPr>
          <p:spPr>
            <a:xfrm>
              <a:off x="0" y="0"/>
              <a:ext cx="469900" cy="3554984"/>
            </a:xfrm>
            <a:custGeom>
              <a:avLst/>
              <a:gdLst/>
              <a:ahLst/>
              <a:cxnLst/>
              <a:rect l="l" t="t" r="r" b="b"/>
              <a:pathLst>
                <a:path w="469900" h="3554984">
                  <a:moveTo>
                    <a:pt x="469900" y="0"/>
                  </a:moveTo>
                  <a:lnTo>
                    <a:pt x="0" y="0"/>
                  </a:lnTo>
                  <a:lnTo>
                    <a:pt x="0" y="1003300"/>
                  </a:lnTo>
                  <a:lnTo>
                    <a:pt x="215519" y="1003300"/>
                  </a:lnTo>
                  <a:lnTo>
                    <a:pt x="244348" y="3552190"/>
                  </a:lnTo>
                  <a:lnTo>
                    <a:pt x="247142" y="3554984"/>
                  </a:lnTo>
                  <a:lnTo>
                    <a:pt x="254254" y="3554857"/>
                  </a:lnTo>
                  <a:lnTo>
                    <a:pt x="257048" y="3552063"/>
                  </a:lnTo>
                  <a:lnTo>
                    <a:pt x="228219" y="1003300"/>
                  </a:lnTo>
                  <a:lnTo>
                    <a:pt x="469900" y="1003300"/>
                  </a:lnTo>
                  <a:lnTo>
                    <a:pt x="469900" y="0"/>
                  </a:lnTo>
                  <a:close/>
                </a:path>
              </a:pathLst>
            </a:custGeom>
            <a:solidFill>
              <a:srgbClr val="C78B32"/>
            </a:solidFill>
          </p:spPr>
        </p:sp>
      </p:grpSp>
      <p:grpSp>
        <p:nvGrpSpPr>
          <p:cNvPr id="4" name="Group 4"/>
          <p:cNvGrpSpPr/>
          <p:nvPr/>
        </p:nvGrpSpPr>
        <p:grpSpPr>
          <a:xfrm>
            <a:off x="541032" y="451941"/>
            <a:ext cx="352425" cy="4525010"/>
            <a:chOff x="0" y="0"/>
            <a:chExt cx="469900" cy="6033347"/>
          </a:xfrm>
        </p:grpSpPr>
        <p:sp>
          <p:nvSpPr>
            <p:cNvPr id="5" name="Freeform 5"/>
            <p:cNvSpPr/>
            <p:nvPr/>
          </p:nvSpPr>
          <p:spPr>
            <a:xfrm>
              <a:off x="0" y="0"/>
              <a:ext cx="469900" cy="6032627"/>
            </a:xfrm>
            <a:custGeom>
              <a:avLst/>
              <a:gdLst/>
              <a:ahLst/>
              <a:cxnLst/>
              <a:rect l="l" t="t" r="r" b="b"/>
              <a:pathLst>
                <a:path w="469900" h="6032627">
                  <a:moveTo>
                    <a:pt x="469900" y="0"/>
                  </a:moveTo>
                  <a:lnTo>
                    <a:pt x="0" y="0"/>
                  </a:lnTo>
                  <a:lnTo>
                    <a:pt x="0" y="1003300"/>
                  </a:lnTo>
                  <a:lnTo>
                    <a:pt x="213233" y="1003300"/>
                  </a:lnTo>
                  <a:lnTo>
                    <a:pt x="244221" y="6029833"/>
                  </a:lnTo>
                  <a:lnTo>
                    <a:pt x="247015" y="6032627"/>
                  </a:lnTo>
                  <a:lnTo>
                    <a:pt x="254127" y="6032627"/>
                  </a:lnTo>
                  <a:lnTo>
                    <a:pt x="256921" y="6029833"/>
                  </a:lnTo>
                  <a:lnTo>
                    <a:pt x="225933" y="1003300"/>
                  </a:lnTo>
                  <a:lnTo>
                    <a:pt x="469900" y="1003300"/>
                  </a:lnTo>
                  <a:lnTo>
                    <a:pt x="469900" y="0"/>
                  </a:lnTo>
                  <a:close/>
                </a:path>
              </a:pathLst>
            </a:custGeom>
            <a:solidFill>
              <a:srgbClr val="213669"/>
            </a:solidFill>
          </p:spPr>
        </p:sp>
      </p:grpSp>
      <p:sp>
        <p:nvSpPr>
          <p:cNvPr id="6" name="TextBox 6"/>
          <p:cNvSpPr txBox="1"/>
          <p:nvPr/>
        </p:nvSpPr>
        <p:spPr>
          <a:xfrm>
            <a:off x="1447800" y="451941"/>
            <a:ext cx="4267200" cy="568169"/>
          </a:xfrm>
          <a:prstGeom prst="rect">
            <a:avLst/>
          </a:prstGeom>
        </p:spPr>
        <p:txBody>
          <a:bodyPr wrap="square" lIns="0" tIns="0" rIns="0" bIns="0" rtlCol="0" anchor="t">
            <a:spAutoFit/>
          </a:bodyPr>
          <a:lstStyle/>
          <a:p>
            <a:pPr algn="l">
              <a:lnSpc>
                <a:spcPts val="4320"/>
              </a:lnSpc>
            </a:pPr>
            <a:r>
              <a:rPr lang="en-US" sz="4400" b="1" dirty="0">
                <a:solidFill>
                  <a:schemeClr val="accent1"/>
                </a:solidFill>
                <a:latin typeface="EB Garamond" panose="00000500000000000000" pitchFamily="2" charset="0"/>
                <a:ea typeface="EB Garamond" panose="00000500000000000000" pitchFamily="2" charset="0"/>
              </a:rPr>
              <a:t>Task Summary</a:t>
            </a:r>
            <a:endParaRPr lang="en-US" sz="4400" b="1" dirty="0">
              <a:solidFill>
                <a:schemeClr val="accent1"/>
              </a:solidFill>
              <a:latin typeface="EB Garamond" panose="00000500000000000000" pitchFamily="2" charset="0"/>
              <a:ea typeface="EB Garamond" panose="00000500000000000000" pitchFamily="2" charset="0"/>
            </a:endParaRPr>
          </a:p>
        </p:txBody>
      </p:sp>
      <p:sp>
        <p:nvSpPr>
          <p:cNvPr id="7" name="TextBox 7"/>
          <p:cNvSpPr txBox="1"/>
          <p:nvPr/>
        </p:nvSpPr>
        <p:spPr>
          <a:xfrm>
            <a:off x="1524000" y="1480185"/>
            <a:ext cx="14548485" cy="7879080"/>
          </a:xfrm>
          <a:prstGeom prst="rect">
            <a:avLst/>
          </a:prstGeom>
        </p:spPr>
        <p:txBody>
          <a:bodyPr lIns="0" tIns="0" rIns="0" bIns="0" rtlCol="0" anchor="t">
            <a:spAutoFit/>
          </a:bodyPr>
          <a:lstStyle/>
          <a:p>
            <a:pPr algn="just"/>
            <a:r>
              <a:rPr lang="en-US" sz="3200" dirty="0">
                <a:latin typeface="EB Garamond" panose="00000500000000000000" pitchFamily="2" charset="0"/>
                <a:ea typeface="EB Garamond" panose="00000500000000000000" pitchFamily="2" charset="0"/>
              </a:rPr>
              <a:t>Creating the frontend for an E-Commerce website is a meticulous process involving several key steps. It begins with defining the project requirements and conducting market research to understand industry trends and user expectations. The next steps include wireframing and designing mockups to visually outline the website's structure and aesthetics. Frontend technologies, such as HTML, CSS, and JavaScript frameworks, are chosen based on project needs. The development process involves setting up version control, creating responsive HTML/CSS templates, implementing interactivity with JavaScript, and integrating the frontend with the backend system. E-Commerce functionality, including product listing, search, shopping cart, and checkout processes, is added. Optimization for performance is a critical step, ensuring fast page loading times through techniques like file size reduction and content delivery networks. Thorough testing, including cross-browser and responsiveness testing, precedes user feedback collection and iterative improvements. The final steps involve launching the frontend, monitoring its performance, and maintaining regular updates to stay current with design trends and security requirements. This comprehensive approach ensures the creation of a well-designed, functional frontend that delivers a positive and seamless user experience for an E-Commerce website.</a:t>
            </a:r>
            <a:endParaRPr lang="en-IN" sz="3200" dirty="0">
              <a:latin typeface="EB Garamond" panose="00000500000000000000" pitchFamily="2" charset="0"/>
              <a:ea typeface="EB Garamond"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419100"/>
            <a:ext cx="9677400" cy="769441"/>
          </a:xfrm>
          <a:prstGeom prst="rect">
            <a:avLst/>
          </a:prstGeom>
          <a:noFill/>
        </p:spPr>
        <p:txBody>
          <a:bodyPr wrap="square" rtlCol="0">
            <a:spAutoFit/>
          </a:bodyPr>
          <a:lstStyle/>
          <a:p>
            <a:r>
              <a:rPr lang="en-IN" sz="4400" b="1" dirty="0">
                <a:solidFill>
                  <a:schemeClr val="accent1"/>
                </a:solidFill>
                <a:latin typeface="EB Garamond" panose="00000500000000000000" pitchFamily="2" charset="0"/>
                <a:ea typeface="EB Garamond" panose="00000500000000000000" pitchFamily="2" charset="0"/>
              </a:rPr>
              <a:t>Front-end User Interface</a:t>
            </a:r>
            <a:endParaRPr lang="en-IN" sz="4400" b="1" dirty="0">
              <a:solidFill>
                <a:schemeClr val="accent1"/>
              </a:solidFill>
              <a:latin typeface="EB Garamond" panose="00000500000000000000" pitchFamily="2" charset="0"/>
              <a:ea typeface="EB Garamond" panose="00000500000000000000" pitchFamily="2"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6400" y="1562100"/>
            <a:ext cx="15788640" cy="81424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6720" y="1181100"/>
            <a:ext cx="16014559" cy="7772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6348</Words>
  <Application>WPS Presentation</Application>
  <PresentationFormat>Custom</PresentationFormat>
  <Paragraphs>105</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 Bold</vt:lpstr>
      <vt:lpstr>EB Garamond Medium</vt:lpstr>
      <vt:lpstr>EB Garamond</vt:lpstr>
      <vt:lpstr>Trebuchet MS Bold Italics</vt:lpstr>
      <vt:lpstr>EB Garamond SemiBold</vt:lpstr>
      <vt:lpstr>Garamond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 2.0_Task 4</dc:title>
  <dc:creator>DELL</dc:creator>
  <cp:lastModifiedBy>krish</cp:lastModifiedBy>
  <cp:revision>4</cp:revision>
  <dcterms:created xsi:type="dcterms:W3CDTF">2006-08-16T00:00:00Z</dcterms:created>
  <dcterms:modified xsi:type="dcterms:W3CDTF">2023-11-22T13:25:05Z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C8F183B08A694D8595728A55785D953F_12</vt:lpwstr>
  </property>
  <property fmtid="{D5CDD505-2E9C-101B-9397-08002B2CF9AE}" pid="3" name="KSOProductBuildVer">
    <vt:lpwstr>1033-12.2.0.13306</vt:lpwstr>
  </property>
</Properties>
</file>