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3" r:id="rId8"/>
    <p:sldId id="264"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1" d="100"/>
          <a:sy n="71"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1259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000000">
              <a:alpha val="75000"/>
            </a:srgbClr>
          </a:solidFill>
          <a:ln w="7620">
            <a:solidFill>
              <a:srgbClr val="FFFFFF">
                <a:alpha val="16000"/>
              </a:srgbClr>
            </a:solidFill>
            <a:prstDash val="solid"/>
          </a:ln>
        </p:spPr>
      </p:sp>
      <p:pic>
        <p:nvPicPr>
          <p:cNvPr id="4" name="Image 1" descr="preencoded.png"/>
          <p:cNvPicPr>
            <a:picLocks noChangeAspect="1"/>
          </p:cNvPicPr>
          <p:nvPr/>
        </p:nvPicPr>
        <p:blipFill>
          <a:blip r:embed="rId4"/>
          <a:stretch>
            <a:fillRect/>
          </a:stretch>
        </p:blipFill>
        <p:spPr>
          <a:xfrm>
            <a:off x="0" y="0"/>
            <a:ext cx="14630400" cy="8169088"/>
          </a:xfrm>
          <a:prstGeom prst="rect">
            <a:avLst/>
          </a:prstGeom>
        </p:spPr>
      </p:pic>
      <p:sp>
        <p:nvSpPr>
          <p:cNvPr id="5" name="Shape 1"/>
          <p:cNvSpPr/>
          <p:nvPr/>
        </p:nvSpPr>
        <p:spPr>
          <a:xfrm>
            <a:off x="0" y="0"/>
            <a:ext cx="14630400" cy="8169088"/>
          </a:xfrm>
          <a:prstGeom prst="rect">
            <a:avLst/>
          </a:prstGeom>
          <a:solidFill>
            <a:srgbClr val="000000">
              <a:alpha val="80000"/>
            </a:srgbClr>
          </a:solidFill>
          <a:ln/>
        </p:spPr>
      </p:sp>
      <p:sp>
        <p:nvSpPr>
          <p:cNvPr id="6" name="Text 2"/>
          <p:cNvSpPr/>
          <p:nvPr/>
        </p:nvSpPr>
        <p:spPr>
          <a:xfrm>
            <a:off x="937379" y="2744421"/>
            <a:ext cx="8359140" cy="967715"/>
          </a:xfrm>
          <a:prstGeom prst="rect">
            <a:avLst/>
          </a:prstGeom>
          <a:noFill/>
          <a:ln/>
        </p:spPr>
        <p:txBody>
          <a:bodyPr wrap="none" rtlCol="0" anchor="t"/>
          <a:lstStyle/>
          <a:p>
            <a:pPr marL="0" indent="0">
              <a:lnSpc>
                <a:spcPts val="7676"/>
              </a:lnSpc>
              <a:buNone/>
            </a:pPr>
            <a:r>
              <a:rPr lang="en-US" sz="5905" dirty="0">
                <a:solidFill>
                  <a:srgbClr val="FFFFFF"/>
                </a:solidFill>
                <a:latin typeface="Barlow, sans-serif" pitchFamily="34" charset="0"/>
                <a:ea typeface="Barlow, sans-serif" pitchFamily="34" charset="-122"/>
                <a:cs typeface="Barlow, sans-serif" pitchFamily="34" charset="-120"/>
              </a:rPr>
              <a:t>Welcome to EnviroWatch!</a:t>
            </a:r>
            <a:endParaRPr lang="en-US" sz="5905" dirty="0"/>
          </a:p>
        </p:txBody>
      </p:sp>
      <p:sp>
        <p:nvSpPr>
          <p:cNvPr id="7" name="Text 3"/>
          <p:cNvSpPr/>
          <p:nvPr/>
        </p:nvSpPr>
        <p:spPr>
          <a:xfrm>
            <a:off x="937379" y="4084308"/>
            <a:ext cx="12755642" cy="1340241"/>
          </a:xfrm>
          <a:prstGeom prst="rect">
            <a:avLst/>
          </a:prstGeom>
          <a:noFill/>
          <a:ln/>
        </p:spPr>
        <p:txBody>
          <a:bodyPr wrap="square" rtlCol="0" anchor="t"/>
          <a:lstStyle/>
          <a:p>
            <a:pPr marL="0" indent="0">
              <a:lnSpc>
                <a:spcPts val="3543"/>
              </a:lnSpc>
              <a:buNone/>
            </a:pPr>
            <a:r>
              <a:rPr lang="en-US" sz="1968" dirty="0">
                <a:solidFill>
                  <a:srgbClr val="E5E0DF"/>
                </a:solidFill>
                <a:latin typeface="Barlow" pitchFamily="34" charset="0"/>
                <a:ea typeface="Barlow" pitchFamily="34" charset="-122"/>
                <a:cs typeface="Barlow" pitchFamily="34" charset="-120"/>
              </a:rPr>
              <a:t>Our project is designed to provide you with real-time weather and clothing recommendations to make your day easier and more enjoyable. With cutting-edge technology and expert knowledge, we ensure that you are always prepared for whatever the day brings. Click the button below to learn more!</a:t>
            </a:r>
            <a:endParaRPr lang="en-US" sz="1968"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0C0C0C">
              <a:alpha val="75000"/>
            </a:srgbClr>
          </a:solidFill>
          <a:ln w="7620">
            <a:solidFill>
              <a:srgbClr val="FFFFFF">
                <a:alpha val="16000"/>
              </a:srgbClr>
            </a:solidFill>
            <a:prstDash val="solid"/>
          </a:ln>
        </p:spPr>
      </p:sp>
      <p:sp>
        <p:nvSpPr>
          <p:cNvPr id="4" name="Text 1"/>
          <p:cNvSpPr/>
          <p:nvPr/>
        </p:nvSpPr>
        <p:spPr>
          <a:xfrm>
            <a:off x="830461" y="803554"/>
            <a:ext cx="4434840" cy="714441"/>
          </a:xfrm>
          <a:prstGeom prst="rect">
            <a:avLst/>
          </a:prstGeom>
          <a:noFill/>
          <a:ln/>
        </p:spPr>
        <p:txBody>
          <a:bodyPr wrap="none" rtlCol="0" anchor="t"/>
          <a:lstStyle/>
          <a:p>
            <a:pPr marL="0" indent="0">
              <a:lnSpc>
                <a:spcPts val="5668"/>
              </a:lnSpc>
              <a:buNone/>
            </a:pPr>
            <a:r>
              <a:rPr lang="en-US" sz="4360" b="1" dirty="0">
                <a:solidFill>
                  <a:srgbClr val="FFFFFF"/>
                </a:solidFill>
                <a:latin typeface="Barlow" pitchFamily="34" charset="0"/>
                <a:ea typeface="Barlow" pitchFamily="34" charset="-122"/>
                <a:cs typeface="Barlow" pitchFamily="34" charset="-120"/>
              </a:rPr>
              <a:t>A Team of Experts</a:t>
            </a:r>
            <a:endParaRPr lang="en-US" sz="4360" dirty="0"/>
          </a:p>
        </p:txBody>
      </p:sp>
      <p:sp>
        <p:nvSpPr>
          <p:cNvPr id="5" name="Text 2"/>
          <p:cNvSpPr/>
          <p:nvPr/>
        </p:nvSpPr>
        <p:spPr>
          <a:xfrm>
            <a:off x="830461" y="2001616"/>
            <a:ext cx="12969478" cy="1187071"/>
          </a:xfrm>
          <a:prstGeom prst="rect">
            <a:avLst/>
          </a:prstGeom>
          <a:noFill/>
          <a:ln/>
        </p:spPr>
        <p:txBody>
          <a:bodyPr wrap="square" rtlCol="0" anchor="t"/>
          <a:lstStyle/>
          <a:p>
            <a:pPr marL="0" indent="0">
              <a:lnSpc>
                <a:spcPts val="3139"/>
              </a:lnSpc>
              <a:buNone/>
            </a:pPr>
            <a:r>
              <a:rPr lang="en-US" sz="1744" dirty="0">
                <a:solidFill>
                  <a:srgbClr val="E5E0DF"/>
                </a:solidFill>
                <a:latin typeface="Barlow" pitchFamily="34" charset="0"/>
                <a:ea typeface="Barlow" pitchFamily="34" charset="-122"/>
                <a:cs typeface="Barlow" pitchFamily="34" charset="-120"/>
              </a:rPr>
              <a:t>We are a team of three individuals with extensive knowledge in their respective fields: Deep Rathi specializes in IoT, V S Krishnan in machine learning, and Kim Sharma in environmental science. We have combined our expertise to create a powerful all-in-one weather monitoring system.</a:t>
            </a:r>
            <a:endParaRPr lang="en-US" sz="1744" dirty="0"/>
          </a:p>
        </p:txBody>
      </p:sp>
      <p:sp>
        <p:nvSpPr>
          <p:cNvPr id="6" name="Text 3"/>
          <p:cNvSpPr/>
          <p:nvPr/>
        </p:nvSpPr>
        <p:spPr>
          <a:xfrm>
            <a:off x="830461" y="3749247"/>
            <a:ext cx="2657594" cy="428664"/>
          </a:xfrm>
          <a:prstGeom prst="rect">
            <a:avLst/>
          </a:prstGeom>
          <a:noFill/>
          <a:ln/>
        </p:spPr>
        <p:txBody>
          <a:bodyPr wrap="none" rtlCol="0" anchor="t"/>
          <a:lstStyle/>
          <a:p>
            <a:pPr marL="0" indent="0">
              <a:lnSpc>
                <a:spcPts val="3401"/>
              </a:lnSpc>
              <a:buNone/>
            </a:pPr>
            <a:r>
              <a:rPr lang="en-US" sz="2616" b="1" dirty="0">
                <a:solidFill>
                  <a:srgbClr val="FFFFFF"/>
                </a:solidFill>
                <a:latin typeface="Barlow" pitchFamily="34" charset="0"/>
                <a:ea typeface="Barlow" pitchFamily="34" charset="-122"/>
                <a:cs typeface="Barlow" pitchFamily="34" charset="-120"/>
              </a:rPr>
              <a:t>Deep Rathi</a:t>
            </a:r>
            <a:endParaRPr lang="en-US" sz="2616" dirty="0"/>
          </a:p>
        </p:txBody>
      </p:sp>
      <p:sp>
        <p:nvSpPr>
          <p:cNvPr id="7" name="Text 4"/>
          <p:cNvSpPr/>
          <p:nvPr/>
        </p:nvSpPr>
        <p:spPr>
          <a:xfrm>
            <a:off x="830461" y="4397740"/>
            <a:ext cx="3962400" cy="1978451"/>
          </a:xfrm>
          <a:prstGeom prst="rect">
            <a:avLst/>
          </a:prstGeom>
          <a:noFill/>
          <a:ln/>
        </p:spPr>
        <p:txBody>
          <a:bodyPr wrap="square" rtlCol="0" anchor="t"/>
          <a:lstStyle/>
          <a:p>
            <a:pPr marL="0" indent="0">
              <a:lnSpc>
                <a:spcPts val="3139"/>
              </a:lnSpc>
              <a:buNone/>
            </a:pPr>
            <a:r>
              <a:rPr lang="en-US" sz="1744" dirty="0">
                <a:solidFill>
                  <a:srgbClr val="E5E0DF"/>
                </a:solidFill>
                <a:latin typeface="Barlow" pitchFamily="34" charset="0"/>
                <a:ea typeface="Barlow" pitchFamily="34" charset="-122"/>
                <a:cs typeface="Barlow" pitchFamily="34" charset="-120"/>
              </a:rPr>
              <a:t>Specializes in IoT and has experience working on various IoT-based projects with a keen interest in machine learning. He graduated from Vellore Institute Of Technology.</a:t>
            </a:r>
            <a:endParaRPr lang="en-US" sz="1744" dirty="0"/>
          </a:p>
        </p:txBody>
      </p:sp>
      <p:sp>
        <p:nvSpPr>
          <p:cNvPr id="8" name="Text 5"/>
          <p:cNvSpPr/>
          <p:nvPr/>
        </p:nvSpPr>
        <p:spPr>
          <a:xfrm>
            <a:off x="5340787" y="3749247"/>
            <a:ext cx="2657594" cy="428664"/>
          </a:xfrm>
          <a:prstGeom prst="rect">
            <a:avLst/>
          </a:prstGeom>
          <a:noFill/>
          <a:ln/>
        </p:spPr>
        <p:txBody>
          <a:bodyPr wrap="none" rtlCol="0" anchor="t"/>
          <a:lstStyle/>
          <a:p>
            <a:pPr marL="0" indent="0">
              <a:lnSpc>
                <a:spcPts val="3401"/>
              </a:lnSpc>
              <a:buNone/>
            </a:pPr>
            <a:r>
              <a:rPr lang="en-US" sz="2616" b="1" dirty="0">
                <a:solidFill>
                  <a:srgbClr val="FFFFFF"/>
                </a:solidFill>
                <a:latin typeface="Barlow" pitchFamily="34" charset="0"/>
                <a:ea typeface="Barlow" pitchFamily="34" charset="-122"/>
                <a:cs typeface="Barlow" pitchFamily="34" charset="-120"/>
              </a:rPr>
              <a:t>V S Krishnan</a:t>
            </a:r>
            <a:endParaRPr lang="en-US" sz="2616" dirty="0"/>
          </a:p>
        </p:txBody>
      </p:sp>
      <p:sp>
        <p:nvSpPr>
          <p:cNvPr id="9" name="Text 6"/>
          <p:cNvSpPr/>
          <p:nvPr/>
        </p:nvSpPr>
        <p:spPr>
          <a:xfrm>
            <a:off x="5340787" y="4397740"/>
            <a:ext cx="3962400" cy="2374141"/>
          </a:xfrm>
          <a:prstGeom prst="rect">
            <a:avLst/>
          </a:prstGeom>
          <a:noFill/>
          <a:ln/>
        </p:spPr>
        <p:txBody>
          <a:bodyPr wrap="square" rtlCol="0" anchor="t"/>
          <a:lstStyle/>
          <a:p>
            <a:pPr marL="0" indent="0">
              <a:lnSpc>
                <a:spcPts val="3139"/>
              </a:lnSpc>
              <a:buNone/>
            </a:pPr>
            <a:r>
              <a:rPr lang="en-US" sz="1744" dirty="0">
                <a:solidFill>
                  <a:srgbClr val="E5E0DF"/>
                </a:solidFill>
                <a:latin typeface="Barlow" pitchFamily="34" charset="0"/>
                <a:ea typeface="Barlow" pitchFamily="34" charset="-122"/>
                <a:cs typeface="Barlow" pitchFamily="34" charset="-120"/>
              </a:rPr>
              <a:t>Specializes in machine learning and has worked on various projects related to pattern recognition, computer vision, and predictive models. He is currently pursuing his studies in Vellore Institute of Technology.</a:t>
            </a:r>
            <a:endParaRPr lang="en-US" sz="1744" dirty="0"/>
          </a:p>
        </p:txBody>
      </p:sp>
      <p:sp>
        <p:nvSpPr>
          <p:cNvPr id="10" name="Text 7"/>
          <p:cNvSpPr/>
          <p:nvPr/>
        </p:nvSpPr>
        <p:spPr>
          <a:xfrm>
            <a:off x="9851112" y="3749247"/>
            <a:ext cx="2657594" cy="428664"/>
          </a:xfrm>
          <a:prstGeom prst="rect">
            <a:avLst/>
          </a:prstGeom>
          <a:noFill/>
          <a:ln/>
        </p:spPr>
        <p:txBody>
          <a:bodyPr wrap="none" rtlCol="0" anchor="t"/>
          <a:lstStyle/>
          <a:p>
            <a:pPr marL="0" indent="0">
              <a:lnSpc>
                <a:spcPts val="3401"/>
              </a:lnSpc>
              <a:buNone/>
            </a:pPr>
            <a:r>
              <a:rPr lang="en-US" sz="2616" b="1" dirty="0">
                <a:solidFill>
                  <a:srgbClr val="FFFFFF"/>
                </a:solidFill>
                <a:latin typeface="Barlow" pitchFamily="34" charset="0"/>
                <a:ea typeface="Barlow" pitchFamily="34" charset="-122"/>
                <a:cs typeface="Barlow" pitchFamily="34" charset="-120"/>
              </a:rPr>
              <a:t>Kim Sharma</a:t>
            </a:r>
            <a:endParaRPr lang="en-US" sz="2616" dirty="0"/>
          </a:p>
        </p:txBody>
      </p:sp>
      <p:sp>
        <p:nvSpPr>
          <p:cNvPr id="11" name="Text 8"/>
          <p:cNvSpPr/>
          <p:nvPr/>
        </p:nvSpPr>
        <p:spPr>
          <a:xfrm>
            <a:off x="9851112" y="4397740"/>
            <a:ext cx="3962400" cy="2769831"/>
          </a:xfrm>
          <a:prstGeom prst="rect">
            <a:avLst/>
          </a:prstGeom>
          <a:noFill/>
          <a:ln/>
        </p:spPr>
        <p:txBody>
          <a:bodyPr wrap="square" rtlCol="0" anchor="t"/>
          <a:lstStyle/>
          <a:p>
            <a:pPr marL="0" indent="0">
              <a:lnSpc>
                <a:spcPts val="3139"/>
              </a:lnSpc>
              <a:buNone/>
            </a:pPr>
            <a:r>
              <a:rPr lang="en-US" sz="1744" dirty="0">
                <a:solidFill>
                  <a:srgbClr val="E5E0DF"/>
                </a:solidFill>
                <a:latin typeface="Barlow" pitchFamily="34" charset="0"/>
                <a:ea typeface="Barlow" pitchFamily="34" charset="-122"/>
                <a:cs typeface="Barlow" pitchFamily="34" charset="-120"/>
              </a:rPr>
              <a:t>Specializes in environmental science and is passionate about using technology to create a positive impact on the world. She has completed her studies in Vellore Institute of Technology and is now working towards making the environment safer.</a:t>
            </a:r>
            <a:endParaRPr lang="en-US" sz="1744"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0C0C0C">
              <a:alpha val="75000"/>
            </a:srgbClr>
          </a:solidFill>
          <a:ln w="7620">
            <a:solidFill>
              <a:srgbClr val="FFFFFF">
                <a:alpha val="16000"/>
              </a:srgbClr>
            </a:solidFill>
            <a:prstDash val="solid"/>
          </a:ln>
        </p:spPr>
      </p:sp>
      <p:sp>
        <p:nvSpPr>
          <p:cNvPr id="4" name="Text 1"/>
          <p:cNvSpPr/>
          <p:nvPr/>
        </p:nvSpPr>
        <p:spPr>
          <a:xfrm>
            <a:off x="835938" y="807336"/>
            <a:ext cx="7444740" cy="719168"/>
          </a:xfrm>
          <a:prstGeom prst="rect">
            <a:avLst/>
          </a:prstGeom>
          <a:noFill/>
          <a:ln/>
        </p:spPr>
        <p:txBody>
          <a:bodyPr wrap="none" rtlCol="0" anchor="t"/>
          <a:lstStyle/>
          <a:p>
            <a:pPr marL="0" indent="0">
              <a:lnSpc>
                <a:spcPts val="5705"/>
              </a:lnSpc>
              <a:buNone/>
            </a:pPr>
            <a:r>
              <a:rPr lang="en-US" sz="4388" b="1" dirty="0">
                <a:solidFill>
                  <a:srgbClr val="FFFFFF"/>
                </a:solidFill>
                <a:latin typeface="Barlow" pitchFamily="34" charset="0"/>
                <a:ea typeface="Barlow" pitchFamily="34" charset="-122"/>
                <a:cs typeface="Barlow" pitchFamily="34" charset="-120"/>
              </a:rPr>
              <a:t>Real-Time Weather Monitoring</a:t>
            </a:r>
            <a:endParaRPr lang="en-US" sz="4388" dirty="0"/>
          </a:p>
        </p:txBody>
      </p:sp>
      <p:sp>
        <p:nvSpPr>
          <p:cNvPr id="5" name="Text 2"/>
          <p:cNvSpPr/>
          <p:nvPr/>
        </p:nvSpPr>
        <p:spPr>
          <a:xfrm>
            <a:off x="835938" y="2013316"/>
            <a:ext cx="12958524" cy="1592689"/>
          </a:xfrm>
          <a:prstGeom prst="rect">
            <a:avLst/>
          </a:prstGeom>
          <a:noFill/>
          <a:ln/>
        </p:spPr>
        <p:txBody>
          <a:bodyPr wrap="square" rtlCol="0" anchor="t"/>
          <a:lstStyle/>
          <a:p>
            <a:pPr marL="0" indent="0">
              <a:lnSpc>
                <a:spcPts val="3160"/>
              </a:lnSpc>
              <a:buNone/>
            </a:pPr>
            <a:r>
              <a:rPr lang="en-US" sz="1755" dirty="0">
                <a:solidFill>
                  <a:srgbClr val="E5E0DF"/>
                </a:solidFill>
                <a:latin typeface="Barlow" pitchFamily="34" charset="0"/>
                <a:ea typeface="Barlow" pitchFamily="34" charset="-122"/>
                <a:cs typeface="Barlow" pitchFamily="34" charset="-120"/>
              </a:rPr>
              <a:t>Our project takes in temperature, humidity, and sound as inputs and using machine learning, predicts wind pressure and wind speed. The temperature, humidity, and sound graphs are constantly updated on Thinker Speak. We have also integrated a deep learning model using chatgpt which takes temperature and humidity and suggests the optimal attire to wear. With our project, you can easily check the weather conditions through WhatsApp.</a:t>
            </a:r>
            <a:endParaRPr lang="en-US" sz="1755" dirty="0"/>
          </a:p>
        </p:txBody>
      </p:sp>
      <p:sp>
        <p:nvSpPr>
          <p:cNvPr id="6" name="Shape 3"/>
          <p:cNvSpPr/>
          <p:nvPr/>
        </p:nvSpPr>
        <p:spPr>
          <a:xfrm>
            <a:off x="835938" y="4214432"/>
            <a:ext cx="12958524" cy="44202"/>
          </a:xfrm>
          <a:prstGeom prst="rect">
            <a:avLst/>
          </a:prstGeom>
          <a:solidFill>
            <a:srgbClr val="91080B"/>
          </a:solidFill>
          <a:ln/>
        </p:spPr>
      </p:sp>
      <p:sp>
        <p:nvSpPr>
          <p:cNvPr id="7" name="Shape 4"/>
          <p:cNvSpPr/>
          <p:nvPr/>
        </p:nvSpPr>
        <p:spPr>
          <a:xfrm>
            <a:off x="2899053" y="4214432"/>
            <a:ext cx="44529" cy="774480"/>
          </a:xfrm>
          <a:prstGeom prst="rect">
            <a:avLst/>
          </a:prstGeom>
          <a:solidFill>
            <a:srgbClr val="91080B"/>
          </a:solidFill>
          <a:ln/>
        </p:spPr>
      </p:sp>
      <p:sp>
        <p:nvSpPr>
          <p:cNvPr id="8" name="Shape 5"/>
          <p:cNvSpPr/>
          <p:nvPr/>
        </p:nvSpPr>
        <p:spPr>
          <a:xfrm>
            <a:off x="2670572" y="3965530"/>
            <a:ext cx="501491" cy="497804"/>
          </a:xfrm>
          <a:prstGeom prst="roundRect">
            <a:avLst>
              <a:gd name="adj" fmla="val 11021"/>
            </a:avLst>
          </a:prstGeom>
          <a:solidFill>
            <a:srgbClr val="790709"/>
          </a:solidFill>
          <a:ln w="7620">
            <a:solidFill>
              <a:srgbClr val="91080B"/>
            </a:solidFill>
            <a:prstDash val="solid"/>
          </a:ln>
        </p:spPr>
      </p:sp>
      <p:sp>
        <p:nvSpPr>
          <p:cNvPr id="9" name="Text 6"/>
          <p:cNvSpPr/>
          <p:nvPr/>
        </p:nvSpPr>
        <p:spPr>
          <a:xfrm>
            <a:off x="2864168" y="3998622"/>
            <a:ext cx="114300" cy="431501"/>
          </a:xfrm>
          <a:prstGeom prst="rect">
            <a:avLst/>
          </a:prstGeom>
          <a:noFill/>
          <a:ln/>
        </p:spPr>
        <p:txBody>
          <a:bodyPr wrap="none" rtlCol="0" anchor="t"/>
          <a:lstStyle/>
          <a:p>
            <a:pPr marL="0" indent="0" algn="ctr">
              <a:lnSpc>
                <a:spcPts val="3423"/>
              </a:lnSpc>
              <a:buNone/>
            </a:pPr>
            <a:r>
              <a:rPr lang="en-US" sz="2633" b="1" dirty="0">
                <a:solidFill>
                  <a:srgbClr val="E5E0DF"/>
                </a:solidFill>
                <a:latin typeface="Barlow" pitchFamily="34" charset="0"/>
                <a:ea typeface="Barlow" pitchFamily="34" charset="-122"/>
                <a:cs typeface="Barlow" pitchFamily="34" charset="-120"/>
              </a:rPr>
              <a:t>1</a:t>
            </a:r>
            <a:endParaRPr lang="en-US" sz="2633" dirty="0"/>
          </a:p>
        </p:txBody>
      </p:sp>
      <p:sp>
        <p:nvSpPr>
          <p:cNvPr id="10" name="Text 7"/>
          <p:cNvSpPr/>
          <p:nvPr/>
        </p:nvSpPr>
        <p:spPr>
          <a:xfrm>
            <a:off x="1439228" y="5210157"/>
            <a:ext cx="2964180" cy="359643"/>
          </a:xfrm>
          <a:prstGeom prst="rect">
            <a:avLst/>
          </a:prstGeom>
          <a:noFill/>
          <a:ln/>
        </p:spPr>
        <p:txBody>
          <a:bodyPr wrap="none" rtlCol="0" anchor="t"/>
          <a:lstStyle/>
          <a:p>
            <a:pPr marL="0" indent="0" algn="ctr">
              <a:lnSpc>
                <a:spcPts val="2852"/>
              </a:lnSpc>
              <a:buNone/>
            </a:pPr>
            <a:r>
              <a:rPr lang="en-US" sz="2194" b="1" dirty="0">
                <a:solidFill>
                  <a:srgbClr val="E5E0DF"/>
                </a:solidFill>
                <a:latin typeface="Barlow" pitchFamily="34" charset="0"/>
                <a:ea typeface="Barlow" pitchFamily="34" charset="-122"/>
                <a:cs typeface="Barlow" pitchFamily="34" charset="-120"/>
              </a:rPr>
              <a:t>Temperature Monitoring</a:t>
            </a:r>
            <a:endParaRPr lang="en-US" sz="2194" dirty="0"/>
          </a:p>
        </p:txBody>
      </p:sp>
      <p:sp>
        <p:nvSpPr>
          <p:cNvPr id="11" name="Text 8"/>
          <p:cNvSpPr/>
          <p:nvPr/>
        </p:nvSpPr>
        <p:spPr>
          <a:xfrm>
            <a:off x="1058823" y="5768946"/>
            <a:ext cx="3725108" cy="1592689"/>
          </a:xfrm>
          <a:prstGeom prst="rect">
            <a:avLst/>
          </a:prstGeom>
          <a:noFill/>
          <a:ln/>
        </p:spPr>
        <p:txBody>
          <a:bodyPr wrap="square" rtlCol="0" anchor="t"/>
          <a:lstStyle/>
          <a:p>
            <a:pPr marL="0" indent="0" algn="ctr">
              <a:lnSpc>
                <a:spcPts val="3160"/>
              </a:lnSpc>
              <a:buNone/>
            </a:pPr>
            <a:r>
              <a:rPr lang="en-US" sz="1755" dirty="0">
                <a:solidFill>
                  <a:srgbClr val="E5E0DF"/>
                </a:solidFill>
                <a:latin typeface="Barlow" pitchFamily="34" charset="0"/>
                <a:ea typeface="Barlow" pitchFamily="34" charset="-122"/>
                <a:cs typeface="Barlow" pitchFamily="34" charset="-120"/>
              </a:rPr>
              <a:t>Our project takes real-time temperature readings to give you a better understanding of the current weather conditions in your area.</a:t>
            </a:r>
            <a:endParaRPr lang="en-US" sz="1755" dirty="0"/>
          </a:p>
        </p:txBody>
      </p:sp>
      <p:sp>
        <p:nvSpPr>
          <p:cNvPr id="12" name="Shape 9"/>
          <p:cNvSpPr/>
          <p:nvPr/>
        </p:nvSpPr>
        <p:spPr>
          <a:xfrm>
            <a:off x="7292816" y="4214432"/>
            <a:ext cx="44529" cy="774480"/>
          </a:xfrm>
          <a:prstGeom prst="rect">
            <a:avLst/>
          </a:prstGeom>
          <a:solidFill>
            <a:srgbClr val="91080B"/>
          </a:solidFill>
          <a:ln/>
        </p:spPr>
      </p:sp>
      <p:sp>
        <p:nvSpPr>
          <p:cNvPr id="13" name="Shape 10"/>
          <p:cNvSpPr/>
          <p:nvPr/>
        </p:nvSpPr>
        <p:spPr>
          <a:xfrm>
            <a:off x="7064335" y="3965530"/>
            <a:ext cx="501491" cy="497804"/>
          </a:xfrm>
          <a:prstGeom prst="roundRect">
            <a:avLst>
              <a:gd name="adj" fmla="val 11021"/>
            </a:avLst>
          </a:prstGeom>
          <a:solidFill>
            <a:srgbClr val="790709"/>
          </a:solidFill>
          <a:ln w="7620">
            <a:solidFill>
              <a:srgbClr val="91080B"/>
            </a:solidFill>
            <a:prstDash val="solid"/>
          </a:ln>
        </p:spPr>
      </p:sp>
      <p:sp>
        <p:nvSpPr>
          <p:cNvPr id="14" name="Text 11"/>
          <p:cNvSpPr/>
          <p:nvPr/>
        </p:nvSpPr>
        <p:spPr>
          <a:xfrm>
            <a:off x="7223641" y="3998622"/>
            <a:ext cx="182880" cy="431501"/>
          </a:xfrm>
          <a:prstGeom prst="rect">
            <a:avLst/>
          </a:prstGeom>
          <a:noFill/>
          <a:ln/>
        </p:spPr>
        <p:txBody>
          <a:bodyPr wrap="none" rtlCol="0" anchor="t"/>
          <a:lstStyle/>
          <a:p>
            <a:pPr marL="0" indent="0" algn="ctr">
              <a:lnSpc>
                <a:spcPts val="3423"/>
              </a:lnSpc>
              <a:buNone/>
            </a:pPr>
            <a:r>
              <a:rPr lang="en-US" sz="2633" b="1" dirty="0">
                <a:solidFill>
                  <a:srgbClr val="E5E0DF"/>
                </a:solidFill>
                <a:latin typeface="Barlow" pitchFamily="34" charset="0"/>
                <a:ea typeface="Barlow" pitchFamily="34" charset="-122"/>
                <a:cs typeface="Barlow" pitchFamily="34" charset="-120"/>
              </a:rPr>
              <a:t>2</a:t>
            </a:r>
            <a:endParaRPr lang="en-US" sz="2633" dirty="0"/>
          </a:p>
        </p:txBody>
      </p:sp>
      <p:sp>
        <p:nvSpPr>
          <p:cNvPr id="15" name="Text 12"/>
          <p:cNvSpPr/>
          <p:nvPr/>
        </p:nvSpPr>
        <p:spPr>
          <a:xfrm>
            <a:off x="6088261" y="5210157"/>
            <a:ext cx="2453640" cy="359643"/>
          </a:xfrm>
          <a:prstGeom prst="rect">
            <a:avLst/>
          </a:prstGeom>
          <a:noFill/>
          <a:ln/>
        </p:spPr>
        <p:txBody>
          <a:bodyPr wrap="none" rtlCol="0" anchor="t"/>
          <a:lstStyle/>
          <a:p>
            <a:pPr marL="0" indent="0" algn="ctr">
              <a:lnSpc>
                <a:spcPts val="2852"/>
              </a:lnSpc>
              <a:buNone/>
            </a:pPr>
            <a:r>
              <a:rPr lang="en-US" sz="2194" b="1" dirty="0">
                <a:solidFill>
                  <a:srgbClr val="E5E0DF"/>
                </a:solidFill>
                <a:latin typeface="Barlow" pitchFamily="34" charset="0"/>
                <a:ea typeface="Barlow" pitchFamily="34" charset="-122"/>
                <a:cs typeface="Barlow" pitchFamily="34" charset="-120"/>
              </a:rPr>
              <a:t>Humidity Monitoring</a:t>
            </a:r>
            <a:endParaRPr lang="en-US" sz="2194" dirty="0"/>
          </a:p>
        </p:txBody>
      </p:sp>
      <p:sp>
        <p:nvSpPr>
          <p:cNvPr id="16" name="Text 13"/>
          <p:cNvSpPr/>
          <p:nvPr/>
        </p:nvSpPr>
        <p:spPr>
          <a:xfrm>
            <a:off x="5452586" y="5768946"/>
            <a:ext cx="3725108" cy="1194516"/>
          </a:xfrm>
          <a:prstGeom prst="rect">
            <a:avLst/>
          </a:prstGeom>
          <a:noFill/>
          <a:ln/>
        </p:spPr>
        <p:txBody>
          <a:bodyPr wrap="square" rtlCol="0" anchor="t"/>
          <a:lstStyle/>
          <a:p>
            <a:pPr marL="0" indent="0" algn="ctr">
              <a:lnSpc>
                <a:spcPts val="3160"/>
              </a:lnSpc>
              <a:buNone/>
            </a:pPr>
            <a:r>
              <a:rPr lang="en-US" sz="1755" dirty="0">
                <a:solidFill>
                  <a:srgbClr val="E5E0DF"/>
                </a:solidFill>
                <a:latin typeface="Barlow" pitchFamily="34" charset="0"/>
                <a:ea typeface="Barlow" pitchFamily="34" charset="-122"/>
                <a:cs typeface="Barlow" pitchFamily="34" charset="-120"/>
              </a:rPr>
              <a:t>We monitor the humidity levels in your area so that you know how much moisture is in the air.</a:t>
            </a:r>
            <a:endParaRPr lang="en-US" sz="1755" dirty="0"/>
          </a:p>
        </p:txBody>
      </p:sp>
      <p:sp>
        <p:nvSpPr>
          <p:cNvPr id="17" name="Shape 14"/>
          <p:cNvSpPr/>
          <p:nvPr/>
        </p:nvSpPr>
        <p:spPr>
          <a:xfrm>
            <a:off x="11686699" y="4214432"/>
            <a:ext cx="44529" cy="774480"/>
          </a:xfrm>
          <a:prstGeom prst="rect">
            <a:avLst/>
          </a:prstGeom>
          <a:solidFill>
            <a:srgbClr val="91080B"/>
          </a:solidFill>
          <a:ln/>
        </p:spPr>
      </p:sp>
      <p:sp>
        <p:nvSpPr>
          <p:cNvPr id="18" name="Shape 15"/>
          <p:cNvSpPr/>
          <p:nvPr/>
        </p:nvSpPr>
        <p:spPr>
          <a:xfrm>
            <a:off x="11458218" y="3965530"/>
            <a:ext cx="501491" cy="497804"/>
          </a:xfrm>
          <a:prstGeom prst="roundRect">
            <a:avLst>
              <a:gd name="adj" fmla="val 11021"/>
            </a:avLst>
          </a:prstGeom>
          <a:solidFill>
            <a:srgbClr val="790709"/>
          </a:solidFill>
          <a:ln w="7620">
            <a:solidFill>
              <a:srgbClr val="91080B"/>
            </a:solidFill>
            <a:prstDash val="solid"/>
          </a:ln>
        </p:spPr>
      </p:sp>
      <p:sp>
        <p:nvSpPr>
          <p:cNvPr id="19" name="Text 16"/>
          <p:cNvSpPr/>
          <p:nvPr/>
        </p:nvSpPr>
        <p:spPr>
          <a:xfrm>
            <a:off x="11621333" y="3998622"/>
            <a:ext cx="175260" cy="431501"/>
          </a:xfrm>
          <a:prstGeom prst="rect">
            <a:avLst/>
          </a:prstGeom>
          <a:noFill/>
          <a:ln/>
        </p:spPr>
        <p:txBody>
          <a:bodyPr wrap="none" rtlCol="0" anchor="t"/>
          <a:lstStyle/>
          <a:p>
            <a:pPr marL="0" indent="0" algn="ctr">
              <a:lnSpc>
                <a:spcPts val="3423"/>
              </a:lnSpc>
              <a:buNone/>
            </a:pPr>
            <a:r>
              <a:rPr lang="en-US" sz="2633" b="1" dirty="0">
                <a:solidFill>
                  <a:srgbClr val="E5E0DF"/>
                </a:solidFill>
                <a:latin typeface="Barlow" pitchFamily="34" charset="0"/>
                <a:ea typeface="Barlow" pitchFamily="34" charset="-122"/>
                <a:cs typeface="Barlow" pitchFamily="34" charset="-120"/>
              </a:rPr>
              <a:t>3</a:t>
            </a:r>
            <a:endParaRPr lang="en-US" sz="2633" dirty="0"/>
          </a:p>
        </p:txBody>
      </p:sp>
      <p:sp>
        <p:nvSpPr>
          <p:cNvPr id="20" name="Text 17"/>
          <p:cNvSpPr/>
          <p:nvPr/>
        </p:nvSpPr>
        <p:spPr>
          <a:xfrm>
            <a:off x="10594300" y="5210157"/>
            <a:ext cx="2229326" cy="359643"/>
          </a:xfrm>
          <a:prstGeom prst="rect">
            <a:avLst/>
          </a:prstGeom>
          <a:noFill/>
          <a:ln/>
        </p:spPr>
        <p:txBody>
          <a:bodyPr wrap="none" rtlCol="0" anchor="t"/>
          <a:lstStyle/>
          <a:p>
            <a:pPr marL="0" indent="0" algn="ctr">
              <a:lnSpc>
                <a:spcPts val="2852"/>
              </a:lnSpc>
              <a:buNone/>
            </a:pPr>
            <a:r>
              <a:rPr lang="en-US" sz="2194" b="1" dirty="0">
                <a:solidFill>
                  <a:srgbClr val="E5E0DF"/>
                </a:solidFill>
                <a:latin typeface="Barlow" pitchFamily="34" charset="0"/>
                <a:ea typeface="Barlow" pitchFamily="34" charset="-122"/>
                <a:cs typeface="Barlow" pitchFamily="34" charset="-120"/>
              </a:rPr>
              <a:t>Noise Monitoring</a:t>
            </a:r>
            <a:endParaRPr lang="en-US" sz="2194" dirty="0"/>
          </a:p>
        </p:txBody>
      </p:sp>
      <p:sp>
        <p:nvSpPr>
          <p:cNvPr id="21" name="Text 18"/>
          <p:cNvSpPr/>
          <p:nvPr/>
        </p:nvSpPr>
        <p:spPr>
          <a:xfrm>
            <a:off x="9846350" y="5768946"/>
            <a:ext cx="3725228" cy="1194516"/>
          </a:xfrm>
          <a:prstGeom prst="rect">
            <a:avLst/>
          </a:prstGeom>
          <a:noFill/>
          <a:ln/>
        </p:spPr>
        <p:txBody>
          <a:bodyPr wrap="square" rtlCol="0" anchor="t"/>
          <a:lstStyle/>
          <a:p>
            <a:pPr marL="0" indent="0" algn="ctr">
              <a:lnSpc>
                <a:spcPts val="3160"/>
              </a:lnSpc>
              <a:buNone/>
            </a:pPr>
            <a:r>
              <a:rPr lang="en-US" sz="1755" dirty="0">
                <a:solidFill>
                  <a:srgbClr val="E5E0DF"/>
                </a:solidFill>
                <a:latin typeface="Barlow" pitchFamily="34" charset="0"/>
                <a:ea typeface="Barlow" pitchFamily="34" charset="-122"/>
                <a:cs typeface="Barlow" pitchFamily="34" charset="-120"/>
              </a:rPr>
              <a:t>We also monitor the noise levels in your area to give you an idea of the ambient noise around you.</a:t>
            </a:r>
            <a:endParaRPr lang="en-US" sz="1755"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0C0C0C">
              <a:alpha val="75000"/>
            </a:srgbClr>
          </a:solidFill>
          <a:ln w="7620">
            <a:solidFill>
              <a:srgbClr val="FFFFFF">
                <a:alpha val="16000"/>
              </a:srgbClr>
            </a:solidFill>
            <a:prstDash val="solid"/>
          </a:ln>
        </p:spPr>
      </p:sp>
      <p:sp>
        <p:nvSpPr>
          <p:cNvPr id="4" name="Text 1"/>
          <p:cNvSpPr/>
          <p:nvPr/>
        </p:nvSpPr>
        <p:spPr>
          <a:xfrm>
            <a:off x="742117" y="894912"/>
            <a:ext cx="3958471" cy="638446"/>
          </a:xfrm>
          <a:prstGeom prst="rect">
            <a:avLst/>
          </a:prstGeom>
          <a:noFill/>
          <a:ln/>
        </p:spPr>
        <p:txBody>
          <a:bodyPr wrap="none" rtlCol="0" anchor="t"/>
          <a:lstStyle/>
          <a:p>
            <a:pPr marL="0" indent="0">
              <a:lnSpc>
                <a:spcPts val="5065"/>
              </a:lnSpc>
              <a:buNone/>
            </a:pPr>
            <a:r>
              <a:rPr lang="en-US" sz="3896" b="1" dirty="0">
                <a:solidFill>
                  <a:srgbClr val="FFFFFF"/>
                </a:solidFill>
                <a:latin typeface="Barlow" pitchFamily="34" charset="0"/>
                <a:ea typeface="Barlow" pitchFamily="34" charset="-122"/>
                <a:cs typeface="Barlow" pitchFamily="34" charset="-120"/>
              </a:rPr>
              <a:t>How We Do It</a:t>
            </a:r>
            <a:endParaRPr lang="en-US" sz="3896" dirty="0"/>
          </a:p>
        </p:txBody>
      </p:sp>
      <p:sp>
        <p:nvSpPr>
          <p:cNvPr id="5" name="Text 2"/>
          <p:cNvSpPr/>
          <p:nvPr/>
        </p:nvSpPr>
        <p:spPr>
          <a:xfrm>
            <a:off x="742117" y="1965569"/>
            <a:ext cx="13146167" cy="706995"/>
          </a:xfrm>
          <a:prstGeom prst="rect">
            <a:avLst/>
          </a:prstGeom>
          <a:noFill/>
          <a:ln/>
        </p:spPr>
        <p:txBody>
          <a:bodyPr wrap="square" rtlCol="0" anchor="t"/>
          <a:lstStyle/>
          <a:p>
            <a:pPr marL="0" indent="0">
              <a:lnSpc>
                <a:spcPts val="2805"/>
              </a:lnSpc>
              <a:buNone/>
            </a:pPr>
            <a:r>
              <a:rPr lang="en-US" sz="1558" dirty="0">
                <a:solidFill>
                  <a:srgbClr val="E5E0DF"/>
                </a:solidFill>
                <a:latin typeface="Barlow" pitchFamily="34" charset="0"/>
                <a:ea typeface="Barlow" pitchFamily="34" charset="-122"/>
                <a:cs typeface="Barlow" pitchFamily="34" charset="-120"/>
              </a:rPr>
              <a:t>We use a combination of IoT, machine learning, and deep learning technologies to provide real-time weather updates and clothing recommendations. Our team is constantly working to improve our algorithms so that we can provide the most accurate predictions possible.</a:t>
            </a:r>
            <a:endParaRPr lang="en-US" sz="1558" dirty="0"/>
          </a:p>
        </p:txBody>
      </p:sp>
      <p:pic>
        <p:nvPicPr>
          <p:cNvPr id="6" name="Image 1" descr="preencoded.png"/>
          <p:cNvPicPr>
            <a:picLocks noChangeAspect="1"/>
          </p:cNvPicPr>
          <p:nvPr/>
        </p:nvPicPr>
        <p:blipFill>
          <a:blip r:embed="rId4"/>
          <a:stretch>
            <a:fillRect/>
          </a:stretch>
        </p:blipFill>
        <p:spPr>
          <a:xfrm>
            <a:off x="1580674" y="2918038"/>
            <a:ext cx="2572941" cy="2554022"/>
          </a:xfrm>
          <a:prstGeom prst="rect">
            <a:avLst/>
          </a:prstGeom>
        </p:spPr>
      </p:pic>
      <p:sp>
        <p:nvSpPr>
          <p:cNvPr id="7" name="Text 3"/>
          <p:cNvSpPr/>
          <p:nvPr/>
        </p:nvSpPr>
        <p:spPr>
          <a:xfrm>
            <a:off x="1877616" y="5717534"/>
            <a:ext cx="1979176" cy="319223"/>
          </a:xfrm>
          <a:prstGeom prst="rect">
            <a:avLst/>
          </a:prstGeom>
          <a:noFill/>
          <a:ln/>
        </p:spPr>
        <p:txBody>
          <a:bodyPr wrap="none" rtlCol="0" anchor="t"/>
          <a:lstStyle/>
          <a:p>
            <a:pPr marL="0" indent="0" algn="ctr">
              <a:lnSpc>
                <a:spcPts val="2533"/>
              </a:lnSpc>
              <a:buNone/>
            </a:pPr>
            <a:r>
              <a:rPr lang="en-US" sz="1948" b="1" dirty="0">
                <a:solidFill>
                  <a:srgbClr val="FFFFFF"/>
                </a:solidFill>
                <a:latin typeface="Barlow" pitchFamily="34" charset="0"/>
                <a:ea typeface="Barlow" pitchFamily="34" charset="-122"/>
                <a:cs typeface="Barlow" pitchFamily="34" charset="-120"/>
              </a:rPr>
              <a:t>IoT Technology</a:t>
            </a:r>
            <a:endParaRPr lang="en-US" sz="1948" dirty="0"/>
          </a:p>
        </p:txBody>
      </p:sp>
      <p:sp>
        <p:nvSpPr>
          <p:cNvPr id="8" name="Text 4"/>
          <p:cNvSpPr/>
          <p:nvPr/>
        </p:nvSpPr>
        <p:spPr>
          <a:xfrm>
            <a:off x="742117" y="6213565"/>
            <a:ext cx="4250174" cy="1060492"/>
          </a:xfrm>
          <a:prstGeom prst="rect">
            <a:avLst/>
          </a:prstGeom>
          <a:noFill/>
          <a:ln/>
        </p:spPr>
        <p:txBody>
          <a:bodyPr wrap="square" rtlCol="0" anchor="t"/>
          <a:lstStyle/>
          <a:p>
            <a:pPr marL="0" indent="0" algn="ctr">
              <a:lnSpc>
                <a:spcPts val="2805"/>
              </a:lnSpc>
              <a:buNone/>
            </a:pPr>
            <a:r>
              <a:rPr lang="en-US" sz="1558" dirty="0">
                <a:solidFill>
                  <a:srgbClr val="E5E0DF"/>
                </a:solidFill>
                <a:latin typeface="Barlow" pitchFamily="34" charset="0"/>
                <a:ea typeface="Barlow" pitchFamily="34" charset="-122"/>
                <a:cs typeface="Barlow" pitchFamily="34" charset="-120"/>
              </a:rPr>
              <a:t>We use IoT technology to gather real-time data from various weather monitoring sensors in your area.</a:t>
            </a:r>
            <a:endParaRPr lang="en-US" sz="1558" dirty="0"/>
          </a:p>
        </p:txBody>
      </p:sp>
      <p:pic>
        <p:nvPicPr>
          <p:cNvPr id="9" name="Image 2" descr="preencoded.png"/>
          <p:cNvPicPr>
            <a:picLocks noChangeAspect="1"/>
          </p:cNvPicPr>
          <p:nvPr/>
        </p:nvPicPr>
        <p:blipFill>
          <a:blip r:embed="rId5"/>
          <a:stretch>
            <a:fillRect/>
          </a:stretch>
        </p:blipFill>
        <p:spPr>
          <a:xfrm>
            <a:off x="6028730" y="2918038"/>
            <a:ext cx="2572941" cy="2554022"/>
          </a:xfrm>
          <a:prstGeom prst="rect">
            <a:avLst/>
          </a:prstGeom>
        </p:spPr>
      </p:pic>
      <p:sp>
        <p:nvSpPr>
          <p:cNvPr id="10" name="Text 5"/>
          <p:cNvSpPr/>
          <p:nvPr/>
        </p:nvSpPr>
        <p:spPr>
          <a:xfrm>
            <a:off x="6325672" y="5717534"/>
            <a:ext cx="1979176" cy="319223"/>
          </a:xfrm>
          <a:prstGeom prst="rect">
            <a:avLst/>
          </a:prstGeom>
          <a:noFill/>
          <a:ln/>
        </p:spPr>
        <p:txBody>
          <a:bodyPr wrap="none" rtlCol="0" anchor="t"/>
          <a:lstStyle/>
          <a:p>
            <a:pPr marL="0" indent="0" algn="ctr">
              <a:lnSpc>
                <a:spcPts val="2533"/>
              </a:lnSpc>
              <a:buNone/>
            </a:pPr>
            <a:r>
              <a:rPr lang="en-US" sz="1948" b="1" dirty="0">
                <a:solidFill>
                  <a:srgbClr val="FFFFFF"/>
                </a:solidFill>
                <a:latin typeface="Barlow" pitchFamily="34" charset="0"/>
                <a:ea typeface="Barlow" pitchFamily="34" charset="-122"/>
                <a:cs typeface="Barlow" pitchFamily="34" charset="-120"/>
              </a:rPr>
              <a:t>Machine Learning</a:t>
            </a:r>
            <a:endParaRPr lang="en-US" sz="1948" dirty="0"/>
          </a:p>
        </p:txBody>
      </p:sp>
      <p:sp>
        <p:nvSpPr>
          <p:cNvPr id="11" name="Text 6"/>
          <p:cNvSpPr/>
          <p:nvPr/>
        </p:nvSpPr>
        <p:spPr>
          <a:xfrm>
            <a:off x="5190173" y="6213565"/>
            <a:ext cx="4250174" cy="1060492"/>
          </a:xfrm>
          <a:prstGeom prst="rect">
            <a:avLst/>
          </a:prstGeom>
          <a:noFill/>
          <a:ln/>
        </p:spPr>
        <p:txBody>
          <a:bodyPr wrap="square" rtlCol="0" anchor="t"/>
          <a:lstStyle/>
          <a:p>
            <a:pPr marL="0" indent="0" algn="ctr">
              <a:lnSpc>
                <a:spcPts val="2805"/>
              </a:lnSpc>
              <a:buNone/>
            </a:pPr>
            <a:r>
              <a:rPr lang="en-US" sz="1558" dirty="0">
                <a:solidFill>
                  <a:srgbClr val="E5E0DF"/>
                </a:solidFill>
                <a:latin typeface="Barlow" pitchFamily="34" charset="0"/>
                <a:ea typeface="Barlow" pitchFamily="34" charset="-122"/>
                <a:cs typeface="Barlow" pitchFamily="34" charset="-120"/>
              </a:rPr>
              <a:t>By using machine learning algorithms, we accurately predict the weather conditions in your area.</a:t>
            </a:r>
            <a:endParaRPr lang="en-US" sz="1558" dirty="0"/>
          </a:p>
        </p:txBody>
      </p:sp>
      <p:pic>
        <p:nvPicPr>
          <p:cNvPr id="12" name="Image 3" descr="preencoded.png"/>
          <p:cNvPicPr>
            <a:picLocks noChangeAspect="1"/>
          </p:cNvPicPr>
          <p:nvPr/>
        </p:nvPicPr>
        <p:blipFill>
          <a:blip r:embed="rId6"/>
          <a:stretch>
            <a:fillRect/>
          </a:stretch>
        </p:blipFill>
        <p:spPr>
          <a:xfrm>
            <a:off x="10476786" y="2918038"/>
            <a:ext cx="2572941" cy="2554022"/>
          </a:xfrm>
          <a:prstGeom prst="rect">
            <a:avLst/>
          </a:prstGeom>
        </p:spPr>
      </p:pic>
      <p:sp>
        <p:nvSpPr>
          <p:cNvPr id="13" name="Text 7"/>
          <p:cNvSpPr/>
          <p:nvPr/>
        </p:nvSpPr>
        <p:spPr>
          <a:xfrm>
            <a:off x="10773728" y="5717534"/>
            <a:ext cx="1979176" cy="319223"/>
          </a:xfrm>
          <a:prstGeom prst="rect">
            <a:avLst/>
          </a:prstGeom>
          <a:noFill/>
          <a:ln/>
        </p:spPr>
        <p:txBody>
          <a:bodyPr wrap="none" rtlCol="0" anchor="t"/>
          <a:lstStyle/>
          <a:p>
            <a:pPr marL="0" indent="0" algn="ctr">
              <a:lnSpc>
                <a:spcPts val="2533"/>
              </a:lnSpc>
              <a:buNone/>
            </a:pPr>
            <a:r>
              <a:rPr lang="en-US" sz="1948" b="1" dirty="0">
                <a:solidFill>
                  <a:srgbClr val="FFFFFF"/>
                </a:solidFill>
                <a:latin typeface="Barlow" pitchFamily="34" charset="0"/>
                <a:ea typeface="Barlow" pitchFamily="34" charset="-122"/>
                <a:cs typeface="Barlow" pitchFamily="34" charset="-120"/>
              </a:rPr>
              <a:t>Deep Learning</a:t>
            </a:r>
            <a:endParaRPr lang="en-US" sz="1948" dirty="0"/>
          </a:p>
        </p:txBody>
      </p:sp>
      <p:sp>
        <p:nvSpPr>
          <p:cNvPr id="14" name="Text 8"/>
          <p:cNvSpPr/>
          <p:nvPr/>
        </p:nvSpPr>
        <p:spPr>
          <a:xfrm>
            <a:off x="9638228" y="6213565"/>
            <a:ext cx="4250174" cy="1060492"/>
          </a:xfrm>
          <a:prstGeom prst="rect">
            <a:avLst/>
          </a:prstGeom>
          <a:noFill/>
          <a:ln/>
        </p:spPr>
        <p:txBody>
          <a:bodyPr wrap="square" rtlCol="0" anchor="t"/>
          <a:lstStyle/>
          <a:p>
            <a:pPr marL="0" indent="0" algn="ctr">
              <a:lnSpc>
                <a:spcPts val="2805"/>
              </a:lnSpc>
              <a:buNone/>
            </a:pPr>
            <a:r>
              <a:rPr lang="en-US" sz="1558" dirty="0">
                <a:solidFill>
                  <a:srgbClr val="E5E0DF"/>
                </a:solidFill>
                <a:latin typeface="Barlow" pitchFamily="34" charset="0"/>
                <a:ea typeface="Barlow" pitchFamily="34" charset="-122"/>
                <a:cs typeface="Barlow" pitchFamily="34" charset="-120"/>
              </a:rPr>
              <a:t>We use deep learning algorithms to take temperature and humidity readings to suggest the optimal attire for the user.</a:t>
            </a:r>
            <a:endParaRPr lang="en-US" sz="1558"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0C0C0C">
              <a:alpha val="75000"/>
            </a:srgbClr>
          </a:solidFill>
          <a:ln w="7620">
            <a:solidFill>
              <a:srgbClr val="FFFFFF">
                <a:alpha val="16000"/>
              </a:srgbClr>
            </a:solidFill>
            <a:prstDash val="solid"/>
          </a:ln>
        </p:spPr>
      </p:sp>
      <p:sp>
        <p:nvSpPr>
          <p:cNvPr id="4" name="Text 1"/>
          <p:cNvSpPr/>
          <p:nvPr/>
        </p:nvSpPr>
        <p:spPr>
          <a:xfrm>
            <a:off x="800219" y="770816"/>
            <a:ext cx="6652260" cy="688440"/>
          </a:xfrm>
          <a:prstGeom prst="rect">
            <a:avLst/>
          </a:prstGeom>
          <a:noFill/>
          <a:ln/>
        </p:spPr>
        <p:txBody>
          <a:bodyPr wrap="none" rtlCol="0" anchor="t"/>
          <a:lstStyle/>
          <a:p>
            <a:pPr marL="0" indent="0">
              <a:lnSpc>
                <a:spcPts val="5461"/>
              </a:lnSpc>
              <a:buNone/>
            </a:pPr>
            <a:r>
              <a:rPr lang="en-US" sz="4201" b="1" dirty="0">
                <a:solidFill>
                  <a:srgbClr val="FFFFFF"/>
                </a:solidFill>
                <a:latin typeface="Barlow" pitchFamily="34" charset="0"/>
                <a:ea typeface="Barlow" pitchFamily="34" charset="-122"/>
                <a:cs typeface="Barlow" pitchFamily="34" charset="-120"/>
              </a:rPr>
              <a:t>The Benefits of EnviroWatch</a:t>
            </a:r>
            <a:endParaRPr lang="en-US" sz="4201" dirty="0"/>
          </a:p>
        </p:txBody>
      </p:sp>
      <p:sp>
        <p:nvSpPr>
          <p:cNvPr id="5" name="Text 2"/>
          <p:cNvSpPr/>
          <p:nvPr/>
        </p:nvSpPr>
        <p:spPr>
          <a:xfrm>
            <a:off x="800219" y="1925267"/>
            <a:ext cx="13029962" cy="762306"/>
          </a:xfrm>
          <a:prstGeom prst="rect">
            <a:avLst/>
          </a:prstGeom>
          <a:noFill/>
          <a:ln/>
        </p:spPr>
        <p:txBody>
          <a:bodyPr wrap="square" rtlCol="0" anchor="t"/>
          <a:lstStyle/>
          <a:p>
            <a:pPr marL="0" indent="0">
              <a:lnSpc>
                <a:spcPts val="3025"/>
              </a:lnSpc>
              <a:buNone/>
            </a:pPr>
            <a:r>
              <a:rPr lang="en-US" sz="1680" dirty="0">
                <a:solidFill>
                  <a:srgbClr val="E5E0DF"/>
                </a:solidFill>
                <a:latin typeface="Barlow" pitchFamily="34" charset="0"/>
                <a:ea typeface="Barlow" pitchFamily="34" charset="-122"/>
                <a:cs typeface="Barlow" pitchFamily="34" charset="-120"/>
              </a:rPr>
              <a:t>Our project provides real-time weather updates and clothing recommendations, making your day easier and more enjoyable. With our cutting-edge technology, you can always be prepared for whatever the day brings.</a:t>
            </a:r>
            <a:endParaRPr lang="en-US" sz="1680" dirty="0"/>
          </a:p>
        </p:txBody>
      </p:sp>
      <p:sp>
        <p:nvSpPr>
          <p:cNvPr id="6" name="Shape 3"/>
          <p:cNvSpPr/>
          <p:nvPr/>
        </p:nvSpPr>
        <p:spPr>
          <a:xfrm>
            <a:off x="800219" y="2952312"/>
            <a:ext cx="4201120" cy="2498238"/>
          </a:xfrm>
          <a:prstGeom prst="roundRect">
            <a:avLst>
              <a:gd name="adj" fmla="val 2196"/>
            </a:avLst>
          </a:prstGeom>
          <a:solidFill>
            <a:srgbClr val="790709"/>
          </a:solidFill>
          <a:ln w="7620">
            <a:solidFill>
              <a:srgbClr val="91080B"/>
            </a:solidFill>
            <a:prstDash val="solid"/>
          </a:ln>
        </p:spPr>
      </p:sp>
      <p:sp>
        <p:nvSpPr>
          <p:cNvPr id="7" name="Text 4"/>
          <p:cNvSpPr/>
          <p:nvPr/>
        </p:nvSpPr>
        <p:spPr>
          <a:xfrm>
            <a:off x="1021199" y="3171667"/>
            <a:ext cx="2134076" cy="344279"/>
          </a:xfrm>
          <a:prstGeom prst="rect">
            <a:avLst/>
          </a:prstGeom>
          <a:noFill/>
          <a:ln/>
        </p:spPr>
        <p:txBody>
          <a:bodyPr wrap="none" rtlCol="0" anchor="t"/>
          <a:lstStyle/>
          <a:p>
            <a:pPr marL="0" indent="0">
              <a:lnSpc>
                <a:spcPts val="2731"/>
              </a:lnSpc>
              <a:buNone/>
            </a:pPr>
            <a:r>
              <a:rPr lang="en-US" sz="2101" b="1" dirty="0">
                <a:solidFill>
                  <a:srgbClr val="E5E0DF"/>
                </a:solidFill>
                <a:latin typeface="Barlow" pitchFamily="34" charset="0"/>
                <a:ea typeface="Barlow" pitchFamily="34" charset="-122"/>
                <a:cs typeface="Barlow" pitchFamily="34" charset="-120"/>
              </a:rPr>
              <a:t>Easy to Use</a:t>
            </a:r>
            <a:endParaRPr lang="en-US" sz="2101" dirty="0"/>
          </a:p>
        </p:txBody>
      </p:sp>
      <p:sp>
        <p:nvSpPr>
          <p:cNvPr id="8" name="Text 5"/>
          <p:cNvSpPr/>
          <p:nvPr/>
        </p:nvSpPr>
        <p:spPr>
          <a:xfrm>
            <a:off x="1021199" y="3706582"/>
            <a:ext cx="3759160" cy="1524613"/>
          </a:xfrm>
          <a:prstGeom prst="rect">
            <a:avLst/>
          </a:prstGeom>
          <a:noFill/>
          <a:ln/>
        </p:spPr>
        <p:txBody>
          <a:bodyPr wrap="square" rtlCol="0" anchor="t"/>
          <a:lstStyle/>
          <a:p>
            <a:pPr marL="0" indent="0">
              <a:lnSpc>
                <a:spcPts val="3025"/>
              </a:lnSpc>
              <a:buNone/>
            </a:pPr>
            <a:r>
              <a:rPr lang="en-US" sz="1680" dirty="0">
                <a:solidFill>
                  <a:srgbClr val="E5E0DF"/>
                </a:solidFill>
                <a:latin typeface="Barlow" pitchFamily="34" charset="0"/>
                <a:ea typeface="Barlow" pitchFamily="34" charset="-122"/>
                <a:cs typeface="Barlow" pitchFamily="34" charset="-120"/>
              </a:rPr>
              <a:t>Our project is easy to set up and use, with intuitive interfaces and easy-to-follow instructions to help you along the way.</a:t>
            </a:r>
            <a:endParaRPr lang="en-US" sz="1680" dirty="0"/>
          </a:p>
        </p:txBody>
      </p:sp>
      <p:sp>
        <p:nvSpPr>
          <p:cNvPr id="9" name="Shape 6"/>
          <p:cNvSpPr/>
          <p:nvPr/>
        </p:nvSpPr>
        <p:spPr>
          <a:xfrm>
            <a:off x="5214699" y="2952312"/>
            <a:ext cx="4201120" cy="2498238"/>
          </a:xfrm>
          <a:prstGeom prst="roundRect">
            <a:avLst>
              <a:gd name="adj" fmla="val 2196"/>
            </a:avLst>
          </a:prstGeom>
          <a:solidFill>
            <a:srgbClr val="790709"/>
          </a:solidFill>
          <a:ln w="7620">
            <a:solidFill>
              <a:srgbClr val="91080B"/>
            </a:solidFill>
            <a:prstDash val="solid"/>
          </a:ln>
        </p:spPr>
      </p:sp>
      <p:sp>
        <p:nvSpPr>
          <p:cNvPr id="10" name="Text 7"/>
          <p:cNvSpPr/>
          <p:nvPr/>
        </p:nvSpPr>
        <p:spPr>
          <a:xfrm>
            <a:off x="5435679" y="3171667"/>
            <a:ext cx="2491740" cy="344279"/>
          </a:xfrm>
          <a:prstGeom prst="rect">
            <a:avLst/>
          </a:prstGeom>
          <a:noFill/>
          <a:ln/>
        </p:spPr>
        <p:txBody>
          <a:bodyPr wrap="none" rtlCol="0" anchor="t"/>
          <a:lstStyle/>
          <a:p>
            <a:pPr marL="0" indent="0">
              <a:lnSpc>
                <a:spcPts val="2731"/>
              </a:lnSpc>
              <a:buNone/>
            </a:pPr>
            <a:r>
              <a:rPr lang="en-US" sz="2101" b="1" dirty="0">
                <a:solidFill>
                  <a:srgbClr val="E5E0DF"/>
                </a:solidFill>
                <a:latin typeface="Barlow" pitchFamily="34" charset="0"/>
                <a:ea typeface="Barlow" pitchFamily="34" charset="-122"/>
                <a:cs typeface="Barlow" pitchFamily="34" charset="-120"/>
              </a:rPr>
              <a:t>Accurate Predictions</a:t>
            </a:r>
            <a:endParaRPr lang="en-US" sz="2101" dirty="0"/>
          </a:p>
        </p:txBody>
      </p:sp>
      <p:sp>
        <p:nvSpPr>
          <p:cNvPr id="11" name="Text 8"/>
          <p:cNvSpPr/>
          <p:nvPr/>
        </p:nvSpPr>
        <p:spPr>
          <a:xfrm>
            <a:off x="5435679" y="3706582"/>
            <a:ext cx="3759160" cy="1524613"/>
          </a:xfrm>
          <a:prstGeom prst="rect">
            <a:avLst/>
          </a:prstGeom>
          <a:noFill/>
          <a:ln/>
        </p:spPr>
        <p:txBody>
          <a:bodyPr wrap="square" rtlCol="0" anchor="t"/>
          <a:lstStyle/>
          <a:p>
            <a:pPr marL="0" indent="0">
              <a:lnSpc>
                <a:spcPts val="3025"/>
              </a:lnSpc>
              <a:buNone/>
            </a:pPr>
            <a:r>
              <a:rPr lang="en-US" sz="1680" dirty="0">
                <a:solidFill>
                  <a:srgbClr val="E5E0DF"/>
                </a:solidFill>
                <a:latin typeface="Barlow" pitchFamily="34" charset="0"/>
                <a:ea typeface="Barlow" pitchFamily="34" charset="-122"/>
                <a:cs typeface="Barlow" pitchFamily="34" charset="-120"/>
              </a:rPr>
              <a:t>By using a combination of IoT, machine learning, and deep learning technologies, we are able to provide highly accurate weather predictions.</a:t>
            </a:r>
            <a:endParaRPr lang="en-US" sz="1680" dirty="0"/>
          </a:p>
        </p:txBody>
      </p:sp>
      <p:sp>
        <p:nvSpPr>
          <p:cNvPr id="12" name="Shape 9"/>
          <p:cNvSpPr/>
          <p:nvPr/>
        </p:nvSpPr>
        <p:spPr>
          <a:xfrm>
            <a:off x="9629180" y="2952312"/>
            <a:ext cx="4201120" cy="2498238"/>
          </a:xfrm>
          <a:prstGeom prst="roundRect">
            <a:avLst>
              <a:gd name="adj" fmla="val 2196"/>
            </a:avLst>
          </a:prstGeom>
          <a:solidFill>
            <a:srgbClr val="790709"/>
          </a:solidFill>
          <a:ln w="7620">
            <a:solidFill>
              <a:srgbClr val="91080B"/>
            </a:solidFill>
            <a:prstDash val="solid"/>
          </a:ln>
        </p:spPr>
      </p:sp>
      <p:sp>
        <p:nvSpPr>
          <p:cNvPr id="13" name="Text 10"/>
          <p:cNvSpPr/>
          <p:nvPr/>
        </p:nvSpPr>
        <p:spPr>
          <a:xfrm>
            <a:off x="9850160" y="3171667"/>
            <a:ext cx="2354580" cy="344279"/>
          </a:xfrm>
          <a:prstGeom prst="rect">
            <a:avLst/>
          </a:prstGeom>
          <a:noFill/>
          <a:ln/>
        </p:spPr>
        <p:txBody>
          <a:bodyPr wrap="none" rtlCol="0" anchor="t"/>
          <a:lstStyle/>
          <a:p>
            <a:pPr marL="0" indent="0">
              <a:lnSpc>
                <a:spcPts val="2731"/>
              </a:lnSpc>
              <a:buNone/>
            </a:pPr>
            <a:r>
              <a:rPr lang="en-US" sz="2101" b="1" dirty="0">
                <a:solidFill>
                  <a:srgbClr val="E5E0DF"/>
                </a:solidFill>
                <a:latin typeface="Barlow" pitchFamily="34" charset="0"/>
                <a:ea typeface="Barlow" pitchFamily="34" charset="-122"/>
                <a:cs typeface="Barlow" pitchFamily="34" charset="-120"/>
              </a:rPr>
              <a:t>Convenient Updates</a:t>
            </a:r>
            <a:endParaRPr lang="en-US" sz="2101" dirty="0"/>
          </a:p>
        </p:txBody>
      </p:sp>
      <p:sp>
        <p:nvSpPr>
          <p:cNvPr id="14" name="Text 11"/>
          <p:cNvSpPr/>
          <p:nvPr/>
        </p:nvSpPr>
        <p:spPr>
          <a:xfrm>
            <a:off x="9850160" y="3706582"/>
            <a:ext cx="3759160" cy="1524613"/>
          </a:xfrm>
          <a:prstGeom prst="rect">
            <a:avLst/>
          </a:prstGeom>
          <a:noFill/>
          <a:ln/>
        </p:spPr>
        <p:txBody>
          <a:bodyPr wrap="square" rtlCol="0" anchor="t"/>
          <a:lstStyle/>
          <a:p>
            <a:pPr marL="0" indent="0">
              <a:lnSpc>
                <a:spcPts val="3025"/>
              </a:lnSpc>
              <a:buNone/>
            </a:pPr>
            <a:r>
              <a:rPr lang="en-US" sz="1680" dirty="0">
                <a:solidFill>
                  <a:srgbClr val="E5E0DF"/>
                </a:solidFill>
                <a:latin typeface="Barlow" pitchFamily="34" charset="0"/>
                <a:ea typeface="Barlow" pitchFamily="34" charset="-122"/>
                <a:cs typeface="Barlow" pitchFamily="34" charset="-120"/>
              </a:rPr>
              <a:t>With our project, you can easily check the weather conditions through WhatsApp, making it convenient and hassle-free.</a:t>
            </a:r>
            <a:endParaRPr lang="en-US" sz="1680" dirty="0"/>
          </a:p>
        </p:txBody>
      </p:sp>
      <p:sp>
        <p:nvSpPr>
          <p:cNvPr id="15" name="Shape 12"/>
          <p:cNvSpPr/>
          <p:nvPr/>
        </p:nvSpPr>
        <p:spPr>
          <a:xfrm>
            <a:off x="800219" y="5662341"/>
            <a:ext cx="13029962" cy="1735931"/>
          </a:xfrm>
          <a:prstGeom prst="roundRect">
            <a:avLst>
              <a:gd name="adj" fmla="val 3160"/>
            </a:avLst>
          </a:prstGeom>
          <a:solidFill>
            <a:srgbClr val="790709"/>
          </a:solidFill>
          <a:ln w="7620">
            <a:solidFill>
              <a:srgbClr val="91080B"/>
            </a:solidFill>
            <a:prstDash val="solid"/>
          </a:ln>
        </p:spPr>
      </p:sp>
      <p:sp>
        <p:nvSpPr>
          <p:cNvPr id="16" name="Text 13"/>
          <p:cNvSpPr/>
          <p:nvPr/>
        </p:nvSpPr>
        <p:spPr>
          <a:xfrm>
            <a:off x="1021199" y="5881696"/>
            <a:ext cx="3436620" cy="344279"/>
          </a:xfrm>
          <a:prstGeom prst="rect">
            <a:avLst/>
          </a:prstGeom>
          <a:noFill/>
          <a:ln/>
        </p:spPr>
        <p:txBody>
          <a:bodyPr wrap="none" rtlCol="0" anchor="t"/>
          <a:lstStyle/>
          <a:p>
            <a:pPr marL="0" indent="0">
              <a:lnSpc>
                <a:spcPts val="2731"/>
              </a:lnSpc>
              <a:buNone/>
            </a:pPr>
            <a:r>
              <a:rPr lang="en-US" sz="2101" b="1" dirty="0">
                <a:solidFill>
                  <a:srgbClr val="E5E0DF"/>
                </a:solidFill>
                <a:latin typeface="Barlow" pitchFamily="34" charset="0"/>
                <a:ea typeface="Barlow" pitchFamily="34" charset="-122"/>
                <a:cs typeface="Barlow" pitchFamily="34" charset="-120"/>
              </a:rPr>
              <a:t>Optimal Clothing Suggestions</a:t>
            </a:r>
            <a:endParaRPr lang="en-US" sz="2101" dirty="0"/>
          </a:p>
        </p:txBody>
      </p:sp>
      <p:sp>
        <p:nvSpPr>
          <p:cNvPr id="17" name="Text 14"/>
          <p:cNvSpPr/>
          <p:nvPr/>
        </p:nvSpPr>
        <p:spPr>
          <a:xfrm>
            <a:off x="1021199" y="6416611"/>
            <a:ext cx="12588002" cy="762306"/>
          </a:xfrm>
          <a:prstGeom prst="rect">
            <a:avLst/>
          </a:prstGeom>
          <a:noFill/>
          <a:ln/>
        </p:spPr>
        <p:txBody>
          <a:bodyPr wrap="square" rtlCol="0" anchor="t"/>
          <a:lstStyle/>
          <a:p>
            <a:pPr marL="0" indent="0">
              <a:lnSpc>
                <a:spcPts val="3025"/>
              </a:lnSpc>
              <a:buNone/>
            </a:pPr>
            <a:r>
              <a:rPr lang="en-US" sz="1680" dirty="0">
                <a:solidFill>
                  <a:srgbClr val="E5E0DF"/>
                </a:solidFill>
                <a:latin typeface="Barlow" pitchFamily="34" charset="0"/>
                <a:ea typeface="Barlow" pitchFamily="34" charset="-122"/>
                <a:cs typeface="Barlow" pitchFamily="34" charset="-120"/>
              </a:rPr>
              <a:t>Our deep learning algorithm suggests the optimal attire based on temperature and humidity levels, ensuring that you are always comfortable and stylish.</a:t>
            </a:r>
            <a:endParaRPr lang="en-US" sz="168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0C0C0C">
              <a:alpha val="75000"/>
            </a:srgbClr>
          </a:solidFill>
          <a:ln w="7620">
            <a:solidFill>
              <a:srgbClr val="FFFFFF">
                <a:alpha val="16000"/>
              </a:srgbClr>
            </a:solidFill>
            <a:prstDash val="solid"/>
          </a:ln>
        </p:spPr>
      </p:sp>
      <p:sp>
        <p:nvSpPr>
          <p:cNvPr id="4" name="Text 1"/>
          <p:cNvSpPr/>
          <p:nvPr/>
        </p:nvSpPr>
        <p:spPr>
          <a:xfrm>
            <a:off x="937379" y="2198515"/>
            <a:ext cx="12755642" cy="1612780"/>
          </a:xfrm>
          <a:prstGeom prst="rect">
            <a:avLst/>
          </a:prstGeom>
          <a:noFill/>
          <a:ln/>
        </p:spPr>
        <p:txBody>
          <a:bodyPr wrap="square" rtlCol="0" anchor="t"/>
          <a:lstStyle/>
          <a:p>
            <a:pPr marL="0" indent="0">
              <a:lnSpc>
                <a:spcPts val="6397"/>
              </a:lnSpc>
              <a:buNone/>
            </a:pPr>
            <a:r>
              <a:rPr lang="en-US" sz="4921" b="1" dirty="0">
                <a:solidFill>
                  <a:srgbClr val="FFFFFF"/>
                </a:solidFill>
                <a:latin typeface="Barlow" pitchFamily="34" charset="0"/>
                <a:ea typeface="Barlow" pitchFamily="34" charset="-122"/>
                <a:cs typeface="Barlow" pitchFamily="34" charset="-120"/>
              </a:rPr>
              <a:t>Application of Machine Learning in Wind Speed and Pressure Prediction</a:t>
            </a:r>
            <a:endParaRPr lang="en-US" sz="4921" dirty="0"/>
          </a:p>
        </p:txBody>
      </p:sp>
      <p:sp>
        <p:nvSpPr>
          <p:cNvPr id="5" name="Text 2"/>
          <p:cNvSpPr/>
          <p:nvPr/>
        </p:nvSpPr>
        <p:spPr>
          <a:xfrm>
            <a:off x="937379" y="4183467"/>
            <a:ext cx="12755642" cy="1786988"/>
          </a:xfrm>
          <a:prstGeom prst="rect">
            <a:avLst/>
          </a:prstGeom>
          <a:noFill/>
          <a:ln/>
        </p:spPr>
        <p:txBody>
          <a:bodyPr wrap="square" rtlCol="0" anchor="t"/>
          <a:lstStyle/>
          <a:p>
            <a:pPr marL="0" indent="0">
              <a:lnSpc>
                <a:spcPts val="3543"/>
              </a:lnSpc>
              <a:buNone/>
            </a:pPr>
            <a:r>
              <a:rPr lang="en-US" sz="1968" dirty="0">
                <a:solidFill>
                  <a:srgbClr val="E5E0DF"/>
                </a:solidFill>
                <a:latin typeface="Barlow" pitchFamily="34" charset="0"/>
                <a:ea typeface="Barlow" pitchFamily="34" charset="-122"/>
                <a:cs typeface="Barlow" pitchFamily="34" charset="-120"/>
              </a:rPr>
              <a:t>Our latest project incorporates the use of machine learning to predict wind speed and pressure based on temperature and humidity, providing highly accurate results. With our cutting-edge technology, you can stay ahead of the weather and be well-prepared for any conditions. Join the growing number of satisfied customers and experience the benefits of EnviroWatch today.</a:t>
            </a:r>
            <a:endParaRPr lang="en-US" sz="1968"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0C0C0C">
              <a:alpha val="75000"/>
            </a:srgbClr>
          </a:solidFill>
          <a:ln w="7620">
            <a:solidFill>
              <a:srgbClr val="FFFFFF">
                <a:alpha val="16000"/>
              </a:srgbClr>
            </a:solidFill>
            <a:prstDash val="solid"/>
          </a:ln>
        </p:spPr>
      </p:sp>
      <p:sp>
        <p:nvSpPr>
          <p:cNvPr id="4" name="Text 1"/>
          <p:cNvSpPr/>
          <p:nvPr/>
        </p:nvSpPr>
        <p:spPr>
          <a:xfrm>
            <a:off x="800933" y="1149842"/>
            <a:ext cx="5204460" cy="689030"/>
          </a:xfrm>
          <a:prstGeom prst="rect">
            <a:avLst/>
          </a:prstGeom>
          <a:noFill/>
          <a:ln/>
        </p:spPr>
        <p:txBody>
          <a:bodyPr wrap="none" rtlCol="0" anchor="t"/>
          <a:lstStyle/>
          <a:p>
            <a:pPr marL="0" indent="0">
              <a:lnSpc>
                <a:spcPts val="5466"/>
              </a:lnSpc>
              <a:buNone/>
            </a:pPr>
            <a:r>
              <a:rPr lang="en-US" sz="4204" b="1" dirty="0">
                <a:solidFill>
                  <a:srgbClr val="FFFFFF"/>
                </a:solidFill>
                <a:latin typeface="Barlow" pitchFamily="34" charset="0"/>
                <a:ea typeface="Barlow" pitchFamily="34" charset="-122"/>
                <a:cs typeface="Barlow" pitchFamily="34" charset="-120"/>
              </a:rPr>
              <a:t>Future of EnviroWatch</a:t>
            </a:r>
            <a:endParaRPr lang="en-US" sz="4204" dirty="0"/>
          </a:p>
        </p:txBody>
      </p:sp>
      <p:sp>
        <p:nvSpPr>
          <p:cNvPr id="5" name="Text 2"/>
          <p:cNvSpPr/>
          <p:nvPr/>
        </p:nvSpPr>
        <p:spPr>
          <a:xfrm>
            <a:off x="800933" y="2305238"/>
            <a:ext cx="13028533" cy="763252"/>
          </a:xfrm>
          <a:prstGeom prst="rect">
            <a:avLst/>
          </a:prstGeom>
          <a:noFill/>
          <a:ln/>
        </p:spPr>
        <p:txBody>
          <a:bodyPr wrap="square" rtlCol="0" anchor="t"/>
          <a:lstStyle/>
          <a:p>
            <a:pPr marL="0" indent="0">
              <a:lnSpc>
                <a:spcPts val="3027"/>
              </a:lnSpc>
              <a:buNone/>
            </a:pPr>
            <a:r>
              <a:rPr lang="en-US" sz="1682" dirty="0">
                <a:solidFill>
                  <a:srgbClr val="E5E0DF"/>
                </a:solidFill>
                <a:latin typeface="Barlow" pitchFamily="34" charset="0"/>
                <a:ea typeface="Barlow" pitchFamily="34" charset="-122"/>
                <a:cs typeface="Barlow" pitchFamily="34" charset="-120"/>
              </a:rPr>
              <a:t>EnviroWatch has been designed with the future in mind. We are constantly working to improve our algorithms and add new features to make our project even more useful for you.</a:t>
            </a:r>
            <a:endParaRPr lang="en-US" sz="1682" dirty="0"/>
          </a:p>
        </p:txBody>
      </p:sp>
      <p:sp>
        <p:nvSpPr>
          <p:cNvPr id="6" name="Shape 3"/>
          <p:cNvSpPr/>
          <p:nvPr/>
        </p:nvSpPr>
        <p:spPr>
          <a:xfrm>
            <a:off x="800933" y="3333465"/>
            <a:ext cx="13028533" cy="3685663"/>
          </a:xfrm>
          <a:prstGeom prst="roundRect">
            <a:avLst>
              <a:gd name="adj" fmla="val 1489"/>
            </a:avLst>
          </a:prstGeom>
          <a:noFill/>
          <a:ln w="7620">
            <a:solidFill>
              <a:srgbClr val="FFFFFF">
                <a:alpha val="24000"/>
              </a:srgbClr>
            </a:solidFill>
            <a:prstDash val="solid"/>
          </a:ln>
        </p:spPr>
      </p:sp>
      <p:sp>
        <p:nvSpPr>
          <p:cNvPr id="7" name="Shape 4"/>
          <p:cNvSpPr/>
          <p:nvPr/>
        </p:nvSpPr>
        <p:spPr>
          <a:xfrm>
            <a:off x="808553" y="3341029"/>
            <a:ext cx="13013293" cy="1096303"/>
          </a:xfrm>
          <a:prstGeom prst="rect">
            <a:avLst/>
          </a:prstGeom>
          <a:solidFill>
            <a:srgbClr val="FFFFFF">
              <a:alpha val="6000"/>
            </a:srgbClr>
          </a:solidFill>
          <a:ln/>
        </p:spPr>
      </p:sp>
      <p:sp>
        <p:nvSpPr>
          <p:cNvPr id="8" name="Text 5"/>
          <p:cNvSpPr/>
          <p:nvPr/>
        </p:nvSpPr>
        <p:spPr>
          <a:xfrm>
            <a:off x="1022033" y="3507555"/>
            <a:ext cx="6075878" cy="381626"/>
          </a:xfrm>
          <a:prstGeom prst="rect">
            <a:avLst/>
          </a:prstGeom>
          <a:noFill/>
          <a:ln/>
        </p:spPr>
        <p:txBody>
          <a:bodyPr wrap="none" rtlCol="0" anchor="t"/>
          <a:lstStyle/>
          <a:p>
            <a:pPr marL="0" indent="0">
              <a:lnSpc>
                <a:spcPts val="3027"/>
              </a:lnSpc>
              <a:buNone/>
            </a:pPr>
            <a:r>
              <a:rPr lang="en-US" sz="1682" dirty="0">
                <a:solidFill>
                  <a:srgbClr val="E5E0DF"/>
                </a:solidFill>
                <a:latin typeface="Barlow" pitchFamily="34" charset="0"/>
                <a:ea typeface="Barlow" pitchFamily="34" charset="-122"/>
                <a:cs typeface="Barlow" pitchFamily="34" charset="-120"/>
              </a:rPr>
              <a:t>Predicting Natural Disasters</a:t>
            </a:r>
            <a:endParaRPr lang="en-US" sz="1682" dirty="0"/>
          </a:p>
        </p:txBody>
      </p:sp>
      <p:sp>
        <p:nvSpPr>
          <p:cNvPr id="9" name="Text 6"/>
          <p:cNvSpPr/>
          <p:nvPr/>
        </p:nvSpPr>
        <p:spPr>
          <a:xfrm>
            <a:off x="7532489" y="3507555"/>
            <a:ext cx="6075878" cy="763252"/>
          </a:xfrm>
          <a:prstGeom prst="rect">
            <a:avLst/>
          </a:prstGeom>
          <a:noFill/>
          <a:ln/>
        </p:spPr>
        <p:txBody>
          <a:bodyPr wrap="square" rtlCol="0" anchor="t"/>
          <a:lstStyle/>
          <a:p>
            <a:pPr marL="0" indent="0">
              <a:lnSpc>
                <a:spcPts val="3027"/>
              </a:lnSpc>
              <a:buNone/>
            </a:pPr>
            <a:r>
              <a:rPr lang="en-US" sz="1682" dirty="0">
                <a:solidFill>
                  <a:srgbClr val="E5E0DF"/>
                </a:solidFill>
                <a:latin typeface="Barlow" pitchFamily="34" charset="0"/>
                <a:ea typeface="Barlow" pitchFamily="34" charset="-122"/>
                <a:cs typeface="Barlow" pitchFamily="34" charset="-120"/>
              </a:rPr>
              <a:t>We plan to use our technology to predict natural disasters and give people an early warning, potentially saving many lives.</a:t>
            </a:r>
            <a:endParaRPr lang="en-US" sz="1682" dirty="0"/>
          </a:p>
        </p:txBody>
      </p:sp>
      <p:sp>
        <p:nvSpPr>
          <p:cNvPr id="10" name="Shape 7"/>
          <p:cNvSpPr/>
          <p:nvPr/>
        </p:nvSpPr>
        <p:spPr>
          <a:xfrm>
            <a:off x="808553" y="4437332"/>
            <a:ext cx="13013293" cy="1096303"/>
          </a:xfrm>
          <a:prstGeom prst="rect">
            <a:avLst/>
          </a:prstGeom>
          <a:solidFill>
            <a:srgbClr val="000000">
              <a:alpha val="6000"/>
            </a:srgbClr>
          </a:solidFill>
          <a:ln/>
        </p:spPr>
      </p:sp>
      <p:sp>
        <p:nvSpPr>
          <p:cNvPr id="11" name="Text 8"/>
          <p:cNvSpPr/>
          <p:nvPr/>
        </p:nvSpPr>
        <p:spPr>
          <a:xfrm>
            <a:off x="1022033" y="4603858"/>
            <a:ext cx="6075878" cy="381626"/>
          </a:xfrm>
          <a:prstGeom prst="rect">
            <a:avLst/>
          </a:prstGeom>
          <a:noFill/>
          <a:ln/>
        </p:spPr>
        <p:txBody>
          <a:bodyPr wrap="none" rtlCol="0" anchor="t"/>
          <a:lstStyle/>
          <a:p>
            <a:pPr marL="0" indent="0">
              <a:lnSpc>
                <a:spcPts val="3027"/>
              </a:lnSpc>
              <a:buNone/>
            </a:pPr>
            <a:r>
              <a:rPr lang="en-US" sz="1682" dirty="0">
                <a:solidFill>
                  <a:srgbClr val="E5E0DF"/>
                </a:solidFill>
                <a:latin typeface="Barlow" pitchFamily="34" charset="0"/>
                <a:ea typeface="Barlow" pitchFamily="34" charset="-122"/>
                <a:cs typeface="Barlow" pitchFamily="34" charset="-120"/>
              </a:rPr>
              <a:t>Air Quality Monitoring</a:t>
            </a:r>
            <a:endParaRPr lang="en-US" sz="1682" dirty="0"/>
          </a:p>
        </p:txBody>
      </p:sp>
      <p:sp>
        <p:nvSpPr>
          <p:cNvPr id="12" name="Text 9"/>
          <p:cNvSpPr/>
          <p:nvPr/>
        </p:nvSpPr>
        <p:spPr>
          <a:xfrm>
            <a:off x="7532489" y="4603858"/>
            <a:ext cx="6075878" cy="763252"/>
          </a:xfrm>
          <a:prstGeom prst="rect">
            <a:avLst/>
          </a:prstGeom>
          <a:noFill/>
          <a:ln/>
        </p:spPr>
        <p:txBody>
          <a:bodyPr wrap="square" rtlCol="0" anchor="t"/>
          <a:lstStyle/>
          <a:p>
            <a:pPr marL="0" indent="0">
              <a:lnSpc>
                <a:spcPts val="3027"/>
              </a:lnSpc>
              <a:buNone/>
            </a:pPr>
            <a:r>
              <a:rPr lang="en-US" sz="1682" dirty="0">
                <a:solidFill>
                  <a:srgbClr val="E5E0DF"/>
                </a:solidFill>
                <a:latin typeface="Barlow" pitchFamily="34" charset="0"/>
                <a:ea typeface="Barlow" pitchFamily="34" charset="-122"/>
                <a:cs typeface="Barlow" pitchFamily="34" charset="-120"/>
              </a:rPr>
              <a:t>We also plan to integrate air quality monitoring into our project, providing real-time updates on the air quality in your area.</a:t>
            </a:r>
            <a:endParaRPr lang="en-US" sz="1682" dirty="0"/>
          </a:p>
        </p:txBody>
      </p:sp>
      <p:sp>
        <p:nvSpPr>
          <p:cNvPr id="13" name="Shape 10"/>
          <p:cNvSpPr/>
          <p:nvPr/>
        </p:nvSpPr>
        <p:spPr>
          <a:xfrm>
            <a:off x="808553" y="5533635"/>
            <a:ext cx="13013293" cy="1477929"/>
          </a:xfrm>
          <a:prstGeom prst="rect">
            <a:avLst/>
          </a:prstGeom>
          <a:solidFill>
            <a:srgbClr val="FFFFFF">
              <a:alpha val="6000"/>
            </a:srgbClr>
          </a:solidFill>
          <a:ln/>
        </p:spPr>
      </p:sp>
      <p:sp>
        <p:nvSpPr>
          <p:cNvPr id="14" name="Text 11"/>
          <p:cNvSpPr/>
          <p:nvPr/>
        </p:nvSpPr>
        <p:spPr>
          <a:xfrm>
            <a:off x="1022033" y="5700161"/>
            <a:ext cx="6075878" cy="381626"/>
          </a:xfrm>
          <a:prstGeom prst="rect">
            <a:avLst/>
          </a:prstGeom>
          <a:noFill/>
          <a:ln/>
        </p:spPr>
        <p:txBody>
          <a:bodyPr wrap="none" rtlCol="0" anchor="t"/>
          <a:lstStyle/>
          <a:p>
            <a:pPr marL="0" indent="0">
              <a:lnSpc>
                <a:spcPts val="3027"/>
              </a:lnSpc>
              <a:buNone/>
            </a:pPr>
            <a:r>
              <a:rPr lang="en-US" sz="1682" dirty="0">
                <a:solidFill>
                  <a:srgbClr val="E5E0DF"/>
                </a:solidFill>
                <a:latin typeface="Barlow" pitchFamily="34" charset="0"/>
                <a:ea typeface="Barlow" pitchFamily="34" charset="-122"/>
                <a:cs typeface="Barlow" pitchFamily="34" charset="-120"/>
              </a:rPr>
              <a:t>More Clothing Recommendations</a:t>
            </a:r>
            <a:endParaRPr lang="en-US" sz="1682" dirty="0"/>
          </a:p>
        </p:txBody>
      </p:sp>
      <p:sp>
        <p:nvSpPr>
          <p:cNvPr id="15" name="Text 12"/>
          <p:cNvSpPr/>
          <p:nvPr/>
        </p:nvSpPr>
        <p:spPr>
          <a:xfrm>
            <a:off x="7532489" y="5700161"/>
            <a:ext cx="6075878" cy="1144878"/>
          </a:xfrm>
          <a:prstGeom prst="rect">
            <a:avLst/>
          </a:prstGeom>
          <a:noFill/>
          <a:ln/>
        </p:spPr>
        <p:txBody>
          <a:bodyPr wrap="square" rtlCol="0" anchor="t"/>
          <a:lstStyle/>
          <a:p>
            <a:pPr marL="0" indent="0">
              <a:lnSpc>
                <a:spcPts val="3027"/>
              </a:lnSpc>
              <a:buNone/>
            </a:pPr>
            <a:r>
              <a:rPr lang="en-US" sz="1682" dirty="0">
                <a:solidFill>
                  <a:srgbClr val="E5E0DF"/>
                </a:solidFill>
                <a:latin typeface="Barlow" pitchFamily="34" charset="0"/>
                <a:ea typeface="Barlow" pitchFamily="34" charset="-122"/>
                <a:cs typeface="Barlow" pitchFamily="34" charset="-120"/>
              </a:rPr>
              <a:t>We will continue to refine our clothing recommendation algorithm to give even more accurate suggestions and provide a more comprehensive range of clothing options.</a:t>
            </a:r>
            <a:endParaRPr lang="en-US" sz="1682"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0C0C0C">
              <a:alpha val="75000"/>
            </a:srgbClr>
          </a:solidFill>
          <a:ln w="7620">
            <a:solidFill>
              <a:srgbClr val="FFFFFF">
                <a:alpha val="16000"/>
              </a:srgbClr>
            </a:solidFill>
            <a:prstDash val="solid"/>
          </a:ln>
        </p:spPr>
      </p:sp>
      <p:pic>
        <p:nvPicPr>
          <p:cNvPr id="4" name="Image 1" descr="preencoded.png"/>
          <p:cNvPicPr>
            <a:picLocks noChangeAspect="1"/>
          </p:cNvPicPr>
          <p:nvPr/>
        </p:nvPicPr>
        <p:blipFill>
          <a:blip r:embed="rId4"/>
          <a:stretch>
            <a:fillRect/>
          </a:stretch>
        </p:blipFill>
        <p:spPr>
          <a:xfrm>
            <a:off x="0" y="0"/>
            <a:ext cx="14630400" cy="8169088"/>
          </a:xfrm>
          <a:prstGeom prst="rect">
            <a:avLst/>
          </a:prstGeom>
        </p:spPr>
      </p:pic>
      <p:sp>
        <p:nvSpPr>
          <p:cNvPr id="5" name="Shape 1"/>
          <p:cNvSpPr/>
          <p:nvPr/>
        </p:nvSpPr>
        <p:spPr>
          <a:xfrm>
            <a:off x="0" y="0"/>
            <a:ext cx="14630400" cy="8169088"/>
          </a:xfrm>
          <a:prstGeom prst="rect">
            <a:avLst/>
          </a:prstGeom>
          <a:solidFill>
            <a:srgbClr val="0C0C0C">
              <a:alpha val="80000"/>
            </a:srgbClr>
          </a:solidFill>
          <a:ln/>
        </p:spPr>
      </p:sp>
      <p:sp>
        <p:nvSpPr>
          <p:cNvPr id="6" name="Text 2"/>
          <p:cNvSpPr/>
          <p:nvPr/>
        </p:nvSpPr>
        <p:spPr>
          <a:xfrm>
            <a:off x="937379" y="3048517"/>
            <a:ext cx="4999434" cy="806390"/>
          </a:xfrm>
          <a:prstGeom prst="rect">
            <a:avLst/>
          </a:prstGeom>
          <a:noFill/>
          <a:ln/>
        </p:spPr>
        <p:txBody>
          <a:bodyPr wrap="none" rtlCol="0" anchor="t"/>
          <a:lstStyle/>
          <a:p>
            <a:pPr marL="0" indent="0">
              <a:lnSpc>
                <a:spcPts val="6397"/>
              </a:lnSpc>
              <a:buNone/>
            </a:pPr>
            <a:r>
              <a:rPr lang="en-US" sz="4921" b="1" dirty="0">
                <a:solidFill>
                  <a:srgbClr val="FFFFFF"/>
                </a:solidFill>
                <a:latin typeface="Barlow" pitchFamily="34" charset="0"/>
                <a:ea typeface="Barlow" pitchFamily="34" charset="-122"/>
                <a:cs typeface="Barlow" pitchFamily="34" charset="-120"/>
              </a:rPr>
              <a:t>Get Started Today</a:t>
            </a:r>
            <a:endParaRPr lang="en-US" sz="4921" dirty="0"/>
          </a:p>
        </p:txBody>
      </p:sp>
      <p:sp>
        <p:nvSpPr>
          <p:cNvPr id="7" name="Text 3"/>
          <p:cNvSpPr/>
          <p:nvPr/>
        </p:nvSpPr>
        <p:spPr>
          <a:xfrm>
            <a:off x="937379" y="4227078"/>
            <a:ext cx="12755642" cy="893494"/>
          </a:xfrm>
          <a:prstGeom prst="rect">
            <a:avLst/>
          </a:prstGeom>
          <a:noFill/>
          <a:ln/>
        </p:spPr>
        <p:txBody>
          <a:bodyPr wrap="square" rtlCol="0" anchor="t"/>
          <a:lstStyle/>
          <a:p>
            <a:pPr marL="0" indent="0">
              <a:lnSpc>
                <a:spcPts val="3543"/>
              </a:lnSpc>
              <a:buNone/>
            </a:pPr>
            <a:r>
              <a:rPr lang="en-US" sz="1968" dirty="0">
                <a:solidFill>
                  <a:srgbClr val="E5E0DF"/>
                </a:solidFill>
                <a:latin typeface="Barlow" pitchFamily="34" charset="0"/>
                <a:ea typeface="Barlow" pitchFamily="34" charset="-122"/>
                <a:cs typeface="Barlow" pitchFamily="34" charset="-120"/>
              </a:rPr>
              <a:t>Don't let the weather catch you off guard. Sign up for EnviroWatch today and stay ahead of the game. Click the button below to get started!</a:t>
            </a:r>
            <a:endParaRPr lang="en-US" sz="1968"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834</Words>
  <Application>Microsoft Office PowerPoint</Application>
  <PresentationFormat>Custom</PresentationFormat>
  <Paragraphs>59</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Barlow</vt:lpstr>
      <vt:lpstr>Barlow, sans-serif</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Rathi Deep Sunil Kumar</cp:lastModifiedBy>
  <cp:revision>2</cp:revision>
  <dcterms:created xsi:type="dcterms:W3CDTF">2023-07-10T21:13:50Z</dcterms:created>
  <dcterms:modified xsi:type="dcterms:W3CDTF">2023-07-10T21:15:06Z</dcterms:modified>
</cp:coreProperties>
</file>