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5f3a3ed4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5f3a3ed4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675e7306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675e7306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 this slide we can see a use case description for the diagram. There are two main functionalities that need to be included in our project. The customer has to be able to choose a stock to display it’s chart and be able to choose a threshold stock price. When the client chooses a stock, the stock of that particular company needs to be displayed in our user interface. When the customer chooses a threshold value, the customer should be notified when that threshold value is breached by the stock. We can also see a detailed class diagram that has been implemented. The three main classes are user stock tracker and stock. The user class gets user input for the given attributes. The stock tracker calls the API to get the stock values and chart. This is then passed to the stock class.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f3a3ed40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f3a3ed40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For the application architecture we are using the MOdel view controller method. The controller request data from the API for the stock. This data is passed into view to present a dynamic chart. The chart is sent back to controller and returned by it on the UI. This the system architecture we are using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5f3a3ed4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5f3a3ed4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sequence diagrams in this slide highlights the functionality of our application and the interactions between the user, system, and the stock database. The </a:t>
            </a:r>
            <a:r>
              <a:rPr lang="en"/>
              <a:t>leftmost</a:t>
            </a:r>
            <a:r>
              <a:rPr lang="en"/>
              <a:t> diagram highlights the users ability to search up and add a stock. The user inputs a stock name to the System. The System makes an API call to the Stock database, which in turn fetches the stock requested and its corresponding data. The API used for our application is </a:t>
            </a:r>
            <a:r>
              <a:rPr lang="en"/>
              <a:t>Alpha Vantage</a:t>
            </a:r>
            <a:r>
              <a:rPr lang="en"/>
              <a:t>. The data is then </a:t>
            </a:r>
            <a:r>
              <a:rPr lang="en"/>
              <a:t>returned</a:t>
            </a:r>
            <a:r>
              <a:rPr lang="en"/>
              <a:t> to the system and displayed for the user.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also presents the State Diagram. This represents the states that the application is supposed to take on. This specific diagram represents the notification states that the System implements. Once a list of stocks to track has been administered, the System can notify the user when the set highpoint or </a:t>
            </a:r>
            <a:r>
              <a:rPr lang="en"/>
              <a:t>low point</a:t>
            </a:r>
            <a:r>
              <a:rPr lang="en"/>
              <a:t> have been reached. On successfully </a:t>
            </a:r>
            <a:r>
              <a:rPr lang="en"/>
              <a:t>notifying</a:t>
            </a:r>
            <a:r>
              <a:rPr lang="en"/>
              <a:t> the user, the state terminates.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f3a3ed4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f3a3ed4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to use an ER Diagram as our App Data Model. This model </a:t>
            </a:r>
            <a:r>
              <a:rPr lang="en"/>
              <a:t>represents</a:t>
            </a:r>
            <a:r>
              <a:rPr lang="en"/>
              <a:t> the 4 entities in our application. The user, the stock tracker itself, the stock inputted by the user, and the API used. As seen by the relationship symbols used, each user has access to one stock tracker application. The stock tracker application has 1 user and 0 or 1 API. Each API has 1 or many stocks and each stock is connected to 1 API.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f3a3ed4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f3a3ed4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f3a3ed4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f3a3ed4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3"/>
          <p:cNvSpPr txBox="1"/>
          <p:nvPr/>
        </p:nvSpPr>
        <p:spPr>
          <a:xfrm>
            <a:off x="3060450" y="863250"/>
            <a:ext cx="375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dk1"/>
                </a:solidFill>
                <a:latin typeface="Economica"/>
                <a:ea typeface="Economica"/>
                <a:cs typeface="Economica"/>
                <a:sym typeface="Economica"/>
              </a:rPr>
              <a:t>Stock Tracking Web Application</a:t>
            </a:r>
            <a:endParaRPr sz="3300"/>
          </a:p>
        </p:txBody>
      </p:sp>
      <p:sp>
        <p:nvSpPr>
          <p:cNvPr id="63" name="Google Shape;63;p13"/>
          <p:cNvSpPr txBox="1"/>
          <p:nvPr/>
        </p:nvSpPr>
        <p:spPr>
          <a:xfrm>
            <a:off x="4330925" y="2532850"/>
            <a:ext cx="142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Group 23</a:t>
            </a:r>
            <a:endParaRPr/>
          </a:p>
          <a:p>
            <a:pPr indent="0" lvl="0" marL="0" rtl="0" algn="l">
              <a:spcBef>
                <a:spcPts val="0"/>
              </a:spcBef>
              <a:spcAft>
                <a:spcPts val="0"/>
              </a:spcAft>
              <a:buNone/>
            </a:pPr>
            <a:r>
              <a:rPr lang="en"/>
              <a:t>Anirudh, Rani, Sanjna, Shwetha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Goals and Project Objectives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The Goal of this project is to create a web application that allows users to track price fluctuations in their stocks of interest through an interactive user-friendly interface.</a:t>
            </a:r>
            <a:endParaRPr sz="1200"/>
          </a:p>
          <a:p>
            <a:pPr indent="0" lvl="0" marL="0" rtl="0" algn="l">
              <a:spcBef>
                <a:spcPts val="1200"/>
              </a:spcBef>
              <a:spcAft>
                <a:spcPts val="0"/>
              </a:spcAft>
              <a:buNone/>
            </a:pPr>
            <a:r>
              <a:rPr lang="en" sz="1200"/>
              <a:t>To attain our project goals, we need to:</a:t>
            </a:r>
            <a:endParaRPr sz="1200"/>
          </a:p>
          <a:p>
            <a:pPr indent="-304800" lvl="0" marL="457200" rtl="0" algn="just">
              <a:spcBef>
                <a:spcPts val="1200"/>
              </a:spcBef>
              <a:spcAft>
                <a:spcPts val="0"/>
              </a:spcAft>
              <a:buSzPts val="1200"/>
              <a:buChar char="-"/>
            </a:pPr>
            <a:r>
              <a:rPr lang="en" sz="1400">
                <a:latin typeface="Times New Roman"/>
                <a:ea typeface="Times New Roman"/>
                <a:cs typeface="Times New Roman"/>
                <a:sym typeface="Times New Roman"/>
              </a:rPr>
              <a:t>Implement a feature that allows a new user to </a:t>
            </a:r>
            <a:r>
              <a:rPr lang="en" sz="1400">
                <a:latin typeface="Times New Roman"/>
                <a:ea typeface="Times New Roman"/>
                <a:cs typeface="Times New Roman"/>
                <a:sym typeface="Times New Roman"/>
              </a:rPr>
              <a:t>input their username and password to </a:t>
            </a:r>
            <a:r>
              <a:rPr b="1" lang="en" sz="1400">
                <a:latin typeface="Times New Roman"/>
                <a:ea typeface="Times New Roman"/>
                <a:cs typeface="Times New Roman"/>
                <a:sym typeface="Times New Roman"/>
              </a:rPr>
              <a:t>sign up</a:t>
            </a:r>
            <a:r>
              <a:rPr lang="en" sz="1400">
                <a:latin typeface="Times New Roman"/>
                <a:ea typeface="Times New Roman"/>
                <a:cs typeface="Times New Roman"/>
                <a:sym typeface="Times New Roman"/>
              </a:rPr>
              <a:t>, after which a notification pops-up indicating that the user has signed up</a:t>
            </a:r>
            <a:endParaRPr sz="1400">
              <a:latin typeface="Times New Roman"/>
              <a:ea typeface="Times New Roman"/>
              <a:cs typeface="Times New Roman"/>
              <a:sym typeface="Times New Roman"/>
            </a:endParaRPr>
          </a:p>
          <a:p>
            <a:pPr indent="-304800" lvl="0" marL="457200" rtl="0" algn="just">
              <a:spcBef>
                <a:spcPts val="0"/>
              </a:spcBef>
              <a:spcAft>
                <a:spcPts val="0"/>
              </a:spcAft>
              <a:buSzPts val="1200"/>
              <a:buChar char="-"/>
            </a:pPr>
            <a:r>
              <a:rPr lang="en" sz="1400">
                <a:latin typeface="Times New Roman"/>
                <a:ea typeface="Times New Roman"/>
                <a:cs typeface="Times New Roman"/>
                <a:sym typeface="Times New Roman"/>
              </a:rPr>
              <a:t>Implement</a:t>
            </a:r>
            <a:r>
              <a:rPr lang="en" sz="1400">
                <a:latin typeface="Times New Roman"/>
                <a:ea typeface="Times New Roman"/>
                <a:cs typeface="Times New Roman"/>
                <a:sym typeface="Times New Roman"/>
              </a:rPr>
              <a:t> a feature that allows </a:t>
            </a:r>
            <a:r>
              <a:rPr lang="en" sz="1400">
                <a:latin typeface="Times New Roman"/>
                <a:ea typeface="Times New Roman"/>
                <a:cs typeface="Times New Roman"/>
                <a:sym typeface="Times New Roman"/>
              </a:rPr>
              <a:t>the</a:t>
            </a:r>
            <a:r>
              <a:rPr lang="en" sz="1400">
                <a:latin typeface="Times New Roman"/>
                <a:ea typeface="Times New Roman"/>
                <a:cs typeface="Times New Roman"/>
                <a:sym typeface="Times New Roman"/>
              </a:rPr>
              <a:t> user to input their username and password to </a:t>
            </a:r>
            <a:r>
              <a:rPr b="1" lang="en" sz="1400">
                <a:latin typeface="Times New Roman"/>
                <a:ea typeface="Times New Roman"/>
                <a:cs typeface="Times New Roman"/>
                <a:sym typeface="Times New Roman"/>
              </a:rPr>
              <a:t>login</a:t>
            </a:r>
            <a:r>
              <a:rPr lang="en" sz="1400">
                <a:latin typeface="Times New Roman"/>
                <a:ea typeface="Times New Roman"/>
                <a:cs typeface="Times New Roman"/>
                <a:sym typeface="Times New Roman"/>
              </a:rPr>
              <a:t>, after which a notification pops-up indicating that the user has logged in</a:t>
            </a:r>
            <a:endParaRPr sz="1400">
              <a:latin typeface="Times New Roman"/>
              <a:ea typeface="Times New Roman"/>
              <a:cs typeface="Times New Roman"/>
              <a:sym typeface="Times New Roman"/>
            </a:endParaRPr>
          </a:p>
          <a:p>
            <a:pPr indent="-304800" lvl="0" marL="457200" rtl="0" algn="just">
              <a:spcBef>
                <a:spcPts val="0"/>
              </a:spcBef>
              <a:spcAft>
                <a:spcPts val="0"/>
              </a:spcAft>
              <a:buSzPts val="1200"/>
              <a:buChar char="-"/>
            </a:pPr>
            <a:r>
              <a:rPr lang="en" sz="1400">
                <a:latin typeface="Times New Roman"/>
                <a:ea typeface="Times New Roman"/>
                <a:cs typeface="Times New Roman"/>
                <a:sym typeface="Times New Roman"/>
              </a:rPr>
              <a:t>integrate a functionality that allows users to </a:t>
            </a:r>
            <a:r>
              <a:rPr b="1" lang="en" sz="1400">
                <a:latin typeface="Times New Roman"/>
                <a:ea typeface="Times New Roman"/>
                <a:cs typeface="Times New Roman"/>
                <a:sym typeface="Times New Roman"/>
              </a:rPr>
              <a:t>choose the stocks</a:t>
            </a:r>
            <a:r>
              <a:rPr lang="en" sz="1400">
                <a:latin typeface="Times New Roman"/>
                <a:ea typeface="Times New Roman"/>
                <a:cs typeface="Times New Roman"/>
                <a:sym typeface="Times New Roman"/>
              </a:rPr>
              <a:t> they wish to monitor</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input a feature that allows users to input their pre-set </a:t>
            </a:r>
            <a:r>
              <a:rPr b="1" lang="en" sz="1400">
                <a:latin typeface="Times New Roman"/>
                <a:ea typeface="Times New Roman"/>
                <a:cs typeface="Times New Roman"/>
                <a:sym typeface="Times New Roman"/>
              </a:rPr>
              <a:t>threshold and loss-stop values</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Implement a </a:t>
            </a:r>
            <a:r>
              <a:rPr b="1" lang="en" sz="1400">
                <a:latin typeface="Times New Roman"/>
                <a:ea typeface="Times New Roman"/>
                <a:cs typeface="Times New Roman"/>
                <a:sym typeface="Times New Roman"/>
              </a:rPr>
              <a:t>checker</a:t>
            </a:r>
            <a:r>
              <a:rPr lang="en" sz="1400">
                <a:latin typeface="Times New Roman"/>
                <a:ea typeface="Times New Roman"/>
                <a:cs typeface="Times New Roman"/>
                <a:sym typeface="Times New Roman"/>
              </a:rPr>
              <a:t> in place to ensure values inputted into the system are valid (no letters, special characters, etc.)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Implement a </a:t>
            </a:r>
            <a:r>
              <a:rPr b="1" lang="en" sz="1400">
                <a:latin typeface="Times New Roman"/>
                <a:ea typeface="Times New Roman"/>
                <a:cs typeface="Times New Roman"/>
                <a:sym typeface="Times New Roman"/>
              </a:rPr>
              <a:t>notification system</a:t>
            </a:r>
            <a:r>
              <a:rPr lang="en" sz="1400">
                <a:latin typeface="Times New Roman"/>
                <a:ea typeface="Times New Roman"/>
                <a:cs typeface="Times New Roman"/>
                <a:sym typeface="Times New Roman"/>
              </a:rPr>
              <a:t> in place that will inform the user if the pre-set threshold and stop-loss value are reached.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Implement </a:t>
            </a:r>
            <a:r>
              <a:rPr b="1" lang="en" sz="1400">
                <a:latin typeface="Times New Roman"/>
                <a:ea typeface="Times New Roman"/>
                <a:cs typeface="Times New Roman"/>
                <a:sym typeface="Times New Roman"/>
              </a:rPr>
              <a:t>a dynamic graph</a:t>
            </a:r>
            <a:r>
              <a:rPr lang="en" sz="1400">
                <a:latin typeface="Times New Roman"/>
                <a:ea typeface="Times New Roman"/>
                <a:cs typeface="Times New Roman"/>
                <a:sym typeface="Times New Roman"/>
              </a:rPr>
              <a:t> that will display price trends in real time</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Diagrams</a:t>
            </a:r>
            <a:endParaRPr/>
          </a:p>
        </p:txBody>
      </p:sp>
      <p:sp>
        <p:nvSpPr>
          <p:cNvPr id="75" name="Google Shape;75;p15"/>
          <p:cNvSpPr txBox="1"/>
          <p:nvPr/>
        </p:nvSpPr>
        <p:spPr>
          <a:xfrm>
            <a:off x="391625" y="1262700"/>
            <a:ext cx="126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1. Use Case</a:t>
            </a:r>
            <a:endParaRPr sz="1000">
              <a:latin typeface="Open Sans"/>
              <a:ea typeface="Open Sans"/>
              <a:cs typeface="Open Sans"/>
              <a:sym typeface="Open Sans"/>
            </a:endParaRPr>
          </a:p>
        </p:txBody>
      </p:sp>
      <p:pic>
        <p:nvPicPr>
          <p:cNvPr id="76" name="Google Shape;76;p15"/>
          <p:cNvPicPr preferRelativeResize="0"/>
          <p:nvPr/>
        </p:nvPicPr>
        <p:blipFill>
          <a:blip r:embed="rId3">
            <a:alphaModFix/>
          </a:blip>
          <a:stretch>
            <a:fillRect/>
          </a:stretch>
        </p:blipFill>
        <p:spPr>
          <a:xfrm>
            <a:off x="4978500" y="1514950"/>
            <a:ext cx="3678076" cy="2470525"/>
          </a:xfrm>
          <a:prstGeom prst="rect">
            <a:avLst/>
          </a:prstGeom>
          <a:noFill/>
          <a:ln cap="flat" cmpd="sng" w="9525">
            <a:solidFill>
              <a:schemeClr val="dk1"/>
            </a:solidFill>
            <a:prstDash val="solid"/>
            <a:round/>
            <a:headEnd len="sm" w="sm" type="none"/>
            <a:tailEnd len="sm" w="sm" type="none"/>
          </a:ln>
        </p:spPr>
      </p:pic>
      <p:sp>
        <p:nvSpPr>
          <p:cNvPr id="77" name="Google Shape;77;p15"/>
          <p:cNvSpPr txBox="1"/>
          <p:nvPr/>
        </p:nvSpPr>
        <p:spPr>
          <a:xfrm>
            <a:off x="4749900" y="1147225"/>
            <a:ext cx="164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2. Detailed Class </a:t>
            </a:r>
            <a:endParaRPr sz="1000">
              <a:latin typeface="Open Sans"/>
              <a:ea typeface="Open Sans"/>
              <a:cs typeface="Open Sans"/>
              <a:sym typeface="Open Sans"/>
            </a:endParaRPr>
          </a:p>
        </p:txBody>
      </p:sp>
      <p:pic>
        <p:nvPicPr>
          <p:cNvPr id="78" name="Google Shape;78;p15"/>
          <p:cNvPicPr preferRelativeResize="0"/>
          <p:nvPr/>
        </p:nvPicPr>
        <p:blipFill>
          <a:blip r:embed="rId4">
            <a:alphaModFix/>
          </a:blip>
          <a:stretch>
            <a:fillRect/>
          </a:stretch>
        </p:blipFill>
        <p:spPr>
          <a:xfrm>
            <a:off x="544025" y="1591150"/>
            <a:ext cx="4022800" cy="2160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Discussion on the Application Architecture</a:t>
            </a:r>
            <a:endParaRPr/>
          </a:p>
        </p:txBody>
      </p:sp>
      <p:sp>
        <p:nvSpPr>
          <p:cNvPr id="84" name="Google Shape;84;p16"/>
          <p:cNvSpPr txBox="1"/>
          <p:nvPr>
            <p:ph idx="1" type="body"/>
          </p:nvPr>
        </p:nvSpPr>
        <p:spPr>
          <a:xfrm>
            <a:off x="311700" y="12140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For our application architecture, we made the choice of using the </a:t>
            </a:r>
            <a:r>
              <a:rPr b="1" lang="en" sz="1200"/>
              <a:t>Model-View-Controller Architecture</a:t>
            </a:r>
            <a:r>
              <a:rPr lang="en" sz="1200"/>
              <a:t>. </a:t>
            </a:r>
            <a:endParaRPr sz="1200"/>
          </a:p>
          <a:p>
            <a:pPr indent="0" lvl="0" marL="0" rtl="0" algn="l">
              <a:spcBef>
                <a:spcPts val="1200"/>
              </a:spcBef>
              <a:spcAft>
                <a:spcPts val="0"/>
              </a:spcAft>
              <a:buNone/>
            </a:pPr>
            <a:r>
              <a:rPr lang="en" sz="1200"/>
              <a:t>This is because: </a:t>
            </a:r>
            <a:endParaRPr sz="1200"/>
          </a:p>
          <a:p>
            <a:pPr indent="-304800" lvl="0" marL="457200" rtl="0" algn="l">
              <a:spcBef>
                <a:spcPts val="1200"/>
              </a:spcBef>
              <a:spcAft>
                <a:spcPts val="0"/>
              </a:spcAft>
              <a:buSzPts val="1200"/>
              <a:buChar char="-"/>
            </a:pPr>
            <a:r>
              <a:rPr lang="en" sz="1200"/>
              <a:t>It is easier to pull data from a model of the stock market.</a:t>
            </a:r>
            <a:endParaRPr sz="1200"/>
          </a:p>
          <a:p>
            <a:pPr indent="-304800" lvl="0" marL="457200" rtl="0" algn="l">
              <a:spcBef>
                <a:spcPts val="0"/>
              </a:spcBef>
              <a:spcAft>
                <a:spcPts val="0"/>
              </a:spcAft>
              <a:buSzPts val="1200"/>
              <a:buChar char="-"/>
            </a:pPr>
            <a:r>
              <a:rPr lang="en" sz="1200"/>
              <a:t>the controller aspect is integrated because we make decisions based on user actions and breakpoints to decide what to display on view.</a:t>
            </a:r>
            <a:endParaRPr sz="1200"/>
          </a:p>
        </p:txBody>
      </p:sp>
      <p:pic>
        <p:nvPicPr>
          <p:cNvPr id="85" name="Google Shape;85;p16"/>
          <p:cNvPicPr preferRelativeResize="0"/>
          <p:nvPr/>
        </p:nvPicPr>
        <p:blipFill>
          <a:blip r:embed="rId3">
            <a:alphaModFix/>
          </a:blip>
          <a:stretch>
            <a:fillRect/>
          </a:stretch>
        </p:blipFill>
        <p:spPr>
          <a:xfrm>
            <a:off x="2562875" y="2713675"/>
            <a:ext cx="3577950" cy="218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 Structure and States</a:t>
            </a:r>
            <a:endParaRPr/>
          </a:p>
        </p:txBody>
      </p:sp>
      <p:sp>
        <p:nvSpPr>
          <p:cNvPr id="91" name="Google Shape;91;p17"/>
          <p:cNvSpPr txBox="1"/>
          <p:nvPr/>
        </p:nvSpPr>
        <p:spPr>
          <a:xfrm>
            <a:off x="259325" y="1434950"/>
            <a:ext cx="163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1. Sequence Diagrams </a:t>
            </a:r>
            <a:endParaRPr sz="1000">
              <a:latin typeface="Open Sans"/>
              <a:ea typeface="Open Sans"/>
              <a:cs typeface="Open Sans"/>
              <a:sym typeface="Open Sans"/>
            </a:endParaRPr>
          </a:p>
        </p:txBody>
      </p:sp>
      <p:sp>
        <p:nvSpPr>
          <p:cNvPr id="92" name="Google Shape;92;p17"/>
          <p:cNvSpPr txBox="1"/>
          <p:nvPr/>
        </p:nvSpPr>
        <p:spPr>
          <a:xfrm>
            <a:off x="5334300" y="1434950"/>
            <a:ext cx="139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2. State Diagram</a:t>
            </a:r>
            <a:endParaRPr sz="1000">
              <a:latin typeface="Open Sans"/>
              <a:ea typeface="Open Sans"/>
              <a:cs typeface="Open Sans"/>
              <a:sym typeface="Open Sans"/>
            </a:endParaRPr>
          </a:p>
        </p:txBody>
      </p:sp>
      <p:pic>
        <p:nvPicPr>
          <p:cNvPr id="93" name="Google Shape;93;p17"/>
          <p:cNvPicPr preferRelativeResize="0"/>
          <p:nvPr/>
        </p:nvPicPr>
        <p:blipFill>
          <a:blip r:embed="rId3">
            <a:alphaModFix/>
          </a:blip>
          <a:stretch>
            <a:fillRect/>
          </a:stretch>
        </p:blipFill>
        <p:spPr>
          <a:xfrm>
            <a:off x="178325" y="1846600"/>
            <a:ext cx="5155977" cy="2089849"/>
          </a:xfrm>
          <a:prstGeom prst="rect">
            <a:avLst/>
          </a:prstGeom>
          <a:noFill/>
          <a:ln>
            <a:noFill/>
          </a:ln>
        </p:spPr>
      </p:pic>
      <p:pic>
        <p:nvPicPr>
          <p:cNvPr id="94" name="Google Shape;94;p17"/>
          <p:cNvPicPr preferRelativeResize="0"/>
          <p:nvPr/>
        </p:nvPicPr>
        <p:blipFill>
          <a:blip r:embed="rId4">
            <a:alphaModFix/>
          </a:blip>
          <a:stretch>
            <a:fillRect/>
          </a:stretch>
        </p:blipFill>
        <p:spPr>
          <a:xfrm>
            <a:off x="5334300" y="1886050"/>
            <a:ext cx="3613529" cy="20504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 Data Model</a:t>
            </a:r>
            <a:endParaRPr/>
          </a:p>
        </p:txBody>
      </p:sp>
      <p:pic>
        <p:nvPicPr>
          <p:cNvPr id="100" name="Google Shape;100;p18"/>
          <p:cNvPicPr preferRelativeResize="0"/>
          <p:nvPr/>
        </p:nvPicPr>
        <p:blipFill>
          <a:blip r:embed="rId3">
            <a:alphaModFix/>
          </a:blip>
          <a:stretch>
            <a:fillRect/>
          </a:stretch>
        </p:blipFill>
        <p:spPr>
          <a:xfrm>
            <a:off x="2043113" y="1147225"/>
            <a:ext cx="5057775" cy="389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Demonstration</a:t>
            </a:r>
            <a:r>
              <a:rPr lang="en"/>
              <a:t> of how our App Works</a:t>
            </a:r>
            <a:endParaRPr/>
          </a:p>
        </p:txBody>
      </p:sp>
      <p:sp>
        <p:nvSpPr>
          <p:cNvPr id="106" name="Google Shape;106;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 allows a user to search for stocks and choose specific ones to track. This gets displayed on the main page in the form of charts.</a:t>
            </a:r>
            <a:endParaRPr/>
          </a:p>
          <a:p>
            <a:pPr indent="0" lvl="0" marL="0" rtl="0" algn="l">
              <a:spcBef>
                <a:spcPts val="1200"/>
              </a:spcBef>
              <a:spcAft>
                <a:spcPts val="0"/>
              </a:spcAft>
              <a:buNone/>
            </a:pPr>
            <a:r>
              <a:rPr lang="en"/>
              <a:t>Photos:</a:t>
            </a:r>
            <a:endParaRPr/>
          </a:p>
          <a:p>
            <a:pPr indent="0" lvl="0" marL="0" rtl="0" algn="l">
              <a:spcBef>
                <a:spcPts val="120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152400" y="2471700"/>
            <a:ext cx="4505200" cy="1754425"/>
          </a:xfrm>
          <a:prstGeom prst="rect">
            <a:avLst/>
          </a:prstGeom>
          <a:noFill/>
          <a:ln>
            <a:noFill/>
          </a:ln>
        </p:spPr>
      </p:pic>
      <p:pic>
        <p:nvPicPr>
          <p:cNvPr id="108" name="Google Shape;108;p19"/>
          <p:cNvPicPr preferRelativeResize="0"/>
          <p:nvPr/>
        </p:nvPicPr>
        <p:blipFill>
          <a:blip r:embed="rId4">
            <a:alphaModFix/>
          </a:blip>
          <a:stretch>
            <a:fillRect/>
          </a:stretch>
        </p:blipFill>
        <p:spPr>
          <a:xfrm>
            <a:off x="4894761" y="2471700"/>
            <a:ext cx="4013938" cy="247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Learned and Concluding Thoughts</a:t>
            </a:r>
            <a:endParaRPr/>
          </a:p>
        </p:txBody>
      </p:sp>
      <p:sp>
        <p:nvSpPr>
          <p:cNvPr id="114" name="Google Shape;114;p20"/>
          <p:cNvSpPr txBox="1"/>
          <p:nvPr>
            <p:ph idx="1" type="body"/>
          </p:nvPr>
        </p:nvSpPr>
        <p:spPr>
          <a:xfrm>
            <a:off x="311700" y="1147225"/>
            <a:ext cx="8520600" cy="3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Our group learned many valuable lessons during the life-cycle of this project. The most important things we learnt are the following:</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1           </a:t>
            </a:r>
            <a:r>
              <a:rPr b="1" lang="en" sz="1000">
                <a:latin typeface="Arial"/>
                <a:ea typeface="Arial"/>
                <a:cs typeface="Arial"/>
                <a:sym typeface="Arial"/>
              </a:rPr>
              <a:t>Communication is key </a:t>
            </a:r>
            <a:endParaRPr b="1"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We realized that we needed to be </a:t>
            </a:r>
            <a:r>
              <a:rPr b="1" lang="en" sz="1000">
                <a:latin typeface="Arial"/>
                <a:ea typeface="Arial"/>
                <a:cs typeface="Arial"/>
                <a:sym typeface="Arial"/>
              </a:rPr>
              <a:t>flexible</a:t>
            </a:r>
            <a:r>
              <a:rPr lang="en" sz="1000">
                <a:latin typeface="Arial"/>
                <a:ea typeface="Arial"/>
                <a:cs typeface="Arial"/>
                <a:sym typeface="Arial"/>
              </a:rPr>
              <a:t>, and work through all of our ideas to reach one conclusion as a group. </a:t>
            </a:r>
            <a:endParaRPr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We learned how best to communicate between our members by </a:t>
            </a:r>
            <a:r>
              <a:rPr b="1" lang="en" sz="1000">
                <a:latin typeface="Arial"/>
                <a:ea typeface="Arial"/>
                <a:cs typeface="Arial"/>
                <a:sym typeface="Arial"/>
              </a:rPr>
              <a:t>updating </a:t>
            </a:r>
            <a:r>
              <a:rPr lang="en" sz="1000">
                <a:latin typeface="Arial"/>
                <a:ea typeface="Arial"/>
                <a:cs typeface="Arial"/>
                <a:sym typeface="Arial"/>
              </a:rPr>
              <a:t>each other on the state of our project as a whole and our individual assigned work</a:t>
            </a:r>
            <a:endParaRPr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Being </a:t>
            </a:r>
            <a:r>
              <a:rPr b="1" lang="en" sz="1000">
                <a:latin typeface="Arial"/>
                <a:ea typeface="Arial"/>
                <a:cs typeface="Arial"/>
                <a:sym typeface="Arial"/>
              </a:rPr>
              <a:t>receptive </a:t>
            </a:r>
            <a:r>
              <a:rPr lang="en" sz="1000">
                <a:latin typeface="Arial"/>
                <a:ea typeface="Arial"/>
                <a:cs typeface="Arial"/>
                <a:sym typeface="Arial"/>
              </a:rPr>
              <a:t>to everyone’s feedback and asking for help when needed</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2          </a:t>
            </a:r>
            <a:r>
              <a:rPr b="1" lang="en" sz="1000">
                <a:latin typeface="Arial"/>
                <a:ea typeface="Arial"/>
                <a:cs typeface="Arial"/>
                <a:sym typeface="Arial"/>
              </a:rPr>
              <a:t>Planning and being organized is essential</a:t>
            </a:r>
            <a:endParaRPr b="1"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We learned that planning is essential and we learned how to plan well with the help of various diagrams that helped us understand our product better:  such as the </a:t>
            </a:r>
            <a:r>
              <a:rPr b="1" lang="en" sz="1000">
                <a:latin typeface="Arial"/>
                <a:ea typeface="Arial"/>
                <a:cs typeface="Arial"/>
                <a:sym typeface="Arial"/>
              </a:rPr>
              <a:t>system diagrams and app structure and state diagrams</a:t>
            </a:r>
            <a:r>
              <a:rPr lang="en" sz="1000">
                <a:latin typeface="Arial"/>
                <a:ea typeface="Arial"/>
                <a:cs typeface="Arial"/>
                <a:sym typeface="Arial"/>
              </a:rPr>
              <a:t>. </a:t>
            </a:r>
            <a:endParaRPr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We used a </a:t>
            </a:r>
            <a:r>
              <a:rPr b="1" lang="en" sz="1000">
                <a:latin typeface="Arial"/>
                <a:ea typeface="Arial"/>
                <a:cs typeface="Arial"/>
                <a:sym typeface="Arial"/>
              </a:rPr>
              <a:t>Gantt chart </a:t>
            </a:r>
            <a:r>
              <a:rPr lang="en" sz="1000">
                <a:latin typeface="Arial"/>
                <a:ea typeface="Arial"/>
                <a:cs typeface="Arial"/>
                <a:sym typeface="Arial"/>
              </a:rPr>
              <a:t>to plan, track and schedule meetings and attain our project goals through </a:t>
            </a:r>
            <a:r>
              <a:rPr lang="en" sz="1000">
                <a:latin typeface="Arial"/>
                <a:ea typeface="Arial"/>
                <a:cs typeface="Arial"/>
                <a:sym typeface="Arial"/>
              </a:rPr>
              <a:t>stepwise</a:t>
            </a:r>
            <a:r>
              <a:rPr lang="en" sz="1000">
                <a:latin typeface="Arial"/>
                <a:ea typeface="Arial"/>
                <a:cs typeface="Arial"/>
                <a:sym typeface="Arial"/>
              </a:rPr>
              <a:t> tasks</a:t>
            </a:r>
            <a:endParaRPr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We also learned the </a:t>
            </a:r>
            <a:r>
              <a:rPr b="1" lang="en" sz="1000">
                <a:latin typeface="Arial"/>
                <a:ea typeface="Arial"/>
                <a:cs typeface="Arial"/>
                <a:sym typeface="Arial"/>
              </a:rPr>
              <a:t>importance of documentation</a:t>
            </a:r>
            <a:endParaRPr b="1"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3        </a:t>
            </a:r>
            <a:r>
              <a:rPr b="1" lang="en" sz="600">
                <a:latin typeface="Times New Roman"/>
                <a:ea typeface="Times New Roman"/>
                <a:cs typeface="Times New Roman"/>
                <a:sym typeface="Times New Roman"/>
              </a:rPr>
              <a:t> </a:t>
            </a:r>
            <a:r>
              <a:rPr b="1" lang="en" sz="1000">
                <a:latin typeface="Arial"/>
                <a:ea typeface="Arial"/>
                <a:cs typeface="Arial"/>
                <a:sym typeface="Arial"/>
              </a:rPr>
              <a:t>Project assessment, monitoring, and testing is crucial</a:t>
            </a:r>
            <a:endParaRPr b="1"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Times New Roman"/>
                <a:ea typeface="Times New Roman"/>
                <a:cs typeface="Times New Roman"/>
                <a:sym typeface="Times New Roman"/>
              </a:rPr>
              <a:t>we did so </a:t>
            </a:r>
            <a:r>
              <a:rPr lang="en" sz="1000">
                <a:latin typeface="Arial"/>
                <a:ea typeface="Arial"/>
                <a:cs typeface="Arial"/>
                <a:sym typeface="Arial"/>
              </a:rPr>
              <a:t>through </a:t>
            </a:r>
            <a:r>
              <a:rPr b="1" lang="en" sz="1000">
                <a:latin typeface="Arial"/>
                <a:ea typeface="Arial"/>
                <a:cs typeface="Arial"/>
                <a:sym typeface="Arial"/>
              </a:rPr>
              <a:t>Peer-reviews</a:t>
            </a:r>
            <a:r>
              <a:rPr lang="en" sz="1000">
                <a:latin typeface="Arial"/>
                <a:ea typeface="Arial"/>
                <a:cs typeface="Arial"/>
                <a:sym typeface="Arial"/>
              </a:rPr>
              <a:t> and </a:t>
            </a:r>
            <a:r>
              <a:rPr b="1" lang="en" sz="1000">
                <a:latin typeface="Arial"/>
                <a:ea typeface="Arial"/>
                <a:cs typeface="Arial"/>
                <a:sym typeface="Arial"/>
              </a:rPr>
              <a:t>testing</a:t>
            </a:r>
            <a:r>
              <a:rPr lang="en" sz="1000">
                <a:latin typeface="Arial"/>
                <a:ea typeface="Arial"/>
                <a:cs typeface="Arial"/>
                <a:sym typeface="Arial"/>
              </a:rPr>
              <a:t> our product multiple times </a:t>
            </a:r>
            <a:endParaRPr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    we learnt that even after good planning, things can get in the way of our goals, for eg: not having enough time to implement the notification feature that shows threshold values. </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4        </a:t>
            </a:r>
            <a:r>
              <a:rPr b="1" lang="en" sz="1000">
                <a:latin typeface="Arial"/>
                <a:ea typeface="Arial"/>
                <a:cs typeface="Arial"/>
                <a:sym typeface="Arial"/>
              </a:rPr>
              <a:t>Other technical skills</a:t>
            </a:r>
            <a:r>
              <a:rPr lang="en" sz="1000">
                <a:latin typeface="Arial"/>
                <a:ea typeface="Arial"/>
                <a:cs typeface="Arial"/>
                <a:sym typeface="Arial"/>
              </a:rPr>
              <a:t> </a:t>
            </a:r>
            <a:endParaRPr sz="1000">
              <a:latin typeface="Arial"/>
              <a:ea typeface="Arial"/>
              <a:cs typeface="Arial"/>
              <a:sym typeface="Arial"/>
            </a:endParaRPr>
          </a:p>
          <a:p>
            <a:pPr indent="0" lvl="0" marL="685800" rtl="0" algn="l">
              <a:spcBef>
                <a:spcPts val="0"/>
              </a:spcBef>
              <a:spcAft>
                <a:spcPts val="0"/>
              </a:spcAft>
              <a:buClr>
                <a:schemeClr val="dk1"/>
              </a:buClr>
              <a:buSzPts val="1100"/>
              <a:buFont typeface="Arial"/>
              <a:buNone/>
            </a:pPr>
            <a:r>
              <a:rPr lang="en" sz="1000">
                <a:latin typeface="Arial"/>
                <a:ea typeface="Arial"/>
                <a:cs typeface="Arial"/>
                <a:sym typeface="Arial"/>
              </a:rPr>
              <a:t>-</a:t>
            </a:r>
            <a:r>
              <a:rPr lang="en" sz="600">
                <a:latin typeface="Times New Roman"/>
                <a:ea typeface="Times New Roman"/>
                <a:cs typeface="Times New Roman"/>
                <a:sym typeface="Times New Roman"/>
              </a:rPr>
              <a:t>       </a:t>
            </a:r>
            <a:r>
              <a:rPr lang="en" sz="1000">
                <a:latin typeface="Arial"/>
                <a:ea typeface="Arial"/>
                <a:cs typeface="Arial"/>
                <a:sym typeface="Arial"/>
              </a:rPr>
              <a:t>How to connect the front and back end, how to use an API, etc.</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