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67" r:id="rId6"/>
    <p:sldId id="259" r:id="rId7"/>
    <p:sldId id="274" r:id="rId8"/>
    <p:sldId id="260" r:id="rId9"/>
    <p:sldId id="275" r:id="rId10"/>
    <p:sldId id="270" r:id="rId11"/>
    <p:sldId id="273" r:id="rId12"/>
    <p:sldId id="272" r:id="rId13"/>
    <p:sldId id="262" r:id="rId14"/>
    <p:sldId id="271" r:id="rId15"/>
    <p:sldId id="269" r:id="rId16"/>
    <p:sldId id="266" r:id="rId17"/>
    <p:sldId id="268" r:id="rId18"/>
    <p:sldId id="265" r:id="rId19"/>
    <p:sldId id="263"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494D3-DFCE-ABA4-3432-F33126F1AF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132C0E9-E77E-D30F-D6F8-50EF803E90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108CF5A-9C75-C302-0917-1C8C02F36763}"/>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5" name="Footer Placeholder 4">
            <a:extLst>
              <a:ext uri="{FF2B5EF4-FFF2-40B4-BE49-F238E27FC236}">
                <a16:creationId xmlns:a16="http://schemas.microsoft.com/office/drawing/2014/main" id="{009A521D-4660-B44C-A21A-C7FAB5ED08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7FD60A-1206-E9AA-DE51-C0F4457E4BC5}"/>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3282736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4C24-87B1-CD63-E2CF-82A2AE24FA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AEA4D0-01C7-CB35-30FA-FF1A0AAA7E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37CAF8F-A7B0-BF1F-B19C-D6967C769EAD}"/>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5" name="Footer Placeholder 4">
            <a:extLst>
              <a:ext uri="{FF2B5EF4-FFF2-40B4-BE49-F238E27FC236}">
                <a16:creationId xmlns:a16="http://schemas.microsoft.com/office/drawing/2014/main" id="{1161709F-9F5D-0FCA-1819-11BD6EB56D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E9F68-8D44-803A-EA20-594BD04CB3B1}"/>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3958246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343A78-203A-0EF3-6814-312E1E2368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15C459-3EB9-E8AF-B63B-254B14FF0A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366335-73FA-D3C3-AD6F-A32993A2E70C}"/>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5" name="Footer Placeholder 4">
            <a:extLst>
              <a:ext uri="{FF2B5EF4-FFF2-40B4-BE49-F238E27FC236}">
                <a16:creationId xmlns:a16="http://schemas.microsoft.com/office/drawing/2014/main" id="{3A85C1B6-9490-AA3C-C325-B140FD5098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BD586-D6DC-3061-A5EC-C15E7370E40F}"/>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2733136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2897F-3B1F-F37D-564B-4074CDBD11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8F5700C-E015-65F5-36B7-6D792D69F2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FFCC40-0137-0750-004F-5643C66B21BE}"/>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5" name="Footer Placeholder 4">
            <a:extLst>
              <a:ext uri="{FF2B5EF4-FFF2-40B4-BE49-F238E27FC236}">
                <a16:creationId xmlns:a16="http://schemas.microsoft.com/office/drawing/2014/main" id="{48A86A4D-4EB1-9176-4F64-DDCE2798E8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214D1-6886-A254-B2BC-A20B3F0CF2BB}"/>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72801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09033-C66A-4BA9-26B0-FD7655466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C650A22-A4D3-7183-D933-571EB8E4AC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66D39C-A44C-784E-5247-8FE046B50E33}"/>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5" name="Footer Placeholder 4">
            <a:extLst>
              <a:ext uri="{FF2B5EF4-FFF2-40B4-BE49-F238E27FC236}">
                <a16:creationId xmlns:a16="http://schemas.microsoft.com/office/drawing/2014/main" id="{86DFD2F3-B191-BBE7-1ADF-3665D50E8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57EA39-4197-B787-0169-EEF0B550303F}"/>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351889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622B9-567C-B4B9-EFEA-55ECF623D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A76D7A-6144-46A3-C01E-ABB380FFE6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00DA0FF-8BDA-B833-F864-66B4C59413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818DCE-4CA0-83FE-9699-870CD58013AA}"/>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6" name="Footer Placeholder 5">
            <a:extLst>
              <a:ext uri="{FF2B5EF4-FFF2-40B4-BE49-F238E27FC236}">
                <a16:creationId xmlns:a16="http://schemas.microsoft.com/office/drawing/2014/main" id="{702264E0-7DBD-4F34-DF76-C608B3AA6F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3FD08C-E359-F97E-6F7E-E6432DAEE464}"/>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4200913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09AF-69F1-C7B7-D7FD-A0DA42084D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074863-293D-BDC9-6C28-7537EFA5B4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4116E1-2BD7-D555-6627-CA75367B9A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5C963C-21BE-1189-6664-74CF9534E4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F9BB15-AA3E-682C-70C1-41C331642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D8EB90-8171-8F36-CF8B-90085927B6A4}"/>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8" name="Footer Placeholder 7">
            <a:extLst>
              <a:ext uri="{FF2B5EF4-FFF2-40B4-BE49-F238E27FC236}">
                <a16:creationId xmlns:a16="http://schemas.microsoft.com/office/drawing/2014/main" id="{F67E3BB7-5637-EA8D-A5BF-5AD44CF015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400B58-FAB5-F721-7A77-F7041574F9B1}"/>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362140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8E864-5758-8429-8D3B-2E530D865D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0F5576B-CEF2-A43E-E608-9CD5D3292207}"/>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4" name="Footer Placeholder 3">
            <a:extLst>
              <a:ext uri="{FF2B5EF4-FFF2-40B4-BE49-F238E27FC236}">
                <a16:creationId xmlns:a16="http://schemas.microsoft.com/office/drawing/2014/main" id="{1F612CA7-8861-388E-0138-88E461924C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932073E-2663-A714-1B84-49CBC11A99C4}"/>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2927223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DD04B6-EBD1-D3D9-1B20-BC836FEF3EF5}"/>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3" name="Footer Placeholder 2">
            <a:extLst>
              <a:ext uri="{FF2B5EF4-FFF2-40B4-BE49-F238E27FC236}">
                <a16:creationId xmlns:a16="http://schemas.microsoft.com/office/drawing/2014/main" id="{427920B6-EEA0-D8C9-549F-3D33F1DC09F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82DD17C-EA68-F538-EF58-C888C301FD01}"/>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366375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B1F3-C980-0293-5E80-95160B1020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9455EA-B5B0-E889-4621-BE722AF6A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767E44-4B73-B329-ACBA-A1757AC48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37964-741B-7820-A9C0-088E42AE65DB}"/>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6" name="Footer Placeholder 5">
            <a:extLst>
              <a:ext uri="{FF2B5EF4-FFF2-40B4-BE49-F238E27FC236}">
                <a16:creationId xmlns:a16="http://schemas.microsoft.com/office/drawing/2014/main" id="{10109B4E-F7B7-9D95-77A5-D23D35038A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E442A4-50C5-6FAE-1993-CD5A6A13369D}"/>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3270343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2925-DA64-180A-B8CD-66447ADEC3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76EB712-104C-7653-F897-86D94DDD55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62EC712-15E2-1796-43F3-A18CAB3F9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25496-10D8-6643-1C2A-441898B0C3D1}"/>
              </a:ext>
            </a:extLst>
          </p:cNvPr>
          <p:cNvSpPr>
            <a:spLocks noGrp="1"/>
          </p:cNvSpPr>
          <p:nvPr>
            <p:ph type="dt" sz="half" idx="10"/>
          </p:nvPr>
        </p:nvSpPr>
        <p:spPr/>
        <p:txBody>
          <a:bodyPr/>
          <a:lstStyle/>
          <a:p>
            <a:fld id="{E2C5857B-563E-4AC5-ABD5-8D12D74C6E70}" type="datetimeFigureOut">
              <a:rPr lang="en-IN" smtClean="0"/>
              <a:t>06-05-2025</a:t>
            </a:fld>
            <a:endParaRPr lang="en-IN"/>
          </a:p>
        </p:txBody>
      </p:sp>
      <p:sp>
        <p:nvSpPr>
          <p:cNvPr id="6" name="Footer Placeholder 5">
            <a:extLst>
              <a:ext uri="{FF2B5EF4-FFF2-40B4-BE49-F238E27FC236}">
                <a16:creationId xmlns:a16="http://schemas.microsoft.com/office/drawing/2014/main" id="{039838BD-549C-16D9-FA4E-0406A78EAB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EE9B53-C07F-3A55-0B16-A4146CCD4657}"/>
              </a:ext>
            </a:extLst>
          </p:cNvPr>
          <p:cNvSpPr>
            <a:spLocks noGrp="1"/>
          </p:cNvSpPr>
          <p:nvPr>
            <p:ph type="sldNum" sz="quarter" idx="12"/>
          </p:nvPr>
        </p:nvSpPr>
        <p:spPr/>
        <p:txBody>
          <a:bodyPr/>
          <a:lstStyle/>
          <a:p>
            <a:fld id="{C373E6F5-F4EA-4606-B47C-C762DF75CE05}" type="slidenum">
              <a:rPr lang="en-IN" smtClean="0"/>
              <a:t>‹#›</a:t>
            </a:fld>
            <a:endParaRPr lang="en-IN"/>
          </a:p>
        </p:txBody>
      </p:sp>
    </p:spTree>
    <p:extLst>
      <p:ext uri="{BB962C8B-B14F-4D97-AF65-F5344CB8AC3E}">
        <p14:creationId xmlns:p14="http://schemas.microsoft.com/office/powerpoint/2010/main" val="26261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2EE268-15BC-D5BC-A1A3-21C2084D43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811911-6F4E-DD94-6DE3-330FF87BB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550612-B31C-DDDA-A367-4C1E01BC8C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C5857B-563E-4AC5-ABD5-8D12D74C6E70}" type="datetimeFigureOut">
              <a:rPr lang="en-IN" smtClean="0"/>
              <a:t>06-05-2025</a:t>
            </a:fld>
            <a:endParaRPr lang="en-IN"/>
          </a:p>
        </p:txBody>
      </p:sp>
      <p:sp>
        <p:nvSpPr>
          <p:cNvPr id="5" name="Footer Placeholder 4">
            <a:extLst>
              <a:ext uri="{FF2B5EF4-FFF2-40B4-BE49-F238E27FC236}">
                <a16:creationId xmlns:a16="http://schemas.microsoft.com/office/drawing/2014/main" id="{9756DAA7-7E3C-30D3-D30E-527E547F57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4752441-B22D-4B5C-354D-FB901F5179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73E6F5-F4EA-4606-B47C-C762DF75CE05}" type="slidenum">
              <a:rPr lang="en-IN" smtClean="0"/>
              <a:t>‹#›</a:t>
            </a:fld>
            <a:endParaRPr lang="en-IN"/>
          </a:p>
        </p:txBody>
      </p:sp>
    </p:spTree>
    <p:extLst>
      <p:ext uri="{BB962C8B-B14F-4D97-AF65-F5344CB8AC3E}">
        <p14:creationId xmlns:p14="http://schemas.microsoft.com/office/powerpoint/2010/main" val="167066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D2038-2423-99D8-5105-CC8392BD0579}"/>
              </a:ext>
            </a:extLst>
          </p:cNvPr>
          <p:cNvSpPr>
            <a:spLocks noGrp="1"/>
          </p:cNvSpPr>
          <p:nvPr>
            <p:ph type="ctrTitle"/>
          </p:nvPr>
        </p:nvSpPr>
        <p:spPr/>
        <p:txBody>
          <a:bodyPr>
            <a:normAutofit fontScale="90000"/>
          </a:bodyPr>
          <a:lstStyle/>
          <a:p>
            <a:r>
              <a:rPr lang="en-US" dirty="0"/>
              <a:t>Smart Farming systems using AI and machine learning</a:t>
            </a:r>
            <a:endParaRPr lang="en-IN" dirty="0"/>
          </a:p>
        </p:txBody>
      </p:sp>
    </p:spTree>
    <p:extLst>
      <p:ext uri="{BB962C8B-B14F-4D97-AF65-F5344CB8AC3E}">
        <p14:creationId xmlns:p14="http://schemas.microsoft.com/office/powerpoint/2010/main" val="3608755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D2C6-7751-22D0-EFE4-44DD9BA44FA6}"/>
              </a:ext>
            </a:extLst>
          </p:cNvPr>
          <p:cNvSpPr>
            <a:spLocks noGrp="1"/>
          </p:cNvSpPr>
          <p:nvPr>
            <p:ph type="title"/>
          </p:nvPr>
        </p:nvSpPr>
        <p:spPr>
          <a:xfrm>
            <a:off x="713510" y="93518"/>
            <a:ext cx="10515600" cy="474952"/>
          </a:xfrm>
        </p:spPr>
        <p:txBody>
          <a:bodyPr>
            <a:normAutofit fontScale="90000"/>
          </a:bodyPr>
          <a:lstStyle/>
          <a:p>
            <a:r>
              <a:rPr lang="en-US" b="1" dirty="0"/>
              <a:t>Data Cleaning and Handling Missing Values</a:t>
            </a:r>
            <a:endParaRPr lang="en-IN" b="1" dirty="0"/>
          </a:p>
        </p:txBody>
      </p:sp>
      <p:sp>
        <p:nvSpPr>
          <p:cNvPr id="6" name="Rectangle 3">
            <a:extLst>
              <a:ext uri="{FF2B5EF4-FFF2-40B4-BE49-F238E27FC236}">
                <a16:creationId xmlns:a16="http://schemas.microsoft.com/office/drawing/2014/main" id="{8D1E5537-8DD8-97BF-907D-0666C3C6A419}"/>
              </a:ext>
            </a:extLst>
          </p:cNvPr>
          <p:cNvSpPr>
            <a:spLocks noGrp="1" noChangeArrowheads="1"/>
          </p:cNvSpPr>
          <p:nvPr>
            <p:ph idx="1"/>
          </p:nvPr>
        </p:nvSpPr>
        <p:spPr bwMode="auto">
          <a:xfrm>
            <a:off x="838200" y="682167"/>
            <a:ext cx="9254457"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Checked for missing values using </a:t>
            </a:r>
            <a:r>
              <a:rPr kumimoji="0" lang="en-US" altLang="en-US" sz="1800" b="0" i="0" u="none" strike="noStrike" cap="none" normalizeH="0" baseline="0" dirty="0" err="1">
                <a:ln>
                  <a:noFill/>
                </a:ln>
                <a:solidFill>
                  <a:schemeClr val="tx1"/>
                </a:solidFill>
                <a:effectLst/>
                <a:latin typeface="Arial Unicode MS"/>
              </a:rPr>
              <a:t>isnull</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.info()</a:t>
            </a:r>
            <a:r>
              <a:rPr kumimoji="0" lang="en-US" altLang="en-US" sz="1800" b="0" i="0" u="none" strike="noStrike" cap="none" normalizeH="0" baseline="0" dirty="0">
                <a:ln>
                  <a:noFill/>
                </a:ln>
                <a:solidFill>
                  <a:schemeClr val="tx1"/>
                </a:solidFill>
                <a:effectLst/>
              </a:rPr>
              <a:t> to ensure data completeness.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Removed any duplicate records to avoid training bias.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Detected and handled outliers using statistical techniques like Z-score or IQR.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Ensured unit consistency across all features (e.g., temperature in °C, rainfall in mm).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Verified data types and converted them if needed (e.g., float to int).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Handled missing values through: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Mean/median imputation (if applicable),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Interpolation methods, or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Dropping rows (if very few missing).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Final dataset is clean, structured, and ready for model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Preprocessing improves model accuracy and generalization.</a:t>
            </a:r>
          </a:p>
        </p:txBody>
      </p:sp>
    </p:spTree>
    <p:extLst>
      <p:ext uri="{BB962C8B-B14F-4D97-AF65-F5344CB8AC3E}">
        <p14:creationId xmlns:p14="http://schemas.microsoft.com/office/powerpoint/2010/main" val="2023361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8A85-DEFE-06ED-C517-95C765B2F613}"/>
              </a:ext>
            </a:extLst>
          </p:cNvPr>
          <p:cNvSpPr>
            <a:spLocks noGrp="1"/>
          </p:cNvSpPr>
          <p:nvPr>
            <p:ph type="title"/>
          </p:nvPr>
        </p:nvSpPr>
        <p:spPr/>
        <p:txBody>
          <a:bodyPr/>
          <a:lstStyle/>
          <a:p>
            <a:r>
              <a:rPr lang="en-US" b="1" dirty="0"/>
              <a:t>Model Selection and Justification</a:t>
            </a:r>
            <a:endParaRPr lang="en-IN" b="1" dirty="0"/>
          </a:p>
        </p:txBody>
      </p:sp>
      <p:sp>
        <p:nvSpPr>
          <p:cNvPr id="4" name="Rectangle 1">
            <a:extLst>
              <a:ext uri="{FF2B5EF4-FFF2-40B4-BE49-F238E27FC236}">
                <a16:creationId xmlns:a16="http://schemas.microsoft.com/office/drawing/2014/main" id="{599339A4-BE94-98E9-5CFA-D563DD90AC09}"/>
              </a:ext>
            </a:extLst>
          </p:cNvPr>
          <p:cNvSpPr>
            <a:spLocks noGrp="1" noChangeArrowheads="1"/>
          </p:cNvSpPr>
          <p:nvPr>
            <p:ph idx="1"/>
          </p:nvPr>
        </p:nvSpPr>
        <p:spPr bwMode="auto">
          <a:xfrm>
            <a:off x="838200" y="2246834"/>
            <a:ext cx="627460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Selected Algorithm: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Chosen model: </a:t>
            </a:r>
            <a:r>
              <a:rPr lang="en-IN" b="1" dirty="0"/>
              <a:t>Support Vector Machine</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Why SVM?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26B8B58-9FCB-536A-DC7E-44E7C4E6CF86}"/>
              </a:ext>
            </a:extLst>
          </p:cNvPr>
          <p:cNvSpPr>
            <a:spLocks noChangeArrowheads="1"/>
          </p:cNvSpPr>
          <p:nvPr/>
        </p:nvSpPr>
        <p:spPr bwMode="auto">
          <a:xfrm>
            <a:off x="747250" y="4083211"/>
            <a:ext cx="1119894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 accuracy for small weather datasets</a:t>
            </a:r>
            <a:r>
              <a:rPr kumimoji="0" lang="en-US" altLang="en-US" sz="1800" b="0" i="0" u="none" strike="noStrike" cap="none" normalizeH="0" baseline="0" dirty="0">
                <a:ln>
                  <a:noFill/>
                </a:ln>
                <a:solidFill>
                  <a:schemeClr val="tx1"/>
                </a:solidFill>
                <a:effectLst/>
                <a:latin typeface="Arial" panose="020B0604020202020204" pitchFamily="34" charset="0"/>
              </a:rPr>
              <a:t> – SVM gives better results when the data is not very    large.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Handles complex relationships</a:t>
            </a:r>
            <a:r>
              <a:rPr kumimoji="0" lang="en-US" altLang="en-US" sz="1800" b="0" i="0" u="none" strike="noStrike" cap="none" normalizeH="0" baseline="0" dirty="0">
                <a:ln>
                  <a:noFill/>
                </a:ln>
                <a:solidFill>
                  <a:schemeClr val="tx1"/>
                </a:solidFill>
                <a:effectLst/>
                <a:latin typeface="Arial" panose="020B0604020202020204" pitchFamily="34" charset="0"/>
              </a:rPr>
              <a:t> – SVM can model nonlinear patterns between weather and crop conditions.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Good at avoiding overfitting</a:t>
            </a:r>
            <a:r>
              <a:rPr kumimoji="0" lang="en-US" altLang="en-US" sz="1800" b="0" i="0" u="none" strike="noStrike" cap="none" normalizeH="0" baseline="0" dirty="0">
                <a:ln>
                  <a:noFill/>
                </a:ln>
                <a:solidFill>
                  <a:schemeClr val="tx1"/>
                </a:solidFill>
                <a:effectLst/>
                <a:latin typeface="Arial" panose="020B0604020202020204" pitchFamily="34" charset="0"/>
              </a:rPr>
              <a:t> – SVM finds the best boundary and works well even with real-world noisy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and fast</a:t>
            </a:r>
            <a:r>
              <a:rPr kumimoji="0" lang="en-US" altLang="en-US" sz="1800" b="0" i="0" u="none" strike="noStrike" cap="none" normalizeH="0" baseline="0" dirty="0">
                <a:ln>
                  <a:noFill/>
                </a:ln>
                <a:solidFill>
                  <a:schemeClr val="tx1"/>
                </a:solidFill>
                <a:effectLst/>
                <a:latin typeface="Arial" panose="020B0604020202020204" pitchFamily="34" charset="0"/>
              </a:rPr>
              <a:t> – SVM is easy to run on IoT devices without needing heavy hardware.</a:t>
            </a:r>
          </a:p>
        </p:txBody>
      </p:sp>
    </p:spTree>
    <p:extLst>
      <p:ext uri="{BB962C8B-B14F-4D97-AF65-F5344CB8AC3E}">
        <p14:creationId xmlns:p14="http://schemas.microsoft.com/office/powerpoint/2010/main" val="288454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247E5FA-0CA4-FDD5-6E56-4272E7FFE2A7}"/>
              </a:ext>
            </a:extLst>
          </p:cNvPr>
          <p:cNvSpPr>
            <a:spLocks noGrp="1" noChangeArrowheads="1"/>
          </p:cNvSpPr>
          <p:nvPr>
            <p:ph idx="1"/>
          </p:nvPr>
        </p:nvSpPr>
        <p:spPr bwMode="auto">
          <a:xfrm>
            <a:off x="838200" y="1321961"/>
            <a:ext cx="876643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Comparison with Other Algorithms: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Logistic Regression: Too linear, less accurate for multi-class prediction.</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Decision Tree: Simple but prone to overfitting.</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KNN: Slower and less accurate on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Accuracy Achieved: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High accuracy (typically above 95%) with low variance in predictions.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Suitable for real-time prediction scenarios due to fast inference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Scalability: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Easily scalable to larger datasets.</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Parallel training makes it suitable for large-scale agriculture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5639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DF9E-F37C-15B2-3ED8-EE3C2B4BC6C5}"/>
              </a:ext>
            </a:extLst>
          </p:cNvPr>
          <p:cNvSpPr>
            <a:spLocks noGrp="1"/>
          </p:cNvSpPr>
          <p:nvPr>
            <p:ph type="title"/>
          </p:nvPr>
        </p:nvSpPr>
        <p:spPr/>
        <p:txBody>
          <a:bodyPr/>
          <a:lstStyle/>
          <a:p>
            <a:r>
              <a:rPr lang="en-IN" b="1" dirty="0"/>
              <a:t>Model Training and Evaluation</a:t>
            </a:r>
          </a:p>
        </p:txBody>
      </p:sp>
      <p:sp>
        <p:nvSpPr>
          <p:cNvPr id="4" name="Rectangle 1">
            <a:extLst>
              <a:ext uri="{FF2B5EF4-FFF2-40B4-BE49-F238E27FC236}">
                <a16:creationId xmlns:a16="http://schemas.microsoft.com/office/drawing/2014/main" id="{E04150C9-BA65-E742-0C55-A74F55FF2AE0}"/>
              </a:ext>
            </a:extLst>
          </p:cNvPr>
          <p:cNvSpPr>
            <a:spLocks noGrp="1" noChangeArrowheads="1"/>
          </p:cNvSpPr>
          <p:nvPr>
            <p:ph idx="1"/>
          </p:nvPr>
        </p:nvSpPr>
        <p:spPr bwMode="auto">
          <a:xfrm>
            <a:off x="838200" y="2724021"/>
            <a:ext cx="925304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dataset is split into </a:t>
            </a:r>
            <a:r>
              <a:rPr kumimoji="0" lang="en-US" altLang="en-US" sz="2000" b="1" i="0" u="none" strike="noStrike" cap="none" normalizeH="0" baseline="0" dirty="0">
                <a:ln>
                  <a:noFill/>
                </a:ln>
                <a:solidFill>
                  <a:schemeClr val="tx1"/>
                </a:solidFill>
                <a:effectLst/>
                <a:latin typeface="Arial" panose="020B0604020202020204" pitchFamily="34" charset="0"/>
              </a:rPr>
              <a:t>training (80%)</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testing (20%)</a:t>
            </a:r>
            <a:r>
              <a:rPr kumimoji="0" lang="en-US" altLang="en-US" sz="2000" b="0" i="0" u="none" strike="noStrike" cap="none" normalizeH="0" baseline="0" dirty="0">
                <a:ln>
                  <a:noFill/>
                </a:ln>
                <a:solidFill>
                  <a:schemeClr val="tx1"/>
                </a:solidFill>
                <a:effectLst/>
                <a:latin typeface="Arial" panose="020B0604020202020204" pitchFamily="34" charset="0"/>
              </a:rPr>
              <a:t> parts.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model used is </a:t>
            </a:r>
            <a:r>
              <a:rPr lang="en-IN" sz="2000" b="1" dirty="0"/>
              <a:t>Support Vector Machine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training process helps the model learn patterns from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After training, the model is tested using new (unseen)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Accuracy</a:t>
            </a:r>
            <a:r>
              <a:rPr kumimoji="0" lang="en-US" altLang="en-US" sz="2000" b="0" i="0" u="none" strike="noStrike" cap="none" normalizeH="0" baseline="0" dirty="0">
                <a:ln>
                  <a:noFill/>
                </a:ln>
                <a:solidFill>
                  <a:schemeClr val="tx1"/>
                </a:solidFill>
                <a:effectLst/>
                <a:latin typeface="Arial" panose="020B0604020202020204" pitchFamily="34" charset="0"/>
              </a:rPr>
              <a:t> is used to check how well the model performs.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We also use a </a:t>
            </a:r>
            <a:r>
              <a:rPr kumimoji="0" lang="en-US" altLang="en-US" sz="2000" b="1" i="0" u="none" strike="noStrike" cap="none" normalizeH="0" baseline="0" dirty="0">
                <a:ln>
                  <a:noFill/>
                </a:ln>
                <a:solidFill>
                  <a:schemeClr val="tx1"/>
                </a:solidFill>
                <a:effectLst/>
                <a:latin typeface="Arial" panose="020B0604020202020204" pitchFamily="34" charset="0"/>
              </a:rPr>
              <a:t>confusion matrix</a:t>
            </a:r>
            <a:r>
              <a:rPr kumimoji="0" lang="en-US" altLang="en-US" sz="2000" b="0" i="0" u="none" strike="noStrike" cap="none" normalizeH="0" baseline="0" dirty="0">
                <a:ln>
                  <a:noFill/>
                </a:ln>
                <a:solidFill>
                  <a:schemeClr val="tx1"/>
                </a:solidFill>
                <a:effectLst/>
                <a:latin typeface="Arial" panose="020B0604020202020204" pitchFamily="34" charset="0"/>
              </a:rPr>
              <a:t> to see correct and wrong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model achieved </a:t>
            </a:r>
            <a:r>
              <a:rPr kumimoji="0" lang="en-US" altLang="en-US" sz="2000" b="1" i="0" u="none" strike="noStrike" cap="none" normalizeH="0" baseline="0" dirty="0">
                <a:ln>
                  <a:noFill/>
                </a:ln>
                <a:solidFill>
                  <a:schemeClr val="tx1"/>
                </a:solidFill>
                <a:effectLst/>
                <a:latin typeface="Arial" panose="020B0604020202020204" pitchFamily="34" charset="0"/>
              </a:rPr>
              <a:t>around 97% accuracy</a:t>
            </a:r>
            <a:r>
              <a:rPr kumimoji="0" lang="en-US" altLang="en-US" sz="2000" b="0" i="0" u="none" strike="noStrike" cap="none" normalizeH="0" baseline="0" dirty="0">
                <a:ln>
                  <a:noFill/>
                </a:ln>
                <a:solidFill>
                  <a:schemeClr val="tx1"/>
                </a:solidFill>
                <a:effectLst/>
                <a:latin typeface="Arial" panose="020B0604020202020204" pitchFamily="34" charset="0"/>
              </a:rPr>
              <a:t>, which is very good.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results show the model is reliable and gives the correct crop prediction.</a:t>
            </a:r>
          </a:p>
        </p:txBody>
      </p:sp>
    </p:spTree>
    <p:extLst>
      <p:ext uri="{BB962C8B-B14F-4D97-AF65-F5344CB8AC3E}">
        <p14:creationId xmlns:p14="http://schemas.microsoft.com/office/powerpoint/2010/main" val="343209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4A1A8-1E43-F472-1CB8-5186AB6D0745}"/>
              </a:ext>
            </a:extLst>
          </p:cNvPr>
          <p:cNvSpPr>
            <a:spLocks noGrp="1"/>
          </p:cNvSpPr>
          <p:nvPr>
            <p:ph type="title"/>
          </p:nvPr>
        </p:nvSpPr>
        <p:spPr/>
        <p:txBody>
          <a:bodyPr/>
          <a:lstStyle/>
          <a:p>
            <a:r>
              <a:rPr lang="en-IN" b="1" dirty="0"/>
              <a:t>Application Architecture Overview</a:t>
            </a:r>
          </a:p>
        </p:txBody>
      </p:sp>
      <p:sp>
        <p:nvSpPr>
          <p:cNvPr id="3" name="Content Placeholder 2">
            <a:extLst>
              <a:ext uri="{FF2B5EF4-FFF2-40B4-BE49-F238E27FC236}">
                <a16:creationId xmlns:a16="http://schemas.microsoft.com/office/drawing/2014/main" id="{166A9E18-CA26-CA18-9CE5-BD0626D5E70B}"/>
              </a:ext>
            </a:extLst>
          </p:cNvPr>
          <p:cNvSpPr>
            <a:spLocks noGrp="1"/>
          </p:cNvSpPr>
          <p:nvPr>
            <p:ph idx="1"/>
          </p:nvPr>
        </p:nvSpPr>
        <p:spPr/>
        <p:txBody>
          <a:bodyPr>
            <a:normAutofit fontScale="92500" lnSpcReduction="20000"/>
          </a:bodyPr>
          <a:lstStyle/>
          <a:p>
            <a:pPr algn="just"/>
            <a:r>
              <a:rPr lang="en-US" dirty="0"/>
              <a:t>The application follows a client-server architecture where the user interacts with a user-friendly web interface built using HTML and CSS. The input parameters such as nitrogen, phosphorus, potassium, temperature, humidity, pH, and rainfall are entered through the frontend form. These values are then sent to the backend using the Flask web framework, which serves as the server-side logic. The Flask backend loads a pre-trained Random Forest machine learning model (saved using Pickle) and processes the input to predict the most suitable crop. The prediction result is then returned to the frontend and displayed in a visually structured format. This architecture ensures a smooth communication flow between the user interface and the prediction engine, making the application efficient, modular, and easy to scale. The use of separate layers for UI and processing also enhances maintainability and flexibility for future improvements.</a:t>
            </a:r>
            <a:endParaRPr lang="en-IN" dirty="0"/>
          </a:p>
        </p:txBody>
      </p:sp>
    </p:spTree>
    <p:extLst>
      <p:ext uri="{BB962C8B-B14F-4D97-AF65-F5344CB8AC3E}">
        <p14:creationId xmlns:p14="http://schemas.microsoft.com/office/powerpoint/2010/main" val="474005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B20D-2907-34B7-B721-6AF1836C1175}"/>
              </a:ext>
            </a:extLst>
          </p:cNvPr>
          <p:cNvSpPr>
            <a:spLocks noGrp="1"/>
          </p:cNvSpPr>
          <p:nvPr>
            <p:ph type="title"/>
          </p:nvPr>
        </p:nvSpPr>
        <p:spPr/>
        <p:txBody>
          <a:bodyPr/>
          <a:lstStyle/>
          <a:p>
            <a:r>
              <a:rPr lang="en-IN" b="1" dirty="0"/>
              <a:t>Flask Backend Workflow</a:t>
            </a:r>
          </a:p>
        </p:txBody>
      </p:sp>
      <p:sp>
        <p:nvSpPr>
          <p:cNvPr id="3" name="Content Placeholder 2">
            <a:extLst>
              <a:ext uri="{FF2B5EF4-FFF2-40B4-BE49-F238E27FC236}">
                <a16:creationId xmlns:a16="http://schemas.microsoft.com/office/drawing/2014/main" id="{A2FC9BBD-D1CD-7AA8-5F00-B0722E5F3043}"/>
              </a:ext>
            </a:extLst>
          </p:cNvPr>
          <p:cNvSpPr>
            <a:spLocks noGrp="1"/>
          </p:cNvSpPr>
          <p:nvPr>
            <p:ph idx="1"/>
          </p:nvPr>
        </p:nvSpPr>
        <p:spPr/>
        <p:txBody>
          <a:bodyPr>
            <a:normAutofit fontScale="92500" lnSpcReduction="10000"/>
          </a:bodyPr>
          <a:lstStyle/>
          <a:p>
            <a:pPr algn="just"/>
            <a:r>
              <a:rPr lang="en-US" dirty="0"/>
              <a:t>The Flask backend acts as the core engine of the application, responsible for handling all server-side operations. When a user submits crop-related input values through the web form, Flask receives this data via HTTP POST requests. The backend first validates and processes the input, ensuring all values are present and in the correct format. It then loads the pre-trained machine learning model using Pickle or </a:t>
            </a:r>
            <a:r>
              <a:rPr lang="en-US" dirty="0" err="1"/>
              <a:t>Joblib</a:t>
            </a:r>
            <a:r>
              <a:rPr lang="en-US" dirty="0"/>
              <a:t>, and passes the user’s inputs into the model for prediction. Once the prediction is made, Flask returns the result back to the HTML frontend where it is displayed to the user. The Flask application uses different routes for rendering templates and handling form submissions. This structured routing and data flow in Flask ensures a smooth, secure, and real-time prediction process while maintaining separation between logic, UI, and model processing.</a:t>
            </a:r>
            <a:endParaRPr lang="en-IN" dirty="0"/>
          </a:p>
        </p:txBody>
      </p:sp>
    </p:spTree>
    <p:extLst>
      <p:ext uri="{BB962C8B-B14F-4D97-AF65-F5344CB8AC3E}">
        <p14:creationId xmlns:p14="http://schemas.microsoft.com/office/powerpoint/2010/main" val="186446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24FE-F2CD-4530-4FA0-7F0FF188AB23}"/>
              </a:ext>
            </a:extLst>
          </p:cNvPr>
          <p:cNvSpPr>
            <a:spLocks noGrp="1"/>
          </p:cNvSpPr>
          <p:nvPr>
            <p:ph type="title"/>
          </p:nvPr>
        </p:nvSpPr>
        <p:spPr/>
        <p:txBody>
          <a:bodyPr/>
          <a:lstStyle/>
          <a:p>
            <a:r>
              <a:rPr lang="en-IN" b="1" dirty="0"/>
              <a:t>Frontend UI Design (HTML &amp; CSS)</a:t>
            </a:r>
          </a:p>
        </p:txBody>
      </p:sp>
      <p:sp>
        <p:nvSpPr>
          <p:cNvPr id="3" name="Content Placeholder 2">
            <a:extLst>
              <a:ext uri="{FF2B5EF4-FFF2-40B4-BE49-F238E27FC236}">
                <a16:creationId xmlns:a16="http://schemas.microsoft.com/office/drawing/2014/main" id="{5F890ECC-8F85-3544-BFC8-433EEF87D1DB}"/>
              </a:ext>
            </a:extLst>
          </p:cNvPr>
          <p:cNvSpPr>
            <a:spLocks noGrp="1"/>
          </p:cNvSpPr>
          <p:nvPr>
            <p:ph idx="1"/>
          </p:nvPr>
        </p:nvSpPr>
        <p:spPr/>
        <p:txBody>
          <a:bodyPr>
            <a:normAutofit fontScale="92500" lnSpcReduction="20000"/>
          </a:bodyPr>
          <a:lstStyle/>
          <a:p>
            <a:pPr algn="just"/>
            <a:r>
              <a:rPr lang="en-US" dirty="0"/>
              <a:t>The frontend of the application is designed using HTML and CSS to provide a clean, intuitive, and responsive user interface. The HTML structure includes a well-organized form layout that allows users to input all the required parameters such as Nitrogen, Phosphorus, Potassium, Temperature, Humidity, pH, and Rainfall. Each input field is labeled clearly to guide the user. CSS is used to style the page with visually appealing colors, spacing, and alignment, ensuring that the application looks professional and user-friendly across different screen sizes. The result area is styled to appear on the right side of the screen, centered vertically, making it easy to view the predicted output. The UI is responsive, ensuring it adjusts gracefully on both desktop and mobile devices. The styling also enhances user interaction through hover effects, button designs, and form responsiveness, creating an overall polished experience.</a:t>
            </a:r>
            <a:endParaRPr lang="en-IN" dirty="0"/>
          </a:p>
        </p:txBody>
      </p:sp>
    </p:spTree>
    <p:extLst>
      <p:ext uri="{BB962C8B-B14F-4D97-AF65-F5344CB8AC3E}">
        <p14:creationId xmlns:p14="http://schemas.microsoft.com/office/powerpoint/2010/main" val="1595424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0F2B7-7A8C-B005-ADE6-C285B888287D}"/>
              </a:ext>
            </a:extLst>
          </p:cNvPr>
          <p:cNvSpPr>
            <a:spLocks noGrp="1"/>
          </p:cNvSpPr>
          <p:nvPr>
            <p:ph type="title"/>
          </p:nvPr>
        </p:nvSpPr>
        <p:spPr/>
        <p:txBody>
          <a:bodyPr/>
          <a:lstStyle/>
          <a:p>
            <a:r>
              <a:rPr lang="en-IN" b="1" dirty="0"/>
              <a:t>Validation and Accuracy Metrics</a:t>
            </a:r>
          </a:p>
        </p:txBody>
      </p:sp>
      <p:sp>
        <p:nvSpPr>
          <p:cNvPr id="4" name="Rectangle 1">
            <a:extLst>
              <a:ext uri="{FF2B5EF4-FFF2-40B4-BE49-F238E27FC236}">
                <a16:creationId xmlns:a16="http://schemas.microsoft.com/office/drawing/2014/main" id="{E4D21070-BD71-7608-D4B9-772038D154D8}"/>
              </a:ext>
            </a:extLst>
          </p:cNvPr>
          <p:cNvSpPr>
            <a:spLocks noGrp="1" noChangeArrowheads="1"/>
          </p:cNvSpPr>
          <p:nvPr>
            <p:ph idx="1"/>
          </p:nvPr>
        </p:nvSpPr>
        <p:spPr bwMode="auto">
          <a:xfrm>
            <a:off x="838200" y="2570134"/>
            <a:ext cx="1088631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Accuracy Score</a:t>
            </a:r>
            <a:r>
              <a:rPr kumimoji="0" lang="en-US" altLang="en-US" sz="2000" b="0" i="0" u="none" strike="noStrike" cap="none" normalizeH="0" baseline="0" dirty="0">
                <a:ln>
                  <a:noFill/>
                </a:ln>
                <a:solidFill>
                  <a:schemeClr val="tx1"/>
                </a:solidFill>
                <a:effectLst/>
                <a:latin typeface="Arial" panose="020B0604020202020204" pitchFamily="34" charset="0"/>
              </a:rPr>
              <a:t> used to evaluate model performance on test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Confusion Matrix</a:t>
            </a:r>
            <a:r>
              <a:rPr kumimoji="0" lang="en-US" altLang="en-US" sz="2000" b="0" i="0" u="none" strike="noStrike" cap="none" normalizeH="0" baseline="0" dirty="0">
                <a:ln>
                  <a:noFill/>
                </a:ln>
                <a:solidFill>
                  <a:schemeClr val="tx1"/>
                </a:solidFill>
                <a:effectLst/>
                <a:latin typeface="Arial" panose="020B0604020202020204" pitchFamily="34" charset="0"/>
              </a:rPr>
              <a:t> applied to measure classification success across multiple crop categories.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Cross-Validation</a:t>
            </a:r>
            <a:r>
              <a:rPr kumimoji="0" lang="en-US" altLang="en-US" sz="2000" b="0" i="0" u="none" strike="noStrike" cap="none" normalizeH="0" baseline="0" dirty="0">
                <a:ln>
                  <a:noFill/>
                </a:ln>
                <a:solidFill>
                  <a:schemeClr val="tx1"/>
                </a:solidFill>
                <a:effectLst/>
                <a:latin typeface="Arial" panose="020B0604020202020204" pitchFamily="34" charset="0"/>
              </a:rPr>
              <a:t> performed to ensure model consistency and reduce overfitting.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Model achieves </a:t>
            </a:r>
            <a:r>
              <a:rPr kumimoji="0" lang="en-US" altLang="en-US" sz="2000" b="1" i="0" u="none" strike="noStrike" cap="none" normalizeH="0" baseline="0" dirty="0">
                <a:ln>
                  <a:noFill/>
                </a:ln>
                <a:solidFill>
                  <a:schemeClr val="tx1"/>
                </a:solidFill>
                <a:effectLst/>
                <a:latin typeface="Arial" panose="020B0604020202020204" pitchFamily="34" charset="0"/>
              </a:rPr>
              <a:t>high accuracy</a:t>
            </a:r>
            <a:r>
              <a:rPr kumimoji="0" lang="en-US" altLang="en-US" sz="2000" b="0" i="0" u="none" strike="noStrike" cap="none" normalizeH="0" baseline="0" dirty="0">
                <a:ln>
                  <a:noFill/>
                </a:ln>
                <a:solidFill>
                  <a:schemeClr val="tx1"/>
                </a:solidFill>
                <a:effectLst/>
                <a:latin typeface="Arial" panose="020B0604020202020204" pitchFamily="34" charset="0"/>
              </a:rPr>
              <a:t> with reliable prediction outputs.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Validations help confirm the model’s </a:t>
            </a:r>
            <a:r>
              <a:rPr kumimoji="0" lang="en-US" altLang="en-US" sz="2000" b="1" i="0" u="none" strike="noStrike" cap="none" normalizeH="0" baseline="0" dirty="0">
                <a:ln>
                  <a:noFill/>
                </a:ln>
                <a:solidFill>
                  <a:schemeClr val="tx1"/>
                </a:solidFill>
                <a:effectLst/>
                <a:latin typeface="Arial" panose="020B0604020202020204" pitchFamily="34" charset="0"/>
              </a:rPr>
              <a:t>robustness and generalization</a:t>
            </a:r>
            <a:r>
              <a:rPr kumimoji="0" lang="en-US" altLang="en-US" sz="2000" b="0" i="0" u="none" strike="noStrike" cap="none" normalizeH="0" baseline="0" dirty="0">
                <a:ln>
                  <a:noFill/>
                </a:ln>
                <a:solidFill>
                  <a:schemeClr val="tx1"/>
                </a:solidFill>
                <a:effectLst/>
                <a:latin typeface="Arial" panose="020B0604020202020204" pitchFamily="34" charset="0"/>
              </a:rPr>
              <a:t> on unseen data.</a:t>
            </a:r>
          </a:p>
        </p:txBody>
      </p:sp>
    </p:spTree>
    <p:extLst>
      <p:ext uri="{BB962C8B-B14F-4D97-AF65-F5344CB8AC3E}">
        <p14:creationId xmlns:p14="http://schemas.microsoft.com/office/powerpoint/2010/main" val="191465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DD3C-CC7C-851A-BD44-729D45C182A8}"/>
              </a:ext>
            </a:extLst>
          </p:cNvPr>
          <p:cNvSpPr>
            <a:spLocks noGrp="1"/>
          </p:cNvSpPr>
          <p:nvPr>
            <p:ph type="title"/>
          </p:nvPr>
        </p:nvSpPr>
        <p:spPr/>
        <p:txBody>
          <a:bodyPr/>
          <a:lstStyle/>
          <a:p>
            <a:r>
              <a:rPr lang="en-IN" b="1" dirty="0"/>
              <a:t>Hardware Requirements</a:t>
            </a:r>
          </a:p>
        </p:txBody>
      </p:sp>
      <p:sp>
        <p:nvSpPr>
          <p:cNvPr id="4" name="Rectangle 1">
            <a:extLst>
              <a:ext uri="{FF2B5EF4-FFF2-40B4-BE49-F238E27FC236}">
                <a16:creationId xmlns:a16="http://schemas.microsoft.com/office/drawing/2014/main" id="{318AC0AC-8593-CF7B-2AB0-1DA3F1D885DC}"/>
              </a:ext>
            </a:extLst>
          </p:cNvPr>
          <p:cNvSpPr>
            <a:spLocks noGrp="1" noChangeArrowheads="1"/>
          </p:cNvSpPr>
          <p:nvPr>
            <p:ph idx="1"/>
          </p:nvPr>
        </p:nvSpPr>
        <p:spPr bwMode="auto">
          <a:xfrm>
            <a:off x="838200" y="2708634"/>
            <a:ext cx="883126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Processor:</a:t>
            </a:r>
            <a:r>
              <a:rPr kumimoji="0" lang="en-US" altLang="en-US" sz="1800" b="0" i="0" u="none" strike="noStrike" cap="none" normalizeH="0" baseline="0" dirty="0">
                <a:ln>
                  <a:noFill/>
                </a:ln>
                <a:solidFill>
                  <a:schemeClr val="tx1"/>
                </a:solidFill>
                <a:effectLst/>
                <a:latin typeface="Arial" panose="020B0604020202020204" pitchFamily="34" charset="0"/>
              </a:rPr>
              <a:t> Intel Core i3 or higher (recommended: i5/i7 for faster performance)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RAM:</a:t>
            </a:r>
            <a:r>
              <a:rPr kumimoji="0" lang="en-US" altLang="en-US" sz="1800" b="0" i="0" u="none" strike="noStrike" cap="none" normalizeH="0" baseline="0" dirty="0">
                <a:ln>
                  <a:noFill/>
                </a:ln>
                <a:solidFill>
                  <a:schemeClr val="tx1"/>
                </a:solidFill>
                <a:effectLst/>
                <a:latin typeface="Arial" panose="020B0604020202020204" pitchFamily="34" charset="0"/>
              </a:rPr>
              <a:t> Minimum 4 GB (8 GB or more recommended for smoother model processing)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Storage:</a:t>
            </a:r>
            <a:r>
              <a:rPr kumimoji="0" lang="en-US" altLang="en-US" sz="1800" b="0" i="0" u="none" strike="noStrike" cap="none" normalizeH="0" baseline="0" dirty="0">
                <a:ln>
                  <a:noFill/>
                </a:ln>
                <a:solidFill>
                  <a:schemeClr val="tx1"/>
                </a:solidFill>
                <a:effectLst/>
                <a:latin typeface="Arial" panose="020B0604020202020204" pitchFamily="34" charset="0"/>
              </a:rPr>
              <a:t> At least 500 MB of free disk space for project files, datasets, and libraries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Display:</a:t>
            </a:r>
            <a:r>
              <a:rPr kumimoji="0" lang="en-US" altLang="en-US" sz="1800" b="0" i="0" u="none" strike="noStrike" cap="none" normalizeH="0" baseline="0" dirty="0">
                <a:ln>
                  <a:noFill/>
                </a:ln>
                <a:solidFill>
                  <a:schemeClr val="tx1"/>
                </a:solidFill>
                <a:effectLst/>
                <a:latin typeface="Arial" panose="020B0604020202020204" pitchFamily="34" charset="0"/>
              </a:rPr>
              <a:t> Minimum 1366x768 resolution for optimal UI experience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Internet:</a:t>
            </a:r>
            <a:r>
              <a:rPr kumimoji="0" lang="en-US" altLang="en-US" sz="1800" b="0" i="0" u="none" strike="noStrike" cap="none" normalizeH="0" baseline="0" dirty="0">
                <a:ln>
                  <a:noFill/>
                </a:ln>
                <a:solidFill>
                  <a:schemeClr val="tx1"/>
                </a:solidFill>
                <a:effectLst/>
                <a:latin typeface="Arial" panose="020B0604020202020204" pitchFamily="34" charset="0"/>
              </a:rPr>
              <a:t> Required for dependency installation and API integration (optional)</a:t>
            </a:r>
          </a:p>
        </p:txBody>
      </p:sp>
    </p:spTree>
    <p:extLst>
      <p:ext uri="{BB962C8B-B14F-4D97-AF65-F5344CB8AC3E}">
        <p14:creationId xmlns:p14="http://schemas.microsoft.com/office/powerpoint/2010/main" val="307159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263BC-9B64-E16A-F1A3-45E01955F208}"/>
              </a:ext>
            </a:extLst>
          </p:cNvPr>
          <p:cNvSpPr>
            <a:spLocks noGrp="1"/>
          </p:cNvSpPr>
          <p:nvPr>
            <p:ph type="title"/>
          </p:nvPr>
        </p:nvSpPr>
        <p:spPr/>
        <p:txBody>
          <a:bodyPr/>
          <a:lstStyle/>
          <a:p>
            <a:r>
              <a:rPr lang="en-IN" b="1" dirty="0"/>
              <a:t>Software Requirements</a:t>
            </a:r>
          </a:p>
        </p:txBody>
      </p:sp>
      <p:sp>
        <p:nvSpPr>
          <p:cNvPr id="4" name="Rectangle 1">
            <a:extLst>
              <a:ext uri="{FF2B5EF4-FFF2-40B4-BE49-F238E27FC236}">
                <a16:creationId xmlns:a16="http://schemas.microsoft.com/office/drawing/2014/main" id="{8DBF7933-DE7E-3F2A-EB2E-7116D5137299}"/>
              </a:ext>
            </a:extLst>
          </p:cNvPr>
          <p:cNvSpPr>
            <a:spLocks noGrp="1" noChangeArrowheads="1"/>
          </p:cNvSpPr>
          <p:nvPr>
            <p:ph idx="1"/>
          </p:nvPr>
        </p:nvSpPr>
        <p:spPr bwMode="auto">
          <a:xfrm>
            <a:off x="838200" y="2016136"/>
            <a:ext cx="895950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Python 3.x</a:t>
            </a:r>
            <a:r>
              <a:rPr kumimoji="0" lang="en-US" altLang="en-US" sz="1800" b="0" i="0" u="none" strike="noStrike" cap="none" normalizeH="0" baseline="0" dirty="0">
                <a:ln>
                  <a:noFill/>
                </a:ln>
                <a:solidFill>
                  <a:schemeClr val="tx1"/>
                </a:solidFill>
                <a:effectLst/>
                <a:latin typeface="Arial" panose="020B0604020202020204" pitchFamily="34" charset="0"/>
              </a:rPr>
              <a:t> – Required for running the machine learning and Flask backend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Flask Framework</a:t>
            </a:r>
            <a:r>
              <a:rPr kumimoji="0" lang="en-US" altLang="en-US" sz="1800" b="0" i="0" u="none" strike="noStrike" cap="none" normalizeH="0" baseline="0" dirty="0">
                <a:ln>
                  <a:noFill/>
                </a:ln>
                <a:solidFill>
                  <a:schemeClr val="tx1"/>
                </a:solidFill>
                <a:effectLst/>
                <a:latin typeface="Arial" panose="020B0604020202020204" pitchFamily="34" charset="0"/>
              </a:rPr>
              <a:t> – Lightweight web framework to handle backend routing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Libraries: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pandas</a:t>
            </a:r>
            <a:r>
              <a:rPr kumimoji="0" lang="en-US" altLang="en-US" sz="1800" b="0" i="0" u="none" strike="noStrike" cap="none" normalizeH="0" baseline="0" dirty="0">
                <a:ln>
                  <a:noFill/>
                </a:ln>
                <a:solidFill>
                  <a:schemeClr val="tx1"/>
                </a:solidFill>
                <a:effectLst/>
              </a:rPr>
              <a:t> – For data manipulation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err="1">
                <a:ln>
                  <a:noFill/>
                </a:ln>
                <a:solidFill>
                  <a:schemeClr val="tx1"/>
                </a:solidFill>
                <a:effectLst/>
                <a:latin typeface="Arial Unicode MS"/>
              </a:rPr>
              <a:t>numpy</a:t>
            </a:r>
            <a:r>
              <a:rPr kumimoji="0" lang="en-US" altLang="en-US" sz="1800" b="0" i="0" u="none" strike="noStrike" cap="none" normalizeH="0" baseline="0" dirty="0">
                <a:ln>
                  <a:noFill/>
                </a:ln>
                <a:solidFill>
                  <a:schemeClr val="tx1"/>
                </a:solidFill>
                <a:effectLst/>
              </a:rPr>
              <a:t> – For numerical operations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scikit-learn</a:t>
            </a:r>
            <a:r>
              <a:rPr kumimoji="0" lang="en-US" altLang="en-US" sz="1800" b="0" i="0" u="none" strike="noStrike" cap="none" normalizeH="0" baseline="0" dirty="0">
                <a:ln>
                  <a:noFill/>
                </a:ln>
                <a:solidFill>
                  <a:schemeClr val="tx1"/>
                </a:solidFill>
                <a:effectLst/>
              </a:rPr>
              <a:t> – For model training and prediction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Unicode MS"/>
              </a:rPr>
              <a:t>pickle</a:t>
            </a:r>
            <a:r>
              <a:rPr kumimoji="0" lang="en-US" altLang="en-US" sz="1800" b="0" i="0" u="none" strike="noStrike" cap="none" normalizeH="0" baseline="0" dirty="0">
                <a:ln>
                  <a:noFill/>
                </a:ln>
                <a:solidFill>
                  <a:schemeClr val="tx1"/>
                </a:solidFill>
                <a:effectLst/>
              </a:rPr>
              <a:t> or </a:t>
            </a: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 – For model serialization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Web Browser</a:t>
            </a:r>
            <a:r>
              <a:rPr kumimoji="0" lang="en-US" altLang="en-US" sz="1800" b="0" i="0" u="none" strike="noStrike" cap="none" normalizeH="0" baseline="0" dirty="0">
                <a:ln>
                  <a:noFill/>
                </a:ln>
                <a:solidFill>
                  <a:schemeClr val="tx1"/>
                </a:solidFill>
                <a:effectLst/>
                <a:latin typeface="Arial" panose="020B0604020202020204" pitchFamily="34" charset="0"/>
              </a:rPr>
              <a:t> – To access the Flask web interface (Chrome, Firefox recommended)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Jupyter</a:t>
            </a:r>
            <a:r>
              <a:rPr kumimoji="0" lang="en-US" altLang="en-US" sz="1800" b="1" i="0" u="none" strike="noStrike" cap="none" normalizeH="0" baseline="0" dirty="0">
                <a:ln>
                  <a:noFill/>
                </a:ln>
                <a:solidFill>
                  <a:schemeClr val="tx1"/>
                </a:solidFill>
                <a:effectLst/>
                <a:latin typeface="Arial" panose="020B0604020202020204" pitchFamily="34" charset="0"/>
              </a:rPr>
              <a:t> Notebook</a:t>
            </a:r>
            <a:r>
              <a:rPr kumimoji="0" lang="en-US" altLang="en-US" sz="1800" b="0" i="0" u="none" strike="noStrike" cap="none" normalizeH="0" baseline="0" dirty="0">
                <a:ln>
                  <a:noFill/>
                </a:ln>
                <a:solidFill>
                  <a:schemeClr val="tx1"/>
                </a:solidFill>
                <a:effectLst/>
                <a:latin typeface="Arial" panose="020B0604020202020204" pitchFamily="34" charset="0"/>
              </a:rPr>
              <a:t> – For development and testing (optional)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IDE/Text Editor</a:t>
            </a:r>
            <a:r>
              <a:rPr kumimoji="0" lang="en-US" altLang="en-US" sz="1800" b="0" i="0" u="none" strike="noStrike" cap="none" normalizeH="0" baseline="0" dirty="0">
                <a:ln>
                  <a:noFill/>
                </a:ln>
                <a:solidFill>
                  <a:schemeClr val="tx1"/>
                </a:solidFill>
                <a:effectLst/>
                <a:latin typeface="Arial" panose="020B0604020202020204" pitchFamily="34" charset="0"/>
              </a:rPr>
              <a:t> – VS Code / PyCharm / </a:t>
            </a:r>
            <a:r>
              <a:rPr kumimoji="0" lang="en-US" altLang="en-US" sz="1800" b="0" i="0" u="none" strike="noStrike" cap="none" normalizeH="0" baseline="0" dirty="0" err="1">
                <a:ln>
                  <a:noFill/>
                </a:ln>
                <a:solidFill>
                  <a:schemeClr val="tx1"/>
                </a:solidFill>
                <a:effectLst/>
                <a:latin typeface="Arial" panose="020B0604020202020204" pitchFamily="34" charset="0"/>
              </a:rPr>
              <a:t>JupyterLab</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910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2A55-6446-1731-6ABD-3784A750C585}"/>
              </a:ext>
            </a:extLst>
          </p:cNvPr>
          <p:cNvSpPr>
            <a:spLocks noGrp="1"/>
          </p:cNvSpPr>
          <p:nvPr>
            <p:ph type="title"/>
          </p:nvPr>
        </p:nvSpPr>
        <p:spPr/>
        <p:txBody>
          <a:bodyPr/>
          <a:lstStyle/>
          <a:p>
            <a:r>
              <a:rPr lang="en-IN" sz="4400" b="1" dirty="0">
                <a:effectLst/>
                <a:latin typeface="Aptos" panose="020B0004020202020204" pitchFamily="34" charset="0"/>
                <a:ea typeface="Aptos" panose="020B0004020202020204" pitchFamily="34" charset="0"/>
                <a:cs typeface="Times New Roman" panose="02020603050405020304" pitchFamily="18" charset="0"/>
              </a:rPr>
              <a:t>Project Overview</a:t>
            </a:r>
            <a:endParaRPr lang="en-IN" dirty="0"/>
          </a:p>
        </p:txBody>
      </p:sp>
      <p:sp>
        <p:nvSpPr>
          <p:cNvPr id="3" name="Content Placeholder 2">
            <a:extLst>
              <a:ext uri="{FF2B5EF4-FFF2-40B4-BE49-F238E27FC236}">
                <a16:creationId xmlns:a16="http://schemas.microsoft.com/office/drawing/2014/main" id="{B4E3D1F8-BB4B-DD06-B036-F188B3170333}"/>
              </a:ext>
            </a:extLst>
          </p:cNvPr>
          <p:cNvSpPr>
            <a:spLocks noGrp="1"/>
          </p:cNvSpPr>
          <p:nvPr>
            <p:ph idx="1"/>
          </p:nvPr>
        </p:nvSpPr>
        <p:spPr/>
        <p:txBody>
          <a:bodyPr>
            <a:normAutofit lnSpcReduction="10000"/>
          </a:bodyPr>
          <a:lstStyle/>
          <a:p>
            <a:pPr algn="just"/>
            <a:r>
              <a:rPr lang="en-US" dirty="0"/>
              <a:t>The Crop Recommendation System is a machine learning-based web application designed to assist farmers and agricultural experts in selecting the most suitable crop based on soil and weather conditions. By analyzing key input parameters such as nitrogen, phosphorus, potassium levels, temperature, humidity, pH, and rainfall, the system predicts the best crop to grow using a trained Random Forest model. The application integrates a user-friendly web interface built with Flask, HTML, and CSS, allowing users to input data and receive crop suggestions instantly. This project aims to enhance farming efficiency, optimize resource usage, and promote smart agriculture through data-driven recommendations.</a:t>
            </a:r>
            <a:endParaRPr lang="en-IN" dirty="0"/>
          </a:p>
        </p:txBody>
      </p:sp>
    </p:spTree>
    <p:extLst>
      <p:ext uri="{BB962C8B-B14F-4D97-AF65-F5344CB8AC3E}">
        <p14:creationId xmlns:p14="http://schemas.microsoft.com/office/powerpoint/2010/main" val="250464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C606E-9DA8-543B-1724-90491781B274}"/>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id="{84983DDE-6428-5993-F921-F298A575A36B}"/>
              </a:ext>
            </a:extLst>
          </p:cNvPr>
          <p:cNvSpPr>
            <a:spLocks noGrp="1"/>
          </p:cNvSpPr>
          <p:nvPr>
            <p:ph idx="1"/>
          </p:nvPr>
        </p:nvSpPr>
        <p:spPr/>
        <p:txBody>
          <a:bodyPr/>
          <a:lstStyle/>
          <a:p>
            <a:pPr algn="just"/>
            <a:r>
              <a:rPr lang="en-US" dirty="0"/>
              <a:t>This project successfully demonstrates the power of machine learning in the agricultural domain by predicting the most suitable crop based on soil and environmental parameters. By leveraging a Random Forest classifier and a user-friendly Flask web interface, the system provides valuable insights to farmers and agriculturists, helping them make data-driven decisions. The model has shown high accuracy and reliability, and the application’s scalable design allows for future enhancements like real-time weather data, multi-crop suggestions, and geolocation-based filtering. Overall, the project is a step forward in merging AI with sustainable agriculture.</a:t>
            </a:r>
            <a:endParaRPr lang="en-IN" dirty="0"/>
          </a:p>
        </p:txBody>
      </p:sp>
    </p:spTree>
    <p:extLst>
      <p:ext uri="{BB962C8B-B14F-4D97-AF65-F5344CB8AC3E}">
        <p14:creationId xmlns:p14="http://schemas.microsoft.com/office/powerpoint/2010/main" val="1425109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3CB61-90F0-3A24-0570-A15E54C10FD6}"/>
              </a:ext>
            </a:extLst>
          </p:cNvPr>
          <p:cNvSpPr>
            <a:spLocks noGrp="1"/>
          </p:cNvSpPr>
          <p:nvPr>
            <p:ph type="title"/>
          </p:nvPr>
        </p:nvSpPr>
        <p:spPr/>
        <p:txBody>
          <a:bodyPr>
            <a:normAutofit/>
          </a:bodyPr>
          <a:lstStyle/>
          <a:p>
            <a:r>
              <a:rPr lang="en-IN" sz="3200" b="1" dirty="0"/>
              <a:t>Purpose of the System</a:t>
            </a:r>
          </a:p>
        </p:txBody>
      </p:sp>
      <p:sp>
        <p:nvSpPr>
          <p:cNvPr id="3" name="Content Placeholder 2">
            <a:extLst>
              <a:ext uri="{FF2B5EF4-FFF2-40B4-BE49-F238E27FC236}">
                <a16:creationId xmlns:a16="http://schemas.microsoft.com/office/drawing/2014/main" id="{6FC9C789-9690-CC66-80D9-399D23537064}"/>
              </a:ext>
            </a:extLst>
          </p:cNvPr>
          <p:cNvSpPr>
            <a:spLocks noGrp="1"/>
          </p:cNvSpPr>
          <p:nvPr>
            <p:ph idx="1"/>
          </p:nvPr>
        </p:nvSpPr>
        <p:spPr/>
        <p:txBody>
          <a:bodyPr/>
          <a:lstStyle/>
          <a:p>
            <a:pPr algn="just"/>
            <a:r>
              <a:rPr lang="en-US" dirty="0"/>
              <a:t>The primary purpose of the Crop Recommendation System is to provide accurate and intelligent support to farmers by recommending the most suitable crop for cultivation based on specific soil and climatic conditions. In many cases, farmers lack access to reliable data, leading to poor crop selection and reduced yield. This system leverages machine learning algorithms to analyze key agricultural parameters and suggest crops that are best suited for the current environmental and soil conditions. By doing so, it aims to increase productivity, reduce input costs, and contribute to sustainable and efficient farming practices.</a:t>
            </a:r>
            <a:endParaRPr lang="en-IN" dirty="0"/>
          </a:p>
        </p:txBody>
      </p:sp>
    </p:spTree>
    <p:extLst>
      <p:ext uri="{BB962C8B-B14F-4D97-AF65-F5344CB8AC3E}">
        <p14:creationId xmlns:p14="http://schemas.microsoft.com/office/powerpoint/2010/main" val="409004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9ECC-1180-81BF-80E4-D840C89E861E}"/>
              </a:ext>
            </a:extLst>
          </p:cNvPr>
          <p:cNvSpPr>
            <a:spLocks noGrp="1"/>
          </p:cNvSpPr>
          <p:nvPr>
            <p:ph type="title"/>
          </p:nvPr>
        </p:nvSpPr>
        <p:spPr/>
        <p:txBody>
          <a:bodyPr/>
          <a:lstStyle/>
          <a:p>
            <a:r>
              <a:rPr lang="en-IN" b="1" dirty="0"/>
              <a:t>Existing System</a:t>
            </a:r>
          </a:p>
        </p:txBody>
      </p:sp>
      <p:sp>
        <p:nvSpPr>
          <p:cNvPr id="3" name="Content Placeholder 2">
            <a:extLst>
              <a:ext uri="{FF2B5EF4-FFF2-40B4-BE49-F238E27FC236}">
                <a16:creationId xmlns:a16="http://schemas.microsoft.com/office/drawing/2014/main" id="{E866059E-C808-5647-F516-C39A9BE9F789}"/>
              </a:ext>
            </a:extLst>
          </p:cNvPr>
          <p:cNvSpPr>
            <a:spLocks noGrp="1"/>
          </p:cNvSpPr>
          <p:nvPr>
            <p:ph idx="1"/>
          </p:nvPr>
        </p:nvSpPr>
        <p:spPr/>
        <p:txBody>
          <a:bodyPr>
            <a:normAutofit fontScale="92500" lnSpcReduction="10000"/>
          </a:bodyPr>
          <a:lstStyle/>
          <a:p>
            <a:pPr algn="just"/>
            <a:r>
              <a:rPr lang="en-US" dirty="0"/>
              <a:t>The existing systems in the agriculture domain often rely on traditional methods or manual expertise for crop selection, which can be time-consuming and less accurate. Many farmers base their decisions on experience or advice from local sources without leveraging data-driven insights. While some mobile applications and portals offer crop recommendations, they lack precision, personalization, and integration with local environmental data. Moreover, these systems typically do not use machine learning models to predict the most suitable crops dynamically based on changing conditions such as rainfall, soil nutrients, pH, and weather. There is a significant gap in tools that provide accurate, real-time crop suggestions based on scientific data analysis.</a:t>
            </a:r>
            <a:endParaRPr lang="en-IN" dirty="0"/>
          </a:p>
        </p:txBody>
      </p:sp>
    </p:spTree>
    <p:extLst>
      <p:ext uri="{BB962C8B-B14F-4D97-AF65-F5344CB8AC3E}">
        <p14:creationId xmlns:p14="http://schemas.microsoft.com/office/powerpoint/2010/main" val="336285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2AB6-2C17-7467-8C6E-1FFC18640892}"/>
              </a:ext>
            </a:extLst>
          </p:cNvPr>
          <p:cNvSpPr>
            <a:spLocks noGrp="1"/>
          </p:cNvSpPr>
          <p:nvPr>
            <p:ph type="title"/>
          </p:nvPr>
        </p:nvSpPr>
        <p:spPr/>
        <p:txBody>
          <a:bodyPr/>
          <a:lstStyle/>
          <a:p>
            <a:r>
              <a:rPr lang="en-IN" b="1" dirty="0"/>
              <a:t>Proposed Enhancements</a:t>
            </a:r>
          </a:p>
        </p:txBody>
      </p:sp>
      <p:sp>
        <p:nvSpPr>
          <p:cNvPr id="4" name="Rectangle 1">
            <a:extLst>
              <a:ext uri="{FF2B5EF4-FFF2-40B4-BE49-F238E27FC236}">
                <a16:creationId xmlns:a16="http://schemas.microsoft.com/office/drawing/2014/main" id="{92BCA81E-5020-B9BE-19E2-E56E8B59F8B3}"/>
              </a:ext>
            </a:extLst>
          </p:cNvPr>
          <p:cNvSpPr>
            <a:spLocks noGrp="1" noChangeArrowheads="1"/>
          </p:cNvSpPr>
          <p:nvPr>
            <p:ph idx="1"/>
          </p:nvPr>
        </p:nvSpPr>
        <p:spPr bwMode="auto">
          <a:xfrm>
            <a:off x="838200" y="2016137"/>
            <a:ext cx="9815508"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Multi-Crop Suggestions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Allow the system to suggest more than one suitable crop based on environmental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Weather API Integration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Connect to live weather APIs to fetch real-time temperature, humidity, and rainfall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Analytics Dashboard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Add a dashboard to visualize prediction trends, user inputs, and model performance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Location-Based Filtering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 user’s geolocation to filter crop suggestions based on soil and climate data of that region.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Model Update System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 easy updates of the ML model as new data becomes available for better accuracy.</a:t>
            </a:r>
          </a:p>
        </p:txBody>
      </p:sp>
    </p:spTree>
    <p:extLst>
      <p:ext uri="{BB962C8B-B14F-4D97-AF65-F5344CB8AC3E}">
        <p14:creationId xmlns:p14="http://schemas.microsoft.com/office/powerpoint/2010/main" val="1415119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EABB-A98B-DA13-0796-76851E6E6B1D}"/>
              </a:ext>
            </a:extLst>
          </p:cNvPr>
          <p:cNvSpPr>
            <a:spLocks noGrp="1"/>
          </p:cNvSpPr>
          <p:nvPr>
            <p:ph type="title"/>
          </p:nvPr>
        </p:nvSpPr>
        <p:spPr/>
        <p:txBody>
          <a:bodyPr/>
          <a:lstStyle/>
          <a:p>
            <a:r>
              <a:rPr lang="en-IN" b="1" dirty="0"/>
              <a:t>Scope of the Project</a:t>
            </a:r>
          </a:p>
        </p:txBody>
      </p:sp>
      <p:sp>
        <p:nvSpPr>
          <p:cNvPr id="3" name="Content Placeholder 2">
            <a:extLst>
              <a:ext uri="{FF2B5EF4-FFF2-40B4-BE49-F238E27FC236}">
                <a16:creationId xmlns:a16="http://schemas.microsoft.com/office/drawing/2014/main" id="{91940FEA-2507-7071-07F9-F24DB85CE63D}"/>
              </a:ext>
            </a:extLst>
          </p:cNvPr>
          <p:cNvSpPr>
            <a:spLocks noGrp="1"/>
          </p:cNvSpPr>
          <p:nvPr>
            <p:ph idx="1"/>
          </p:nvPr>
        </p:nvSpPr>
        <p:spPr/>
        <p:txBody>
          <a:bodyPr>
            <a:normAutofit/>
          </a:bodyPr>
          <a:lstStyle/>
          <a:p>
            <a:pPr algn="just">
              <a:buFont typeface="Arial" panose="020B0604020202020204" pitchFamily="34" charset="0"/>
              <a:buChar char="•"/>
            </a:pPr>
            <a:r>
              <a:rPr lang="en-IN" sz="2000" dirty="0"/>
              <a:t>Develop a machine learning-based crop recommendation system.</a:t>
            </a:r>
          </a:p>
          <a:p>
            <a:pPr algn="just">
              <a:buFont typeface="Arial" panose="020B0604020202020204" pitchFamily="34" charset="0"/>
              <a:buChar char="•"/>
            </a:pPr>
            <a:r>
              <a:rPr lang="en-IN" sz="2000" dirty="0"/>
              <a:t>Accept user inputs like nitrogen, phosphorus, potassium, temperature, humidity, pH, and rainfall.</a:t>
            </a:r>
          </a:p>
          <a:p>
            <a:pPr algn="just">
              <a:buFont typeface="Arial" panose="020B0604020202020204" pitchFamily="34" charset="0"/>
              <a:buChar char="•"/>
            </a:pPr>
            <a:r>
              <a:rPr lang="en-IN" sz="2000" dirty="0"/>
              <a:t>Train and implement a Random Forest model for accurate crop prediction.</a:t>
            </a:r>
          </a:p>
          <a:p>
            <a:pPr algn="just">
              <a:buFont typeface="Arial" panose="020B0604020202020204" pitchFamily="34" charset="0"/>
              <a:buChar char="•"/>
            </a:pPr>
            <a:r>
              <a:rPr lang="en-IN" sz="2000" dirty="0"/>
              <a:t>Build a responsive web interface using Flask, HTML, and CSS.</a:t>
            </a:r>
          </a:p>
          <a:p>
            <a:pPr algn="just">
              <a:buFont typeface="Arial" panose="020B0604020202020204" pitchFamily="34" charset="0"/>
              <a:buChar char="•"/>
            </a:pPr>
            <a:r>
              <a:rPr lang="en-IN" sz="2000" dirty="0"/>
              <a:t>Assist farmers, agriculture officers, and students in crop decision-making.</a:t>
            </a:r>
          </a:p>
          <a:p>
            <a:pPr algn="just">
              <a:buFont typeface="Arial" panose="020B0604020202020204" pitchFamily="34" charset="0"/>
              <a:buChar char="•"/>
            </a:pPr>
            <a:r>
              <a:rPr lang="en-IN" sz="2000" dirty="0"/>
              <a:t>Enable single-crop prediction based on real-time inputs.</a:t>
            </a:r>
          </a:p>
          <a:p>
            <a:pPr algn="just">
              <a:buFont typeface="Arial" panose="020B0604020202020204" pitchFamily="34" charset="0"/>
              <a:buChar char="•"/>
            </a:pPr>
            <a:r>
              <a:rPr lang="en-IN" sz="2000" dirty="0"/>
              <a:t>Create a user-friendly and accessible platform for smart farming.</a:t>
            </a:r>
          </a:p>
          <a:p>
            <a:pPr algn="just">
              <a:buFont typeface="Arial" panose="020B0604020202020204" pitchFamily="34" charset="0"/>
              <a:buChar char="•"/>
            </a:pPr>
            <a:r>
              <a:rPr lang="en-IN" sz="2000" dirty="0"/>
              <a:t>Provide a base for future upgrades like weather API integration and crop analytics dashboards.</a:t>
            </a:r>
          </a:p>
          <a:p>
            <a:pPr algn="just">
              <a:lnSpc>
                <a:spcPct val="107000"/>
              </a:lnSpc>
              <a:spcAft>
                <a:spcPts val="800"/>
              </a:spcAft>
            </a:pPr>
            <a:endParaRPr lang="en-IN" sz="20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5071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862A-AE75-35E2-A0E3-EDBB447B0FB6}"/>
              </a:ext>
            </a:extLst>
          </p:cNvPr>
          <p:cNvSpPr>
            <a:spLocks noGrp="1"/>
          </p:cNvSpPr>
          <p:nvPr>
            <p:ph type="title"/>
          </p:nvPr>
        </p:nvSpPr>
        <p:spPr/>
        <p:txBody>
          <a:bodyPr/>
          <a:lstStyle/>
          <a:p>
            <a:r>
              <a:rPr lang="en-IN" b="1" dirty="0"/>
              <a:t>Target Users</a:t>
            </a:r>
          </a:p>
        </p:txBody>
      </p:sp>
      <p:sp>
        <p:nvSpPr>
          <p:cNvPr id="3" name="Content Placeholder 2">
            <a:extLst>
              <a:ext uri="{FF2B5EF4-FFF2-40B4-BE49-F238E27FC236}">
                <a16:creationId xmlns:a16="http://schemas.microsoft.com/office/drawing/2014/main" id="{EE696175-8E21-0C5C-E082-395527B3FB09}"/>
              </a:ext>
            </a:extLst>
          </p:cNvPr>
          <p:cNvSpPr>
            <a:spLocks noGrp="1"/>
          </p:cNvSpPr>
          <p:nvPr>
            <p:ph idx="1"/>
          </p:nvPr>
        </p:nvSpPr>
        <p:spPr/>
        <p:txBody>
          <a:bodyPr/>
          <a:lstStyle/>
          <a:p>
            <a:pPr algn="just"/>
            <a:r>
              <a:rPr lang="en-US" dirty="0"/>
              <a:t>The Crop Recommendation System is designed for a wide range of users within the agricultural domain. The primary target users include farmers who seek reliable guidance in selecting the most profitable crop based on soil and climate conditions. Agricultural officers and government bodies can also use the system to assist rural communities with scientific recommendations. Additionally, students, researchers, and academic institutions can utilize the tool as a learning and experimentation platform to explore the application of machine learning in agriculture.</a:t>
            </a:r>
            <a:endParaRPr lang="en-IN" dirty="0"/>
          </a:p>
        </p:txBody>
      </p:sp>
    </p:spTree>
    <p:extLst>
      <p:ext uri="{BB962C8B-B14F-4D97-AF65-F5344CB8AC3E}">
        <p14:creationId xmlns:p14="http://schemas.microsoft.com/office/powerpoint/2010/main" val="1312044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93B8-8538-DFEE-B7E5-BC61E78DEBBE}"/>
              </a:ext>
            </a:extLst>
          </p:cNvPr>
          <p:cNvSpPr>
            <a:spLocks noGrp="1"/>
          </p:cNvSpPr>
          <p:nvPr>
            <p:ph type="title"/>
          </p:nvPr>
        </p:nvSpPr>
        <p:spPr/>
        <p:txBody>
          <a:bodyPr/>
          <a:lstStyle/>
          <a:p>
            <a:r>
              <a:rPr lang="en-IN" b="1" dirty="0"/>
              <a:t>Dataset Source and Description</a:t>
            </a:r>
          </a:p>
        </p:txBody>
      </p:sp>
      <p:sp>
        <p:nvSpPr>
          <p:cNvPr id="3" name="Content Placeholder 2">
            <a:extLst>
              <a:ext uri="{FF2B5EF4-FFF2-40B4-BE49-F238E27FC236}">
                <a16:creationId xmlns:a16="http://schemas.microsoft.com/office/drawing/2014/main" id="{4262125D-4660-EDE2-8060-46677CDCA4F3}"/>
              </a:ext>
            </a:extLst>
          </p:cNvPr>
          <p:cNvSpPr>
            <a:spLocks noGrp="1"/>
          </p:cNvSpPr>
          <p:nvPr>
            <p:ph idx="1"/>
          </p:nvPr>
        </p:nvSpPr>
        <p:spPr/>
        <p:txBody>
          <a:bodyPr>
            <a:normAutofit fontScale="77500" lnSpcReduction="20000"/>
          </a:bodyPr>
          <a:lstStyle/>
          <a:p>
            <a:pPr algn="just">
              <a:buNone/>
            </a:pPr>
            <a:r>
              <a:rPr lang="en-US" dirty="0"/>
              <a:t>   The dataset used for the Crop Recommendation System is sourced from publicly available agricultural data repositories, commonly used in machine learning and agricultural research. One such well-known source is the </a:t>
            </a:r>
            <a:r>
              <a:rPr lang="en-US" b="1" dirty="0"/>
              <a:t>Kaggle Crop Recommendation Dataset</a:t>
            </a:r>
            <a:r>
              <a:rPr lang="en-US" dirty="0"/>
              <a:t>, which contains essential features related to soil nutrients and climate conditions.</a:t>
            </a:r>
          </a:p>
          <a:p>
            <a:pPr algn="just">
              <a:buNone/>
            </a:pPr>
            <a:endParaRPr lang="en-US" dirty="0"/>
          </a:p>
          <a:p>
            <a:pPr algn="just">
              <a:buNone/>
            </a:pPr>
            <a:r>
              <a:rPr lang="en-US" dirty="0"/>
              <a:t>   The dataset includes over </a:t>
            </a:r>
            <a:r>
              <a:rPr lang="en-US" b="1" dirty="0"/>
              <a:t>2,200 records</a:t>
            </a:r>
            <a:r>
              <a:rPr lang="en-US" dirty="0"/>
              <a:t> covering a wide range of Indian climatic zones and crop types. Each record represents a sample input containing values for </a:t>
            </a:r>
            <a:r>
              <a:rPr lang="en-US" b="1" dirty="0"/>
              <a:t>nitrogen (N)</a:t>
            </a:r>
            <a:r>
              <a:rPr lang="en-US" dirty="0"/>
              <a:t>, </a:t>
            </a:r>
            <a:r>
              <a:rPr lang="en-US" b="1" dirty="0"/>
              <a:t>phosphorus (P)</a:t>
            </a:r>
            <a:r>
              <a:rPr lang="en-US" dirty="0"/>
              <a:t>, </a:t>
            </a:r>
            <a:r>
              <a:rPr lang="en-US" b="1" dirty="0"/>
              <a:t>potassium (K)</a:t>
            </a:r>
            <a:r>
              <a:rPr lang="en-US" dirty="0"/>
              <a:t>, </a:t>
            </a:r>
            <a:r>
              <a:rPr lang="en-US" b="1" dirty="0"/>
              <a:t>temperature</a:t>
            </a:r>
            <a:r>
              <a:rPr lang="en-US" dirty="0"/>
              <a:t>, </a:t>
            </a:r>
            <a:r>
              <a:rPr lang="en-US" b="1" dirty="0"/>
              <a:t>humidity</a:t>
            </a:r>
            <a:r>
              <a:rPr lang="en-US" dirty="0"/>
              <a:t>, </a:t>
            </a:r>
            <a:r>
              <a:rPr lang="en-US" b="1" dirty="0"/>
              <a:t>pH</a:t>
            </a:r>
            <a:r>
              <a:rPr lang="en-US" dirty="0"/>
              <a:t>, and </a:t>
            </a:r>
            <a:r>
              <a:rPr lang="en-US" b="1" dirty="0"/>
              <a:t>rainfall</a:t>
            </a:r>
            <a:r>
              <a:rPr lang="en-US" dirty="0"/>
              <a:t>, with the corresponding </a:t>
            </a:r>
            <a:r>
              <a:rPr lang="en-US" b="1" dirty="0"/>
              <a:t>target label</a:t>
            </a:r>
            <a:r>
              <a:rPr lang="en-US" dirty="0"/>
              <a:t> indicating the recommended crop.</a:t>
            </a:r>
          </a:p>
          <a:p>
            <a:pPr algn="just">
              <a:buNone/>
            </a:pPr>
            <a:endParaRPr lang="en-US" dirty="0"/>
          </a:p>
          <a:p>
            <a:pPr marL="0" indent="0" algn="just">
              <a:buNone/>
            </a:pPr>
            <a:r>
              <a:rPr lang="en-US" dirty="0"/>
              <a:t>   This rich dataset allows the model to learn complex patterns between          environmental factors and crop suitability, making the predictions more  accurate and reliable.</a:t>
            </a:r>
          </a:p>
          <a:p>
            <a:pPr algn="just"/>
            <a:endParaRPr lang="en-IN" dirty="0"/>
          </a:p>
        </p:txBody>
      </p:sp>
    </p:spTree>
    <p:extLst>
      <p:ext uri="{BB962C8B-B14F-4D97-AF65-F5344CB8AC3E}">
        <p14:creationId xmlns:p14="http://schemas.microsoft.com/office/powerpoint/2010/main" val="407078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E50A9-B25C-7DBF-81B0-26FBEFD79BBA}"/>
              </a:ext>
            </a:extLst>
          </p:cNvPr>
          <p:cNvSpPr>
            <a:spLocks noGrp="1"/>
          </p:cNvSpPr>
          <p:nvPr>
            <p:ph type="title"/>
          </p:nvPr>
        </p:nvSpPr>
        <p:spPr>
          <a:xfrm>
            <a:off x="838200" y="114300"/>
            <a:ext cx="10515600" cy="734725"/>
          </a:xfrm>
        </p:spPr>
        <p:txBody>
          <a:bodyPr/>
          <a:lstStyle/>
          <a:p>
            <a:r>
              <a:rPr lang="en-IN" b="1" dirty="0"/>
              <a:t>Features and Label Explanation</a:t>
            </a:r>
          </a:p>
        </p:txBody>
      </p:sp>
      <p:sp>
        <p:nvSpPr>
          <p:cNvPr id="4" name="Rectangle 1">
            <a:extLst>
              <a:ext uri="{FF2B5EF4-FFF2-40B4-BE49-F238E27FC236}">
                <a16:creationId xmlns:a16="http://schemas.microsoft.com/office/drawing/2014/main" id="{0651AC3E-0A92-F675-4F58-B2D4203400F0}"/>
              </a:ext>
            </a:extLst>
          </p:cNvPr>
          <p:cNvSpPr>
            <a:spLocks noGrp="1" noChangeArrowheads="1"/>
          </p:cNvSpPr>
          <p:nvPr>
            <p:ph idx="1"/>
          </p:nvPr>
        </p:nvSpPr>
        <p:spPr bwMode="auto">
          <a:xfrm>
            <a:off x="838200" y="1742498"/>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Nitrogen (N)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Essential for plant growth and photosynthesis.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 or low nitrogen levels can significantly impact crop quality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Phosphorus (P)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Promotes root development and flowering.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key component in energy transfer within the plant.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Potassium (K)</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Improves disease resistance and overall plant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Regulates water absorption and enzyme activation.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Temperature (°C)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Affects seed germination, growth rate, and crop maturity.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crop has an optimal temperature range.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Humidity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Influences transpiration and water retention in plants.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High or low humidity can affect pest growth and plant diseases.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pH Level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Indicates soil acidity or alkalinity.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Different crops thrive in specific pH ranges.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Rainfall (mm)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Determines water availability for crops.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Both overwatering and drought impact crop yield.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61111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TotalTime>
  <Words>2175</Words>
  <Application>Microsoft Office PowerPoint</Application>
  <PresentationFormat>Widescreen</PresentationFormat>
  <Paragraphs>151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Arial Unicode MS</vt:lpstr>
      <vt:lpstr>Office Theme</vt:lpstr>
      <vt:lpstr>Smart Farming systems using AI and machine learning</vt:lpstr>
      <vt:lpstr>Project Overview</vt:lpstr>
      <vt:lpstr>Purpose of the System</vt:lpstr>
      <vt:lpstr>Existing System</vt:lpstr>
      <vt:lpstr>Proposed Enhancements</vt:lpstr>
      <vt:lpstr>Scope of the Project</vt:lpstr>
      <vt:lpstr>Target Users</vt:lpstr>
      <vt:lpstr>Dataset Source and Description</vt:lpstr>
      <vt:lpstr>Features and Label Explanation</vt:lpstr>
      <vt:lpstr>Data Cleaning and Handling Missing Values</vt:lpstr>
      <vt:lpstr>Model Selection and Justification</vt:lpstr>
      <vt:lpstr>PowerPoint Presentation</vt:lpstr>
      <vt:lpstr>Model Training and Evaluation</vt:lpstr>
      <vt:lpstr>Application Architecture Overview</vt:lpstr>
      <vt:lpstr>Flask Backend Workflow</vt:lpstr>
      <vt:lpstr>Frontend UI Design (HTML &amp; CSS)</vt:lpstr>
      <vt:lpstr>Validation and Accuracy Metrics</vt:lpstr>
      <vt:lpstr>Hardware Requirements</vt:lpstr>
      <vt:lpstr>Software Requirements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R</dc:creator>
  <cp:lastModifiedBy>vignesh R</cp:lastModifiedBy>
  <cp:revision>7</cp:revision>
  <dcterms:created xsi:type="dcterms:W3CDTF">2025-04-10T05:49:56Z</dcterms:created>
  <dcterms:modified xsi:type="dcterms:W3CDTF">2025-05-06T15:57:04Z</dcterms:modified>
</cp:coreProperties>
</file>