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66D27-DF58-4C85-A8C3-A5BE98E64597}" type="datetimeFigureOut">
              <a:rPr lang="en-IN" smtClean="0"/>
              <a:t>27-04-2024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B5056-FE8C-46D5-B0A5-E5BA48A903D6}" type="slidenum">
              <a:rPr lang="en-IN" smtClean="0"/>
              <a:t>‹#›</a:t>
            </a:fld>
            <a:endParaRPr lang="en-IN"/>
          </a:p>
        </p:txBody>
      </p:sp>
    </p:spTree>
    <p:extLst>
      <p:ext uri="{BB962C8B-B14F-4D97-AF65-F5344CB8AC3E}">
        <p14:creationId xmlns:p14="http://schemas.microsoft.com/office/powerpoint/2010/main" val="164609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13B5056-FE8C-46D5-B0A5-E5BA48A903D6}" type="slidenum">
              <a:rPr lang="en-IN" smtClean="0"/>
              <a:t>1</a:t>
            </a:fld>
            <a:endParaRPr lang="en-IN"/>
          </a:p>
        </p:txBody>
      </p:sp>
    </p:spTree>
    <p:extLst>
      <p:ext uri="{BB962C8B-B14F-4D97-AF65-F5344CB8AC3E}">
        <p14:creationId xmlns:p14="http://schemas.microsoft.com/office/powerpoint/2010/main" val="405131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F8CC8E-3BDF-4B39-A7F8-9FA8A339BB08}"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904051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F39A51-0701-4BF9-8615-A64500CF0F39}"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337280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004055-FB07-448F-9664-10CD3D0A7E49}"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00514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0A98B7-5F2D-42E5-BCC6-EF153DDAE78D}"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428119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94393C-8F5F-4CFB-9879-D953088384B2}"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2433319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BACBED-7862-4A9E-8F72-021DD0D52CAF}" type="datetime1">
              <a:rPr lang="en-IN" smtClean="0"/>
              <a:t>27-04-2024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29195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9FEDFDF-084A-4030-BFC4-AD47C56512CE}" type="datetime1">
              <a:rPr lang="en-IN" smtClean="0"/>
              <a:t>27-04-2024</a:t>
            </a:fld>
            <a:endParaRPr lang="en-IN"/>
          </a:p>
        </p:txBody>
      </p:sp>
      <p:sp>
        <p:nvSpPr>
          <p:cNvPr id="8" name="Footer Placeholder 7"/>
          <p:cNvSpPr>
            <a:spLocks noGrp="1"/>
          </p:cNvSpPr>
          <p:nvPr>
            <p:ph type="ftr" sz="quarter" idx="11"/>
          </p:nvPr>
        </p:nvSpPr>
        <p:spPr/>
        <p:txBody>
          <a:bodyPr/>
          <a:lstStyle/>
          <a:p>
            <a:r>
              <a:rPr lang="en-IN" smtClean="0"/>
              <a:t>Case Study#5- Krishnan S</a:t>
            </a:r>
            <a:endParaRPr lang="en-IN"/>
          </a:p>
        </p:txBody>
      </p:sp>
      <p:sp>
        <p:nvSpPr>
          <p:cNvPr id="9" name="Slide Number Placeholder 8"/>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452179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8EF7E2B-16AB-4874-B980-5FB64A1ED53D}" type="datetime1">
              <a:rPr lang="en-IN" smtClean="0"/>
              <a:t>27-04-2024</a:t>
            </a:fld>
            <a:endParaRPr lang="en-IN"/>
          </a:p>
        </p:txBody>
      </p:sp>
      <p:sp>
        <p:nvSpPr>
          <p:cNvPr id="4" name="Footer Placeholder 3"/>
          <p:cNvSpPr>
            <a:spLocks noGrp="1"/>
          </p:cNvSpPr>
          <p:nvPr>
            <p:ph type="ftr" sz="quarter" idx="11"/>
          </p:nvPr>
        </p:nvSpPr>
        <p:spPr/>
        <p:txBody>
          <a:bodyPr/>
          <a:lstStyle/>
          <a:p>
            <a:r>
              <a:rPr lang="en-IN" smtClean="0"/>
              <a:t>Case Study#5- Krishnan S</a:t>
            </a:r>
            <a:endParaRPr lang="en-IN"/>
          </a:p>
        </p:txBody>
      </p:sp>
      <p:sp>
        <p:nvSpPr>
          <p:cNvPr id="5" name="Slide Number Placeholder 4"/>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83882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CBD0D-3804-4917-9FC6-2E7B263E4ED1}" type="datetime1">
              <a:rPr lang="en-IN" smtClean="0"/>
              <a:t>27-04-2024</a:t>
            </a:fld>
            <a:endParaRPr lang="en-IN"/>
          </a:p>
        </p:txBody>
      </p:sp>
      <p:sp>
        <p:nvSpPr>
          <p:cNvPr id="3" name="Footer Placeholder 2"/>
          <p:cNvSpPr>
            <a:spLocks noGrp="1"/>
          </p:cNvSpPr>
          <p:nvPr>
            <p:ph type="ftr" sz="quarter" idx="11"/>
          </p:nvPr>
        </p:nvSpPr>
        <p:spPr/>
        <p:txBody>
          <a:bodyPr/>
          <a:lstStyle/>
          <a:p>
            <a:r>
              <a:rPr lang="en-IN" smtClean="0"/>
              <a:t>Case Study#5- Krishnan S</a:t>
            </a:r>
            <a:endParaRPr lang="en-IN"/>
          </a:p>
        </p:txBody>
      </p:sp>
      <p:sp>
        <p:nvSpPr>
          <p:cNvPr id="4" name="Slide Number Placeholder 3"/>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46916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35B4EA-B5F7-4845-9CC7-87EE373CC1BE}" type="datetime1">
              <a:rPr lang="en-IN" smtClean="0"/>
              <a:t>27-04-2024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147203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CD48F1-EE3B-45FB-B544-F54DF95B4752}" type="datetime1">
              <a:rPr lang="en-IN" smtClean="0"/>
              <a:t>27-04-2024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a:t>
            </a:fld>
            <a:endParaRPr lang="en-IN"/>
          </a:p>
        </p:txBody>
      </p:sp>
    </p:spTree>
    <p:extLst>
      <p:ext uri="{BB962C8B-B14F-4D97-AF65-F5344CB8AC3E}">
        <p14:creationId xmlns:p14="http://schemas.microsoft.com/office/powerpoint/2010/main" val="3075461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8DDDF-6107-41C1-9A59-0ACBD5CC560B}" type="datetime1">
              <a:rPr lang="en-IN" smtClean="0"/>
              <a:t>27-04-2024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Case Study#5- Krishnan S</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56EA6E-C7E6-4307-977B-6BCFDF7E5730}" type="slidenum">
              <a:rPr lang="en-IN" smtClean="0"/>
              <a:t>‹#›</a:t>
            </a:fld>
            <a:endParaRPr lang="en-IN"/>
          </a:p>
        </p:txBody>
      </p:sp>
    </p:spTree>
    <p:extLst>
      <p:ext uri="{BB962C8B-B14F-4D97-AF65-F5344CB8AC3E}">
        <p14:creationId xmlns:p14="http://schemas.microsoft.com/office/powerpoint/2010/main" val="3537039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8weeksqlchallenge.com/"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47" y="380999"/>
            <a:ext cx="4797641" cy="1530927"/>
          </a:xfrm>
        </p:spPr>
        <p:txBody>
          <a:bodyPr>
            <a:normAutofit fontScale="90000"/>
          </a:bodyPr>
          <a:lstStyle/>
          <a:p>
            <a:r>
              <a:rPr lang="en-IN" sz="4400" dirty="0">
                <a:hlinkClick r:id="rId3"/>
              </a:rPr>
              <a:t>8 Week SQL Challenge</a:t>
            </a:r>
            <a:r>
              <a:rPr lang="en-IN" dirty="0"/>
              <a:t/>
            </a:r>
            <a:br>
              <a:rPr lang="en-IN" dirty="0"/>
            </a:br>
            <a:endParaRPr lang="en-IN" dirty="0"/>
          </a:p>
        </p:txBody>
      </p:sp>
      <p:pic>
        <p:nvPicPr>
          <p:cNvPr id="5" name="Content Placeholder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0"/>
            <a:ext cx="6356350" cy="6356350"/>
          </a:xfrm>
        </p:spPr>
      </p:pic>
      <p:sp>
        <p:nvSpPr>
          <p:cNvPr id="4" name="Text Placeholder 3"/>
          <p:cNvSpPr>
            <a:spLocks noGrp="1"/>
          </p:cNvSpPr>
          <p:nvPr>
            <p:ph type="body" sz="half" idx="2"/>
          </p:nvPr>
        </p:nvSpPr>
        <p:spPr>
          <a:xfrm>
            <a:off x="591128" y="2057400"/>
            <a:ext cx="4180898" cy="3811588"/>
          </a:xfrm>
        </p:spPr>
        <p:txBody>
          <a:bodyPr/>
          <a:lstStyle/>
          <a:p>
            <a:r>
              <a:rPr lang="en-US" sz="5400" b="1" dirty="0"/>
              <a:t>Case Study #5 - Data Mart</a:t>
            </a:r>
          </a:p>
          <a:p>
            <a:endParaRPr lang="en-IN" dirty="0"/>
          </a:p>
        </p:txBody>
      </p:sp>
      <p:sp>
        <p:nvSpPr>
          <p:cNvPr id="6" name="Date Placeholder 5"/>
          <p:cNvSpPr>
            <a:spLocks noGrp="1"/>
          </p:cNvSpPr>
          <p:nvPr>
            <p:ph type="dt" sz="half" idx="10"/>
          </p:nvPr>
        </p:nvSpPr>
        <p:spPr/>
        <p:txBody>
          <a:bodyPr/>
          <a:lstStyle/>
          <a:p>
            <a:fld id="{B364C5B5-2BA6-4265-A6ED-38162BE6D13C}" type="datetime1">
              <a:rPr lang="en-IN" smtClean="0"/>
              <a:t>27-04-2024</a:t>
            </a:fld>
            <a:endParaRPr lang="en-IN"/>
          </a:p>
        </p:txBody>
      </p:sp>
      <p:sp>
        <p:nvSpPr>
          <p:cNvPr id="7" name="Footer Placeholder 6"/>
          <p:cNvSpPr>
            <a:spLocks noGrp="1"/>
          </p:cNvSpPr>
          <p:nvPr>
            <p:ph type="ftr" sz="quarter" idx="11"/>
          </p:nvPr>
        </p:nvSpPr>
        <p:spPr/>
        <p:txBody>
          <a:bodyPr/>
          <a:lstStyle/>
          <a:p>
            <a:r>
              <a:rPr lang="en-IN" smtClean="0"/>
              <a:t>Case Study#5- Krishnan S</a:t>
            </a:r>
            <a:endParaRPr lang="en-IN"/>
          </a:p>
        </p:txBody>
      </p:sp>
      <p:sp>
        <p:nvSpPr>
          <p:cNvPr id="8" name="Slide Number Placeholder 7"/>
          <p:cNvSpPr>
            <a:spLocks noGrp="1"/>
          </p:cNvSpPr>
          <p:nvPr>
            <p:ph type="sldNum" sz="quarter" idx="12"/>
          </p:nvPr>
        </p:nvSpPr>
        <p:spPr/>
        <p:txBody>
          <a:bodyPr/>
          <a:lstStyle/>
          <a:p>
            <a:fld id="{4D56EA6E-C7E6-4307-977B-6BCFDF7E5730}" type="slidenum">
              <a:rPr lang="en-IN" smtClean="0"/>
              <a:t>1</a:t>
            </a:fld>
            <a:endParaRPr lang="en-IN"/>
          </a:p>
        </p:txBody>
      </p:sp>
    </p:spTree>
    <p:extLst>
      <p:ext uri="{BB962C8B-B14F-4D97-AF65-F5344CB8AC3E}">
        <p14:creationId xmlns:p14="http://schemas.microsoft.com/office/powerpoint/2010/main" val="120824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What is the total count of transactions for each platform</a:t>
            </a:r>
            <a:endParaRPr lang="en-IN" dirty="0"/>
          </a:p>
        </p:txBody>
      </p:sp>
      <p:pic>
        <p:nvPicPr>
          <p:cNvPr id="7" name="Content Placeholder 6"/>
          <p:cNvPicPr>
            <a:picLocks noGrp="1" noChangeAspect="1"/>
          </p:cNvPicPr>
          <p:nvPr>
            <p:ph idx="1"/>
          </p:nvPr>
        </p:nvPicPr>
        <p:blipFill>
          <a:blip r:embed="rId2"/>
          <a:stretch>
            <a:fillRect/>
          </a:stretch>
        </p:blipFill>
        <p:spPr>
          <a:xfrm>
            <a:off x="2717417" y="1690688"/>
            <a:ext cx="6757166" cy="4665662"/>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10</a:t>
            </a:fld>
            <a:endParaRPr lang="en-IN"/>
          </a:p>
        </p:txBody>
      </p:sp>
    </p:spTree>
    <p:extLst>
      <p:ext uri="{BB962C8B-B14F-4D97-AF65-F5344CB8AC3E}">
        <p14:creationId xmlns:p14="http://schemas.microsoft.com/office/powerpoint/2010/main" val="329547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What is the percentage of sales for Retail vs Shopify for each month?</a:t>
            </a:r>
            <a:endParaRPr lang="en-IN" dirty="0"/>
          </a:p>
        </p:txBody>
      </p:sp>
      <p:pic>
        <p:nvPicPr>
          <p:cNvPr id="8" name="Content Placeholder 7"/>
          <p:cNvPicPr>
            <a:picLocks noGrp="1" noChangeAspect="1"/>
          </p:cNvPicPr>
          <p:nvPr>
            <p:ph sz="half" idx="1"/>
          </p:nvPr>
        </p:nvPicPr>
        <p:blipFill>
          <a:blip r:embed="rId2"/>
          <a:stretch>
            <a:fillRect/>
          </a:stretch>
        </p:blipFill>
        <p:spPr>
          <a:xfrm>
            <a:off x="838200" y="1899743"/>
            <a:ext cx="5272974" cy="4277219"/>
          </a:xfrm>
          <a:prstGeom prst="rect">
            <a:avLst/>
          </a:prstGeom>
        </p:spPr>
      </p:pic>
      <p:pic>
        <p:nvPicPr>
          <p:cNvPr id="9" name="Content Placeholder 8"/>
          <p:cNvPicPr>
            <a:picLocks noGrp="1" noChangeAspect="1"/>
          </p:cNvPicPr>
          <p:nvPr>
            <p:ph sz="half" idx="2"/>
          </p:nvPr>
        </p:nvPicPr>
        <p:blipFill>
          <a:blip r:embed="rId3"/>
          <a:stretch>
            <a:fillRect/>
          </a:stretch>
        </p:blipFill>
        <p:spPr>
          <a:xfrm>
            <a:off x="6308435" y="1686005"/>
            <a:ext cx="4442691" cy="4670345"/>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27-04-2024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11</a:t>
            </a:fld>
            <a:endParaRPr lang="en-IN"/>
          </a:p>
        </p:txBody>
      </p:sp>
    </p:spTree>
    <p:extLst>
      <p:ext uri="{BB962C8B-B14F-4D97-AF65-F5344CB8AC3E}">
        <p14:creationId xmlns:p14="http://schemas.microsoft.com/office/powerpoint/2010/main" val="340273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What is the percentage of sales by demographic for each year in the dataset?</a:t>
            </a:r>
            <a:endParaRPr lang="en-IN" dirty="0"/>
          </a:p>
        </p:txBody>
      </p:sp>
      <p:pic>
        <p:nvPicPr>
          <p:cNvPr id="8" name="Content Placeholder 7"/>
          <p:cNvPicPr>
            <a:picLocks noGrp="1" noChangeAspect="1"/>
          </p:cNvPicPr>
          <p:nvPr>
            <p:ph sz="half" idx="1"/>
          </p:nvPr>
        </p:nvPicPr>
        <p:blipFill>
          <a:blip r:embed="rId2"/>
          <a:stretch>
            <a:fillRect/>
          </a:stretch>
        </p:blipFill>
        <p:spPr>
          <a:xfrm>
            <a:off x="468745" y="2246847"/>
            <a:ext cx="5823196" cy="3507407"/>
          </a:xfrm>
          <a:prstGeom prst="rect">
            <a:avLst/>
          </a:prstGeom>
        </p:spPr>
      </p:pic>
      <p:pic>
        <p:nvPicPr>
          <p:cNvPr id="9" name="Content Placeholder 8"/>
          <p:cNvPicPr>
            <a:picLocks noGrp="1" noChangeAspect="1"/>
          </p:cNvPicPr>
          <p:nvPr>
            <p:ph sz="half" idx="2"/>
          </p:nvPr>
        </p:nvPicPr>
        <p:blipFill>
          <a:blip r:embed="rId3"/>
          <a:stretch>
            <a:fillRect/>
          </a:stretch>
        </p:blipFill>
        <p:spPr>
          <a:xfrm>
            <a:off x="6286154" y="2867660"/>
            <a:ext cx="5067646" cy="2319422"/>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27-04-2024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12</a:t>
            </a:fld>
            <a:endParaRPr lang="en-IN"/>
          </a:p>
        </p:txBody>
      </p:sp>
    </p:spTree>
    <p:extLst>
      <p:ext uri="{BB962C8B-B14F-4D97-AF65-F5344CB8AC3E}">
        <p14:creationId xmlns:p14="http://schemas.microsoft.com/office/powerpoint/2010/main" val="283941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Which </a:t>
            </a:r>
            <a:r>
              <a:rPr lang="en-US" dirty="0" err="1" smtClean="0"/>
              <a:t>age_band</a:t>
            </a:r>
            <a:r>
              <a:rPr lang="en-US" dirty="0" smtClean="0"/>
              <a:t> and demographic values contribute the most to Retail sales?</a:t>
            </a:r>
            <a:endParaRPr lang="en-IN" dirty="0"/>
          </a:p>
        </p:txBody>
      </p:sp>
      <p:pic>
        <p:nvPicPr>
          <p:cNvPr id="8" name="Content Placeholder 7"/>
          <p:cNvPicPr>
            <a:picLocks noGrp="1" noChangeAspect="1"/>
          </p:cNvPicPr>
          <p:nvPr>
            <p:ph sz="half" idx="1"/>
          </p:nvPr>
        </p:nvPicPr>
        <p:blipFill>
          <a:blip r:embed="rId2"/>
          <a:stretch>
            <a:fillRect/>
          </a:stretch>
        </p:blipFill>
        <p:spPr>
          <a:xfrm>
            <a:off x="120073" y="2643081"/>
            <a:ext cx="6421582" cy="2744975"/>
          </a:xfrm>
          <a:prstGeom prst="rect">
            <a:avLst/>
          </a:prstGeom>
        </p:spPr>
      </p:pic>
      <p:pic>
        <p:nvPicPr>
          <p:cNvPr id="9" name="Content Placeholder 8"/>
          <p:cNvPicPr>
            <a:picLocks noGrp="1" noChangeAspect="1"/>
          </p:cNvPicPr>
          <p:nvPr>
            <p:ph sz="half" idx="2"/>
          </p:nvPr>
        </p:nvPicPr>
        <p:blipFill>
          <a:blip r:embed="rId3"/>
          <a:stretch>
            <a:fillRect/>
          </a:stretch>
        </p:blipFill>
        <p:spPr>
          <a:xfrm>
            <a:off x="6541655" y="2582732"/>
            <a:ext cx="5181600" cy="2805324"/>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27-04-2024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13</a:t>
            </a:fld>
            <a:endParaRPr lang="en-IN"/>
          </a:p>
        </p:txBody>
      </p:sp>
    </p:spTree>
    <p:extLst>
      <p:ext uri="{BB962C8B-B14F-4D97-AF65-F5344CB8AC3E}">
        <p14:creationId xmlns:p14="http://schemas.microsoft.com/office/powerpoint/2010/main" val="271097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9. Can we use the </a:t>
            </a:r>
            <a:r>
              <a:rPr lang="en-US" sz="3600" dirty="0" err="1" smtClean="0"/>
              <a:t>avg_transaction</a:t>
            </a:r>
            <a:r>
              <a:rPr lang="en-US" sz="3600" dirty="0" smtClean="0"/>
              <a:t> column to find the average transaction size -- for each year for Retail vs Shopify? If not - how would you calculate it instead?</a:t>
            </a:r>
            <a:endParaRPr lang="en-IN" sz="3600" dirty="0"/>
          </a:p>
        </p:txBody>
      </p:sp>
      <p:pic>
        <p:nvPicPr>
          <p:cNvPr id="8" name="Content Placeholder 7"/>
          <p:cNvPicPr>
            <a:picLocks noGrp="1" noChangeAspect="1"/>
          </p:cNvPicPr>
          <p:nvPr>
            <p:ph sz="half" idx="1"/>
          </p:nvPr>
        </p:nvPicPr>
        <p:blipFill>
          <a:blip r:embed="rId2"/>
          <a:stretch>
            <a:fillRect/>
          </a:stretch>
        </p:blipFill>
        <p:spPr>
          <a:xfrm>
            <a:off x="413328" y="2717793"/>
            <a:ext cx="5664732" cy="2038934"/>
          </a:xfrm>
          <a:prstGeom prst="rect">
            <a:avLst/>
          </a:prstGeom>
        </p:spPr>
      </p:pic>
      <p:pic>
        <p:nvPicPr>
          <p:cNvPr id="9" name="Content Placeholder 8"/>
          <p:cNvPicPr>
            <a:picLocks noGrp="1" noChangeAspect="1"/>
          </p:cNvPicPr>
          <p:nvPr>
            <p:ph sz="half" idx="2"/>
          </p:nvPr>
        </p:nvPicPr>
        <p:blipFill>
          <a:blip r:embed="rId3"/>
          <a:stretch>
            <a:fillRect/>
          </a:stretch>
        </p:blipFill>
        <p:spPr>
          <a:xfrm>
            <a:off x="6078060" y="2717793"/>
            <a:ext cx="5691008" cy="2297552"/>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27-04-2024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14</a:t>
            </a:fld>
            <a:endParaRPr lang="en-IN"/>
          </a:p>
        </p:txBody>
      </p:sp>
    </p:spTree>
    <p:extLst>
      <p:ext uri="{BB962C8B-B14F-4D97-AF65-F5344CB8AC3E}">
        <p14:creationId xmlns:p14="http://schemas.microsoft.com/office/powerpoint/2010/main" val="4248203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Introduction</a:t>
            </a:r>
            <a:br>
              <a:rPr lang="en-IN" b="1" u="sng" dirty="0"/>
            </a:br>
            <a:endParaRPr lang="en-IN" u="sng" dirty="0"/>
          </a:p>
        </p:txBody>
      </p:sp>
      <p:sp>
        <p:nvSpPr>
          <p:cNvPr id="3" name="Content Placeholder 2"/>
          <p:cNvSpPr>
            <a:spLocks noGrp="1"/>
          </p:cNvSpPr>
          <p:nvPr>
            <p:ph idx="1"/>
          </p:nvPr>
        </p:nvSpPr>
        <p:spPr>
          <a:xfrm>
            <a:off x="838200" y="1154545"/>
            <a:ext cx="10515600" cy="5022418"/>
          </a:xfrm>
        </p:spPr>
        <p:txBody>
          <a:bodyPr>
            <a:normAutofit fontScale="92500" lnSpcReduction="20000"/>
          </a:bodyPr>
          <a:lstStyle/>
          <a:p>
            <a:pPr fontAlgn="base"/>
            <a:r>
              <a:rPr lang="en-US" dirty="0"/>
              <a:t>Data Mart is Danny’s latest venture and after running international operations for his online supermarket that </a:t>
            </a:r>
            <a:r>
              <a:rPr lang="en-US" dirty="0" err="1"/>
              <a:t>specialises</a:t>
            </a:r>
            <a:r>
              <a:rPr lang="en-US" dirty="0"/>
              <a:t> in fresh produce - Danny is asking for your support to </a:t>
            </a:r>
            <a:r>
              <a:rPr lang="en-US" dirty="0" err="1"/>
              <a:t>analyse</a:t>
            </a:r>
            <a:r>
              <a:rPr lang="en-US" dirty="0"/>
              <a:t> his sales performance.</a:t>
            </a:r>
          </a:p>
          <a:p>
            <a:pPr fontAlgn="base"/>
            <a:r>
              <a:rPr lang="en-US" dirty="0"/>
              <a:t>In June 2020 - large scale supply changes were made at Data Mart. All Data Mart products now use sustainable packaging methods in every single step from the farm all the way to the customer.</a:t>
            </a:r>
          </a:p>
          <a:p>
            <a:pPr fontAlgn="base"/>
            <a:r>
              <a:rPr lang="en-US" dirty="0"/>
              <a:t>Danny needs your help to quantify the impact of this change on the sales performance for Data Mart and it’s separate business areas.</a:t>
            </a:r>
          </a:p>
          <a:p>
            <a:pPr fontAlgn="base"/>
            <a:r>
              <a:rPr lang="en-US" dirty="0"/>
              <a:t>The key business question he wants you to help him answer are the following:</a:t>
            </a:r>
          </a:p>
          <a:p>
            <a:pPr lvl="1" fontAlgn="base"/>
            <a:r>
              <a:rPr lang="en-US" dirty="0"/>
              <a:t>What was the quantifiable impact of the changes introduced in June 2020?</a:t>
            </a:r>
          </a:p>
          <a:p>
            <a:pPr lvl="1" fontAlgn="base"/>
            <a:r>
              <a:rPr lang="en-US" dirty="0"/>
              <a:t>Which platform, region, segment and customer types were the most impacted by this change?</a:t>
            </a:r>
          </a:p>
          <a:p>
            <a:pPr lvl="1" fontAlgn="base"/>
            <a:r>
              <a:rPr lang="en-US" dirty="0"/>
              <a:t>What can we do about future introduction of similar sustainability updates to the business to </a:t>
            </a:r>
            <a:r>
              <a:rPr lang="en-US" dirty="0" err="1"/>
              <a:t>minimise</a:t>
            </a:r>
            <a:r>
              <a:rPr lang="en-US" dirty="0"/>
              <a:t> impact on sales?</a:t>
            </a:r>
          </a:p>
          <a:p>
            <a:endParaRPr lang="en-IN" dirty="0"/>
          </a:p>
        </p:txBody>
      </p:sp>
      <p:sp>
        <p:nvSpPr>
          <p:cNvPr id="4" name="Date Placeholder 3"/>
          <p:cNvSpPr>
            <a:spLocks noGrp="1"/>
          </p:cNvSpPr>
          <p:nvPr>
            <p:ph type="dt" sz="half" idx="10"/>
          </p:nvPr>
        </p:nvSpPr>
        <p:spPr/>
        <p:txBody>
          <a:bodyPr/>
          <a:lstStyle/>
          <a:p>
            <a:fld id="{0E0A98B7-5F2D-42E5-BCC6-EF153DDAE78D}"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2</a:t>
            </a:fld>
            <a:endParaRPr lang="en-IN"/>
          </a:p>
        </p:txBody>
      </p:sp>
    </p:spTree>
    <p:extLst>
      <p:ext uri="{BB962C8B-B14F-4D97-AF65-F5344CB8AC3E}">
        <p14:creationId xmlns:p14="http://schemas.microsoft.com/office/powerpoint/2010/main" val="3882752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7346" y="1490800"/>
            <a:ext cx="4606054" cy="4865550"/>
          </a:xfrm>
        </p:spPr>
      </p:pic>
      <p:sp>
        <p:nvSpPr>
          <p:cNvPr id="4" name="Date Placeholder 3"/>
          <p:cNvSpPr>
            <a:spLocks noGrp="1"/>
          </p:cNvSpPr>
          <p:nvPr>
            <p:ph type="dt" sz="half" idx="10"/>
          </p:nvPr>
        </p:nvSpPr>
        <p:spPr/>
        <p:txBody>
          <a:bodyPr/>
          <a:lstStyle/>
          <a:p>
            <a:fld id="{0E0A98B7-5F2D-42E5-BCC6-EF153DDAE78D}"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3</a:t>
            </a:fld>
            <a:endParaRPr lang="en-IN"/>
          </a:p>
        </p:txBody>
      </p:sp>
      <p:sp>
        <p:nvSpPr>
          <p:cNvPr id="10" name="Title 9"/>
          <p:cNvSpPr>
            <a:spLocks noGrp="1"/>
          </p:cNvSpPr>
          <p:nvPr>
            <p:ph type="title"/>
          </p:nvPr>
        </p:nvSpPr>
        <p:spPr/>
        <p:txBody>
          <a:bodyPr/>
          <a:lstStyle/>
          <a:p>
            <a:r>
              <a:rPr lang="en-US" b="1" u="sng" dirty="0" smtClean="0"/>
              <a:t>Entity Relationship Diagram</a:t>
            </a:r>
            <a:endParaRPr lang="en-IN" b="1" u="sng" dirty="0"/>
          </a:p>
        </p:txBody>
      </p:sp>
    </p:spTree>
    <p:extLst>
      <p:ext uri="{BB962C8B-B14F-4D97-AF65-F5344CB8AC3E}">
        <p14:creationId xmlns:p14="http://schemas.microsoft.com/office/powerpoint/2010/main" val="19653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9905"/>
          </a:xfrm>
        </p:spPr>
        <p:txBody>
          <a:bodyPr/>
          <a:lstStyle/>
          <a:p>
            <a:r>
              <a:rPr lang="en-IN" b="1" u="sng" dirty="0"/>
              <a:t>1. Data </a:t>
            </a:r>
            <a:r>
              <a:rPr lang="en-IN" b="1" u="sng" dirty="0" smtClean="0"/>
              <a:t>Cleansing</a:t>
            </a:r>
            <a:endParaRPr lang="en-IN" b="1" u="sng" dirty="0"/>
          </a:p>
        </p:txBody>
      </p:sp>
      <p:pic>
        <p:nvPicPr>
          <p:cNvPr id="8" name="Content Placeholder 7"/>
          <p:cNvPicPr>
            <a:picLocks noGrp="1" noChangeAspect="1"/>
          </p:cNvPicPr>
          <p:nvPr>
            <p:ph sz="half" idx="1"/>
          </p:nvPr>
        </p:nvPicPr>
        <p:blipFill>
          <a:blip r:embed="rId2"/>
          <a:stretch>
            <a:fillRect/>
          </a:stretch>
        </p:blipFill>
        <p:spPr>
          <a:xfrm>
            <a:off x="2309" y="1920085"/>
            <a:ext cx="5501658" cy="3383007"/>
          </a:xfrm>
          <a:prstGeom prst="rect">
            <a:avLst/>
          </a:prstGeom>
        </p:spPr>
      </p:pic>
      <p:pic>
        <p:nvPicPr>
          <p:cNvPr id="10" name="Content Placeholder 9"/>
          <p:cNvPicPr>
            <a:picLocks noGrp="1" noChangeAspect="1"/>
          </p:cNvPicPr>
          <p:nvPr>
            <p:ph sz="half" idx="2"/>
          </p:nvPr>
        </p:nvPicPr>
        <p:blipFill>
          <a:blip r:embed="rId3"/>
          <a:stretch>
            <a:fillRect/>
          </a:stretch>
        </p:blipFill>
        <p:spPr>
          <a:xfrm>
            <a:off x="5501658" y="2308288"/>
            <a:ext cx="6607215" cy="2994804"/>
          </a:xfrm>
          <a:prstGeom prst="rect">
            <a:avLst/>
          </a:prstGeom>
        </p:spPr>
      </p:pic>
      <p:sp>
        <p:nvSpPr>
          <p:cNvPr id="5" name="Date Placeholder 4"/>
          <p:cNvSpPr>
            <a:spLocks noGrp="1"/>
          </p:cNvSpPr>
          <p:nvPr>
            <p:ph type="dt" sz="half" idx="10"/>
          </p:nvPr>
        </p:nvSpPr>
        <p:spPr/>
        <p:txBody>
          <a:bodyPr/>
          <a:lstStyle/>
          <a:p>
            <a:fld id="{44BACBED-7862-4A9E-8F72-021DD0D52CAF}" type="datetime1">
              <a:rPr lang="en-IN" smtClean="0"/>
              <a:t>27-04-2024</a:t>
            </a:fld>
            <a:endParaRPr lang="en-IN"/>
          </a:p>
        </p:txBody>
      </p:sp>
      <p:sp>
        <p:nvSpPr>
          <p:cNvPr id="6" name="Footer Placeholder 5"/>
          <p:cNvSpPr>
            <a:spLocks noGrp="1"/>
          </p:cNvSpPr>
          <p:nvPr>
            <p:ph type="ftr" sz="quarter" idx="11"/>
          </p:nvPr>
        </p:nvSpPr>
        <p:spPr/>
        <p:txBody>
          <a:bodyPr/>
          <a:lstStyle/>
          <a:p>
            <a:r>
              <a:rPr lang="en-IN" smtClean="0"/>
              <a:t>Case Study#5- Krishnan S</a:t>
            </a:r>
            <a:endParaRPr lang="en-IN"/>
          </a:p>
        </p:txBody>
      </p:sp>
      <p:sp>
        <p:nvSpPr>
          <p:cNvPr id="7" name="Slide Number Placeholder 6"/>
          <p:cNvSpPr>
            <a:spLocks noGrp="1"/>
          </p:cNvSpPr>
          <p:nvPr>
            <p:ph type="sldNum" sz="quarter" idx="12"/>
          </p:nvPr>
        </p:nvSpPr>
        <p:spPr/>
        <p:txBody>
          <a:bodyPr/>
          <a:lstStyle/>
          <a:p>
            <a:fld id="{4D56EA6E-C7E6-4307-977B-6BCFDF7E5730}" type="slidenum">
              <a:rPr lang="en-IN" smtClean="0"/>
              <a:t>4</a:t>
            </a:fld>
            <a:endParaRPr lang="en-IN"/>
          </a:p>
        </p:txBody>
      </p:sp>
    </p:spTree>
    <p:extLst>
      <p:ext uri="{BB962C8B-B14F-4D97-AF65-F5344CB8AC3E}">
        <p14:creationId xmlns:p14="http://schemas.microsoft.com/office/powerpoint/2010/main" val="378078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2. Data Exploration</a:t>
            </a:r>
            <a:br>
              <a:rPr lang="en-IN" b="1" u="sng" dirty="0"/>
            </a:br>
            <a:endParaRPr lang="en-IN" u="sng" dirty="0"/>
          </a:p>
        </p:txBody>
      </p:sp>
      <p:sp>
        <p:nvSpPr>
          <p:cNvPr id="3" name="Content Placeholder 2"/>
          <p:cNvSpPr>
            <a:spLocks noGrp="1"/>
          </p:cNvSpPr>
          <p:nvPr>
            <p:ph idx="1"/>
          </p:nvPr>
        </p:nvSpPr>
        <p:spPr>
          <a:xfrm>
            <a:off x="838200" y="1237673"/>
            <a:ext cx="10515600" cy="4939290"/>
          </a:xfrm>
        </p:spPr>
        <p:txBody>
          <a:bodyPr>
            <a:normAutofit fontScale="92500" lnSpcReduction="20000"/>
          </a:bodyPr>
          <a:lstStyle/>
          <a:p>
            <a:pPr marL="514350" indent="-514350">
              <a:buFont typeface="+mj-lt"/>
              <a:buAutoNum type="arabicPeriod"/>
            </a:pPr>
            <a:r>
              <a:rPr lang="en-US" dirty="0" smtClean="0"/>
              <a:t>What day of the week is used for each </a:t>
            </a:r>
            <a:r>
              <a:rPr lang="en-US" dirty="0" err="1" smtClean="0"/>
              <a:t>week_date</a:t>
            </a:r>
            <a:r>
              <a:rPr lang="en-US" dirty="0" smtClean="0"/>
              <a:t> value?</a:t>
            </a:r>
          </a:p>
          <a:p>
            <a:pPr marL="514350" indent="-514350">
              <a:buFont typeface="+mj-lt"/>
              <a:buAutoNum type="arabicPeriod"/>
            </a:pPr>
            <a:r>
              <a:rPr lang="en-US" dirty="0" smtClean="0"/>
              <a:t>What range of week numbers are missing from the dataset?</a:t>
            </a:r>
          </a:p>
          <a:p>
            <a:pPr marL="514350" indent="-514350">
              <a:buFont typeface="+mj-lt"/>
              <a:buAutoNum type="arabicPeriod"/>
            </a:pPr>
            <a:r>
              <a:rPr lang="en-US" dirty="0" smtClean="0"/>
              <a:t>How many total transactions were there for each year in the dataset?</a:t>
            </a:r>
          </a:p>
          <a:p>
            <a:pPr marL="514350" indent="-514350">
              <a:buFont typeface="+mj-lt"/>
              <a:buAutoNum type="arabicPeriod"/>
            </a:pPr>
            <a:r>
              <a:rPr lang="en-US" dirty="0" smtClean="0"/>
              <a:t>What is the total sales for each region for each month?</a:t>
            </a:r>
          </a:p>
          <a:p>
            <a:pPr marL="514350" indent="-514350">
              <a:buFont typeface="+mj-lt"/>
              <a:buAutoNum type="arabicPeriod"/>
            </a:pPr>
            <a:r>
              <a:rPr lang="en-US" dirty="0" smtClean="0"/>
              <a:t>What is the total count of transactions for each platform</a:t>
            </a:r>
          </a:p>
          <a:p>
            <a:pPr marL="514350" indent="-514350">
              <a:buFont typeface="+mj-lt"/>
              <a:buAutoNum type="arabicPeriod"/>
            </a:pPr>
            <a:r>
              <a:rPr lang="en-US" dirty="0" smtClean="0"/>
              <a:t>What is the percentage of sales for Retail vs Shopify for each month?</a:t>
            </a:r>
          </a:p>
          <a:p>
            <a:pPr marL="514350" indent="-514350">
              <a:buFont typeface="+mj-lt"/>
              <a:buAutoNum type="arabicPeriod"/>
            </a:pPr>
            <a:r>
              <a:rPr lang="en-US" dirty="0" smtClean="0"/>
              <a:t>What is the percentage of sales by demographic for each year in the dataset?</a:t>
            </a:r>
          </a:p>
          <a:p>
            <a:pPr marL="514350" indent="-514350">
              <a:buFont typeface="+mj-lt"/>
              <a:buAutoNum type="arabicPeriod"/>
            </a:pPr>
            <a:r>
              <a:rPr lang="en-US" dirty="0" smtClean="0"/>
              <a:t>Which </a:t>
            </a:r>
            <a:r>
              <a:rPr lang="en-US" dirty="0" err="1" smtClean="0"/>
              <a:t>age_band</a:t>
            </a:r>
            <a:r>
              <a:rPr lang="en-US" dirty="0" smtClean="0"/>
              <a:t> and demographic values contribute the most to Retail sales?</a:t>
            </a:r>
          </a:p>
          <a:p>
            <a:pPr marL="514350" indent="-514350">
              <a:buFont typeface="+mj-lt"/>
              <a:buAutoNum type="arabicPeriod"/>
            </a:pPr>
            <a:r>
              <a:rPr lang="en-US" dirty="0" smtClean="0"/>
              <a:t>Can we use the </a:t>
            </a:r>
            <a:r>
              <a:rPr lang="en-US" dirty="0" err="1" smtClean="0"/>
              <a:t>avg_transaction</a:t>
            </a:r>
            <a:r>
              <a:rPr lang="en-US" dirty="0" smtClean="0"/>
              <a:t> column to find the average transaction size for each year for Retail vs Shopify? If not - how would you calculate it instead?</a:t>
            </a:r>
            <a:endParaRPr lang="en-IN" dirty="0"/>
          </a:p>
        </p:txBody>
      </p:sp>
      <p:sp>
        <p:nvSpPr>
          <p:cNvPr id="4" name="Date Placeholder 3"/>
          <p:cNvSpPr>
            <a:spLocks noGrp="1"/>
          </p:cNvSpPr>
          <p:nvPr>
            <p:ph type="dt" sz="half" idx="10"/>
          </p:nvPr>
        </p:nvSpPr>
        <p:spPr/>
        <p:txBody>
          <a:bodyPr/>
          <a:lstStyle/>
          <a:p>
            <a:fld id="{0E0A98B7-5F2D-42E5-BCC6-EF153DDAE78D}" type="datetime1">
              <a:rPr lang="en-IN" smtClean="0"/>
              <a:t>27-04-2024</a:t>
            </a:fld>
            <a:endParaRPr lang="en-IN"/>
          </a:p>
        </p:txBody>
      </p:sp>
      <p:sp>
        <p:nvSpPr>
          <p:cNvPr id="5" name="Footer Placeholder 4"/>
          <p:cNvSpPr>
            <a:spLocks noGrp="1"/>
          </p:cNvSpPr>
          <p:nvPr>
            <p:ph type="ftr" sz="quarter" idx="11"/>
          </p:nvPr>
        </p:nvSpPr>
        <p:spPr/>
        <p:txBody>
          <a:bodyPr/>
          <a:lstStyle/>
          <a:p>
            <a:r>
              <a:rPr lang="en-IN" dirty="0" smtClean="0"/>
              <a:t>Case Study#5- Krishnan S</a:t>
            </a:r>
            <a:endParaRPr lang="en-IN" dirty="0"/>
          </a:p>
        </p:txBody>
      </p:sp>
      <p:sp>
        <p:nvSpPr>
          <p:cNvPr id="6" name="Slide Number Placeholder 5"/>
          <p:cNvSpPr>
            <a:spLocks noGrp="1"/>
          </p:cNvSpPr>
          <p:nvPr>
            <p:ph type="sldNum" sz="quarter" idx="12"/>
          </p:nvPr>
        </p:nvSpPr>
        <p:spPr/>
        <p:txBody>
          <a:bodyPr/>
          <a:lstStyle/>
          <a:p>
            <a:fld id="{4D56EA6E-C7E6-4307-977B-6BCFDF7E5730}" type="slidenum">
              <a:rPr lang="en-IN" smtClean="0"/>
              <a:t>5</a:t>
            </a:fld>
            <a:endParaRPr lang="en-IN"/>
          </a:p>
        </p:txBody>
      </p:sp>
    </p:spTree>
    <p:extLst>
      <p:ext uri="{BB962C8B-B14F-4D97-AF65-F5344CB8AC3E}">
        <p14:creationId xmlns:p14="http://schemas.microsoft.com/office/powerpoint/2010/main" val="238947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What day of the week is used for each </a:t>
            </a:r>
            <a:r>
              <a:rPr lang="en-US" dirty="0" err="1" smtClean="0"/>
              <a:t>week_date</a:t>
            </a:r>
            <a:r>
              <a:rPr lang="en-US" dirty="0" smtClean="0"/>
              <a:t> value?</a:t>
            </a:r>
            <a:endParaRPr lang="en-IN" dirty="0"/>
          </a:p>
        </p:txBody>
      </p:sp>
      <p:pic>
        <p:nvPicPr>
          <p:cNvPr id="7" name="Content Placeholder 6"/>
          <p:cNvPicPr>
            <a:picLocks noGrp="1" noChangeAspect="1"/>
          </p:cNvPicPr>
          <p:nvPr>
            <p:ph idx="1"/>
          </p:nvPr>
        </p:nvPicPr>
        <p:blipFill>
          <a:blip r:embed="rId2"/>
          <a:stretch>
            <a:fillRect/>
          </a:stretch>
        </p:blipFill>
        <p:spPr>
          <a:xfrm>
            <a:off x="1703613" y="1867524"/>
            <a:ext cx="8784774" cy="4488826"/>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6</a:t>
            </a:fld>
            <a:endParaRPr lang="en-IN"/>
          </a:p>
        </p:txBody>
      </p:sp>
    </p:spTree>
    <p:extLst>
      <p:ext uri="{BB962C8B-B14F-4D97-AF65-F5344CB8AC3E}">
        <p14:creationId xmlns:p14="http://schemas.microsoft.com/office/powerpoint/2010/main" val="3158810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What range of week numbers are missing from the dataset?</a:t>
            </a:r>
            <a:endParaRPr lang="en-IN" dirty="0"/>
          </a:p>
        </p:txBody>
      </p:sp>
      <p:pic>
        <p:nvPicPr>
          <p:cNvPr id="7" name="Content Placeholder 6"/>
          <p:cNvPicPr>
            <a:picLocks noGrp="1" noChangeAspect="1"/>
          </p:cNvPicPr>
          <p:nvPr>
            <p:ph idx="1"/>
          </p:nvPr>
        </p:nvPicPr>
        <p:blipFill>
          <a:blip r:embed="rId2"/>
          <a:stretch>
            <a:fillRect/>
          </a:stretch>
        </p:blipFill>
        <p:spPr>
          <a:xfrm>
            <a:off x="838199" y="3187444"/>
            <a:ext cx="7772401" cy="1721474"/>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7</a:t>
            </a:fld>
            <a:endParaRPr lang="en-IN"/>
          </a:p>
        </p:txBody>
      </p:sp>
      <p:pic>
        <p:nvPicPr>
          <p:cNvPr id="8" name="Picture 7"/>
          <p:cNvPicPr>
            <a:picLocks noChangeAspect="1"/>
          </p:cNvPicPr>
          <p:nvPr/>
        </p:nvPicPr>
        <p:blipFill>
          <a:blip r:embed="rId3"/>
          <a:stretch>
            <a:fillRect/>
          </a:stretch>
        </p:blipFill>
        <p:spPr>
          <a:xfrm>
            <a:off x="8667975" y="1244311"/>
            <a:ext cx="1314225" cy="5477164"/>
          </a:xfrm>
          <a:prstGeom prst="rect">
            <a:avLst/>
          </a:prstGeom>
        </p:spPr>
      </p:pic>
    </p:spTree>
    <p:extLst>
      <p:ext uri="{BB962C8B-B14F-4D97-AF65-F5344CB8AC3E}">
        <p14:creationId xmlns:p14="http://schemas.microsoft.com/office/powerpoint/2010/main" val="2325089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How many total transactions were there for each year in the dataset?</a:t>
            </a:r>
            <a:endParaRPr lang="en-IN" dirty="0"/>
          </a:p>
        </p:txBody>
      </p:sp>
      <p:pic>
        <p:nvPicPr>
          <p:cNvPr id="7" name="Content Placeholder 6"/>
          <p:cNvPicPr>
            <a:picLocks noGrp="1" noChangeAspect="1"/>
          </p:cNvPicPr>
          <p:nvPr>
            <p:ph idx="1"/>
          </p:nvPr>
        </p:nvPicPr>
        <p:blipFill>
          <a:blip r:embed="rId2"/>
          <a:stretch>
            <a:fillRect/>
          </a:stretch>
        </p:blipFill>
        <p:spPr>
          <a:xfrm>
            <a:off x="1966191" y="1685312"/>
            <a:ext cx="8259618" cy="4671038"/>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8</a:t>
            </a:fld>
            <a:endParaRPr lang="en-IN"/>
          </a:p>
        </p:txBody>
      </p:sp>
    </p:spTree>
    <p:extLst>
      <p:ext uri="{BB962C8B-B14F-4D97-AF65-F5344CB8AC3E}">
        <p14:creationId xmlns:p14="http://schemas.microsoft.com/office/powerpoint/2010/main" val="374101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What is the total sales for each region for each month?</a:t>
            </a:r>
            <a:endParaRPr lang="en-IN" dirty="0"/>
          </a:p>
        </p:txBody>
      </p:sp>
      <p:pic>
        <p:nvPicPr>
          <p:cNvPr id="7" name="Content Placeholder 6"/>
          <p:cNvPicPr>
            <a:picLocks noGrp="1" noChangeAspect="1"/>
          </p:cNvPicPr>
          <p:nvPr>
            <p:ph idx="1"/>
          </p:nvPr>
        </p:nvPicPr>
        <p:blipFill>
          <a:blip r:embed="rId2"/>
          <a:stretch>
            <a:fillRect/>
          </a:stretch>
        </p:blipFill>
        <p:spPr>
          <a:xfrm>
            <a:off x="3785881" y="1689910"/>
            <a:ext cx="4620237" cy="4666440"/>
          </a:xfrm>
          <a:prstGeom prst="rect">
            <a:avLst/>
          </a:prstGeom>
        </p:spPr>
      </p:pic>
      <p:sp>
        <p:nvSpPr>
          <p:cNvPr id="4" name="Date Placeholder 3"/>
          <p:cNvSpPr>
            <a:spLocks noGrp="1"/>
          </p:cNvSpPr>
          <p:nvPr>
            <p:ph type="dt" sz="half" idx="10"/>
          </p:nvPr>
        </p:nvSpPr>
        <p:spPr/>
        <p:txBody>
          <a:bodyPr/>
          <a:lstStyle/>
          <a:p>
            <a:fld id="{0E0A98B7-5F2D-42E5-BCC6-EF153DDAE78D}" type="datetime1">
              <a:rPr lang="en-IN" smtClean="0"/>
              <a:t>27-04-2024</a:t>
            </a:fld>
            <a:endParaRPr lang="en-IN"/>
          </a:p>
        </p:txBody>
      </p:sp>
      <p:sp>
        <p:nvSpPr>
          <p:cNvPr id="5" name="Footer Placeholder 4"/>
          <p:cNvSpPr>
            <a:spLocks noGrp="1"/>
          </p:cNvSpPr>
          <p:nvPr>
            <p:ph type="ftr" sz="quarter" idx="11"/>
          </p:nvPr>
        </p:nvSpPr>
        <p:spPr/>
        <p:txBody>
          <a:bodyPr/>
          <a:lstStyle/>
          <a:p>
            <a:r>
              <a:rPr lang="en-IN" smtClean="0"/>
              <a:t>Case Study#5- Krishnan S</a:t>
            </a:r>
            <a:endParaRPr lang="en-IN"/>
          </a:p>
        </p:txBody>
      </p:sp>
      <p:sp>
        <p:nvSpPr>
          <p:cNvPr id="6" name="Slide Number Placeholder 5"/>
          <p:cNvSpPr>
            <a:spLocks noGrp="1"/>
          </p:cNvSpPr>
          <p:nvPr>
            <p:ph type="sldNum" sz="quarter" idx="12"/>
          </p:nvPr>
        </p:nvSpPr>
        <p:spPr/>
        <p:txBody>
          <a:bodyPr/>
          <a:lstStyle/>
          <a:p>
            <a:fld id="{4D56EA6E-C7E6-4307-977B-6BCFDF7E5730}" type="slidenum">
              <a:rPr lang="en-IN" smtClean="0"/>
              <a:t>9</a:t>
            </a:fld>
            <a:endParaRPr lang="en-IN"/>
          </a:p>
        </p:txBody>
      </p:sp>
    </p:spTree>
    <p:extLst>
      <p:ext uri="{BB962C8B-B14F-4D97-AF65-F5344CB8AC3E}">
        <p14:creationId xmlns:p14="http://schemas.microsoft.com/office/powerpoint/2010/main" val="1768008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544</Words>
  <Application>Microsoft Office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8 Week SQL Challenge </vt:lpstr>
      <vt:lpstr>Introduction </vt:lpstr>
      <vt:lpstr>Entity Relationship Diagram</vt:lpstr>
      <vt:lpstr>1. Data Cleansing</vt:lpstr>
      <vt:lpstr>2. Data Exploration </vt:lpstr>
      <vt:lpstr>1. What day of the week is used for each week_date value?</vt:lpstr>
      <vt:lpstr>2. What range of week numbers are missing from the dataset?</vt:lpstr>
      <vt:lpstr>3. How many total transactions were there for each year in the dataset?</vt:lpstr>
      <vt:lpstr>4. What is the total sales for each region for each month?</vt:lpstr>
      <vt:lpstr>5. What is the total count of transactions for each platform</vt:lpstr>
      <vt:lpstr>6. What is the percentage of sales for Retail vs Shopify for each month?</vt:lpstr>
      <vt:lpstr>7. What is the percentage of sales by demographic for each year in the dataset?</vt:lpstr>
      <vt:lpstr>8. Which age_band and demographic values contribute the most to Retail sales?</vt:lpstr>
      <vt:lpstr>9. Can we use the avg_transaction column to find the average transaction size -- for each year for Retail vs Shopify? If not - how would you calculate it instead?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Week SQL Challenge </dc:title>
  <dc:creator>kiran</dc:creator>
  <cp:lastModifiedBy>kiran</cp:lastModifiedBy>
  <cp:revision>18</cp:revision>
  <dcterms:created xsi:type="dcterms:W3CDTF">2024-04-11T10:41:47Z</dcterms:created>
  <dcterms:modified xsi:type="dcterms:W3CDTF">2024-04-27T20:59:28Z</dcterms:modified>
</cp:coreProperties>
</file>