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3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C350A-A10C-4FD6-802D-9F11285FB884}"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8820-C450-42CA-A8B2-6A1C171DF3C5}" type="slidenum">
              <a:rPr lang="en-IN" smtClean="0"/>
              <a:t>‹#›</a:t>
            </a:fld>
            <a:endParaRPr lang="en-IN"/>
          </a:p>
        </p:txBody>
      </p:sp>
    </p:spTree>
    <p:extLst>
      <p:ext uri="{BB962C8B-B14F-4D97-AF65-F5344CB8AC3E}">
        <p14:creationId xmlns:p14="http://schemas.microsoft.com/office/powerpoint/2010/main" val="14301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8FD8820-C450-42CA-A8B2-6A1C171DF3C5}" type="slidenum">
              <a:rPr lang="en-IN" smtClean="0"/>
              <a:t>1</a:t>
            </a:fld>
            <a:endParaRPr lang="en-IN"/>
          </a:p>
        </p:txBody>
      </p:sp>
    </p:spTree>
    <p:extLst>
      <p:ext uri="{BB962C8B-B14F-4D97-AF65-F5344CB8AC3E}">
        <p14:creationId xmlns:p14="http://schemas.microsoft.com/office/powerpoint/2010/main" val="791549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A18461-C94A-4538-AAC4-429DA62CED76}"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12389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A089DB-766F-44E9-A053-4E493D4ED9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407981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9373F4-EF94-4D8A-841C-CD4CA57BFAF0}"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333930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188399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090060-B58C-458E-88D6-6CD5E536458C}"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349451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E4E1EB-6650-4CF4-9694-EA5AC719CF12}" type="datetime1">
              <a:rPr lang="en-IN" smtClean="0"/>
              <a:t>13-04-2024</a:t>
            </a:fld>
            <a:endParaRPr lang="en-IN"/>
          </a:p>
        </p:txBody>
      </p:sp>
      <p:sp>
        <p:nvSpPr>
          <p:cNvPr id="6" name="Footer Placeholder 5"/>
          <p:cNvSpPr>
            <a:spLocks noGrp="1"/>
          </p:cNvSpPr>
          <p:nvPr>
            <p:ph type="ftr" sz="quarter" idx="11"/>
          </p:nvPr>
        </p:nvSpPr>
        <p:spPr/>
        <p:txBody>
          <a:bodyPr/>
          <a:lstStyle/>
          <a:p>
            <a:r>
              <a:rPr lang="en-IN" smtClean="0"/>
              <a:t>Case Study#8 - Krishnan S</a:t>
            </a:r>
            <a:endParaRPr lang="en-IN"/>
          </a:p>
        </p:txBody>
      </p:sp>
      <p:sp>
        <p:nvSpPr>
          <p:cNvPr id="7" name="Slide Number Placeholder 6"/>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196103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989146-1BC4-485F-8283-421CFEA8FC47}" type="datetime1">
              <a:rPr lang="en-IN" smtClean="0"/>
              <a:t>13-04-2024</a:t>
            </a:fld>
            <a:endParaRPr lang="en-IN"/>
          </a:p>
        </p:txBody>
      </p:sp>
      <p:sp>
        <p:nvSpPr>
          <p:cNvPr id="8" name="Footer Placeholder 7"/>
          <p:cNvSpPr>
            <a:spLocks noGrp="1"/>
          </p:cNvSpPr>
          <p:nvPr>
            <p:ph type="ftr" sz="quarter" idx="11"/>
          </p:nvPr>
        </p:nvSpPr>
        <p:spPr/>
        <p:txBody>
          <a:bodyPr/>
          <a:lstStyle/>
          <a:p>
            <a:r>
              <a:rPr lang="en-IN" smtClean="0"/>
              <a:t>Case Study#8 - Krishnan S</a:t>
            </a:r>
            <a:endParaRPr lang="en-IN"/>
          </a:p>
        </p:txBody>
      </p:sp>
      <p:sp>
        <p:nvSpPr>
          <p:cNvPr id="9" name="Slide Number Placeholder 8"/>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362965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7FE2DC6-8825-4A5B-A122-0704A0F59C60}" type="datetime1">
              <a:rPr lang="en-IN" smtClean="0"/>
              <a:t>13-04-2024</a:t>
            </a:fld>
            <a:endParaRPr lang="en-IN"/>
          </a:p>
        </p:txBody>
      </p:sp>
      <p:sp>
        <p:nvSpPr>
          <p:cNvPr id="4" name="Footer Placeholder 3"/>
          <p:cNvSpPr>
            <a:spLocks noGrp="1"/>
          </p:cNvSpPr>
          <p:nvPr>
            <p:ph type="ftr" sz="quarter" idx="11"/>
          </p:nvPr>
        </p:nvSpPr>
        <p:spPr/>
        <p:txBody>
          <a:bodyPr/>
          <a:lstStyle/>
          <a:p>
            <a:r>
              <a:rPr lang="en-IN" smtClean="0"/>
              <a:t>Case Study#8 - Krishnan S</a:t>
            </a:r>
            <a:endParaRPr lang="en-IN"/>
          </a:p>
        </p:txBody>
      </p:sp>
      <p:sp>
        <p:nvSpPr>
          <p:cNvPr id="5" name="Slide Number Placeholder 4"/>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28545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3B06D-085F-44D9-897B-5789908A9D4C}" type="datetime1">
              <a:rPr lang="en-IN" smtClean="0"/>
              <a:t>13-04-2024</a:t>
            </a:fld>
            <a:endParaRPr lang="en-IN"/>
          </a:p>
        </p:txBody>
      </p:sp>
      <p:sp>
        <p:nvSpPr>
          <p:cNvPr id="3" name="Footer Placeholder 2"/>
          <p:cNvSpPr>
            <a:spLocks noGrp="1"/>
          </p:cNvSpPr>
          <p:nvPr>
            <p:ph type="ftr" sz="quarter" idx="11"/>
          </p:nvPr>
        </p:nvSpPr>
        <p:spPr/>
        <p:txBody>
          <a:bodyPr/>
          <a:lstStyle/>
          <a:p>
            <a:r>
              <a:rPr lang="en-IN" smtClean="0"/>
              <a:t>Case Study#8 - Krishnan S</a:t>
            </a:r>
            <a:endParaRPr lang="en-IN"/>
          </a:p>
        </p:txBody>
      </p:sp>
      <p:sp>
        <p:nvSpPr>
          <p:cNvPr id="4" name="Slide Number Placeholder 3"/>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245304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1CD2D3-4C1D-4D4C-A2B9-8B5193BF7F14}" type="datetime1">
              <a:rPr lang="en-IN" smtClean="0"/>
              <a:t>13-04-2024</a:t>
            </a:fld>
            <a:endParaRPr lang="en-IN"/>
          </a:p>
        </p:txBody>
      </p:sp>
      <p:sp>
        <p:nvSpPr>
          <p:cNvPr id="6" name="Footer Placeholder 5"/>
          <p:cNvSpPr>
            <a:spLocks noGrp="1"/>
          </p:cNvSpPr>
          <p:nvPr>
            <p:ph type="ftr" sz="quarter" idx="11"/>
          </p:nvPr>
        </p:nvSpPr>
        <p:spPr/>
        <p:txBody>
          <a:bodyPr/>
          <a:lstStyle/>
          <a:p>
            <a:r>
              <a:rPr lang="en-IN" smtClean="0"/>
              <a:t>Case Study#8 - Krishnan S</a:t>
            </a:r>
            <a:endParaRPr lang="en-IN"/>
          </a:p>
        </p:txBody>
      </p:sp>
      <p:sp>
        <p:nvSpPr>
          <p:cNvPr id="7" name="Slide Number Placeholder 6"/>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387291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EE07F-BDFE-4262-9CD7-45A1D9702747}" type="datetime1">
              <a:rPr lang="en-IN" smtClean="0"/>
              <a:t>13-04-2024</a:t>
            </a:fld>
            <a:endParaRPr lang="en-IN"/>
          </a:p>
        </p:txBody>
      </p:sp>
      <p:sp>
        <p:nvSpPr>
          <p:cNvPr id="6" name="Footer Placeholder 5"/>
          <p:cNvSpPr>
            <a:spLocks noGrp="1"/>
          </p:cNvSpPr>
          <p:nvPr>
            <p:ph type="ftr" sz="quarter" idx="11"/>
          </p:nvPr>
        </p:nvSpPr>
        <p:spPr/>
        <p:txBody>
          <a:bodyPr/>
          <a:lstStyle/>
          <a:p>
            <a:r>
              <a:rPr lang="en-IN" smtClean="0"/>
              <a:t>Case Study#8 - Krishnan S</a:t>
            </a:r>
            <a:endParaRPr lang="en-IN"/>
          </a:p>
        </p:txBody>
      </p:sp>
      <p:sp>
        <p:nvSpPr>
          <p:cNvPr id="7" name="Slide Number Placeholder 6"/>
          <p:cNvSpPr>
            <a:spLocks noGrp="1"/>
          </p:cNvSpPr>
          <p:nvPr>
            <p:ph type="sldNum" sz="quarter" idx="12"/>
          </p:nvPr>
        </p:nvSpPr>
        <p:spPr/>
        <p:txBody>
          <a:bodyPr/>
          <a:lstStyle/>
          <a:p>
            <a:fld id="{6990ABA7-4C0D-4D19-98EA-5B6E527E44ED}" type="slidenum">
              <a:rPr lang="en-IN" smtClean="0"/>
              <a:t>‹#›</a:t>
            </a:fld>
            <a:endParaRPr lang="en-IN"/>
          </a:p>
        </p:txBody>
      </p:sp>
    </p:spTree>
    <p:extLst>
      <p:ext uri="{BB962C8B-B14F-4D97-AF65-F5344CB8AC3E}">
        <p14:creationId xmlns:p14="http://schemas.microsoft.com/office/powerpoint/2010/main" val="428050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E9766-BB78-41F6-8F41-73EAAD359FD5}" type="datetime1">
              <a:rPr lang="en-IN" smtClean="0"/>
              <a:t>13-04-2024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Case Study#8 - Krishnan S</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0ABA7-4C0D-4D19-98EA-5B6E527E44ED}" type="slidenum">
              <a:rPr lang="en-IN" smtClean="0"/>
              <a:t>‹#›</a:t>
            </a:fld>
            <a:endParaRPr lang="en-IN"/>
          </a:p>
        </p:txBody>
      </p:sp>
    </p:spTree>
    <p:extLst>
      <p:ext uri="{BB962C8B-B14F-4D97-AF65-F5344CB8AC3E}">
        <p14:creationId xmlns:p14="http://schemas.microsoft.com/office/powerpoint/2010/main" val="1664742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8weeksqlchallenge.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4" y="962892"/>
            <a:ext cx="4793671" cy="681182"/>
          </a:xfrm>
        </p:spPr>
        <p:txBody>
          <a:bodyPr>
            <a:noAutofit/>
          </a:bodyPr>
          <a:lstStyle/>
          <a:p>
            <a:r>
              <a:rPr lang="en-IN" sz="4000" dirty="0">
                <a:hlinkClick r:id="rId3"/>
              </a:rPr>
              <a:t>8 Week SQL </a:t>
            </a:r>
            <a:r>
              <a:rPr lang="en-IN" sz="4000" dirty="0" smtClean="0">
                <a:hlinkClick r:id="rId3"/>
              </a:rPr>
              <a:t>Challenge</a:t>
            </a:r>
            <a:endParaRPr lang="en-IN" sz="4000" dirty="0"/>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0"/>
            <a:ext cx="6361834" cy="6361834"/>
          </a:xfrm>
        </p:spPr>
      </p:pic>
      <p:sp>
        <p:nvSpPr>
          <p:cNvPr id="4" name="Text Placeholder 3"/>
          <p:cNvSpPr>
            <a:spLocks noGrp="1"/>
          </p:cNvSpPr>
          <p:nvPr>
            <p:ph type="body" sz="half" idx="2"/>
          </p:nvPr>
        </p:nvSpPr>
        <p:spPr>
          <a:xfrm>
            <a:off x="489528" y="2057400"/>
            <a:ext cx="4282498" cy="3811588"/>
          </a:xfrm>
        </p:spPr>
        <p:txBody>
          <a:bodyPr/>
          <a:lstStyle/>
          <a:p>
            <a:r>
              <a:rPr lang="en-US" sz="4800" b="1" dirty="0"/>
              <a:t>Case Study #8 - Fresh Segments</a:t>
            </a:r>
          </a:p>
          <a:p>
            <a:endParaRPr lang="en-IN" dirty="0"/>
          </a:p>
        </p:txBody>
      </p:sp>
      <p:sp>
        <p:nvSpPr>
          <p:cNvPr id="6" name="Date Placeholder 5"/>
          <p:cNvSpPr>
            <a:spLocks noGrp="1"/>
          </p:cNvSpPr>
          <p:nvPr>
            <p:ph type="dt" sz="half" idx="10"/>
          </p:nvPr>
        </p:nvSpPr>
        <p:spPr/>
        <p:txBody>
          <a:bodyPr/>
          <a:lstStyle/>
          <a:p>
            <a:fld id="{078E2C4B-F695-4A4B-A9E1-F75B82B81E5D}" type="datetime1">
              <a:rPr lang="en-IN" smtClean="0"/>
              <a:t>13-04-2024</a:t>
            </a:fld>
            <a:endParaRPr lang="en-IN"/>
          </a:p>
        </p:txBody>
      </p:sp>
      <p:sp>
        <p:nvSpPr>
          <p:cNvPr id="7" name="Footer Placeholder 6"/>
          <p:cNvSpPr>
            <a:spLocks noGrp="1"/>
          </p:cNvSpPr>
          <p:nvPr>
            <p:ph type="ftr" sz="quarter" idx="11"/>
          </p:nvPr>
        </p:nvSpPr>
        <p:spPr/>
        <p:txBody>
          <a:bodyPr/>
          <a:lstStyle/>
          <a:p>
            <a:r>
              <a:rPr lang="en-IN" smtClean="0"/>
              <a:t>Case Study#8 - Krishnan S</a:t>
            </a:r>
            <a:endParaRPr lang="en-IN"/>
          </a:p>
        </p:txBody>
      </p:sp>
      <p:sp>
        <p:nvSpPr>
          <p:cNvPr id="8" name="Slide Number Placeholder 7"/>
          <p:cNvSpPr>
            <a:spLocks noGrp="1"/>
          </p:cNvSpPr>
          <p:nvPr>
            <p:ph type="sldNum" sz="quarter" idx="12"/>
          </p:nvPr>
        </p:nvSpPr>
        <p:spPr/>
        <p:txBody>
          <a:bodyPr/>
          <a:lstStyle/>
          <a:p>
            <a:fld id="{6990ABA7-4C0D-4D19-98EA-5B6E527E44ED}" type="slidenum">
              <a:rPr lang="en-IN" smtClean="0"/>
              <a:t>1</a:t>
            </a:fld>
            <a:endParaRPr lang="en-IN"/>
          </a:p>
        </p:txBody>
      </p:sp>
    </p:spTree>
    <p:extLst>
      <p:ext uri="{BB962C8B-B14F-4D97-AF65-F5344CB8AC3E}">
        <p14:creationId xmlns:p14="http://schemas.microsoft.com/office/powerpoint/2010/main" val="389791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36330"/>
          </a:xfrm>
        </p:spPr>
        <p:txBody>
          <a:bodyPr>
            <a:normAutofit/>
          </a:bodyPr>
          <a:lstStyle/>
          <a:p>
            <a:r>
              <a:rPr lang="en-US" sz="3200" dirty="0" smtClean="0"/>
              <a:t>7. Are there any records in your joined table where the </a:t>
            </a:r>
            <a:r>
              <a:rPr lang="en-US" sz="3200" dirty="0" err="1" smtClean="0"/>
              <a:t>month_year</a:t>
            </a:r>
            <a:r>
              <a:rPr lang="en-US" sz="3200" dirty="0" smtClean="0"/>
              <a:t> value is before the </a:t>
            </a:r>
            <a:r>
              <a:rPr lang="en-US" sz="3200" dirty="0" err="1" smtClean="0"/>
              <a:t>created_at</a:t>
            </a:r>
            <a:r>
              <a:rPr lang="en-US" sz="3200" dirty="0" smtClean="0"/>
              <a:t> value from the </a:t>
            </a:r>
            <a:r>
              <a:rPr lang="en-US" sz="3200" dirty="0" err="1" smtClean="0"/>
              <a:t>fresh_segments.interest_map</a:t>
            </a:r>
            <a:r>
              <a:rPr lang="en-US" sz="3200" dirty="0" smtClean="0"/>
              <a:t> table? Do you think these values are valid and why?</a:t>
            </a:r>
            <a:endParaRPr lang="en-IN" sz="3200" dirty="0"/>
          </a:p>
        </p:txBody>
      </p:sp>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10</a:t>
            </a:fld>
            <a:endParaRPr lang="en-IN"/>
          </a:p>
        </p:txBody>
      </p:sp>
      <p:sp>
        <p:nvSpPr>
          <p:cNvPr id="8" name="Content Placeholder 7"/>
          <p:cNvSpPr>
            <a:spLocks noGrp="1"/>
          </p:cNvSpPr>
          <p:nvPr>
            <p:ph idx="1"/>
          </p:nvPr>
        </p:nvSpPr>
        <p:spPr>
          <a:xfrm>
            <a:off x="838200" y="5421745"/>
            <a:ext cx="10515600" cy="755218"/>
          </a:xfrm>
        </p:spPr>
        <p:txBody>
          <a:bodyPr>
            <a:normAutofit fontScale="92500"/>
          </a:bodyPr>
          <a:lstStyle/>
          <a:p>
            <a:r>
              <a:rPr lang="en-US" dirty="0" smtClean="0"/>
              <a:t>There are 188 Records where </a:t>
            </a:r>
            <a:r>
              <a:rPr lang="en-US" dirty="0" err="1" smtClean="0"/>
              <a:t>month_year</a:t>
            </a:r>
            <a:r>
              <a:rPr lang="en-US" dirty="0" smtClean="0"/>
              <a:t> date is before </a:t>
            </a:r>
            <a:r>
              <a:rPr lang="en-US" dirty="0" err="1" smtClean="0"/>
              <a:t>created_at</a:t>
            </a:r>
            <a:r>
              <a:rPr lang="en-US" dirty="0" smtClean="0"/>
              <a:t> date.</a:t>
            </a:r>
            <a:endParaRPr lang="en-IN" dirty="0"/>
          </a:p>
        </p:txBody>
      </p:sp>
      <p:pic>
        <p:nvPicPr>
          <p:cNvPr id="9" name="Picture 8"/>
          <p:cNvPicPr>
            <a:picLocks noChangeAspect="1"/>
          </p:cNvPicPr>
          <p:nvPr/>
        </p:nvPicPr>
        <p:blipFill>
          <a:blip r:embed="rId2"/>
          <a:stretch>
            <a:fillRect/>
          </a:stretch>
        </p:blipFill>
        <p:spPr>
          <a:xfrm>
            <a:off x="1610425" y="2451143"/>
            <a:ext cx="8583223" cy="2791215"/>
          </a:xfrm>
          <a:prstGeom prst="rect">
            <a:avLst/>
          </a:prstGeom>
        </p:spPr>
      </p:pic>
    </p:spTree>
    <p:extLst>
      <p:ext uri="{BB962C8B-B14F-4D97-AF65-F5344CB8AC3E}">
        <p14:creationId xmlns:p14="http://schemas.microsoft.com/office/powerpoint/2010/main" val="228746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798657"/>
          </a:xfrm>
        </p:spPr>
        <p:txBody>
          <a:bodyPr/>
          <a:lstStyle/>
          <a:p>
            <a:r>
              <a:rPr lang="en-IN" b="1" dirty="0" smtClean="0"/>
              <a:t>B. Interest Analysis</a:t>
            </a:r>
            <a:endParaRPr lang="en-IN" b="1" dirty="0"/>
          </a:p>
        </p:txBody>
      </p:sp>
      <p:sp>
        <p:nvSpPr>
          <p:cNvPr id="3" name="Text Placeholder 2"/>
          <p:cNvSpPr>
            <a:spLocks noGrp="1"/>
          </p:cNvSpPr>
          <p:nvPr>
            <p:ph type="body" idx="1"/>
          </p:nvPr>
        </p:nvSpPr>
        <p:spPr>
          <a:xfrm>
            <a:off x="838200" y="1163782"/>
            <a:ext cx="10515600" cy="701963"/>
          </a:xfrm>
        </p:spPr>
        <p:txBody>
          <a:bodyPr/>
          <a:lstStyle/>
          <a:p>
            <a:r>
              <a:rPr lang="en-US" b="0" dirty="0" smtClean="0"/>
              <a:t>1. Which interests have been present in all </a:t>
            </a:r>
            <a:r>
              <a:rPr lang="en-US" b="0" dirty="0" err="1" smtClean="0"/>
              <a:t>month_year</a:t>
            </a:r>
            <a:r>
              <a:rPr lang="en-US" b="0" dirty="0" smtClean="0"/>
              <a:t> dates in our dataset?</a:t>
            </a:r>
            <a:endParaRPr lang="en-IN" b="0" dirty="0"/>
          </a:p>
        </p:txBody>
      </p:sp>
      <p:pic>
        <p:nvPicPr>
          <p:cNvPr id="10" name="Content Placeholder 9"/>
          <p:cNvPicPr>
            <a:picLocks noGrp="1" noChangeAspect="1"/>
          </p:cNvPicPr>
          <p:nvPr>
            <p:ph sz="half" idx="2"/>
          </p:nvPr>
        </p:nvPicPr>
        <p:blipFill>
          <a:blip r:embed="rId2"/>
          <a:stretch>
            <a:fillRect/>
          </a:stretch>
        </p:blipFill>
        <p:spPr>
          <a:xfrm>
            <a:off x="1254991" y="2081844"/>
            <a:ext cx="9682018" cy="4274506"/>
          </a:xfrm>
          <a:prstGeom prst="rect">
            <a:avLst/>
          </a:prstGeom>
        </p:spPr>
      </p:pic>
      <p:sp>
        <p:nvSpPr>
          <p:cNvPr id="7" name="Date Placeholder 6"/>
          <p:cNvSpPr>
            <a:spLocks noGrp="1"/>
          </p:cNvSpPr>
          <p:nvPr>
            <p:ph type="dt" sz="half" idx="10"/>
          </p:nvPr>
        </p:nvSpPr>
        <p:spPr/>
        <p:txBody>
          <a:bodyPr/>
          <a:lstStyle/>
          <a:p>
            <a:fld id="{3F989146-1BC4-485F-8283-421CFEA8FC47}" type="datetime1">
              <a:rPr lang="en-IN" smtClean="0"/>
              <a:t>13-04-2024</a:t>
            </a:fld>
            <a:endParaRPr lang="en-IN"/>
          </a:p>
        </p:txBody>
      </p:sp>
      <p:sp>
        <p:nvSpPr>
          <p:cNvPr id="8" name="Footer Placeholder 7"/>
          <p:cNvSpPr>
            <a:spLocks noGrp="1"/>
          </p:cNvSpPr>
          <p:nvPr>
            <p:ph type="ftr" sz="quarter" idx="11"/>
          </p:nvPr>
        </p:nvSpPr>
        <p:spPr/>
        <p:txBody>
          <a:bodyPr/>
          <a:lstStyle/>
          <a:p>
            <a:r>
              <a:rPr lang="en-IN" smtClean="0"/>
              <a:t>Case Study#8 - Krishnan S</a:t>
            </a:r>
            <a:endParaRPr lang="en-IN"/>
          </a:p>
        </p:txBody>
      </p:sp>
      <p:sp>
        <p:nvSpPr>
          <p:cNvPr id="9" name="Slide Number Placeholder 8"/>
          <p:cNvSpPr>
            <a:spLocks noGrp="1"/>
          </p:cNvSpPr>
          <p:nvPr>
            <p:ph type="sldNum" sz="quarter" idx="12"/>
          </p:nvPr>
        </p:nvSpPr>
        <p:spPr/>
        <p:txBody>
          <a:bodyPr/>
          <a:lstStyle/>
          <a:p>
            <a:fld id="{6990ABA7-4C0D-4D19-98EA-5B6E527E44ED}" type="slidenum">
              <a:rPr lang="en-IN" smtClean="0"/>
              <a:t>11</a:t>
            </a:fld>
            <a:endParaRPr lang="en-IN"/>
          </a:p>
        </p:txBody>
      </p:sp>
    </p:spTree>
    <p:extLst>
      <p:ext uri="{BB962C8B-B14F-4D97-AF65-F5344CB8AC3E}">
        <p14:creationId xmlns:p14="http://schemas.microsoft.com/office/powerpoint/2010/main" val="220670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48402"/>
          </a:xfrm>
        </p:spPr>
        <p:txBody>
          <a:bodyPr>
            <a:noAutofit/>
          </a:bodyPr>
          <a:lstStyle/>
          <a:p>
            <a:r>
              <a:rPr lang="en-US" sz="3200" dirty="0" smtClean="0"/>
              <a:t>2. Using this same </a:t>
            </a:r>
            <a:r>
              <a:rPr lang="en-US" sz="3200" dirty="0" err="1" smtClean="0"/>
              <a:t>total_months</a:t>
            </a:r>
            <a:r>
              <a:rPr lang="en-US" sz="3200" dirty="0" smtClean="0"/>
              <a:t> measure - calculate the cumulative percentage of all records starting at 14 months - which </a:t>
            </a:r>
            <a:r>
              <a:rPr lang="en-US" sz="3200" dirty="0" err="1" smtClean="0"/>
              <a:t>total_months</a:t>
            </a:r>
            <a:r>
              <a:rPr lang="en-US" sz="3200" dirty="0" smtClean="0"/>
              <a:t> value passes the 90% cumulative percentage value?</a:t>
            </a:r>
            <a:endParaRPr lang="en-IN" sz="3200" dirty="0"/>
          </a:p>
        </p:txBody>
      </p:sp>
      <p:sp>
        <p:nvSpPr>
          <p:cNvPr id="3" name="Content Placeholder 2"/>
          <p:cNvSpPr>
            <a:spLocks noGrp="1"/>
          </p:cNvSpPr>
          <p:nvPr>
            <p:ph idx="1"/>
          </p:nvPr>
        </p:nvSpPr>
        <p:spPr>
          <a:xfrm>
            <a:off x="838200" y="2170545"/>
            <a:ext cx="10515600" cy="4006418"/>
          </a:xfrm>
        </p:spPr>
        <p:txBody>
          <a:bodyPr/>
          <a:lstStyle/>
          <a:p>
            <a:pPr marL="0" indent="0">
              <a:buNone/>
            </a:pPr>
            <a:r>
              <a:rPr lang="en-US" dirty="0" smtClean="0"/>
              <a:t>ANSWER: Total months value with 8,7,3,2 are passing the 90% cumulative percentage value</a:t>
            </a:r>
            <a:endParaRPr lang="en-IN" dirty="0"/>
          </a:p>
        </p:txBody>
      </p:sp>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12</a:t>
            </a:fld>
            <a:endParaRPr lang="en-IN"/>
          </a:p>
        </p:txBody>
      </p:sp>
      <p:pic>
        <p:nvPicPr>
          <p:cNvPr id="8" name="Picture 7"/>
          <p:cNvPicPr>
            <a:picLocks noChangeAspect="1"/>
          </p:cNvPicPr>
          <p:nvPr/>
        </p:nvPicPr>
        <p:blipFill>
          <a:blip r:embed="rId2"/>
          <a:stretch>
            <a:fillRect/>
          </a:stretch>
        </p:blipFill>
        <p:spPr>
          <a:xfrm>
            <a:off x="3581400" y="3034233"/>
            <a:ext cx="4505954" cy="2876951"/>
          </a:xfrm>
          <a:prstGeom prst="rect">
            <a:avLst/>
          </a:prstGeom>
        </p:spPr>
      </p:pic>
    </p:spTree>
    <p:extLst>
      <p:ext uri="{BB962C8B-B14F-4D97-AF65-F5344CB8AC3E}">
        <p14:creationId xmlns:p14="http://schemas.microsoft.com/office/powerpoint/2010/main" val="32639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1457"/>
          </a:xfrm>
        </p:spPr>
        <p:txBody>
          <a:bodyPr>
            <a:normAutofit/>
          </a:bodyPr>
          <a:lstStyle/>
          <a:p>
            <a:r>
              <a:rPr lang="en-US" sz="3200" dirty="0"/>
              <a:t>3. If we were to remove all </a:t>
            </a:r>
            <a:r>
              <a:rPr lang="en-US" sz="3200" dirty="0" err="1"/>
              <a:t>interest_id</a:t>
            </a:r>
            <a:r>
              <a:rPr lang="en-US" sz="3200" dirty="0"/>
              <a:t> values which are lower than the </a:t>
            </a:r>
            <a:r>
              <a:rPr lang="en-US" sz="3200" dirty="0" err="1"/>
              <a:t>total_months</a:t>
            </a:r>
            <a:r>
              <a:rPr lang="en-US" sz="3200" dirty="0"/>
              <a:t> value we found in the previous question </a:t>
            </a:r>
            <a:r>
              <a:rPr lang="en-US" sz="3200" dirty="0" smtClean="0"/>
              <a:t>- how </a:t>
            </a:r>
            <a:r>
              <a:rPr lang="en-US" sz="3200" dirty="0"/>
              <a:t>many total data points would we be removing?</a:t>
            </a:r>
            <a:endParaRPr lang="en-IN" sz="3200" dirty="0"/>
          </a:p>
        </p:txBody>
      </p:sp>
      <p:pic>
        <p:nvPicPr>
          <p:cNvPr id="7" name="Content Placeholder 6"/>
          <p:cNvPicPr>
            <a:picLocks noGrp="1" noChangeAspect="1"/>
          </p:cNvPicPr>
          <p:nvPr>
            <p:ph idx="1"/>
          </p:nvPr>
        </p:nvPicPr>
        <p:blipFill>
          <a:blip r:embed="rId2"/>
          <a:stretch>
            <a:fillRect/>
          </a:stretch>
        </p:blipFill>
        <p:spPr>
          <a:xfrm>
            <a:off x="3491924" y="1976582"/>
            <a:ext cx="5208151" cy="4379768"/>
          </a:xfrm>
          <a:prstGeom prst="rect">
            <a:avLst/>
          </a:prstGeom>
        </p:spPr>
      </p:pic>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13</a:t>
            </a:fld>
            <a:endParaRPr lang="en-IN"/>
          </a:p>
        </p:txBody>
      </p:sp>
    </p:spTree>
    <p:extLst>
      <p:ext uri="{BB962C8B-B14F-4D97-AF65-F5344CB8AC3E}">
        <p14:creationId xmlns:p14="http://schemas.microsoft.com/office/powerpoint/2010/main" val="303392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59602"/>
          </a:xfrm>
        </p:spPr>
        <p:txBody>
          <a:bodyPr>
            <a:normAutofit/>
          </a:bodyPr>
          <a:lstStyle/>
          <a:p>
            <a:r>
              <a:rPr lang="en-US" sz="3200" dirty="0"/>
              <a:t>4. Does this decision make sense to remove these data points from a business perspective? </a:t>
            </a:r>
            <a:r>
              <a:rPr lang="en-US" sz="3200" dirty="0" smtClean="0"/>
              <a:t>Use </a:t>
            </a:r>
            <a:r>
              <a:rPr lang="en-US" sz="3200" dirty="0"/>
              <a:t>an example where there are all 14 months present to a removed interest example for your arguments - </a:t>
            </a:r>
            <a:r>
              <a:rPr lang="en-US" sz="3200" dirty="0" smtClean="0"/>
              <a:t>think </a:t>
            </a:r>
            <a:r>
              <a:rPr lang="en-US" sz="3200" dirty="0"/>
              <a:t>about what it means to have less months present from a segment perspective.</a:t>
            </a:r>
            <a:endParaRPr lang="en-IN" sz="3200" dirty="0"/>
          </a:p>
        </p:txBody>
      </p:sp>
      <p:sp>
        <p:nvSpPr>
          <p:cNvPr id="3" name="Content Placeholder 2"/>
          <p:cNvSpPr>
            <a:spLocks noGrp="1"/>
          </p:cNvSpPr>
          <p:nvPr>
            <p:ph idx="1"/>
          </p:nvPr>
        </p:nvSpPr>
        <p:spPr>
          <a:xfrm>
            <a:off x="838200" y="2724727"/>
            <a:ext cx="10515600" cy="3452236"/>
          </a:xfrm>
        </p:spPr>
        <p:txBody>
          <a:bodyPr/>
          <a:lstStyle/>
          <a:p>
            <a:r>
              <a:rPr lang="en-US" dirty="0"/>
              <a:t>Removing data points where the number of months represented by the </a:t>
            </a:r>
            <a:r>
              <a:rPr lang="en-US" dirty="0" err="1"/>
              <a:t>interest_id</a:t>
            </a:r>
            <a:r>
              <a:rPr lang="en-US" dirty="0"/>
              <a:t> is less than the </a:t>
            </a:r>
            <a:r>
              <a:rPr lang="en-US" dirty="0" err="1"/>
              <a:t>total_months</a:t>
            </a:r>
            <a:r>
              <a:rPr lang="en-US" dirty="0"/>
              <a:t> value might make sense from a business perspective, depending on the context and objectives of the analysis.</a:t>
            </a:r>
            <a:endParaRPr lang="en-IN" dirty="0"/>
          </a:p>
        </p:txBody>
      </p:sp>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14</a:t>
            </a:fld>
            <a:endParaRPr lang="en-IN"/>
          </a:p>
        </p:txBody>
      </p:sp>
    </p:spTree>
    <p:extLst>
      <p:ext uri="{BB962C8B-B14F-4D97-AF65-F5344CB8AC3E}">
        <p14:creationId xmlns:p14="http://schemas.microsoft.com/office/powerpoint/2010/main" val="4110806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After removing these interests - how many unique interests are there for each month?</a:t>
            </a:r>
            <a:endParaRPr lang="en-IN" dirty="0"/>
          </a:p>
        </p:txBody>
      </p:sp>
      <p:pic>
        <p:nvPicPr>
          <p:cNvPr id="8" name="Content Placeholder 7"/>
          <p:cNvPicPr>
            <a:picLocks noGrp="1" noChangeAspect="1"/>
          </p:cNvPicPr>
          <p:nvPr>
            <p:ph sz="half" idx="1"/>
          </p:nvPr>
        </p:nvPicPr>
        <p:blipFill>
          <a:blip r:embed="rId2"/>
          <a:stretch>
            <a:fillRect/>
          </a:stretch>
        </p:blipFill>
        <p:spPr>
          <a:xfrm>
            <a:off x="1227353" y="1825624"/>
            <a:ext cx="4584822" cy="4530725"/>
          </a:xfrm>
          <a:prstGeom prst="rect">
            <a:avLst/>
          </a:prstGeom>
        </p:spPr>
      </p:pic>
      <p:pic>
        <p:nvPicPr>
          <p:cNvPr id="9" name="Content Placeholder 8"/>
          <p:cNvPicPr>
            <a:picLocks noGrp="1" noChangeAspect="1"/>
          </p:cNvPicPr>
          <p:nvPr>
            <p:ph sz="half" idx="2"/>
          </p:nvPr>
        </p:nvPicPr>
        <p:blipFill>
          <a:blip r:embed="rId3"/>
          <a:stretch>
            <a:fillRect/>
          </a:stretch>
        </p:blipFill>
        <p:spPr>
          <a:xfrm>
            <a:off x="6609879" y="1825625"/>
            <a:ext cx="3517273" cy="4530724"/>
          </a:xfrm>
          <a:prstGeom prst="rect">
            <a:avLst/>
          </a:prstGeom>
        </p:spPr>
      </p:pic>
      <p:sp>
        <p:nvSpPr>
          <p:cNvPr id="5" name="Date Placeholder 4"/>
          <p:cNvSpPr>
            <a:spLocks noGrp="1"/>
          </p:cNvSpPr>
          <p:nvPr>
            <p:ph type="dt" sz="half" idx="10"/>
          </p:nvPr>
        </p:nvSpPr>
        <p:spPr/>
        <p:txBody>
          <a:bodyPr/>
          <a:lstStyle/>
          <a:p>
            <a:fld id="{DFE4E1EB-6650-4CF4-9694-EA5AC719CF12}" type="datetime1">
              <a:rPr lang="en-IN" smtClean="0"/>
              <a:t>13-04-2024</a:t>
            </a:fld>
            <a:endParaRPr lang="en-IN"/>
          </a:p>
        </p:txBody>
      </p:sp>
      <p:sp>
        <p:nvSpPr>
          <p:cNvPr id="6" name="Footer Placeholder 5"/>
          <p:cNvSpPr>
            <a:spLocks noGrp="1"/>
          </p:cNvSpPr>
          <p:nvPr>
            <p:ph type="ftr" sz="quarter" idx="11"/>
          </p:nvPr>
        </p:nvSpPr>
        <p:spPr/>
        <p:txBody>
          <a:bodyPr/>
          <a:lstStyle/>
          <a:p>
            <a:r>
              <a:rPr lang="en-IN" smtClean="0"/>
              <a:t>Case Study#8 - Krishnan S</a:t>
            </a:r>
            <a:endParaRPr lang="en-IN"/>
          </a:p>
        </p:txBody>
      </p:sp>
      <p:sp>
        <p:nvSpPr>
          <p:cNvPr id="7" name="Slide Number Placeholder 6"/>
          <p:cNvSpPr>
            <a:spLocks noGrp="1"/>
          </p:cNvSpPr>
          <p:nvPr>
            <p:ph type="sldNum" sz="quarter" idx="12"/>
          </p:nvPr>
        </p:nvSpPr>
        <p:spPr/>
        <p:txBody>
          <a:bodyPr/>
          <a:lstStyle/>
          <a:p>
            <a:fld id="{6990ABA7-4C0D-4D19-98EA-5B6E527E44ED}" type="slidenum">
              <a:rPr lang="en-IN" smtClean="0"/>
              <a:t>15</a:t>
            </a:fld>
            <a:endParaRPr lang="en-IN"/>
          </a:p>
        </p:txBody>
      </p:sp>
    </p:spTree>
    <p:extLst>
      <p:ext uri="{BB962C8B-B14F-4D97-AF65-F5344CB8AC3E}">
        <p14:creationId xmlns:p14="http://schemas.microsoft.com/office/powerpoint/2010/main" val="348238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166"/>
          </a:xfrm>
        </p:spPr>
        <p:txBody>
          <a:bodyPr>
            <a:normAutofit fontScale="90000"/>
          </a:bodyPr>
          <a:lstStyle/>
          <a:p>
            <a:r>
              <a:rPr lang="en-IN" b="1" u="sng" dirty="0" smtClean="0"/>
              <a:t>Introduction</a:t>
            </a:r>
            <a:endParaRPr lang="en-IN" u="sng" dirty="0"/>
          </a:p>
        </p:txBody>
      </p:sp>
      <p:sp>
        <p:nvSpPr>
          <p:cNvPr id="3" name="Content Placeholder 2"/>
          <p:cNvSpPr>
            <a:spLocks noGrp="1"/>
          </p:cNvSpPr>
          <p:nvPr>
            <p:ph idx="1"/>
          </p:nvPr>
        </p:nvSpPr>
        <p:spPr>
          <a:xfrm>
            <a:off x="838200" y="1256145"/>
            <a:ext cx="10515600" cy="5100204"/>
          </a:xfrm>
        </p:spPr>
        <p:txBody>
          <a:bodyPr>
            <a:normAutofit lnSpcReduction="10000"/>
          </a:bodyPr>
          <a:lstStyle/>
          <a:p>
            <a:pPr fontAlgn="base"/>
            <a:r>
              <a:rPr lang="en-US" dirty="0"/>
              <a:t>Danny created Fresh Segments, a digital marketing agency that helps other businesses </a:t>
            </a:r>
            <a:r>
              <a:rPr lang="en-US" dirty="0" smtClean="0"/>
              <a:t>analyze </a:t>
            </a:r>
            <a:r>
              <a:rPr lang="en-US" dirty="0"/>
              <a:t>trends in online ad click </a:t>
            </a:r>
            <a:r>
              <a:rPr lang="en-US" dirty="0" smtClean="0"/>
              <a:t>behavior </a:t>
            </a:r>
            <a:r>
              <a:rPr lang="en-US" dirty="0"/>
              <a:t>for their unique customer base.</a:t>
            </a:r>
          </a:p>
          <a:p>
            <a:pPr fontAlgn="base"/>
            <a:r>
              <a:rPr lang="en-US" dirty="0"/>
              <a:t>Clients share their customer lists with the Fresh Segments team who then aggregate interest metrics and generate a single dataset worth of metrics for further analysis.</a:t>
            </a:r>
          </a:p>
          <a:p>
            <a:pPr fontAlgn="base"/>
            <a:r>
              <a:rPr lang="en-US" dirty="0"/>
              <a:t>In particular - the composition and rankings for different interests are provided for each client showing the proportion of their customer list who interacted with online assets related to each interest for each month.</a:t>
            </a:r>
          </a:p>
          <a:p>
            <a:pPr fontAlgn="base"/>
            <a:r>
              <a:rPr lang="en-US" dirty="0"/>
              <a:t>Danny has asked for your assistance to </a:t>
            </a:r>
            <a:r>
              <a:rPr lang="en-US" dirty="0" smtClean="0"/>
              <a:t>analyze </a:t>
            </a:r>
            <a:r>
              <a:rPr lang="en-US" dirty="0"/>
              <a:t>aggregated metrics for an example client and provide some high level insights about the customer list and their interests</a:t>
            </a:r>
            <a:r>
              <a:rPr lang="en-US" dirty="0" smtClean="0"/>
              <a:t>.</a:t>
            </a:r>
            <a:endParaRPr lang="en-US" dirty="0"/>
          </a:p>
        </p:txBody>
      </p:sp>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2</a:t>
            </a:fld>
            <a:endParaRPr lang="en-IN"/>
          </a:p>
        </p:txBody>
      </p:sp>
    </p:spTree>
    <p:extLst>
      <p:ext uri="{BB962C8B-B14F-4D97-AF65-F5344CB8AC3E}">
        <p14:creationId xmlns:p14="http://schemas.microsoft.com/office/powerpoint/2010/main" val="419915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lstStyle/>
          <a:p>
            <a:r>
              <a:rPr lang="en-IN" b="1" u="sng" dirty="0"/>
              <a:t>Data Exploration and </a:t>
            </a:r>
            <a:r>
              <a:rPr lang="en-IN" b="1" u="sng" dirty="0" smtClean="0"/>
              <a:t>Cleansing</a:t>
            </a:r>
            <a:endParaRPr lang="en-IN" u="sng" dirty="0"/>
          </a:p>
        </p:txBody>
      </p:sp>
      <p:sp>
        <p:nvSpPr>
          <p:cNvPr id="3" name="Content Placeholder 2"/>
          <p:cNvSpPr>
            <a:spLocks noGrp="1"/>
          </p:cNvSpPr>
          <p:nvPr>
            <p:ph idx="1"/>
          </p:nvPr>
        </p:nvSpPr>
        <p:spPr>
          <a:xfrm>
            <a:off x="838200" y="1173018"/>
            <a:ext cx="10515600" cy="5183332"/>
          </a:xfrm>
        </p:spPr>
        <p:txBody>
          <a:bodyPr>
            <a:normAutofit fontScale="77500" lnSpcReduction="20000"/>
          </a:bodyPr>
          <a:lstStyle/>
          <a:p>
            <a:pPr marL="514350" indent="-514350">
              <a:buFont typeface="+mj-lt"/>
              <a:buAutoNum type="arabicPeriod"/>
            </a:pPr>
            <a:r>
              <a:rPr lang="en-US" dirty="0" smtClean="0"/>
              <a:t>Update the </a:t>
            </a:r>
            <a:r>
              <a:rPr lang="en-US" dirty="0" err="1" smtClean="0"/>
              <a:t>fresh_segments.interest_metrics</a:t>
            </a:r>
            <a:r>
              <a:rPr lang="en-US" dirty="0" smtClean="0"/>
              <a:t> table by modifying the </a:t>
            </a:r>
            <a:r>
              <a:rPr lang="en-US" dirty="0" err="1" smtClean="0"/>
              <a:t>month_year</a:t>
            </a:r>
            <a:r>
              <a:rPr lang="en-US" dirty="0" smtClean="0"/>
              <a:t> column to be a date data type with the start of the month</a:t>
            </a:r>
          </a:p>
          <a:p>
            <a:pPr marL="514350" indent="-514350">
              <a:buFont typeface="+mj-lt"/>
              <a:buAutoNum type="arabicPeriod"/>
            </a:pPr>
            <a:r>
              <a:rPr lang="en-US" dirty="0" smtClean="0"/>
              <a:t>What is count of records in the </a:t>
            </a:r>
            <a:r>
              <a:rPr lang="en-US" dirty="0" err="1" smtClean="0"/>
              <a:t>fresh_segments.interest_metrics</a:t>
            </a:r>
            <a:r>
              <a:rPr lang="en-US" dirty="0" smtClean="0"/>
              <a:t> for each </a:t>
            </a:r>
            <a:r>
              <a:rPr lang="en-US" dirty="0" err="1" smtClean="0"/>
              <a:t>month_year</a:t>
            </a:r>
            <a:r>
              <a:rPr lang="en-US" dirty="0" smtClean="0"/>
              <a:t> value sorted in chronological order (earliest to latest) with the null values appearing first?</a:t>
            </a:r>
          </a:p>
          <a:p>
            <a:pPr marL="514350" indent="-514350">
              <a:buFont typeface="+mj-lt"/>
              <a:buAutoNum type="arabicPeriod"/>
            </a:pPr>
            <a:r>
              <a:rPr lang="en-US" dirty="0" smtClean="0"/>
              <a:t>What do you think we should do with these null values in the </a:t>
            </a:r>
            <a:r>
              <a:rPr lang="en-US" dirty="0" err="1" smtClean="0"/>
              <a:t>fresh_segments.interest_metrics</a:t>
            </a:r>
            <a:endParaRPr lang="en-US" dirty="0" smtClean="0"/>
          </a:p>
          <a:p>
            <a:pPr marL="514350" indent="-514350">
              <a:buFont typeface="+mj-lt"/>
              <a:buAutoNum type="arabicPeriod"/>
            </a:pPr>
            <a:r>
              <a:rPr lang="en-US" dirty="0" smtClean="0"/>
              <a:t>How many </a:t>
            </a:r>
            <a:r>
              <a:rPr lang="en-US" dirty="0" err="1" smtClean="0"/>
              <a:t>interest_id</a:t>
            </a:r>
            <a:r>
              <a:rPr lang="en-US" dirty="0" smtClean="0"/>
              <a:t> values exist in the </a:t>
            </a:r>
            <a:r>
              <a:rPr lang="en-US" dirty="0" err="1" smtClean="0"/>
              <a:t>fresh_segments.interest_metrics</a:t>
            </a:r>
            <a:r>
              <a:rPr lang="en-US" dirty="0" smtClean="0"/>
              <a:t> table but not in the </a:t>
            </a:r>
            <a:r>
              <a:rPr lang="en-US" dirty="0" err="1" smtClean="0"/>
              <a:t>fresh_segments.interest_map</a:t>
            </a:r>
            <a:r>
              <a:rPr lang="en-US" dirty="0" smtClean="0"/>
              <a:t> table? What about the other way around?</a:t>
            </a:r>
          </a:p>
          <a:p>
            <a:pPr marL="514350" indent="-514350">
              <a:buFont typeface="+mj-lt"/>
              <a:buAutoNum type="arabicPeriod"/>
            </a:pPr>
            <a:r>
              <a:rPr lang="en-US" dirty="0" err="1" smtClean="0"/>
              <a:t>Summarise</a:t>
            </a:r>
            <a:r>
              <a:rPr lang="en-US" dirty="0" smtClean="0"/>
              <a:t> the id values in the </a:t>
            </a:r>
            <a:r>
              <a:rPr lang="en-US" dirty="0" err="1" smtClean="0"/>
              <a:t>fresh_segments.interest_map</a:t>
            </a:r>
            <a:r>
              <a:rPr lang="en-US" dirty="0" smtClean="0"/>
              <a:t> by its total record count in this table</a:t>
            </a:r>
          </a:p>
          <a:p>
            <a:pPr marL="514350" indent="-514350">
              <a:buFont typeface="+mj-lt"/>
              <a:buAutoNum type="arabicPeriod"/>
            </a:pPr>
            <a:r>
              <a:rPr lang="en-US" dirty="0" smtClean="0"/>
              <a:t>What sort of table join should we perform for our analysis and why? Check your logic by checking the rows where </a:t>
            </a:r>
            <a:r>
              <a:rPr lang="en-US" dirty="0" err="1" smtClean="0"/>
              <a:t>interest_id</a:t>
            </a:r>
            <a:r>
              <a:rPr lang="en-US" dirty="0" smtClean="0"/>
              <a:t> = 21246 in your joined output and include all columns from </a:t>
            </a:r>
            <a:r>
              <a:rPr lang="en-US" dirty="0" err="1" smtClean="0"/>
              <a:t>fresh_segments.interest_metrics</a:t>
            </a:r>
            <a:r>
              <a:rPr lang="en-US" dirty="0" smtClean="0"/>
              <a:t> and all columns from </a:t>
            </a:r>
            <a:r>
              <a:rPr lang="en-US" dirty="0" err="1" smtClean="0"/>
              <a:t>fresh_segments.interest_map</a:t>
            </a:r>
            <a:r>
              <a:rPr lang="en-US" dirty="0" smtClean="0"/>
              <a:t> except from the id column.</a:t>
            </a:r>
          </a:p>
          <a:p>
            <a:pPr marL="514350" indent="-514350">
              <a:buFont typeface="+mj-lt"/>
              <a:buAutoNum type="arabicPeriod"/>
            </a:pPr>
            <a:r>
              <a:rPr lang="en-US" dirty="0" smtClean="0"/>
              <a:t>Are there any records in your joined table where the </a:t>
            </a:r>
            <a:r>
              <a:rPr lang="en-US" dirty="0" err="1" smtClean="0"/>
              <a:t>month_year</a:t>
            </a:r>
            <a:r>
              <a:rPr lang="en-US" dirty="0" smtClean="0"/>
              <a:t> value is before the </a:t>
            </a:r>
            <a:r>
              <a:rPr lang="en-US" dirty="0" err="1" smtClean="0"/>
              <a:t>created_at</a:t>
            </a:r>
            <a:r>
              <a:rPr lang="en-US" dirty="0" smtClean="0"/>
              <a:t> value from the </a:t>
            </a:r>
            <a:r>
              <a:rPr lang="en-US" dirty="0" err="1" smtClean="0"/>
              <a:t>fresh_segments.interest_map</a:t>
            </a:r>
            <a:r>
              <a:rPr lang="en-US" dirty="0" smtClean="0"/>
              <a:t> table? Do you think these values are valid and why?</a:t>
            </a:r>
            <a:endParaRPr lang="en-IN" dirty="0"/>
          </a:p>
        </p:txBody>
      </p:sp>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3</a:t>
            </a:fld>
            <a:endParaRPr lang="en-IN"/>
          </a:p>
        </p:txBody>
      </p:sp>
    </p:spTree>
    <p:extLst>
      <p:ext uri="{BB962C8B-B14F-4D97-AF65-F5344CB8AC3E}">
        <p14:creationId xmlns:p14="http://schemas.microsoft.com/office/powerpoint/2010/main" val="152824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55675"/>
          </a:xfrm>
        </p:spPr>
        <p:txBody>
          <a:bodyPr/>
          <a:lstStyle/>
          <a:p>
            <a:r>
              <a:rPr lang="en-US" b="1" dirty="0" smtClean="0"/>
              <a:t>A. Data Exploration and Cleansing</a:t>
            </a:r>
            <a:endParaRPr lang="en-IN" b="1" dirty="0"/>
          </a:p>
        </p:txBody>
      </p:sp>
      <p:sp>
        <p:nvSpPr>
          <p:cNvPr id="3" name="Text Placeholder 2"/>
          <p:cNvSpPr>
            <a:spLocks noGrp="1"/>
          </p:cNvSpPr>
          <p:nvPr>
            <p:ph type="body" idx="1"/>
          </p:nvPr>
        </p:nvSpPr>
        <p:spPr>
          <a:xfrm>
            <a:off x="839788" y="1320799"/>
            <a:ext cx="10514012" cy="748145"/>
          </a:xfrm>
        </p:spPr>
        <p:txBody>
          <a:bodyPr>
            <a:normAutofit lnSpcReduction="10000"/>
          </a:bodyPr>
          <a:lstStyle/>
          <a:p>
            <a:r>
              <a:rPr lang="en-US" b="0" dirty="0" smtClean="0">
                <a:latin typeface="+mj-lt"/>
              </a:rPr>
              <a:t>1. Update the </a:t>
            </a:r>
            <a:r>
              <a:rPr lang="en-US" b="0" dirty="0" err="1" smtClean="0">
                <a:latin typeface="+mj-lt"/>
              </a:rPr>
              <a:t>fresh_segments.interest_metrics</a:t>
            </a:r>
            <a:r>
              <a:rPr lang="en-US" b="0" dirty="0" smtClean="0">
                <a:latin typeface="+mj-lt"/>
              </a:rPr>
              <a:t> table by modifying the </a:t>
            </a:r>
            <a:r>
              <a:rPr lang="en-US" b="0" dirty="0" err="1" smtClean="0">
                <a:latin typeface="+mj-lt"/>
              </a:rPr>
              <a:t>month_year</a:t>
            </a:r>
            <a:r>
              <a:rPr lang="en-US" b="0" dirty="0" smtClean="0">
                <a:latin typeface="+mj-lt"/>
              </a:rPr>
              <a:t> column to be a date data type with the start of the month</a:t>
            </a:r>
            <a:endParaRPr lang="en-IN" b="0" dirty="0">
              <a:latin typeface="+mj-lt"/>
            </a:endParaRPr>
          </a:p>
        </p:txBody>
      </p:sp>
      <p:sp>
        <p:nvSpPr>
          <p:cNvPr id="7" name="Date Placeholder 6"/>
          <p:cNvSpPr>
            <a:spLocks noGrp="1"/>
          </p:cNvSpPr>
          <p:nvPr>
            <p:ph type="dt" sz="half" idx="10"/>
          </p:nvPr>
        </p:nvSpPr>
        <p:spPr/>
        <p:txBody>
          <a:bodyPr/>
          <a:lstStyle/>
          <a:p>
            <a:fld id="{3F989146-1BC4-485F-8283-421CFEA8FC47}" type="datetime1">
              <a:rPr lang="en-IN" smtClean="0"/>
              <a:t>13-04-2024</a:t>
            </a:fld>
            <a:endParaRPr lang="en-IN"/>
          </a:p>
        </p:txBody>
      </p:sp>
      <p:sp>
        <p:nvSpPr>
          <p:cNvPr id="8" name="Footer Placeholder 7"/>
          <p:cNvSpPr>
            <a:spLocks noGrp="1"/>
          </p:cNvSpPr>
          <p:nvPr>
            <p:ph type="ftr" sz="quarter" idx="11"/>
          </p:nvPr>
        </p:nvSpPr>
        <p:spPr/>
        <p:txBody>
          <a:bodyPr/>
          <a:lstStyle/>
          <a:p>
            <a:r>
              <a:rPr lang="en-IN" smtClean="0"/>
              <a:t>Case Study#8 - Krishnan S</a:t>
            </a:r>
            <a:endParaRPr lang="en-IN"/>
          </a:p>
        </p:txBody>
      </p:sp>
      <p:sp>
        <p:nvSpPr>
          <p:cNvPr id="9" name="Slide Number Placeholder 8"/>
          <p:cNvSpPr>
            <a:spLocks noGrp="1"/>
          </p:cNvSpPr>
          <p:nvPr>
            <p:ph type="sldNum" sz="quarter" idx="12"/>
          </p:nvPr>
        </p:nvSpPr>
        <p:spPr/>
        <p:txBody>
          <a:bodyPr/>
          <a:lstStyle/>
          <a:p>
            <a:fld id="{6990ABA7-4C0D-4D19-98EA-5B6E527E44ED}" type="slidenum">
              <a:rPr lang="en-IN" smtClean="0"/>
              <a:t>4</a:t>
            </a:fld>
            <a:endParaRPr lang="en-IN"/>
          </a:p>
        </p:txBody>
      </p:sp>
      <p:pic>
        <p:nvPicPr>
          <p:cNvPr id="13" name="Content Placeholder 12"/>
          <p:cNvPicPr>
            <a:picLocks noGrp="1" noChangeAspect="1"/>
          </p:cNvPicPr>
          <p:nvPr>
            <p:ph sz="half" idx="2"/>
          </p:nvPr>
        </p:nvPicPr>
        <p:blipFill>
          <a:blip r:embed="rId2"/>
          <a:stretch>
            <a:fillRect/>
          </a:stretch>
        </p:blipFill>
        <p:spPr>
          <a:xfrm>
            <a:off x="1333917" y="2068945"/>
            <a:ext cx="9524166" cy="4287405"/>
          </a:xfrm>
          <a:prstGeom prst="rect">
            <a:avLst/>
          </a:prstGeom>
        </p:spPr>
      </p:pic>
    </p:spTree>
    <p:extLst>
      <p:ext uri="{BB962C8B-B14F-4D97-AF65-F5344CB8AC3E}">
        <p14:creationId xmlns:p14="http://schemas.microsoft.com/office/powerpoint/2010/main" val="266941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2. What is count of records in the </a:t>
            </a:r>
            <a:r>
              <a:rPr lang="en-US" sz="2800" dirty="0" err="1" smtClean="0"/>
              <a:t>fresh_segments.interest_metrics</a:t>
            </a:r>
            <a:r>
              <a:rPr lang="en-US" sz="2800" dirty="0" smtClean="0"/>
              <a:t> for each </a:t>
            </a:r>
            <a:r>
              <a:rPr lang="en-US" sz="2800" dirty="0" err="1" smtClean="0"/>
              <a:t>month_year</a:t>
            </a:r>
            <a:r>
              <a:rPr lang="en-US" sz="2800" dirty="0" smtClean="0"/>
              <a:t> value sorted in chronological order (earliest to latest) with the null values appearing first?</a:t>
            </a:r>
            <a:endParaRPr lang="en-IN" sz="2800" dirty="0"/>
          </a:p>
        </p:txBody>
      </p:sp>
      <p:pic>
        <p:nvPicPr>
          <p:cNvPr id="7" name="Content Placeholder 6"/>
          <p:cNvPicPr>
            <a:picLocks noGrp="1" noChangeAspect="1"/>
          </p:cNvPicPr>
          <p:nvPr>
            <p:ph idx="1"/>
          </p:nvPr>
        </p:nvPicPr>
        <p:blipFill>
          <a:blip r:embed="rId2"/>
          <a:stretch>
            <a:fillRect/>
          </a:stretch>
        </p:blipFill>
        <p:spPr>
          <a:xfrm>
            <a:off x="4038599" y="1690688"/>
            <a:ext cx="4223319" cy="4665662"/>
          </a:xfrm>
          <a:prstGeom prst="rect">
            <a:avLst/>
          </a:prstGeom>
        </p:spPr>
      </p:pic>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5</a:t>
            </a:fld>
            <a:endParaRPr lang="en-IN"/>
          </a:p>
        </p:txBody>
      </p:sp>
    </p:spTree>
    <p:extLst>
      <p:ext uri="{BB962C8B-B14F-4D97-AF65-F5344CB8AC3E}">
        <p14:creationId xmlns:p14="http://schemas.microsoft.com/office/powerpoint/2010/main" val="403988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 What do you think we should do with these null values in the </a:t>
            </a:r>
            <a:r>
              <a:rPr lang="en-US" sz="3200" dirty="0" err="1" smtClean="0"/>
              <a:t>fresh_segments.interest_metrics</a:t>
            </a:r>
            <a:endParaRPr lang="en-IN" sz="3200" dirty="0"/>
          </a:p>
        </p:txBody>
      </p:sp>
      <p:sp>
        <p:nvSpPr>
          <p:cNvPr id="3" name="Content Placeholder 2"/>
          <p:cNvSpPr>
            <a:spLocks noGrp="1"/>
          </p:cNvSpPr>
          <p:nvPr>
            <p:ph idx="1"/>
          </p:nvPr>
        </p:nvSpPr>
        <p:spPr/>
        <p:txBody>
          <a:bodyPr/>
          <a:lstStyle/>
          <a:p>
            <a:r>
              <a:rPr lang="en-US" dirty="0" smtClean="0">
                <a:latin typeface="+mj-lt"/>
              </a:rPr>
              <a:t>The Null values appear in </a:t>
            </a:r>
            <a:r>
              <a:rPr lang="en-US" b="1" dirty="0" smtClean="0">
                <a:latin typeface="+mj-lt"/>
              </a:rPr>
              <a:t>_month, _year, </a:t>
            </a:r>
            <a:r>
              <a:rPr lang="en-US" b="1" dirty="0" err="1" smtClean="0">
                <a:latin typeface="+mj-lt"/>
              </a:rPr>
              <a:t>month_year</a:t>
            </a:r>
            <a:r>
              <a:rPr lang="en-US" b="1" dirty="0" smtClean="0">
                <a:latin typeface="+mj-lt"/>
              </a:rPr>
              <a:t>, </a:t>
            </a:r>
            <a:r>
              <a:rPr lang="en-US" b="1" dirty="0" err="1" smtClean="0">
                <a:latin typeface="+mj-lt"/>
              </a:rPr>
              <a:t>interest_id</a:t>
            </a:r>
            <a:r>
              <a:rPr lang="en-IN" b="1" dirty="0" smtClean="0">
                <a:latin typeface="+mj-lt"/>
              </a:rPr>
              <a:t> </a:t>
            </a:r>
            <a:r>
              <a:rPr lang="en-IN" dirty="0" smtClean="0">
                <a:latin typeface="+mj-lt"/>
              </a:rPr>
              <a:t>whereas the </a:t>
            </a:r>
            <a:r>
              <a:rPr lang="en-IN" b="1" dirty="0" smtClean="0">
                <a:latin typeface="+mj-lt"/>
              </a:rPr>
              <a:t>composition, </a:t>
            </a:r>
            <a:r>
              <a:rPr lang="en-IN" b="1" dirty="0" err="1" smtClean="0">
                <a:latin typeface="+mj-lt"/>
              </a:rPr>
              <a:t>index_value</a:t>
            </a:r>
            <a:r>
              <a:rPr lang="en-IN" b="1" dirty="0" smtClean="0">
                <a:latin typeface="+mj-lt"/>
              </a:rPr>
              <a:t>, ranking, </a:t>
            </a:r>
            <a:r>
              <a:rPr lang="en-IN" b="1" dirty="0" err="1" smtClean="0">
                <a:latin typeface="+mj-lt"/>
              </a:rPr>
              <a:t>percentile_ranking</a:t>
            </a:r>
            <a:r>
              <a:rPr lang="en-IN" b="1" dirty="0" smtClean="0">
                <a:latin typeface="+mj-lt"/>
              </a:rPr>
              <a:t> </a:t>
            </a:r>
            <a:r>
              <a:rPr lang="en-IN" dirty="0" smtClean="0">
                <a:latin typeface="+mj-lt"/>
              </a:rPr>
              <a:t>are not NULL but they do no have meaning without information on </a:t>
            </a:r>
            <a:r>
              <a:rPr lang="en-IN" b="1" dirty="0" err="1" smtClean="0">
                <a:latin typeface="+mj-lt"/>
              </a:rPr>
              <a:t>interest_id</a:t>
            </a:r>
            <a:r>
              <a:rPr lang="en-IN" dirty="0" smtClean="0">
                <a:latin typeface="+mj-lt"/>
              </a:rPr>
              <a:t> and </a:t>
            </a:r>
            <a:r>
              <a:rPr lang="en-IN" b="1" dirty="0" smtClean="0">
                <a:latin typeface="+mj-lt"/>
              </a:rPr>
              <a:t>Date</a:t>
            </a:r>
            <a:r>
              <a:rPr lang="en-IN" dirty="0" smtClean="0">
                <a:latin typeface="+mj-lt"/>
              </a:rPr>
              <a:t>.</a:t>
            </a:r>
          </a:p>
          <a:p>
            <a:r>
              <a:rPr lang="en-US" dirty="0" smtClean="0">
                <a:latin typeface="+mj-lt"/>
              </a:rPr>
              <a:t>We can check the values by calculating the percentage of NULL values present.</a:t>
            </a:r>
          </a:p>
          <a:p>
            <a:endParaRPr lang="en-US" dirty="0">
              <a:latin typeface="+mj-lt"/>
            </a:endParaRPr>
          </a:p>
          <a:p>
            <a:endParaRPr lang="en-US" dirty="0" smtClean="0">
              <a:latin typeface="+mj-lt"/>
            </a:endParaRPr>
          </a:p>
          <a:p>
            <a:r>
              <a:rPr lang="en-US" dirty="0" smtClean="0">
                <a:latin typeface="+mj-lt"/>
              </a:rPr>
              <a:t>The null percentage is less than 10% hence we can drop the values.</a:t>
            </a:r>
          </a:p>
        </p:txBody>
      </p:sp>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6</a:t>
            </a:fld>
            <a:endParaRPr lang="en-IN"/>
          </a:p>
        </p:txBody>
      </p:sp>
      <p:pic>
        <p:nvPicPr>
          <p:cNvPr id="8" name="Picture 7"/>
          <p:cNvPicPr>
            <a:picLocks noChangeAspect="1"/>
          </p:cNvPicPr>
          <p:nvPr/>
        </p:nvPicPr>
        <p:blipFill>
          <a:blip r:embed="rId2"/>
          <a:stretch>
            <a:fillRect/>
          </a:stretch>
        </p:blipFill>
        <p:spPr>
          <a:xfrm>
            <a:off x="4235927" y="4068130"/>
            <a:ext cx="2266474" cy="1237614"/>
          </a:xfrm>
          <a:prstGeom prst="rect">
            <a:avLst/>
          </a:prstGeom>
        </p:spPr>
      </p:pic>
    </p:spTree>
    <p:extLst>
      <p:ext uri="{BB962C8B-B14F-4D97-AF65-F5344CB8AC3E}">
        <p14:creationId xmlns:p14="http://schemas.microsoft.com/office/powerpoint/2010/main" val="13810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819" y="365125"/>
            <a:ext cx="11517746" cy="1325563"/>
          </a:xfrm>
        </p:spPr>
        <p:txBody>
          <a:bodyPr>
            <a:noAutofit/>
          </a:bodyPr>
          <a:lstStyle/>
          <a:p>
            <a:r>
              <a:rPr lang="en-US" sz="2800" dirty="0" smtClean="0"/>
              <a:t>4. How many </a:t>
            </a:r>
            <a:r>
              <a:rPr lang="en-US" sz="2800" dirty="0" err="1" smtClean="0"/>
              <a:t>interest_id</a:t>
            </a:r>
            <a:r>
              <a:rPr lang="en-US" sz="2800" dirty="0" smtClean="0"/>
              <a:t> values exist in the </a:t>
            </a:r>
            <a:r>
              <a:rPr lang="en-US" sz="2800" dirty="0" err="1" smtClean="0"/>
              <a:t>fresh_segments.interest_metrics</a:t>
            </a:r>
            <a:r>
              <a:rPr lang="en-US" sz="2800" dirty="0" smtClean="0"/>
              <a:t> table but not in the </a:t>
            </a:r>
            <a:r>
              <a:rPr lang="en-US" sz="2800" dirty="0" err="1" smtClean="0"/>
              <a:t>fresh_segments.interest_map</a:t>
            </a:r>
            <a:r>
              <a:rPr lang="en-US" sz="2800" dirty="0" smtClean="0"/>
              <a:t> table? </a:t>
            </a:r>
            <a:r>
              <a:rPr lang="en-US" sz="2800" dirty="0"/>
              <a:t/>
            </a:r>
            <a:br>
              <a:rPr lang="en-US" sz="2800" dirty="0"/>
            </a:br>
            <a:r>
              <a:rPr lang="en-US" sz="2800" dirty="0" smtClean="0"/>
              <a:t>What about the other way around?</a:t>
            </a:r>
            <a:endParaRPr lang="en-IN" sz="2800" dirty="0"/>
          </a:p>
        </p:txBody>
      </p:sp>
      <p:sp>
        <p:nvSpPr>
          <p:cNvPr id="3" name="Content Placeholder 2"/>
          <p:cNvSpPr>
            <a:spLocks noGrp="1"/>
          </p:cNvSpPr>
          <p:nvPr>
            <p:ph sz="half" idx="1"/>
          </p:nvPr>
        </p:nvSpPr>
        <p:spPr>
          <a:xfrm>
            <a:off x="848412" y="2900217"/>
            <a:ext cx="9959109" cy="3456133"/>
          </a:xfrm>
        </p:spPr>
        <p:txBody>
          <a:bodyPr>
            <a:noAutofit/>
          </a:bodyPr>
          <a:lstStyle/>
          <a:p>
            <a:r>
              <a:rPr lang="en-US" sz="3200" dirty="0" smtClean="0">
                <a:latin typeface="+mj-lt"/>
              </a:rPr>
              <a:t>There are totally 1202 unique </a:t>
            </a:r>
            <a:r>
              <a:rPr lang="en-US" sz="3200" b="1" dirty="0" err="1" smtClean="0">
                <a:latin typeface="+mj-lt"/>
              </a:rPr>
              <a:t>interest_id</a:t>
            </a:r>
            <a:r>
              <a:rPr lang="en-US" sz="3200" dirty="0" smtClean="0">
                <a:latin typeface="+mj-lt"/>
              </a:rPr>
              <a:t> in </a:t>
            </a:r>
            <a:r>
              <a:rPr lang="en-US" sz="3200" b="1" dirty="0" err="1" smtClean="0">
                <a:latin typeface="+mj-lt"/>
              </a:rPr>
              <a:t>interest_metrics</a:t>
            </a:r>
            <a:r>
              <a:rPr lang="en-US" sz="3200" dirty="0" smtClean="0">
                <a:latin typeface="+mj-lt"/>
              </a:rPr>
              <a:t>.</a:t>
            </a:r>
          </a:p>
          <a:p>
            <a:r>
              <a:rPr lang="en-US" sz="3200" dirty="0" smtClean="0">
                <a:latin typeface="+mj-lt"/>
              </a:rPr>
              <a:t>There are totally 1209 unique </a:t>
            </a:r>
            <a:r>
              <a:rPr lang="en-US" sz="3200" b="1" dirty="0" err="1" smtClean="0">
                <a:latin typeface="+mj-lt"/>
              </a:rPr>
              <a:t>interest_id</a:t>
            </a:r>
            <a:r>
              <a:rPr lang="en-US" sz="3200" dirty="0" smtClean="0">
                <a:latin typeface="+mj-lt"/>
              </a:rPr>
              <a:t> in </a:t>
            </a:r>
            <a:r>
              <a:rPr lang="en-US" sz="3200" b="1" dirty="0" err="1" smtClean="0">
                <a:latin typeface="+mj-lt"/>
              </a:rPr>
              <a:t>interest_map</a:t>
            </a:r>
            <a:r>
              <a:rPr lang="en-US" sz="3200" dirty="0" smtClean="0">
                <a:latin typeface="+mj-lt"/>
              </a:rPr>
              <a:t>.</a:t>
            </a:r>
          </a:p>
          <a:p>
            <a:r>
              <a:rPr lang="en-US" sz="3200" dirty="0" smtClean="0">
                <a:latin typeface="+mj-lt"/>
              </a:rPr>
              <a:t>There are no </a:t>
            </a:r>
            <a:r>
              <a:rPr lang="en-US" sz="3200" b="1" dirty="0" err="1" smtClean="0">
                <a:latin typeface="+mj-lt"/>
              </a:rPr>
              <a:t>interest_id</a:t>
            </a:r>
            <a:r>
              <a:rPr lang="en-US" sz="3200" dirty="0" smtClean="0">
                <a:latin typeface="+mj-lt"/>
              </a:rPr>
              <a:t> that did not appear in </a:t>
            </a:r>
            <a:r>
              <a:rPr lang="en-US" sz="3200" b="1" dirty="0" err="1" smtClean="0">
                <a:latin typeface="+mj-lt"/>
              </a:rPr>
              <a:t>interest_map</a:t>
            </a:r>
            <a:r>
              <a:rPr lang="en-US" sz="3200" dirty="0" smtClean="0">
                <a:latin typeface="+mj-lt"/>
              </a:rPr>
              <a:t>. All 1202 are present in </a:t>
            </a:r>
            <a:r>
              <a:rPr lang="en-US" sz="3200" b="1" dirty="0" err="1" smtClean="0">
                <a:latin typeface="+mj-lt"/>
              </a:rPr>
              <a:t>interest_metrics</a:t>
            </a:r>
            <a:r>
              <a:rPr lang="en-US" sz="3200" b="1" dirty="0" smtClean="0">
                <a:latin typeface="+mj-lt"/>
              </a:rPr>
              <a:t>.</a:t>
            </a:r>
          </a:p>
          <a:p>
            <a:r>
              <a:rPr lang="en-US" sz="3200" dirty="0" smtClean="0">
                <a:latin typeface="+mj-lt"/>
              </a:rPr>
              <a:t>There are 7 </a:t>
            </a:r>
            <a:r>
              <a:rPr lang="en-US" sz="3200" b="1" dirty="0" err="1" smtClean="0">
                <a:latin typeface="+mj-lt"/>
              </a:rPr>
              <a:t>interest_id</a:t>
            </a:r>
            <a:r>
              <a:rPr lang="en-US" sz="3200" dirty="0" smtClean="0">
                <a:latin typeface="+mj-lt"/>
              </a:rPr>
              <a:t> in </a:t>
            </a:r>
            <a:r>
              <a:rPr lang="en-US" sz="3200" b="1" dirty="0" err="1" smtClean="0">
                <a:latin typeface="+mj-lt"/>
              </a:rPr>
              <a:t>interest_map</a:t>
            </a:r>
            <a:r>
              <a:rPr lang="en-US" sz="3200" dirty="0" smtClean="0">
                <a:latin typeface="+mj-lt"/>
              </a:rPr>
              <a:t> that are not present in </a:t>
            </a:r>
            <a:r>
              <a:rPr lang="en-US" sz="3200" b="1" dirty="0" err="1" smtClean="0">
                <a:latin typeface="+mj-lt"/>
              </a:rPr>
              <a:t>interest_metrics</a:t>
            </a:r>
            <a:r>
              <a:rPr lang="en-US" sz="3200" b="1" dirty="0" smtClean="0">
                <a:latin typeface="+mj-lt"/>
              </a:rPr>
              <a:t>.</a:t>
            </a:r>
            <a:endParaRPr lang="en-IN" sz="3200" b="1" dirty="0">
              <a:latin typeface="+mj-lt"/>
            </a:endParaRPr>
          </a:p>
        </p:txBody>
      </p:sp>
      <p:pic>
        <p:nvPicPr>
          <p:cNvPr id="8" name="Content Placeholder 7"/>
          <p:cNvPicPr>
            <a:picLocks noGrp="1" noChangeAspect="1"/>
          </p:cNvPicPr>
          <p:nvPr>
            <p:ph sz="half" idx="2"/>
          </p:nvPr>
        </p:nvPicPr>
        <p:blipFill>
          <a:blip r:embed="rId2"/>
          <a:stretch>
            <a:fillRect/>
          </a:stretch>
        </p:blipFill>
        <p:spPr>
          <a:xfrm>
            <a:off x="1276557" y="1690688"/>
            <a:ext cx="8647444" cy="1209529"/>
          </a:xfrm>
          <a:prstGeom prst="rect">
            <a:avLst/>
          </a:prstGeom>
        </p:spPr>
      </p:pic>
      <p:sp>
        <p:nvSpPr>
          <p:cNvPr id="5" name="Date Placeholder 4"/>
          <p:cNvSpPr>
            <a:spLocks noGrp="1"/>
          </p:cNvSpPr>
          <p:nvPr>
            <p:ph type="dt" sz="half" idx="10"/>
          </p:nvPr>
        </p:nvSpPr>
        <p:spPr/>
        <p:txBody>
          <a:bodyPr/>
          <a:lstStyle/>
          <a:p>
            <a:fld id="{DFE4E1EB-6650-4CF4-9694-EA5AC719CF12}" type="datetime1">
              <a:rPr lang="en-IN" smtClean="0"/>
              <a:t>13-04-2024</a:t>
            </a:fld>
            <a:endParaRPr lang="en-IN"/>
          </a:p>
        </p:txBody>
      </p:sp>
      <p:sp>
        <p:nvSpPr>
          <p:cNvPr id="6" name="Footer Placeholder 5"/>
          <p:cNvSpPr>
            <a:spLocks noGrp="1"/>
          </p:cNvSpPr>
          <p:nvPr>
            <p:ph type="ftr" sz="quarter" idx="11"/>
          </p:nvPr>
        </p:nvSpPr>
        <p:spPr/>
        <p:txBody>
          <a:bodyPr/>
          <a:lstStyle/>
          <a:p>
            <a:r>
              <a:rPr lang="en-IN" smtClean="0"/>
              <a:t>Case Study#8 - Krishnan S</a:t>
            </a:r>
            <a:endParaRPr lang="en-IN"/>
          </a:p>
        </p:txBody>
      </p:sp>
      <p:sp>
        <p:nvSpPr>
          <p:cNvPr id="7" name="Slide Number Placeholder 6"/>
          <p:cNvSpPr>
            <a:spLocks noGrp="1"/>
          </p:cNvSpPr>
          <p:nvPr>
            <p:ph type="sldNum" sz="quarter" idx="12"/>
          </p:nvPr>
        </p:nvSpPr>
        <p:spPr/>
        <p:txBody>
          <a:bodyPr/>
          <a:lstStyle/>
          <a:p>
            <a:fld id="{6990ABA7-4C0D-4D19-98EA-5B6E527E44ED}" type="slidenum">
              <a:rPr lang="en-IN" smtClean="0"/>
              <a:t>7</a:t>
            </a:fld>
            <a:endParaRPr lang="en-IN"/>
          </a:p>
        </p:txBody>
      </p:sp>
    </p:spTree>
    <p:extLst>
      <p:ext uri="{BB962C8B-B14F-4D97-AF65-F5344CB8AC3E}">
        <p14:creationId xmlns:p14="http://schemas.microsoft.com/office/powerpoint/2010/main" val="144829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5. </a:t>
            </a:r>
            <a:r>
              <a:rPr lang="en-US" sz="3600" dirty="0" err="1" smtClean="0"/>
              <a:t>Summarise</a:t>
            </a:r>
            <a:r>
              <a:rPr lang="en-US" sz="3600" dirty="0" smtClean="0"/>
              <a:t> the id values in the </a:t>
            </a:r>
            <a:r>
              <a:rPr lang="en-US" sz="3600" dirty="0" err="1" smtClean="0"/>
              <a:t>fresh_segments.interest_map</a:t>
            </a:r>
            <a:r>
              <a:rPr lang="en-US" sz="3600" dirty="0" smtClean="0"/>
              <a:t> by its total record count in this table</a:t>
            </a:r>
            <a:endParaRPr lang="en-IN" sz="3600" dirty="0"/>
          </a:p>
        </p:txBody>
      </p:sp>
      <p:pic>
        <p:nvPicPr>
          <p:cNvPr id="7" name="Content Placeholder 6"/>
          <p:cNvPicPr>
            <a:picLocks noGrp="1" noChangeAspect="1"/>
          </p:cNvPicPr>
          <p:nvPr>
            <p:ph idx="1"/>
          </p:nvPr>
        </p:nvPicPr>
        <p:blipFill>
          <a:blip r:embed="rId2"/>
          <a:stretch>
            <a:fillRect/>
          </a:stretch>
        </p:blipFill>
        <p:spPr>
          <a:xfrm>
            <a:off x="1726222" y="1690688"/>
            <a:ext cx="8723611" cy="4665662"/>
          </a:xfrm>
          <a:prstGeom prst="rect">
            <a:avLst/>
          </a:prstGeom>
        </p:spPr>
      </p:pic>
      <p:sp>
        <p:nvSpPr>
          <p:cNvPr id="4" name="Date Placeholder 3"/>
          <p:cNvSpPr>
            <a:spLocks noGrp="1"/>
          </p:cNvSpPr>
          <p:nvPr>
            <p:ph type="dt" sz="half" idx="10"/>
          </p:nvPr>
        </p:nvSpPr>
        <p:spPr/>
        <p:txBody>
          <a:bodyPr/>
          <a:lstStyle/>
          <a:p>
            <a:fld id="{9F683B8A-7789-4EE7-BCA7-F0592E8AA7D9}" type="datetime1">
              <a:rPr lang="en-IN" smtClean="0"/>
              <a:t>13-04-2024</a:t>
            </a:fld>
            <a:endParaRPr lang="en-IN"/>
          </a:p>
        </p:txBody>
      </p:sp>
      <p:sp>
        <p:nvSpPr>
          <p:cNvPr id="5" name="Footer Placeholder 4"/>
          <p:cNvSpPr>
            <a:spLocks noGrp="1"/>
          </p:cNvSpPr>
          <p:nvPr>
            <p:ph type="ftr" sz="quarter" idx="11"/>
          </p:nvPr>
        </p:nvSpPr>
        <p:spPr/>
        <p:txBody>
          <a:bodyPr/>
          <a:lstStyle/>
          <a:p>
            <a:r>
              <a:rPr lang="en-IN" smtClean="0"/>
              <a:t>Case Study#8 - Krishnan S</a:t>
            </a:r>
            <a:endParaRPr lang="en-IN"/>
          </a:p>
        </p:txBody>
      </p:sp>
      <p:sp>
        <p:nvSpPr>
          <p:cNvPr id="6" name="Slide Number Placeholder 5"/>
          <p:cNvSpPr>
            <a:spLocks noGrp="1"/>
          </p:cNvSpPr>
          <p:nvPr>
            <p:ph type="sldNum" sz="quarter" idx="12"/>
          </p:nvPr>
        </p:nvSpPr>
        <p:spPr/>
        <p:txBody>
          <a:bodyPr/>
          <a:lstStyle/>
          <a:p>
            <a:fld id="{6990ABA7-4C0D-4D19-98EA-5B6E527E44ED}" type="slidenum">
              <a:rPr lang="en-IN" smtClean="0"/>
              <a:t>8</a:t>
            </a:fld>
            <a:endParaRPr lang="en-IN"/>
          </a:p>
        </p:txBody>
      </p:sp>
    </p:spTree>
    <p:extLst>
      <p:ext uri="{BB962C8B-B14F-4D97-AF65-F5344CB8AC3E}">
        <p14:creationId xmlns:p14="http://schemas.microsoft.com/office/powerpoint/2010/main" val="316209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99748"/>
          </a:xfrm>
        </p:spPr>
        <p:txBody>
          <a:bodyPr>
            <a:noAutofit/>
          </a:bodyPr>
          <a:lstStyle/>
          <a:p>
            <a:r>
              <a:rPr lang="en-US" sz="3200" dirty="0" smtClean="0"/>
              <a:t>6. What sort of table join should we perform for our analysis and why? Check your logic by checking the rows where </a:t>
            </a:r>
            <a:r>
              <a:rPr lang="en-US" sz="3200" dirty="0" err="1" smtClean="0"/>
              <a:t>interest_id</a:t>
            </a:r>
            <a:r>
              <a:rPr lang="en-US" sz="3200" dirty="0" smtClean="0"/>
              <a:t> = 21246 in your joined output and include all columns from </a:t>
            </a:r>
            <a:r>
              <a:rPr lang="en-US" sz="3200" dirty="0" err="1" smtClean="0"/>
              <a:t>fresh_segments.interest_metrics</a:t>
            </a:r>
            <a:r>
              <a:rPr lang="en-US" sz="3200" dirty="0" smtClean="0"/>
              <a:t> and all columns from </a:t>
            </a:r>
            <a:r>
              <a:rPr lang="en-US" sz="3200" dirty="0" err="1" smtClean="0"/>
              <a:t>fresh_segments.interest_map</a:t>
            </a:r>
            <a:r>
              <a:rPr lang="en-US" sz="3200" dirty="0" smtClean="0"/>
              <a:t> except from the id column.</a:t>
            </a:r>
            <a:endParaRPr lang="en-IN" sz="3200" dirty="0"/>
          </a:p>
        </p:txBody>
      </p:sp>
      <p:sp>
        <p:nvSpPr>
          <p:cNvPr id="3" name="Content Placeholder 2"/>
          <p:cNvSpPr>
            <a:spLocks noGrp="1"/>
          </p:cNvSpPr>
          <p:nvPr>
            <p:ph sz="half" idx="1"/>
          </p:nvPr>
        </p:nvSpPr>
        <p:spPr>
          <a:xfrm>
            <a:off x="708891" y="3182569"/>
            <a:ext cx="8499764" cy="1083830"/>
          </a:xfrm>
        </p:spPr>
        <p:txBody>
          <a:bodyPr/>
          <a:lstStyle/>
          <a:p>
            <a:pPr marL="0" indent="0">
              <a:buNone/>
            </a:pPr>
            <a:r>
              <a:rPr lang="en-US" dirty="0" smtClean="0"/>
              <a:t>ANSWER :  We should perform a Inner join </a:t>
            </a:r>
            <a:endParaRPr lang="en-IN" dirty="0"/>
          </a:p>
        </p:txBody>
      </p:sp>
      <p:pic>
        <p:nvPicPr>
          <p:cNvPr id="8" name="Content Placeholder 7"/>
          <p:cNvPicPr>
            <a:picLocks noGrp="1" noChangeAspect="1"/>
          </p:cNvPicPr>
          <p:nvPr>
            <p:ph sz="half" idx="2"/>
          </p:nvPr>
        </p:nvPicPr>
        <p:blipFill>
          <a:blip r:embed="rId2"/>
          <a:stretch>
            <a:fillRect/>
          </a:stretch>
        </p:blipFill>
        <p:spPr>
          <a:xfrm>
            <a:off x="615684" y="4081671"/>
            <a:ext cx="10960631" cy="2089951"/>
          </a:xfrm>
          <a:prstGeom prst="rect">
            <a:avLst/>
          </a:prstGeom>
        </p:spPr>
      </p:pic>
      <p:sp>
        <p:nvSpPr>
          <p:cNvPr id="5" name="Date Placeholder 4"/>
          <p:cNvSpPr>
            <a:spLocks noGrp="1"/>
          </p:cNvSpPr>
          <p:nvPr>
            <p:ph type="dt" sz="half" idx="10"/>
          </p:nvPr>
        </p:nvSpPr>
        <p:spPr/>
        <p:txBody>
          <a:bodyPr/>
          <a:lstStyle/>
          <a:p>
            <a:fld id="{DFE4E1EB-6650-4CF4-9694-EA5AC719CF12}" type="datetime1">
              <a:rPr lang="en-IN" smtClean="0"/>
              <a:t>13-04-2024</a:t>
            </a:fld>
            <a:endParaRPr lang="en-IN"/>
          </a:p>
        </p:txBody>
      </p:sp>
      <p:sp>
        <p:nvSpPr>
          <p:cNvPr id="6" name="Footer Placeholder 5"/>
          <p:cNvSpPr>
            <a:spLocks noGrp="1"/>
          </p:cNvSpPr>
          <p:nvPr>
            <p:ph type="ftr" sz="quarter" idx="11"/>
          </p:nvPr>
        </p:nvSpPr>
        <p:spPr/>
        <p:txBody>
          <a:bodyPr/>
          <a:lstStyle/>
          <a:p>
            <a:r>
              <a:rPr lang="en-IN" smtClean="0"/>
              <a:t>Case Study#8 - Krishnan S</a:t>
            </a:r>
            <a:endParaRPr lang="en-IN"/>
          </a:p>
        </p:txBody>
      </p:sp>
      <p:sp>
        <p:nvSpPr>
          <p:cNvPr id="7" name="Slide Number Placeholder 6"/>
          <p:cNvSpPr>
            <a:spLocks noGrp="1"/>
          </p:cNvSpPr>
          <p:nvPr>
            <p:ph type="sldNum" sz="quarter" idx="12"/>
          </p:nvPr>
        </p:nvSpPr>
        <p:spPr/>
        <p:txBody>
          <a:bodyPr/>
          <a:lstStyle/>
          <a:p>
            <a:fld id="{6990ABA7-4C0D-4D19-98EA-5B6E527E44ED}" type="slidenum">
              <a:rPr lang="en-IN" smtClean="0"/>
              <a:t>9</a:t>
            </a:fld>
            <a:endParaRPr lang="en-IN"/>
          </a:p>
        </p:txBody>
      </p:sp>
    </p:spTree>
    <p:extLst>
      <p:ext uri="{BB962C8B-B14F-4D97-AF65-F5344CB8AC3E}">
        <p14:creationId xmlns:p14="http://schemas.microsoft.com/office/powerpoint/2010/main" val="3153884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949</Words>
  <Application>Microsoft Office PowerPoint</Application>
  <PresentationFormat>Widescreen</PresentationFormat>
  <Paragraphs>88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8 Week SQL Challenge</vt:lpstr>
      <vt:lpstr>Introduction</vt:lpstr>
      <vt:lpstr>Data Exploration and Cleansing</vt:lpstr>
      <vt:lpstr>A. Data Exploration and Cleansing</vt:lpstr>
      <vt:lpstr>2. What is count of records in the fresh_segments.interest_metrics for each month_year value sorted in chronological order (earliest to latest) with the null values appearing first?</vt:lpstr>
      <vt:lpstr>3. What do you think we should do with these null values in the fresh_segments.interest_metrics</vt:lpstr>
      <vt:lpstr>4. How many interest_id values exist in the fresh_segments.interest_metrics table but not in the fresh_segments.interest_map table?  What about the other way around?</vt:lpstr>
      <vt:lpstr>5. Summarise the id values in the fresh_segments.interest_map by its total record count in this table</vt:lpstr>
      <vt:lpstr>6. What sort of table join should we perform for our analysis and why? Check your logic by checking the rows where interest_id = 21246 in your joined output and include all columns from fresh_segments.interest_metrics and all columns from fresh_segments.interest_map except from the id column.</vt:lpstr>
      <vt:lpstr>7. Are there any records in your joined table where the month_year value is before the created_at value from the fresh_segments.interest_map table? Do you think these values are valid and why?</vt:lpstr>
      <vt:lpstr>B. Interest Analysis</vt:lpstr>
      <vt:lpstr>2. Using this same total_months measure - calculate the cumulative percentage of all records starting at 14 months - which total_months value passes the 90% cumulative percentage value?</vt:lpstr>
      <vt:lpstr>3. If we were to remove all interest_id values which are lower than the total_months value we found in the previous question - how many total data points would we be removing?</vt:lpstr>
      <vt:lpstr>4. Does this decision make sense to remove these data points from a business perspective? Use an example where there are all 14 months present to a removed interest example for your arguments - think about what it means to have less months present from a segment perspective.</vt:lpstr>
      <vt:lpstr>5. After removing these interests - how many unique interests are there for each month?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dc:title>
  <dc:creator>kiran</dc:creator>
  <cp:lastModifiedBy>kiran</cp:lastModifiedBy>
  <cp:revision>15</cp:revision>
  <dcterms:created xsi:type="dcterms:W3CDTF">2024-04-12T13:09:49Z</dcterms:created>
  <dcterms:modified xsi:type="dcterms:W3CDTF">2024-04-12T21:36:38Z</dcterms:modified>
</cp:coreProperties>
</file>