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8" d="100"/>
          <a:sy n="88"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D728D-19B8-41A8-8493-F1356C463BAA}"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6825B-F6D9-423E-AC8A-83C42E51321E}" type="slidenum">
              <a:rPr lang="en-IN" smtClean="0"/>
              <a:t>‹#›</a:t>
            </a:fld>
            <a:endParaRPr lang="en-IN"/>
          </a:p>
        </p:txBody>
      </p:sp>
    </p:spTree>
    <p:extLst>
      <p:ext uri="{BB962C8B-B14F-4D97-AF65-F5344CB8AC3E}">
        <p14:creationId xmlns:p14="http://schemas.microsoft.com/office/powerpoint/2010/main" val="227263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F6825B-F6D9-423E-AC8A-83C42E51321E}" type="slidenum">
              <a:rPr lang="en-IN" smtClean="0"/>
              <a:t>1</a:t>
            </a:fld>
            <a:endParaRPr lang="en-IN"/>
          </a:p>
        </p:txBody>
      </p:sp>
    </p:spTree>
    <p:extLst>
      <p:ext uri="{BB962C8B-B14F-4D97-AF65-F5344CB8AC3E}">
        <p14:creationId xmlns:p14="http://schemas.microsoft.com/office/powerpoint/2010/main" val="326868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901A85-6E88-4ABC-92CC-DC27B7171F62}"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275795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3D142A-CBD7-4F6C-81DD-000E2B2963F0}"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10966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BEEF99-D8EC-4703-ACBC-FD18EA6A2FCE}"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323830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8FD4C-AF1D-4F29-92A6-97777F9E01BE}"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389450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1ECAAB-B686-4498-83FB-755CA19C94B2}"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98068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C3A6F3C-B4A4-4CA2-B33C-7836F9A45F29}"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80881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2F1A75-4367-4094-B98C-468FD5D68C03}" type="datetime1">
              <a:rPr lang="en-IN" smtClean="0"/>
              <a:t>17-04-2024</a:t>
            </a:fld>
            <a:endParaRPr lang="en-IN"/>
          </a:p>
        </p:txBody>
      </p:sp>
      <p:sp>
        <p:nvSpPr>
          <p:cNvPr id="8" name="Footer Placeholder 7"/>
          <p:cNvSpPr>
            <a:spLocks noGrp="1"/>
          </p:cNvSpPr>
          <p:nvPr>
            <p:ph type="ftr" sz="quarter" idx="11"/>
          </p:nvPr>
        </p:nvSpPr>
        <p:spPr/>
        <p:txBody>
          <a:bodyPr/>
          <a:lstStyle/>
          <a:p>
            <a:r>
              <a:rPr lang="en-US" smtClean="0"/>
              <a:t>Case Study on Foodie-Fi by Krishnan S</a:t>
            </a:r>
            <a:endParaRPr lang="en-IN"/>
          </a:p>
        </p:txBody>
      </p:sp>
      <p:sp>
        <p:nvSpPr>
          <p:cNvPr id="9" name="Slide Number Placeholder 8"/>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12718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0B647B-4961-42C6-89A0-49BCD3348E42}" type="datetime1">
              <a:rPr lang="en-IN" smtClean="0"/>
              <a:t>17-04-2024</a:t>
            </a:fld>
            <a:endParaRPr lang="en-IN"/>
          </a:p>
        </p:txBody>
      </p:sp>
      <p:sp>
        <p:nvSpPr>
          <p:cNvPr id="4" name="Footer Placeholder 3"/>
          <p:cNvSpPr>
            <a:spLocks noGrp="1"/>
          </p:cNvSpPr>
          <p:nvPr>
            <p:ph type="ftr" sz="quarter" idx="11"/>
          </p:nvPr>
        </p:nvSpPr>
        <p:spPr/>
        <p:txBody>
          <a:bodyPr/>
          <a:lstStyle/>
          <a:p>
            <a:r>
              <a:rPr lang="en-US" smtClean="0"/>
              <a:t>Case Study on Foodie-Fi by Krishnan S</a:t>
            </a:r>
            <a:endParaRPr lang="en-IN"/>
          </a:p>
        </p:txBody>
      </p:sp>
      <p:sp>
        <p:nvSpPr>
          <p:cNvPr id="5" name="Slide Number Placeholder 4"/>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6735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75715-1904-4B2F-898F-2EEC6BE577A6}" type="datetime1">
              <a:rPr lang="en-IN" smtClean="0"/>
              <a:t>17-04-2024</a:t>
            </a:fld>
            <a:endParaRPr lang="en-IN"/>
          </a:p>
        </p:txBody>
      </p:sp>
      <p:sp>
        <p:nvSpPr>
          <p:cNvPr id="3" name="Footer Placeholder 2"/>
          <p:cNvSpPr>
            <a:spLocks noGrp="1"/>
          </p:cNvSpPr>
          <p:nvPr>
            <p:ph type="ftr" sz="quarter" idx="11"/>
          </p:nvPr>
        </p:nvSpPr>
        <p:spPr/>
        <p:txBody>
          <a:bodyPr/>
          <a:lstStyle/>
          <a:p>
            <a:r>
              <a:rPr lang="en-US" smtClean="0"/>
              <a:t>Case Study on Foodie-Fi by Krishnan S</a:t>
            </a:r>
            <a:endParaRPr lang="en-IN"/>
          </a:p>
        </p:txBody>
      </p:sp>
      <p:sp>
        <p:nvSpPr>
          <p:cNvPr id="4" name="Slide Number Placeholder 3"/>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235100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A6B25-16C9-405F-8A1D-34E3F5ED1748}"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73503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E7DEB-D111-479C-B099-23C94AB571B3}"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416965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56A03-6BF2-4896-965D-4027C94D29B3}" type="datetime1">
              <a:rPr lang="en-IN" smtClean="0"/>
              <a:t>17-04-2024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Case Study on Foodie-Fi by Krishnan S</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F756F-C1D3-446C-A176-270F3E3999AD}" type="slidenum">
              <a:rPr lang="en-IN" smtClean="0"/>
              <a:t>‹#›</a:t>
            </a:fld>
            <a:endParaRPr lang="en-IN"/>
          </a:p>
        </p:txBody>
      </p:sp>
    </p:spTree>
    <p:extLst>
      <p:ext uri="{BB962C8B-B14F-4D97-AF65-F5344CB8AC3E}">
        <p14:creationId xmlns:p14="http://schemas.microsoft.com/office/powerpoint/2010/main" val="371945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8weeksqlchallenge.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81" y="178616"/>
            <a:ext cx="4554514" cy="1600200"/>
          </a:xfrm>
        </p:spPr>
        <p:txBody>
          <a:bodyPr>
            <a:noAutofit/>
          </a:bodyPr>
          <a:lstStyle/>
          <a:p>
            <a:r>
              <a:rPr lang="en-IN" sz="3800" dirty="0">
                <a:hlinkClick r:id="rId3"/>
              </a:rPr>
              <a:t>8 Week SQL Challenge</a:t>
            </a:r>
            <a:r>
              <a:rPr lang="en-IN" sz="4000" dirty="0"/>
              <a:t/>
            </a:r>
            <a:br>
              <a:rPr lang="en-IN" sz="4000" dirty="0"/>
            </a:br>
            <a:endParaRPr lang="en-IN" sz="4000" dirty="0"/>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55178" y="0"/>
            <a:ext cx="6350725" cy="6350725"/>
          </a:xfrm>
        </p:spPr>
      </p:pic>
      <p:sp>
        <p:nvSpPr>
          <p:cNvPr id="4" name="Text Placeholder 3"/>
          <p:cNvSpPr>
            <a:spLocks noGrp="1"/>
          </p:cNvSpPr>
          <p:nvPr>
            <p:ph type="body" sz="half" idx="2"/>
          </p:nvPr>
        </p:nvSpPr>
        <p:spPr>
          <a:xfrm>
            <a:off x="400663" y="1709147"/>
            <a:ext cx="4782525" cy="3811588"/>
          </a:xfrm>
        </p:spPr>
        <p:txBody>
          <a:bodyPr/>
          <a:lstStyle/>
          <a:p>
            <a:r>
              <a:rPr lang="en-IN" sz="4400" b="1" dirty="0"/>
              <a:t>Case Study #3 </a:t>
            </a:r>
            <a:r>
              <a:rPr lang="en-IN" sz="4400" b="1" dirty="0" smtClean="0"/>
              <a:t> </a:t>
            </a:r>
            <a:r>
              <a:rPr lang="en-IN" sz="4400" b="1" dirty="0"/>
              <a:t>Foodie-Fi</a:t>
            </a:r>
          </a:p>
          <a:p>
            <a:endParaRPr lang="en-IN" dirty="0"/>
          </a:p>
        </p:txBody>
      </p:sp>
      <p:sp>
        <p:nvSpPr>
          <p:cNvPr id="6" name="Date Placeholder 5"/>
          <p:cNvSpPr>
            <a:spLocks noGrp="1"/>
          </p:cNvSpPr>
          <p:nvPr>
            <p:ph type="dt" sz="half" idx="10"/>
          </p:nvPr>
        </p:nvSpPr>
        <p:spPr/>
        <p:txBody>
          <a:bodyPr/>
          <a:lstStyle/>
          <a:p>
            <a:fld id="{7E27AD36-0DF4-41F6-859C-4EC4FA1C1F65}" type="datetime1">
              <a:rPr lang="en-IN" smtClean="0"/>
              <a:t>17-04-2024</a:t>
            </a:fld>
            <a:endParaRPr lang="en-IN"/>
          </a:p>
        </p:txBody>
      </p:sp>
      <p:sp>
        <p:nvSpPr>
          <p:cNvPr id="7" name="Footer Placeholder 6"/>
          <p:cNvSpPr>
            <a:spLocks noGrp="1"/>
          </p:cNvSpPr>
          <p:nvPr>
            <p:ph type="ftr" sz="quarter" idx="11"/>
          </p:nvPr>
        </p:nvSpPr>
        <p:spPr/>
        <p:txBody>
          <a:bodyPr/>
          <a:lstStyle/>
          <a:p>
            <a:r>
              <a:rPr lang="en-US" smtClean="0"/>
              <a:t>Case Study on Foodie-Fi by Krishnan S</a:t>
            </a:r>
            <a:endParaRPr lang="en-IN"/>
          </a:p>
        </p:txBody>
      </p:sp>
      <p:sp>
        <p:nvSpPr>
          <p:cNvPr id="8" name="Slide Number Placeholder 7"/>
          <p:cNvSpPr>
            <a:spLocks noGrp="1"/>
          </p:cNvSpPr>
          <p:nvPr>
            <p:ph type="sldNum" sz="quarter" idx="12"/>
          </p:nvPr>
        </p:nvSpPr>
        <p:spPr/>
        <p:txBody>
          <a:bodyPr/>
          <a:lstStyle/>
          <a:p>
            <a:fld id="{E51F756F-C1D3-446C-A176-270F3E3999AD}" type="slidenum">
              <a:rPr lang="en-IN" smtClean="0"/>
              <a:t>1</a:t>
            </a:fld>
            <a:endParaRPr lang="en-IN"/>
          </a:p>
        </p:txBody>
      </p:sp>
    </p:spTree>
    <p:extLst>
      <p:ext uri="{BB962C8B-B14F-4D97-AF65-F5344CB8AC3E}">
        <p14:creationId xmlns:p14="http://schemas.microsoft.com/office/powerpoint/2010/main" val="1966622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What is the number and percentage of customer plans after their initial free trial?</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0182" y="1850054"/>
            <a:ext cx="8231636" cy="284409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05200" y="4694153"/>
            <a:ext cx="5181600" cy="1662197"/>
          </a:xfrm>
        </p:spPr>
      </p:pic>
      <p:sp>
        <p:nvSpPr>
          <p:cNvPr id="5" name="Date Placeholder 4"/>
          <p:cNvSpPr>
            <a:spLocks noGrp="1"/>
          </p:cNvSpPr>
          <p:nvPr>
            <p:ph type="dt" sz="half" idx="10"/>
          </p:nvPr>
        </p:nvSpPr>
        <p:spPr/>
        <p:txBody>
          <a:bodyPr/>
          <a:lstStyle/>
          <a:p>
            <a:fld id="{3C3A6F3C-B4A4-4CA2-B33C-7836F9A45F29}"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10</a:t>
            </a:fld>
            <a:endParaRPr lang="en-IN"/>
          </a:p>
        </p:txBody>
      </p:sp>
    </p:spTree>
    <p:extLst>
      <p:ext uri="{BB962C8B-B14F-4D97-AF65-F5344CB8AC3E}">
        <p14:creationId xmlns:p14="http://schemas.microsoft.com/office/powerpoint/2010/main" val="177233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7. What is the customer count and percentage breakdown of all 5 </a:t>
            </a:r>
            <a:r>
              <a:rPr lang="en-US" sz="3600" dirty="0" err="1"/>
              <a:t>plan_name</a:t>
            </a:r>
            <a:r>
              <a:rPr lang="en-US" sz="3600" dirty="0"/>
              <a:t> values at 2020-12-31?</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7859" y="1690687"/>
            <a:ext cx="7625462" cy="267465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69473" y="4365347"/>
            <a:ext cx="3943900" cy="1991003"/>
          </a:xfrm>
        </p:spPr>
      </p:pic>
      <p:sp>
        <p:nvSpPr>
          <p:cNvPr id="5" name="Date Placeholder 4"/>
          <p:cNvSpPr>
            <a:spLocks noGrp="1"/>
          </p:cNvSpPr>
          <p:nvPr>
            <p:ph type="dt" sz="half" idx="10"/>
          </p:nvPr>
        </p:nvSpPr>
        <p:spPr/>
        <p:txBody>
          <a:bodyPr/>
          <a:lstStyle/>
          <a:p>
            <a:fld id="{3C3A6F3C-B4A4-4CA2-B33C-7836F9A45F29}"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11</a:t>
            </a:fld>
            <a:endParaRPr lang="en-IN"/>
          </a:p>
        </p:txBody>
      </p:sp>
    </p:spTree>
    <p:extLst>
      <p:ext uri="{BB962C8B-B14F-4D97-AF65-F5344CB8AC3E}">
        <p14:creationId xmlns:p14="http://schemas.microsoft.com/office/powerpoint/2010/main" val="342058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How many customers have upgraded to an annual plan in 2020?</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6607"/>
            <a:ext cx="10515600" cy="3958654"/>
          </a:xfrm>
        </p:spPr>
      </p:pic>
      <p:sp>
        <p:nvSpPr>
          <p:cNvPr id="4" name="Date Placeholder 3"/>
          <p:cNvSpPr>
            <a:spLocks noGrp="1"/>
          </p:cNvSpPr>
          <p:nvPr>
            <p:ph type="dt" sz="half" idx="10"/>
          </p:nvPr>
        </p:nvSpPr>
        <p:spPr/>
        <p:txBody>
          <a:bodyPr/>
          <a:lstStyle/>
          <a:p>
            <a:fld id="{B1F8FD4C-AF1D-4F29-92A6-97777F9E01BE}"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12</a:t>
            </a:fld>
            <a:endParaRPr lang="en-IN"/>
          </a:p>
        </p:txBody>
      </p:sp>
    </p:spTree>
    <p:extLst>
      <p:ext uri="{BB962C8B-B14F-4D97-AF65-F5344CB8AC3E}">
        <p14:creationId xmlns:p14="http://schemas.microsoft.com/office/powerpoint/2010/main" val="168779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9. How many days on average does it take for </a:t>
            </a:r>
            <a:r>
              <a:rPr lang="en-US" sz="3600" dirty="0" smtClean="0"/>
              <a:t>a customer </a:t>
            </a:r>
            <a:r>
              <a:rPr lang="en-US" sz="3600" dirty="0"/>
              <a:t>to an annual plan from the day they join Foodie-Fi?</a:t>
            </a:r>
            <a:endParaRPr lang="en-IN"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204" y="1690688"/>
            <a:ext cx="6967592" cy="4662996"/>
          </a:xfrm>
        </p:spPr>
      </p:pic>
      <p:sp>
        <p:nvSpPr>
          <p:cNvPr id="4" name="Date Placeholder 3"/>
          <p:cNvSpPr>
            <a:spLocks noGrp="1"/>
          </p:cNvSpPr>
          <p:nvPr>
            <p:ph type="dt" sz="half" idx="10"/>
          </p:nvPr>
        </p:nvSpPr>
        <p:spPr/>
        <p:txBody>
          <a:bodyPr/>
          <a:lstStyle/>
          <a:p>
            <a:fld id="{B1F8FD4C-AF1D-4F29-92A6-97777F9E01BE}"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13</a:t>
            </a:fld>
            <a:endParaRPr lang="en-IN"/>
          </a:p>
        </p:txBody>
      </p:sp>
    </p:spTree>
    <p:extLst>
      <p:ext uri="{BB962C8B-B14F-4D97-AF65-F5344CB8AC3E}">
        <p14:creationId xmlns:p14="http://schemas.microsoft.com/office/powerpoint/2010/main" val="359450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Can you further breakdown this average value into 30 day periods (i.e. 0-30 days, 31-60 days </a:t>
            </a:r>
            <a:r>
              <a:rPr lang="en-US" dirty="0" err="1"/>
              <a:t>etc</a:t>
            </a:r>
            <a:r>
              <a:rPr lang="en-US" dirty="0"/>
              <a:t>)</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7"/>
            <a:ext cx="6691118" cy="4665663"/>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29318" y="1690686"/>
            <a:ext cx="3088842" cy="4665664"/>
          </a:xfrm>
        </p:spPr>
      </p:pic>
      <p:sp>
        <p:nvSpPr>
          <p:cNvPr id="5" name="Date Placeholder 4"/>
          <p:cNvSpPr>
            <a:spLocks noGrp="1"/>
          </p:cNvSpPr>
          <p:nvPr>
            <p:ph type="dt" sz="half" idx="10"/>
          </p:nvPr>
        </p:nvSpPr>
        <p:spPr/>
        <p:txBody>
          <a:bodyPr/>
          <a:lstStyle/>
          <a:p>
            <a:fld id="{3C3A6F3C-B4A4-4CA2-B33C-7836F9A45F29}"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14</a:t>
            </a:fld>
            <a:endParaRPr lang="en-IN"/>
          </a:p>
        </p:txBody>
      </p:sp>
    </p:spTree>
    <p:extLst>
      <p:ext uri="{BB962C8B-B14F-4D97-AF65-F5344CB8AC3E}">
        <p14:creationId xmlns:p14="http://schemas.microsoft.com/office/powerpoint/2010/main" val="261642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How many customers downgraded from a pro monthly to a basic monthly plan in 2020?</a:t>
            </a:r>
            <a:endParaRPr lang="en-IN" dirty="0"/>
          </a:p>
        </p:txBody>
      </p:sp>
      <p:sp>
        <p:nvSpPr>
          <p:cNvPr id="3" name="Content Placeholder 2"/>
          <p:cNvSpPr>
            <a:spLocks noGrp="1"/>
          </p:cNvSpPr>
          <p:nvPr>
            <p:ph sz="half" idx="1"/>
          </p:nvPr>
        </p:nvSpPr>
        <p:spPr/>
        <p:txBody>
          <a:bodyPr>
            <a:noAutofit/>
          </a:bodyPr>
          <a:lstStyle/>
          <a:p>
            <a:pPr marL="0" indent="0">
              <a:buNone/>
            </a:pPr>
            <a:r>
              <a:rPr lang="en-US" sz="4800" dirty="0" smtClean="0"/>
              <a:t>No one Downgraded from Pro Monthly to Basic Monthly plan in 2020.</a:t>
            </a:r>
            <a:endParaRPr lang="en-IN" sz="48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1" y="1924672"/>
            <a:ext cx="5334834" cy="4276063"/>
          </a:xfrm>
        </p:spPr>
      </p:pic>
      <p:sp>
        <p:nvSpPr>
          <p:cNvPr id="5" name="Date Placeholder 4"/>
          <p:cNvSpPr>
            <a:spLocks noGrp="1"/>
          </p:cNvSpPr>
          <p:nvPr>
            <p:ph type="dt" sz="half" idx="10"/>
          </p:nvPr>
        </p:nvSpPr>
        <p:spPr/>
        <p:txBody>
          <a:bodyPr/>
          <a:lstStyle/>
          <a:p>
            <a:fld id="{3C3A6F3C-B4A4-4CA2-B33C-7836F9A45F29}"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15</a:t>
            </a:fld>
            <a:endParaRPr lang="en-IN"/>
          </a:p>
        </p:txBody>
      </p:sp>
    </p:spTree>
    <p:extLst>
      <p:ext uri="{BB962C8B-B14F-4D97-AF65-F5344CB8AC3E}">
        <p14:creationId xmlns:p14="http://schemas.microsoft.com/office/powerpoint/2010/main" val="347916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Introduction</a:t>
            </a:r>
            <a:br>
              <a:rPr lang="en-IN" b="1" u="sng" dirty="0"/>
            </a:br>
            <a:endParaRPr lang="en-IN" u="sng" dirty="0"/>
          </a:p>
        </p:txBody>
      </p:sp>
      <p:sp>
        <p:nvSpPr>
          <p:cNvPr id="3" name="Content Placeholder 2"/>
          <p:cNvSpPr>
            <a:spLocks noGrp="1"/>
          </p:cNvSpPr>
          <p:nvPr>
            <p:ph idx="1"/>
          </p:nvPr>
        </p:nvSpPr>
        <p:spPr>
          <a:xfrm>
            <a:off x="838200" y="1323703"/>
            <a:ext cx="10515600" cy="4853260"/>
          </a:xfrm>
        </p:spPr>
        <p:txBody>
          <a:bodyPr>
            <a:normAutofit lnSpcReduction="10000"/>
          </a:bodyPr>
          <a:lstStyle/>
          <a:p>
            <a:pPr fontAlgn="base"/>
            <a:r>
              <a:rPr lang="en-US" dirty="0"/>
              <a:t>Subscription based businesses are super popular and Danny </a:t>
            </a:r>
            <a:r>
              <a:rPr lang="en-US" dirty="0" err="1"/>
              <a:t>realised</a:t>
            </a:r>
            <a:r>
              <a:rPr lang="en-US" dirty="0"/>
              <a:t> that there was a large gap in the market - he wanted to create a new streaming service that only had food related content - something like Netflix but with only cooking shows!</a:t>
            </a:r>
          </a:p>
          <a:p>
            <a:pPr fontAlgn="base"/>
            <a:r>
              <a:rPr lang="en-US" dirty="0"/>
              <a:t>Danny finds a few smart friends to launch his new startup Foodie-Fi in 2020 and started selling monthly and annual subscriptions, giving their customers unlimited on-demand access to exclusive food videos from around the world!</a:t>
            </a:r>
          </a:p>
          <a:p>
            <a:pPr fontAlgn="base"/>
            <a:r>
              <a:rPr lang="en-US" dirty="0"/>
              <a:t>Danny created Foodie-Fi with a data driven mindset and wanted to ensure all future investment decisions and new features were decided using data. This case study focuses on using subscription style digital data to answer important business questions</a:t>
            </a:r>
            <a:r>
              <a:rPr lang="en-US" dirty="0" smtClean="0"/>
              <a:t>.</a:t>
            </a:r>
            <a:endParaRPr lang="en-US" dirty="0"/>
          </a:p>
        </p:txBody>
      </p:sp>
      <p:sp>
        <p:nvSpPr>
          <p:cNvPr id="4" name="Date Placeholder 3"/>
          <p:cNvSpPr>
            <a:spLocks noGrp="1"/>
          </p:cNvSpPr>
          <p:nvPr>
            <p:ph type="dt" sz="half" idx="10"/>
          </p:nvPr>
        </p:nvSpPr>
        <p:spPr/>
        <p:txBody>
          <a:bodyPr/>
          <a:lstStyle/>
          <a:p>
            <a:fld id="{B1F8FD4C-AF1D-4F29-92A6-97777F9E01BE}"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2</a:t>
            </a:fld>
            <a:endParaRPr lang="en-IN"/>
          </a:p>
        </p:txBody>
      </p:sp>
    </p:spTree>
    <p:extLst>
      <p:ext uri="{BB962C8B-B14F-4D97-AF65-F5344CB8AC3E}">
        <p14:creationId xmlns:p14="http://schemas.microsoft.com/office/powerpoint/2010/main" val="263343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Entity Relationship Diagram</a:t>
            </a:r>
            <a:br>
              <a:rPr lang="en-IN" b="1" u="sng" dirty="0"/>
            </a:br>
            <a:endParaRPr lang="en-IN" u="sng"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5971"/>
            <a:ext cx="10515600" cy="4320646"/>
          </a:xfrm>
        </p:spPr>
      </p:pic>
      <p:sp>
        <p:nvSpPr>
          <p:cNvPr id="4" name="Date Placeholder 3"/>
          <p:cNvSpPr>
            <a:spLocks noGrp="1"/>
          </p:cNvSpPr>
          <p:nvPr>
            <p:ph type="dt" sz="half" idx="10"/>
          </p:nvPr>
        </p:nvSpPr>
        <p:spPr/>
        <p:txBody>
          <a:bodyPr/>
          <a:lstStyle/>
          <a:p>
            <a:fld id="{B1F8FD4C-AF1D-4F29-92A6-97777F9E01BE}"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3</a:t>
            </a:fld>
            <a:endParaRPr lang="en-IN"/>
          </a:p>
        </p:txBody>
      </p:sp>
    </p:spTree>
    <p:extLst>
      <p:ext uri="{BB962C8B-B14F-4D97-AF65-F5344CB8AC3E}">
        <p14:creationId xmlns:p14="http://schemas.microsoft.com/office/powerpoint/2010/main" val="251206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932405" cy="1325563"/>
          </a:xfrm>
        </p:spPr>
        <p:txBody>
          <a:bodyPr/>
          <a:lstStyle/>
          <a:p>
            <a:r>
              <a:rPr lang="en-IN" b="1" u="sng" dirty="0" smtClean="0"/>
              <a:t>CASE STUDY</a:t>
            </a:r>
            <a:r>
              <a:rPr lang="en-IN" b="1" dirty="0" smtClean="0"/>
              <a:t/>
            </a:r>
            <a:br>
              <a:rPr lang="en-IN" b="1" dirty="0" smtClean="0"/>
            </a:br>
            <a:r>
              <a:rPr lang="en-IN" sz="4000" b="1" dirty="0" smtClean="0"/>
              <a:t>A</a:t>
            </a:r>
            <a:r>
              <a:rPr lang="en-IN" sz="4000" b="1" dirty="0"/>
              <a:t>. Customer </a:t>
            </a:r>
            <a:r>
              <a:rPr lang="en-IN" sz="4000" b="1" dirty="0" smtClean="0"/>
              <a:t>Journey</a:t>
            </a:r>
            <a:endParaRPr lang="en-IN" sz="4000" dirty="0"/>
          </a:p>
        </p:txBody>
      </p:sp>
      <p:sp>
        <p:nvSpPr>
          <p:cNvPr id="3" name="Content Placeholder 2"/>
          <p:cNvSpPr>
            <a:spLocks noGrp="1"/>
          </p:cNvSpPr>
          <p:nvPr>
            <p:ph sz="half" idx="1"/>
          </p:nvPr>
        </p:nvSpPr>
        <p:spPr>
          <a:xfrm>
            <a:off x="315685" y="1689237"/>
            <a:ext cx="6454920" cy="4665662"/>
          </a:xfrm>
        </p:spPr>
        <p:txBody>
          <a:bodyPr>
            <a:normAutofit/>
          </a:bodyPr>
          <a:lstStyle/>
          <a:p>
            <a:pPr marL="457200" indent="-457200">
              <a:buFont typeface="+mj-lt"/>
              <a:buAutoNum type="arabicPeriod"/>
            </a:pPr>
            <a:r>
              <a:rPr lang="en-US" sz="2400" dirty="0"/>
              <a:t>Based off the 8 sample customers provided in the sample from the subscriptions table, write a brief description about each customer’s onboarding journey</a:t>
            </a:r>
            <a:r>
              <a:rPr lang="en-US" sz="2400" dirty="0" smtClean="0"/>
              <a:t>.</a:t>
            </a:r>
          </a:p>
          <a:p>
            <a:r>
              <a:rPr lang="en-US" sz="2000" dirty="0" smtClean="0"/>
              <a:t>Customer id 1 Starts a free trial on 2020-08-01 and</a:t>
            </a:r>
            <a:r>
              <a:rPr lang="en-IN" sz="2000" dirty="0" smtClean="0"/>
              <a:t> post his free trial, which is for 1 week, he upgrades his plan to “basic monthly” starting 2020-08-08 for $9.90.</a:t>
            </a:r>
          </a:p>
          <a:p>
            <a:r>
              <a:rPr lang="en-US" sz="2000" dirty="0" smtClean="0"/>
              <a:t>Customer id 2 Starts a free trial on 2020-09-20 and later upgrades to “pro annual” plan which costs $199.</a:t>
            </a:r>
          </a:p>
          <a:p>
            <a:r>
              <a:rPr lang="en-US" sz="2000" dirty="0" smtClean="0"/>
              <a:t>Customer id 4 Starts a free trial on 2020-01-17 and upgrades to “basic monthly” plan on 2020-01-24 and then churns his plan on 2020-04-21.</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0605" y="1113020"/>
            <a:ext cx="4978656" cy="5241879"/>
          </a:xfrm>
        </p:spPr>
      </p:pic>
      <p:sp>
        <p:nvSpPr>
          <p:cNvPr id="5" name="Date Placeholder 4"/>
          <p:cNvSpPr>
            <a:spLocks noGrp="1"/>
          </p:cNvSpPr>
          <p:nvPr>
            <p:ph type="dt" sz="half" idx="10"/>
          </p:nvPr>
        </p:nvSpPr>
        <p:spPr/>
        <p:txBody>
          <a:bodyPr/>
          <a:lstStyle/>
          <a:p>
            <a:fld id="{3C3A6F3C-B4A4-4CA2-B33C-7836F9A45F29}"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4</a:t>
            </a:fld>
            <a:endParaRPr lang="en-IN"/>
          </a:p>
        </p:txBody>
      </p:sp>
    </p:spTree>
    <p:extLst>
      <p:ext uri="{BB962C8B-B14F-4D97-AF65-F5344CB8AC3E}">
        <p14:creationId xmlns:p14="http://schemas.microsoft.com/office/powerpoint/2010/main" val="80336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u="sng" dirty="0"/>
              <a:t>B. Data Analysis </a:t>
            </a:r>
            <a:r>
              <a:rPr lang="en-US" sz="4900" b="1" u="sng" dirty="0" smtClean="0"/>
              <a:t>Questions</a:t>
            </a:r>
            <a:r>
              <a:rPr lang="en-US" dirty="0" smtClean="0"/>
              <a:t/>
            </a:r>
            <a:br>
              <a:rPr lang="en-US" dirty="0" smtClean="0"/>
            </a:br>
            <a:r>
              <a:rPr lang="en-US" dirty="0" smtClean="0"/>
              <a:t>1</a:t>
            </a:r>
            <a:r>
              <a:rPr lang="en-US" dirty="0"/>
              <a:t>. How many customers has Foodie-Fi ever had?</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647"/>
            <a:ext cx="10515600" cy="4252896"/>
          </a:xfrm>
        </p:spPr>
      </p:pic>
      <p:sp>
        <p:nvSpPr>
          <p:cNvPr id="4" name="Date Placeholder 3"/>
          <p:cNvSpPr>
            <a:spLocks noGrp="1"/>
          </p:cNvSpPr>
          <p:nvPr>
            <p:ph type="dt" sz="half" idx="10"/>
          </p:nvPr>
        </p:nvSpPr>
        <p:spPr/>
        <p:txBody>
          <a:bodyPr/>
          <a:lstStyle/>
          <a:p>
            <a:fld id="{B1F8FD4C-AF1D-4F29-92A6-97777F9E01BE}"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5</a:t>
            </a:fld>
            <a:endParaRPr lang="en-IN"/>
          </a:p>
        </p:txBody>
      </p:sp>
    </p:spTree>
    <p:extLst>
      <p:ext uri="{BB962C8B-B14F-4D97-AF65-F5344CB8AC3E}">
        <p14:creationId xmlns:p14="http://schemas.microsoft.com/office/powerpoint/2010/main" val="369727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2. What is the monthly distribution of trial plan </a:t>
            </a:r>
            <a:r>
              <a:rPr lang="en-US" sz="3600" dirty="0" err="1"/>
              <a:t>start_date</a:t>
            </a:r>
            <a:r>
              <a:rPr lang="en-US" sz="3600" dirty="0"/>
              <a:t> values for our </a:t>
            </a:r>
            <a:r>
              <a:rPr lang="en-US" sz="3600" dirty="0" smtClean="0"/>
              <a:t>dataset use </a:t>
            </a:r>
            <a:r>
              <a:rPr lang="en-US" sz="3600" dirty="0"/>
              <a:t>the start of the month as the group by value</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257005"/>
            <a:ext cx="6557444" cy="1628503"/>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92101" y="1690688"/>
            <a:ext cx="3213144" cy="4665662"/>
          </a:xfrm>
        </p:spPr>
      </p:pic>
      <p:sp>
        <p:nvSpPr>
          <p:cNvPr id="5" name="Date Placeholder 4"/>
          <p:cNvSpPr>
            <a:spLocks noGrp="1"/>
          </p:cNvSpPr>
          <p:nvPr>
            <p:ph type="dt" sz="half" idx="10"/>
          </p:nvPr>
        </p:nvSpPr>
        <p:spPr/>
        <p:txBody>
          <a:bodyPr/>
          <a:lstStyle/>
          <a:p>
            <a:fld id="{3C3A6F3C-B4A4-4CA2-B33C-7836F9A45F29}"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6</a:t>
            </a:fld>
            <a:endParaRPr lang="en-IN"/>
          </a:p>
        </p:txBody>
      </p:sp>
    </p:spTree>
    <p:extLst>
      <p:ext uri="{BB962C8B-B14F-4D97-AF65-F5344CB8AC3E}">
        <p14:creationId xmlns:p14="http://schemas.microsoft.com/office/powerpoint/2010/main" val="291776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3. What plan </a:t>
            </a:r>
            <a:r>
              <a:rPr lang="en-US" sz="3200" b="1" dirty="0" err="1"/>
              <a:t>start_date</a:t>
            </a:r>
            <a:r>
              <a:rPr lang="en-US" sz="3200" b="1" dirty="0"/>
              <a:t> values occur after the year 2020 for our dataset? </a:t>
            </a:r>
            <a:r>
              <a:rPr lang="en-US" sz="3200" b="1" dirty="0" smtClean="0"/>
              <a:t>Show </a:t>
            </a:r>
            <a:r>
              <a:rPr lang="en-US" sz="3200" b="1" dirty="0"/>
              <a:t>the breakdown by count of events for each </a:t>
            </a:r>
            <a:r>
              <a:rPr lang="en-US" sz="3200" b="1" dirty="0" err="1"/>
              <a:t>plan_name</a:t>
            </a:r>
            <a:endParaRPr lang="en-IN" sz="32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546" y="1854211"/>
            <a:ext cx="6378908" cy="4502139"/>
          </a:xfrm>
        </p:spPr>
      </p:pic>
      <p:sp>
        <p:nvSpPr>
          <p:cNvPr id="4" name="Date Placeholder 3"/>
          <p:cNvSpPr>
            <a:spLocks noGrp="1"/>
          </p:cNvSpPr>
          <p:nvPr>
            <p:ph type="dt" sz="half" idx="10"/>
          </p:nvPr>
        </p:nvSpPr>
        <p:spPr/>
        <p:txBody>
          <a:bodyPr/>
          <a:lstStyle/>
          <a:p>
            <a:fld id="{B1F8FD4C-AF1D-4F29-92A6-97777F9E01BE}" type="datetime1">
              <a:rPr lang="en-IN" smtClean="0"/>
              <a:t>17-04-2024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7</a:t>
            </a:fld>
            <a:endParaRPr lang="en-IN"/>
          </a:p>
        </p:txBody>
      </p:sp>
    </p:spTree>
    <p:extLst>
      <p:ext uri="{BB962C8B-B14F-4D97-AF65-F5344CB8AC3E}">
        <p14:creationId xmlns:p14="http://schemas.microsoft.com/office/powerpoint/2010/main" val="23650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4. What is the customer count and percentage of customers who have churned rounded to 1 decimal place?</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9761" y="1690688"/>
            <a:ext cx="8252478" cy="4665662"/>
          </a:xfrm>
        </p:spPr>
      </p:pic>
      <p:sp>
        <p:nvSpPr>
          <p:cNvPr id="5" name="Date Placeholder 4"/>
          <p:cNvSpPr>
            <a:spLocks noGrp="1"/>
          </p:cNvSpPr>
          <p:nvPr>
            <p:ph type="dt" sz="half" idx="10"/>
          </p:nvPr>
        </p:nvSpPr>
        <p:spPr/>
        <p:txBody>
          <a:bodyPr/>
          <a:lstStyle/>
          <a:p>
            <a:fld id="{3C3A6F3C-B4A4-4CA2-B33C-7836F9A45F29}"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8</a:t>
            </a:fld>
            <a:endParaRPr lang="en-IN"/>
          </a:p>
        </p:txBody>
      </p:sp>
    </p:spTree>
    <p:extLst>
      <p:ext uri="{BB962C8B-B14F-4D97-AF65-F5344CB8AC3E}">
        <p14:creationId xmlns:p14="http://schemas.microsoft.com/office/powerpoint/2010/main" val="299646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5. How many customers have churned straight after their initial free trial </a:t>
            </a:r>
            <a:r>
              <a:rPr lang="en-US" sz="3600" dirty="0" smtClean="0"/>
              <a:t>what </a:t>
            </a:r>
            <a:r>
              <a:rPr lang="en-US" sz="3600" dirty="0"/>
              <a:t>percentage is this rounded to the nearest whole number?</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53491" y="1763891"/>
            <a:ext cx="7748548" cy="4519255"/>
          </a:xfrm>
        </p:spPr>
      </p:pic>
      <p:sp>
        <p:nvSpPr>
          <p:cNvPr id="5" name="Date Placeholder 4"/>
          <p:cNvSpPr>
            <a:spLocks noGrp="1"/>
          </p:cNvSpPr>
          <p:nvPr>
            <p:ph type="dt" sz="half" idx="10"/>
          </p:nvPr>
        </p:nvSpPr>
        <p:spPr/>
        <p:txBody>
          <a:bodyPr/>
          <a:lstStyle/>
          <a:p>
            <a:fld id="{3C3A6F3C-B4A4-4CA2-B33C-7836F9A45F29}" type="datetime1">
              <a:rPr lang="en-IN" smtClean="0"/>
              <a:t>17-04-2024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9</a:t>
            </a:fld>
            <a:endParaRPr lang="en-IN"/>
          </a:p>
        </p:txBody>
      </p:sp>
    </p:spTree>
    <p:extLst>
      <p:ext uri="{BB962C8B-B14F-4D97-AF65-F5344CB8AC3E}">
        <p14:creationId xmlns:p14="http://schemas.microsoft.com/office/powerpoint/2010/main" val="1127573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609</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8 Week SQL Challenge </vt:lpstr>
      <vt:lpstr>Introduction </vt:lpstr>
      <vt:lpstr>Entity Relationship Diagram </vt:lpstr>
      <vt:lpstr>CASE STUDY A. Customer Journey</vt:lpstr>
      <vt:lpstr>B. Data Analysis Questions 1. How many customers has Foodie-Fi ever had?</vt:lpstr>
      <vt:lpstr>2. What is the monthly distribution of trial plan start_date values for our dataset use the start of the month as the group by value</vt:lpstr>
      <vt:lpstr>3. What plan start_date values occur after the year 2020 for our dataset? Show the breakdown by count of events for each plan_name</vt:lpstr>
      <vt:lpstr>4. What is the customer count and percentage of customers who have churned rounded to 1 decimal place?</vt:lpstr>
      <vt:lpstr>5. How many customers have churned straight after their initial free trial what percentage is this rounded to the nearest whole number?</vt:lpstr>
      <vt:lpstr>6. What is the number and percentage of customer plans after their initial free trial?</vt:lpstr>
      <vt:lpstr>7. What is the customer count and percentage breakdown of all 5 plan_name values at 2020-12-31?</vt:lpstr>
      <vt:lpstr>8. How many customers have upgraded to an annual plan in 2020?</vt:lpstr>
      <vt:lpstr>9. How many days on average does it take for a customer to an annual plan from the day they join Foodie-Fi?</vt:lpstr>
      <vt:lpstr>10. Can you further breakdown this average value into 30 day periods (i.e. 0-30 days, 31-60 days etc)</vt:lpstr>
      <vt:lpstr>11. How many customers downgraded from a pro monthly to a basic monthly plan in 2020?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 </dc:title>
  <dc:creator>kiran</dc:creator>
  <cp:lastModifiedBy>kiran</cp:lastModifiedBy>
  <cp:revision>22</cp:revision>
  <dcterms:created xsi:type="dcterms:W3CDTF">2024-04-08T10:08:45Z</dcterms:created>
  <dcterms:modified xsi:type="dcterms:W3CDTF">2024-04-17T05:27:07Z</dcterms:modified>
</cp:coreProperties>
</file>