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78"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30" autoAdjust="0"/>
    <p:restoredTop sz="94660"/>
  </p:normalViewPr>
  <p:slideViewPr>
    <p:cSldViewPr snapToGrid="0">
      <p:cViewPr varScale="1">
        <p:scale>
          <a:sx n="88" d="100"/>
          <a:sy n="88" d="100"/>
        </p:scale>
        <p:origin x="3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48E0E1-5275-49A1-B239-CAE995FD4BA5}" type="datetimeFigureOut">
              <a:rPr lang="en-IN" smtClean="0"/>
              <a:t>14-04-2024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98623-5C83-4635-BAE0-6979A352CC84}" type="slidenum">
              <a:rPr lang="en-IN" smtClean="0"/>
              <a:t>‹#›</a:t>
            </a:fld>
            <a:endParaRPr lang="en-IN"/>
          </a:p>
        </p:txBody>
      </p:sp>
    </p:spTree>
    <p:extLst>
      <p:ext uri="{BB962C8B-B14F-4D97-AF65-F5344CB8AC3E}">
        <p14:creationId xmlns:p14="http://schemas.microsoft.com/office/powerpoint/2010/main" val="724413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7E98623-5C83-4635-BAE0-6979A352CC84}" type="slidenum">
              <a:rPr lang="en-IN" smtClean="0"/>
              <a:t>12</a:t>
            </a:fld>
            <a:endParaRPr lang="en-IN"/>
          </a:p>
        </p:txBody>
      </p:sp>
    </p:spTree>
    <p:extLst>
      <p:ext uri="{BB962C8B-B14F-4D97-AF65-F5344CB8AC3E}">
        <p14:creationId xmlns:p14="http://schemas.microsoft.com/office/powerpoint/2010/main" val="4286726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805D841-954D-440B-8EA3-92F49FCE6C05}" type="datetime1">
              <a:rPr lang="en-IN" smtClean="0"/>
              <a:t>14-04-2024</a:t>
            </a:fld>
            <a:endParaRPr lang="en-IN"/>
          </a:p>
        </p:txBody>
      </p:sp>
      <p:sp>
        <p:nvSpPr>
          <p:cNvPr id="5" name="Footer Placeholder 4"/>
          <p:cNvSpPr>
            <a:spLocks noGrp="1"/>
          </p:cNvSpPr>
          <p:nvPr>
            <p:ph type="ftr" sz="quarter" idx="11"/>
          </p:nvPr>
        </p:nvSpPr>
        <p:spPr/>
        <p:txBody>
          <a:bodyPr/>
          <a:lstStyle/>
          <a:p>
            <a:r>
              <a:rPr lang="en-US" smtClean="0"/>
              <a:t>Krishnan S - Case Study on Pizza Runner</a:t>
            </a:r>
            <a:endParaRPr lang="en-IN"/>
          </a:p>
        </p:txBody>
      </p:sp>
      <p:sp>
        <p:nvSpPr>
          <p:cNvPr id="6" name="Slide Number Placeholder 5"/>
          <p:cNvSpPr>
            <a:spLocks noGrp="1"/>
          </p:cNvSpPr>
          <p:nvPr>
            <p:ph type="sldNum" sz="quarter" idx="12"/>
          </p:nvPr>
        </p:nvSpPr>
        <p:spPr/>
        <p:txBody>
          <a:bodyPr/>
          <a:lstStyle/>
          <a:p>
            <a:fld id="{10F69200-454F-4306-9F51-6B13DCE44910}" type="slidenum">
              <a:rPr lang="en-IN" smtClean="0"/>
              <a:t>‹#›</a:t>
            </a:fld>
            <a:endParaRPr lang="en-IN"/>
          </a:p>
        </p:txBody>
      </p:sp>
    </p:spTree>
    <p:extLst>
      <p:ext uri="{BB962C8B-B14F-4D97-AF65-F5344CB8AC3E}">
        <p14:creationId xmlns:p14="http://schemas.microsoft.com/office/powerpoint/2010/main" val="2076439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3F3396D-3375-4C26-A119-030B71F34377}" type="datetime1">
              <a:rPr lang="en-IN" smtClean="0"/>
              <a:t>14-04-2024</a:t>
            </a:fld>
            <a:endParaRPr lang="en-IN"/>
          </a:p>
        </p:txBody>
      </p:sp>
      <p:sp>
        <p:nvSpPr>
          <p:cNvPr id="5" name="Footer Placeholder 4"/>
          <p:cNvSpPr>
            <a:spLocks noGrp="1"/>
          </p:cNvSpPr>
          <p:nvPr>
            <p:ph type="ftr" sz="quarter" idx="11"/>
          </p:nvPr>
        </p:nvSpPr>
        <p:spPr/>
        <p:txBody>
          <a:bodyPr/>
          <a:lstStyle/>
          <a:p>
            <a:r>
              <a:rPr lang="en-US" smtClean="0"/>
              <a:t>Krishnan S - Case Study on Pizza Runner</a:t>
            </a:r>
            <a:endParaRPr lang="en-IN"/>
          </a:p>
        </p:txBody>
      </p:sp>
      <p:sp>
        <p:nvSpPr>
          <p:cNvPr id="6" name="Slide Number Placeholder 5"/>
          <p:cNvSpPr>
            <a:spLocks noGrp="1"/>
          </p:cNvSpPr>
          <p:nvPr>
            <p:ph type="sldNum" sz="quarter" idx="12"/>
          </p:nvPr>
        </p:nvSpPr>
        <p:spPr/>
        <p:txBody>
          <a:bodyPr/>
          <a:lstStyle/>
          <a:p>
            <a:fld id="{10F69200-454F-4306-9F51-6B13DCE44910}" type="slidenum">
              <a:rPr lang="en-IN" smtClean="0"/>
              <a:t>‹#›</a:t>
            </a:fld>
            <a:endParaRPr lang="en-IN"/>
          </a:p>
        </p:txBody>
      </p:sp>
    </p:spTree>
    <p:extLst>
      <p:ext uri="{BB962C8B-B14F-4D97-AF65-F5344CB8AC3E}">
        <p14:creationId xmlns:p14="http://schemas.microsoft.com/office/powerpoint/2010/main" val="1903590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3AE0B80-1AE1-4C07-9174-6C7410DF935E}" type="datetime1">
              <a:rPr lang="en-IN" smtClean="0"/>
              <a:t>14-04-2024</a:t>
            </a:fld>
            <a:endParaRPr lang="en-IN"/>
          </a:p>
        </p:txBody>
      </p:sp>
      <p:sp>
        <p:nvSpPr>
          <p:cNvPr id="5" name="Footer Placeholder 4"/>
          <p:cNvSpPr>
            <a:spLocks noGrp="1"/>
          </p:cNvSpPr>
          <p:nvPr>
            <p:ph type="ftr" sz="quarter" idx="11"/>
          </p:nvPr>
        </p:nvSpPr>
        <p:spPr/>
        <p:txBody>
          <a:bodyPr/>
          <a:lstStyle/>
          <a:p>
            <a:r>
              <a:rPr lang="en-US" smtClean="0"/>
              <a:t>Krishnan S - Case Study on Pizza Runner</a:t>
            </a:r>
            <a:endParaRPr lang="en-IN"/>
          </a:p>
        </p:txBody>
      </p:sp>
      <p:sp>
        <p:nvSpPr>
          <p:cNvPr id="6" name="Slide Number Placeholder 5"/>
          <p:cNvSpPr>
            <a:spLocks noGrp="1"/>
          </p:cNvSpPr>
          <p:nvPr>
            <p:ph type="sldNum" sz="quarter" idx="12"/>
          </p:nvPr>
        </p:nvSpPr>
        <p:spPr/>
        <p:txBody>
          <a:bodyPr/>
          <a:lstStyle/>
          <a:p>
            <a:fld id="{10F69200-454F-4306-9F51-6B13DCE44910}" type="slidenum">
              <a:rPr lang="en-IN" smtClean="0"/>
              <a:t>‹#›</a:t>
            </a:fld>
            <a:endParaRPr lang="en-IN"/>
          </a:p>
        </p:txBody>
      </p:sp>
    </p:spTree>
    <p:extLst>
      <p:ext uri="{BB962C8B-B14F-4D97-AF65-F5344CB8AC3E}">
        <p14:creationId xmlns:p14="http://schemas.microsoft.com/office/powerpoint/2010/main" val="3418312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532DA67-9BC3-4C26-B607-8F4BB4EA1B14}" type="datetime1">
              <a:rPr lang="en-IN" smtClean="0"/>
              <a:t>14-04-2024</a:t>
            </a:fld>
            <a:endParaRPr lang="en-IN"/>
          </a:p>
        </p:txBody>
      </p:sp>
      <p:sp>
        <p:nvSpPr>
          <p:cNvPr id="5" name="Footer Placeholder 4"/>
          <p:cNvSpPr>
            <a:spLocks noGrp="1"/>
          </p:cNvSpPr>
          <p:nvPr>
            <p:ph type="ftr" sz="quarter" idx="11"/>
          </p:nvPr>
        </p:nvSpPr>
        <p:spPr/>
        <p:txBody>
          <a:bodyPr/>
          <a:lstStyle/>
          <a:p>
            <a:r>
              <a:rPr lang="en-US" smtClean="0"/>
              <a:t>Krishnan S - Case Study on Pizza Runner</a:t>
            </a:r>
            <a:endParaRPr lang="en-IN"/>
          </a:p>
        </p:txBody>
      </p:sp>
      <p:sp>
        <p:nvSpPr>
          <p:cNvPr id="6" name="Slide Number Placeholder 5"/>
          <p:cNvSpPr>
            <a:spLocks noGrp="1"/>
          </p:cNvSpPr>
          <p:nvPr>
            <p:ph type="sldNum" sz="quarter" idx="12"/>
          </p:nvPr>
        </p:nvSpPr>
        <p:spPr/>
        <p:txBody>
          <a:bodyPr/>
          <a:lstStyle/>
          <a:p>
            <a:fld id="{10F69200-454F-4306-9F51-6B13DCE44910}" type="slidenum">
              <a:rPr lang="en-IN" smtClean="0"/>
              <a:t>‹#›</a:t>
            </a:fld>
            <a:endParaRPr lang="en-IN"/>
          </a:p>
        </p:txBody>
      </p:sp>
    </p:spTree>
    <p:extLst>
      <p:ext uri="{BB962C8B-B14F-4D97-AF65-F5344CB8AC3E}">
        <p14:creationId xmlns:p14="http://schemas.microsoft.com/office/powerpoint/2010/main" val="3442516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88154D-52F1-4F61-8B4D-3DDDA1D18549}" type="datetime1">
              <a:rPr lang="en-IN" smtClean="0"/>
              <a:t>14-04-2024</a:t>
            </a:fld>
            <a:endParaRPr lang="en-IN"/>
          </a:p>
        </p:txBody>
      </p:sp>
      <p:sp>
        <p:nvSpPr>
          <p:cNvPr id="5" name="Footer Placeholder 4"/>
          <p:cNvSpPr>
            <a:spLocks noGrp="1"/>
          </p:cNvSpPr>
          <p:nvPr>
            <p:ph type="ftr" sz="quarter" idx="11"/>
          </p:nvPr>
        </p:nvSpPr>
        <p:spPr/>
        <p:txBody>
          <a:bodyPr/>
          <a:lstStyle/>
          <a:p>
            <a:r>
              <a:rPr lang="en-US" smtClean="0"/>
              <a:t>Krishnan S - Case Study on Pizza Runner</a:t>
            </a:r>
            <a:endParaRPr lang="en-IN"/>
          </a:p>
        </p:txBody>
      </p:sp>
      <p:sp>
        <p:nvSpPr>
          <p:cNvPr id="6" name="Slide Number Placeholder 5"/>
          <p:cNvSpPr>
            <a:spLocks noGrp="1"/>
          </p:cNvSpPr>
          <p:nvPr>
            <p:ph type="sldNum" sz="quarter" idx="12"/>
          </p:nvPr>
        </p:nvSpPr>
        <p:spPr/>
        <p:txBody>
          <a:bodyPr/>
          <a:lstStyle/>
          <a:p>
            <a:fld id="{10F69200-454F-4306-9F51-6B13DCE44910}" type="slidenum">
              <a:rPr lang="en-IN" smtClean="0"/>
              <a:t>‹#›</a:t>
            </a:fld>
            <a:endParaRPr lang="en-IN"/>
          </a:p>
        </p:txBody>
      </p:sp>
    </p:spTree>
    <p:extLst>
      <p:ext uri="{BB962C8B-B14F-4D97-AF65-F5344CB8AC3E}">
        <p14:creationId xmlns:p14="http://schemas.microsoft.com/office/powerpoint/2010/main" val="2440523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1E61214-9390-457C-9922-9698893DDA7B}" type="datetime1">
              <a:rPr lang="en-IN" smtClean="0"/>
              <a:t>14-04-2024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a:t>
            </a:fld>
            <a:endParaRPr lang="en-IN"/>
          </a:p>
        </p:txBody>
      </p:sp>
    </p:spTree>
    <p:extLst>
      <p:ext uri="{BB962C8B-B14F-4D97-AF65-F5344CB8AC3E}">
        <p14:creationId xmlns:p14="http://schemas.microsoft.com/office/powerpoint/2010/main" val="1439426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DF4E67D-1030-431E-A89A-9EEC73057307}" type="datetime1">
              <a:rPr lang="en-IN" smtClean="0"/>
              <a:t>14-04-2024</a:t>
            </a:fld>
            <a:endParaRPr lang="en-IN"/>
          </a:p>
        </p:txBody>
      </p:sp>
      <p:sp>
        <p:nvSpPr>
          <p:cNvPr id="8" name="Footer Placeholder 7"/>
          <p:cNvSpPr>
            <a:spLocks noGrp="1"/>
          </p:cNvSpPr>
          <p:nvPr>
            <p:ph type="ftr" sz="quarter" idx="11"/>
          </p:nvPr>
        </p:nvSpPr>
        <p:spPr/>
        <p:txBody>
          <a:bodyPr/>
          <a:lstStyle/>
          <a:p>
            <a:r>
              <a:rPr lang="en-US" smtClean="0"/>
              <a:t>Krishnan S - Case Study on Pizza Runner</a:t>
            </a:r>
            <a:endParaRPr lang="en-IN"/>
          </a:p>
        </p:txBody>
      </p:sp>
      <p:sp>
        <p:nvSpPr>
          <p:cNvPr id="9" name="Slide Number Placeholder 8"/>
          <p:cNvSpPr>
            <a:spLocks noGrp="1"/>
          </p:cNvSpPr>
          <p:nvPr>
            <p:ph type="sldNum" sz="quarter" idx="12"/>
          </p:nvPr>
        </p:nvSpPr>
        <p:spPr/>
        <p:txBody>
          <a:bodyPr/>
          <a:lstStyle/>
          <a:p>
            <a:fld id="{10F69200-454F-4306-9F51-6B13DCE44910}" type="slidenum">
              <a:rPr lang="en-IN" smtClean="0"/>
              <a:t>‹#›</a:t>
            </a:fld>
            <a:endParaRPr lang="en-IN"/>
          </a:p>
        </p:txBody>
      </p:sp>
    </p:spTree>
    <p:extLst>
      <p:ext uri="{BB962C8B-B14F-4D97-AF65-F5344CB8AC3E}">
        <p14:creationId xmlns:p14="http://schemas.microsoft.com/office/powerpoint/2010/main" val="149038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57E7CB6-5E6A-4873-B020-1E78121267AD}" type="datetime1">
              <a:rPr lang="en-IN" smtClean="0"/>
              <a:t>14-04-2024</a:t>
            </a:fld>
            <a:endParaRPr lang="en-IN"/>
          </a:p>
        </p:txBody>
      </p:sp>
      <p:sp>
        <p:nvSpPr>
          <p:cNvPr id="4" name="Footer Placeholder 3"/>
          <p:cNvSpPr>
            <a:spLocks noGrp="1"/>
          </p:cNvSpPr>
          <p:nvPr>
            <p:ph type="ftr" sz="quarter" idx="11"/>
          </p:nvPr>
        </p:nvSpPr>
        <p:spPr/>
        <p:txBody>
          <a:bodyPr/>
          <a:lstStyle/>
          <a:p>
            <a:r>
              <a:rPr lang="en-US" smtClean="0"/>
              <a:t>Krishnan S - Case Study on Pizza Runner</a:t>
            </a:r>
            <a:endParaRPr lang="en-IN"/>
          </a:p>
        </p:txBody>
      </p:sp>
      <p:sp>
        <p:nvSpPr>
          <p:cNvPr id="5" name="Slide Number Placeholder 4"/>
          <p:cNvSpPr>
            <a:spLocks noGrp="1"/>
          </p:cNvSpPr>
          <p:nvPr>
            <p:ph type="sldNum" sz="quarter" idx="12"/>
          </p:nvPr>
        </p:nvSpPr>
        <p:spPr/>
        <p:txBody>
          <a:bodyPr/>
          <a:lstStyle/>
          <a:p>
            <a:fld id="{10F69200-454F-4306-9F51-6B13DCE44910}" type="slidenum">
              <a:rPr lang="en-IN" smtClean="0"/>
              <a:t>‹#›</a:t>
            </a:fld>
            <a:endParaRPr lang="en-IN"/>
          </a:p>
        </p:txBody>
      </p:sp>
    </p:spTree>
    <p:extLst>
      <p:ext uri="{BB962C8B-B14F-4D97-AF65-F5344CB8AC3E}">
        <p14:creationId xmlns:p14="http://schemas.microsoft.com/office/powerpoint/2010/main" val="2567145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EDFCA7-F6A8-4787-B86B-6B8E55609377}" type="datetime1">
              <a:rPr lang="en-IN" smtClean="0"/>
              <a:t>14-04-2024</a:t>
            </a:fld>
            <a:endParaRPr lang="en-IN"/>
          </a:p>
        </p:txBody>
      </p:sp>
      <p:sp>
        <p:nvSpPr>
          <p:cNvPr id="3" name="Footer Placeholder 2"/>
          <p:cNvSpPr>
            <a:spLocks noGrp="1"/>
          </p:cNvSpPr>
          <p:nvPr>
            <p:ph type="ftr" sz="quarter" idx="11"/>
          </p:nvPr>
        </p:nvSpPr>
        <p:spPr/>
        <p:txBody>
          <a:bodyPr/>
          <a:lstStyle/>
          <a:p>
            <a:r>
              <a:rPr lang="en-US" smtClean="0"/>
              <a:t>Krishnan S - Case Study on Pizza Runner</a:t>
            </a:r>
            <a:endParaRPr lang="en-IN"/>
          </a:p>
        </p:txBody>
      </p:sp>
      <p:sp>
        <p:nvSpPr>
          <p:cNvPr id="4" name="Slide Number Placeholder 3"/>
          <p:cNvSpPr>
            <a:spLocks noGrp="1"/>
          </p:cNvSpPr>
          <p:nvPr>
            <p:ph type="sldNum" sz="quarter" idx="12"/>
          </p:nvPr>
        </p:nvSpPr>
        <p:spPr/>
        <p:txBody>
          <a:bodyPr/>
          <a:lstStyle/>
          <a:p>
            <a:fld id="{10F69200-454F-4306-9F51-6B13DCE44910}" type="slidenum">
              <a:rPr lang="en-IN" smtClean="0"/>
              <a:t>‹#›</a:t>
            </a:fld>
            <a:endParaRPr lang="en-IN"/>
          </a:p>
        </p:txBody>
      </p:sp>
    </p:spTree>
    <p:extLst>
      <p:ext uri="{BB962C8B-B14F-4D97-AF65-F5344CB8AC3E}">
        <p14:creationId xmlns:p14="http://schemas.microsoft.com/office/powerpoint/2010/main" val="504491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C0F902-89FE-401B-BC29-C913F68035EE}" type="datetime1">
              <a:rPr lang="en-IN" smtClean="0"/>
              <a:t>14-04-2024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a:t>
            </a:fld>
            <a:endParaRPr lang="en-IN"/>
          </a:p>
        </p:txBody>
      </p:sp>
    </p:spTree>
    <p:extLst>
      <p:ext uri="{BB962C8B-B14F-4D97-AF65-F5344CB8AC3E}">
        <p14:creationId xmlns:p14="http://schemas.microsoft.com/office/powerpoint/2010/main" val="358672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7FE926-F451-429B-AB06-FA69F20AB8DF}" type="datetime1">
              <a:rPr lang="en-IN" smtClean="0"/>
              <a:t>14-04-2024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a:t>
            </a:fld>
            <a:endParaRPr lang="en-IN"/>
          </a:p>
        </p:txBody>
      </p:sp>
    </p:spTree>
    <p:extLst>
      <p:ext uri="{BB962C8B-B14F-4D97-AF65-F5344CB8AC3E}">
        <p14:creationId xmlns:p14="http://schemas.microsoft.com/office/powerpoint/2010/main" val="1501058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A83B4C-E197-45F8-8FD5-7BB2896557CA}" type="datetime1">
              <a:rPr lang="en-IN" smtClean="0"/>
              <a:t>14-04-2024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Krishnan S - Case Study on Pizza Runner</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F69200-454F-4306-9F51-6B13DCE44910}" type="slidenum">
              <a:rPr lang="en-IN" smtClean="0"/>
              <a:t>‹#›</a:t>
            </a:fld>
            <a:endParaRPr lang="en-IN"/>
          </a:p>
        </p:txBody>
      </p:sp>
    </p:spTree>
    <p:extLst>
      <p:ext uri="{BB962C8B-B14F-4D97-AF65-F5344CB8AC3E}">
        <p14:creationId xmlns:p14="http://schemas.microsoft.com/office/powerpoint/2010/main" val="3930320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8weeksqlchallenge.com/" TargetMode="Externa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 Id="rId4" Type="http://schemas.openxmlformats.org/officeDocument/2006/relationships/image" Target="../media/image37.png"/></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258" y="412116"/>
            <a:ext cx="5373187" cy="575309"/>
          </a:xfrm>
        </p:spPr>
        <p:txBody>
          <a:bodyPr>
            <a:noAutofit/>
          </a:bodyPr>
          <a:lstStyle/>
          <a:p>
            <a:r>
              <a:rPr lang="en-IN" sz="4400" dirty="0">
                <a:hlinkClick r:id="rId2"/>
              </a:rPr>
              <a:t>8 Week SQL </a:t>
            </a:r>
            <a:r>
              <a:rPr lang="en-IN" sz="4400" dirty="0" smtClean="0">
                <a:hlinkClick r:id="rId2"/>
              </a:rPr>
              <a:t>Challenge</a:t>
            </a:r>
            <a:endParaRPr lang="en-IN" sz="4400" dirty="0"/>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31388" y="0"/>
            <a:ext cx="6358435" cy="6358435"/>
          </a:xfrm>
        </p:spPr>
      </p:pic>
      <p:sp>
        <p:nvSpPr>
          <p:cNvPr id="4" name="Text Placeholder 3"/>
          <p:cNvSpPr>
            <a:spLocks noGrp="1"/>
          </p:cNvSpPr>
          <p:nvPr>
            <p:ph type="body" sz="half" idx="2"/>
          </p:nvPr>
        </p:nvSpPr>
        <p:spPr>
          <a:xfrm>
            <a:off x="348344" y="2057400"/>
            <a:ext cx="4423681" cy="3811588"/>
          </a:xfrm>
        </p:spPr>
        <p:txBody>
          <a:bodyPr/>
          <a:lstStyle/>
          <a:p>
            <a:r>
              <a:rPr lang="en-US" sz="5400" b="1" dirty="0"/>
              <a:t>Case Study #2  </a:t>
            </a:r>
            <a:r>
              <a:rPr lang="en-US" sz="5400" b="1" dirty="0" smtClean="0"/>
              <a:t>  Pizza </a:t>
            </a:r>
            <a:r>
              <a:rPr lang="en-US" sz="5400" b="1" dirty="0"/>
              <a:t>Runner</a:t>
            </a:r>
          </a:p>
          <a:p>
            <a:endParaRPr lang="en-IN" dirty="0"/>
          </a:p>
        </p:txBody>
      </p:sp>
      <p:sp>
        <p:nvSpPr>
          <p:cNvPr id="5" name="Date Placeholder 4"/>
          <p:cNvSpPr>
            <a:spLocks noGrp="1"/>
          </p:cNvSpPr>
          <p:nvPr>
            <p:ph type="dt" sz="half" idx="10"/>
          </p:nvPr>
        </p:nvSpPr>
        <p:spPr/>
        <p:txBody>
          <a:bodyPr/>
          <a:lstStyle/>
          <a:p>
            <a:fld id="{6BC0F902-89FE-401B-BC29-C913F68035EE}" type="datetime1">
              <a:rPr lang="en-IN" smtClean="0"/>
              <a:t>14-04-2024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1</a:t>
            </a:fld>
            <a:endParaRPr lang="en-IN"/>
          </a:p>
        </p:txBody>
      </p:sp>
    </p:spTree>
    <p:extLst>
      <p:ext uri="{BB962C8B-B14F-4D97-AF65-F5344CB8AC3E}">
        <p14:creationId xmlns:p14="http://schemas.microsoft.com/office/powerpoint/2010/main" val="3304438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984" y="365125"/>
            <a:ext cx="10180320" cy="1325563"/>
          </a:xfrm>
        </p:spPr>
        <p:txBody>
          <a:bodyPr>
            <a:normAutofit/>
          </a:bodyPr>
          <a:lstStyle/>
          <a:p>
            <a:r>
              <a:rPr lang="en-US" sz="4000" dirty="0" smtClean="0"/>
              <a:t>6. What was the maximum number of pizzas delivered in a single order?</a:t>
            </a:r>
            <a:endParaRPr lang="en-IN"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1777" y="1690688"/>
            <a:ext cx="8628445" cy="4665662"/>
          </a:xfrm>
        </p:spPr>
      </p:pic>
      <p:sp>
        <p:nvSpPr>
          <p:cNvPr id="5" name="Date Placeholder 4"/>
          <p:cNvSpPr>
            <a:spLocks noGrp="1"/>
          </p:cNvSpPr>
          <p:nvPr>
            <p:ph type="dt" sz="half" idx="10"/>
          </p:nvPr>
        </p:nvSpPr>
        <p:spPr/>
        <p:txBody>
          <a:bodyPr/>
          <a:lstStyle/>
          <a:p>
            <a:fld id="{6440BD26-3411-47D8-A0B3-FF608FBCAD69}" type="datetime1">
              <a:rPr lang="en-IN" smtClean="0"/>
              <a:t>14-04-2024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10</a:t>
            </a:fld>
            <a:endParaRPr lang="en-IN"/>
          </a:p>
        </p:txBody>
      </p:sp>
    </p:spTree>
    <p:extLst>
      <p:ext uri="{BB962C8B-B14F-4D97-AF65-F5344CB8AC3E}">
        <p14:creationId xmlns:p14="http://schemas.microsoft.com/office/powerpoint/2010/main" val="2796151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7.</a:t>
            </a:r>
            <a:r>
              <a:rPr lang="en-US" sz="4000" b="1" dirty="0" smtClean="0"/>
              <a:t> </a:t>
            </a:r>
            <a:r>
              <a:rPr lang="en-US" sz="4000" dirty="0" smtClean="0"/>
              <a:t>For each customer, how many delivered pizzas had at least 1 change and how many had no changes?</a:t>
            </a:r>
            <a:endParaRPr lang="en-IN"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2406" y="1690688"/>
            <a:ext cx="7744292" cy="426485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7058" y="4365347"/>
            <a:ext cx="3886742" cy="1991003"/>
          </a:xfrm>
          <a:prstGeom prst="rect">
            <a:avLst/>
          </a:prstGeom>
        </p:spPr>
      </p:pic>
      <p:sp>
        <p:nvSpPr>
          <p:cNvPr id="6" name="Date Placeholder 5"/>
          <p:cNvSpPr>
            <a:spLocks noGrp="1"/>
          </p:cNvSpPr>
          <p:nvPr>
            <p:ph type="dt" sz="half" idx="10"/>
          </p:nvPr>
        </p:nvSpPr>
        <p:spPr/>
        <p:txBody>
          <a:bodyPr/>
          <a:lstStyle/>
          <a:p>
            <a:fld id="{16DDC3CD-8FA1-4488-9F32-51E1E6B553A6}" type="datetime1">
              <a:rPr lang="en-IN" smtClean="0"/>
              <a:t>14-04-2024</a:t>
            </a:fld>
            <a:endParaRPr lang="en-IN"/>
          </a:p>
        </p:txBody>
      </p:sp>
      <p:sp>
        <p:nvSpPr>
          <p:cNvPr id="7" name="Footer Placeholder 6"/>
          <p:cNvSpPr>
            <a:spLocks noGrp="1"/>
          </p:cNvSpPr>
          <p:nvPr>
            <p:ph type="ftr" sz="quarter" idx="11"/>
          </p:nvPr>
        </p:nvSpPr>
        <p:spPr/>
        <p:txBody>
          <a:bodyPr/>
          <a:lstStyle/>
          <a:p>
            <a:r>
              <a:rPr lang="en-US" smtClean="0"/>
              <a:t>Krishnan S - Case Study on Pizza Runner</a:t>
            </a:r>
            <a:endParaRPr lang="en-IN"/>
          </a:p>
        </p:txBody>
      </p:sp>
      <p:sp>
        <p:nvSpPr>
          <p:cNvPr id="8" name="Slide Number Placeholder 7"/>
          <p:cNvSpPr>
            <a:spLocks noGrp="1"/>
          </p:cNvSpPr>
          <p:nvPr>
            <p:ph type="sldNum" sz="quarter" idx="12"/>
          </p:nvPr>
        </p:nvSpPr>
        <p:spPr/>
        <p:txBody>
          <a:bodyPr/>
          <a:lstStyle/>
          <a:p>
            <a:fld id="{10F69200-454F-4306-9F51-6B13DCE44910}" type="slidenum">
              <a:rPr lang="en-IN" smtClean="0"/>
              <a:t>11</a:t>
            </a:fld>
            <a:endParaRPr lang="en-IN"/>
          </a:p>
        </p:txBody>
      </p:sp>
    </p:spTree>
    <p:extLst>
      <p:ext uri="{BB962C8B-B14F-4D97-AF65-F5344CB8AC3E}">
        <p14:creationId xmlns:p14="http://schemas.microsoft.com/office/powerpoint/2010/main" val="578341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8. How many pizzas were delivered that had both exclusions and extras?</a:t>
            </a:r>
            <a:endParaRPr lang="en-IN" sz="4000"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690688"/>
            <a:ext cx="10557785" cy="4344352"/>
          </a:xfrm>
        </p:spPr>
      </p:pic>
      <p:sp>
        <p:nvSpPr>
          <p:cNvPr id="4" name="Date Placeholder 3"/>
          <p:cNvSpPr>
            <a:spLocks noGrp="1"/>
          </p:cNvSpPr>
          <p:nvPr>
            <p:ph type="dt" sz="half" idx="10"/>
          </p:nvPr>
        </p:nvSpPr>
        <p:spPr/>
        <p:txBody>
          <a:bodyPr/>
          <a:lstStyle/>
          <a:p>
            <a:fld id="{EE5D1C81-2B07-4138-93EB-1DA2032013B0}" type="datetime1">
              <a:rPr lang="en-IN" smtClean="0"/>
              <a:t>14-04-2024</a:t>
            </a:fld>
            <a:endParaRPr lang="en-IN"/>
          </a:p>
        </p:txBody>
      </p:sp>
      <p:sp>
        <p:nvSpPr>
          <p:cNvPr id="5" name="Footer Placeholder 4"/>
          <p:cNvSpPr>
            <a:spLocks noGrp="1"/>
          </p:cNvSpPr>
          <p:nvPr>
            <p:ph type="ftr" sz="quarter" idx="11"/>
          </p:nvPr>
        </p:nvSpPr>
        <p:spPr/>
        <p:txBody>
          <a:bodyPr/>
          <a:lstStyle/>
          <a:p>
            <a:r>
              <a:rPr lang="en-US" smtClean="0"/>
              <a:t>Krishnan S - Case Study on Pizza Runner</a:t>
            </a:r>
            <a:endParaRPr lang="en-IN"/>
          </a:p>
        </p:txBody>
      </p:sp>
      <p:sp>
        <p:nvSpPr>
          <p:cNvPr id="6" name="Slide Number Placeholder 5"/>
          <p:cNvSpPr>
            <a:spLocks noGrp="1"/>
          </p:cNvSpPr>
          <p:nvPr>
            <p:ph type="sldNum" sz="quarter" idx="12"/>
          </p:nvPr>
        </p:nvSpPr>
        <p:spPr/>
        <p:txBody>
          <a:bodyPr/>
          <a:lstStyle/>
          <a:p>
            <a:fld id="{10F69200-454F-4306-9F51-6B13DCE44910}" type="slidenum">
              <a:rPr lang="en-IN" smtClean="0"/>
              <a:t>12</a:t>
            </a:fld>
            <a:endParaRPr lang="en-IN"/>
          </a:p>
        </p:txBody>
      </p:sp>
    </p:spTree>
    <p:extLst>
      <p:ext uri="{BB962C8B-B14F-4D97-AF65-F5344CB8AC3E}">
        <p14:creationId xmlns:p14="http://schemas.microsoft.com/office/powerpoint/2010/main" val="3718516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9. What was the total volume of pizzas ordered for each hour of the day?</a:t>
            </a:r>
            <a:endParaRPr lang="en-IN" sz="4000" dirty="0"/>
          </a:p>
        </p:txBody>
      </p:sp>
      <p:sp>
        <p:nvSpPr>
          <p:cNvPr id="4" name="Date Placeholder 3"/>
          <p:cNvSpPr>
            <a:spLocks noGrp="1"/>
          </p:cNvSpPr>
          <p:nvPr>
            <p:ph type="dt" sz="half" idx="10"/>
          </p:nvPr>
        </p:nvSpPr>
        <p:spPr/>
        <p:txBody>
          <a:bodyPr/>
          <a:lstStyle/>
          <a:p>
            <a:fld id="{E532DA67-9BC3-4C26-B607-8F4BB4EA1B14}" type="datetime1">
              <a:rPr lang="en-IN" smtClean="0"/>
              <a:t>14-04-2024</a:t>
            </a:fld>
            <a:endParaRPr lang="en-IN"/>
          </a:p>
        </p:txBody>
      </p:sp>
      <p:sp>
        <p:nvSpPr>
          <p:cNvPr id="5" name="Footer Placeholder 4"/>
          <p:cNvSpPr>
            <a:spLocks noGrp="1"/>
          </p:cNvSpPr>
          <p:nvPr>
            <p:ph type="ftr" sz="quarter" idx="11"/>
          </p:nvPr>
        </p:nvSpPr>
        <p:spPr/>
        <p:txBody>
          <a:bodyPr/>
          <a:lstStyle/>
          <a:p>
            <a:r>
              <a:rPr lang="en-US" smtClean="0"/>
              <a:t>Krishnan S - Case Study on Pizza Runner</a:t>
            </a:r>
            <a:endParaRPr lang="en-IN"/>
          </a:p>
        </p:txBody>
      </p:sp>
      <p:sp>
        <p:nvSpPr>
          <p:cNvPr id="6" name="Slide Number Placeholder 5"/>
          <p:cNvSpPr>
            <a:spLocks noGrp="1"/>
          </p:cNvSpPr>
          <p:nvPr>
            <p:ph type="sldNum" sz="quarter" idx="12"/>
          </p:nvPr>
        </p:nvSpPr>
        <p:spPr/>
        <p:txBody>
          <a:bodyPr/>
          <a:lstStyle/>
          <a:p>
            <a:fld id="{10F69200-454F-4306-9F51-6B13DCE44910}" type="slidenum">
              <a:rPr lang="en-IN" smtClean="0"/>
              <a:t>13</a:t>
            </a:fld>
            <a:endParaRPr lang="en-IN"/>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8961" y="1690992"/>
            <a:ext cx="5341639" cy="4665358"/>
          </a:xfrm>
        </p:spPr>
      </p:pic>
    </p:spTree>
    <p:extLst>
      <p:ext uri="{BB962C8B-B14F-4D97-AF65-F5344CB8AC3E}">
        <p14:creationId xmlns:p14="http://schemas.microsoft.com/office/powerpoint/2010/main" val="1705394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10.</a:t>
            </a:r>
            <a:r>
              <a:rPr lang="en-US" sz="4000" b="1" dirty="0" smtClean="0"/>
              <a:t> </a:t>
            </a:r>
            <a:r>
              <a:rPr lang="en-US" sz="4000" dirty="0" smtClean="0"/>
              <a:t>What was the volume of orders for each day of the week?</a:t>
            </a:r>
            <a:endParaRPr lang="en-IN" sz="4000" dirty="0"/>
          </a:p>
        </p:txBody>
      </p:sp>
      <p:sp>
        <p:nvSpPr>
          <p:cNvPr id="4" name="Date Placeholder 3"/>
          <p:cNvSpPr>
            <a:spLocks noGrp="1"/>
          </p:cNvSpPr>
          <p:nvPr>
            <p:ph type="dt" sz="half" idx="10"/>
          </p:nvPr>
        </p:nvSpPr>
        <p:spPr/>
        <p:txBody>
          <a:bodyPr/>
          <a:lstStyle/>
          <a:p>
            <a:fld id="{E532DA67-9BC3-4C26-B607-8F4BB4EA1B14}" type="datetime1">
              <a:rPr lang="en-IN" smtClean="0"/>
              <a:t>14-04-2024</a:t>
            </a:fld>
            <a:endParaRPr lang="en-IN"/>
          </a:p>
        </p:txBody>
      </p:sp>
      <p:sp>
        <p:nvSpPr>
          <p:cNvPr id="5" name="Footer Placeholder 4"/>
          <p:cNvSpPr>
            <a:spLocks noGrp="1"/>
          </p:cNvSpPr>
          <p:nvPr>
            <p:ph type="ftr" sz="quarter" idx="11"/>
          </p:nvPr>
        </p:nvSpPr>
        <p:spPr/>
        <p:txBody>
          <a:bodyPr/>
          <a:lstStyle/>
          <a:p>
            <a:r>
              <a:rPr lang="en-US" smtClean="0"/>
              <a:t>Krishnan S - Case Study on Pizza Runner</a:t>
            </a:r>
            <a:endParaRPr lang="en-IN"/>
          </a:p>
        </p:txBody>
      </p:sp>
      <p:sp>
        <p:nvSpPr>
          <p:cNvPr id="6" name="Slide Number Placeholder 5"/>
          <p:cNvSpPr>
            <a:spLocks noGrp="1"/>
          </p:cNvSpPr>
          <p:nvPr>
            <p:ph type="sldNum" sz="quarter" idx="12"/>
          </p:nvPr>
        </p:nvSpPr>
        <p:spPr/>
        <p:txBody>
          <a:bodyPr/>
          <a:lstStyle/>
          <a:p>
            <a:fld id="{10F69200-454F-4306-9F51-6B13DCE44910}" type="slidenum">
              <a:rPr lang="en-IN" smtClean="0"/>
              <a:t>14</a:t>
            </a:fld>
            <a:endParaRPr lang="en-IN"/>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2530" y="1690688"/>
            <a:ext cx="5866618" cy="4665662"/>
          </a:xfrm>
        </p:spPr>
      </p:pic>
    </p:spTree>
    <p:extLst>
      <p:ext uri="{BB962C8B-B14F-4D97-AF65-F5344CB8AC3E}">
        <p14:creationId xmlns:p14="http://schemas.microsoft.com/office/powerpoint/2010/main" val="1128286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B. Runner and Customer Experience</a:t>
            </a:r>
            <a:br>
              <a:rPr lang="en-US" b="1" u="sng" dirty="0"/>
            </a:br>
            <a:endParaRPr lang="en-IN" u="sng" dirty="0"/>
          </a:p>
        </p:txBody>
      </p:sp>
      <p:sp>
        <p:nvSpPr>
          <p:cNvPr id="3" name="Content Placeholder 2"/>
          <p:cNvSpPr>
            <a:spLocks noGrp="1"/>
          </p:cNvSpPr>
          <p:nvPr>
            <p:ph idx="1"/>
          </p:nvPr>
        </p:nvSpPr>
        <p:spPr>
          <a:xfrm>
            <a:off x="838200" y="1311820"/>
            <a:ext cx="10515600" cy="5044530"/>
          </a:xfrm>
        </p:spPr>
        <p:txBody>
          <a:bodyPr>
            <a:normAutofit fontScale="92500" lnSpcReduction="10000"/>
          </a:bodyPr>
          <a:lstStyle/>
          <a:p>
            <a:pPr marL="514350" indent="-514350">
              <a:buAutoNum type="arabicPeriod"/>
            </a:pPr>
            <a:r>
              <a:rPr lang="en-US" dirty="0" smtClean="0"/>
              <a:t>How </a:t>
            </a:r>
            <a:r>
              <a:rPr lang="en-US" dirty="0"/>
              <a:t>many runners signed up for each 1 week period? (i.e. week starts </a:t>
            </a:r>
            <a:r>
              <a:rPr lang="en-US" dirty="0" smtClean="0"/>
              <a:t>2021-01-01)</a:t>
            </a:r>
          </a:p>
          <a:p>
            <a:pPr marL="514350" indent="-514350">
              <a:buAutoNum type="arabicPeriod"/>
            </a:pPr>
            <a:r>
              <a:rPr lang="en-US" dirty="0" smtClean="0"/>
              <a:t>What </a:t>
            </a:r>
            <a:r>
              <a:rPr lang="en-US" dirty="0"/>
              <a:t>was the average time in minutes it took for each runner to arrive at the Pizza Runner HQ to pickup the </a:t>
            </a:r>
            <a:r>
              <a:rPr lang="en-US" dirty="0" smtClean="0"/>
              <a:t>order?</a:t>
            </a:r>
          </a:p>
          <a:p>
            <a:pPr marL="514350" indent="-514350">
              <a:buAutoNum type="arabicPeriod"/>
            </a:pPr>
            <a:r>
              <a:rPr lang="en-US" dirty="0" smtClean="0"/>
              <a:t>Is </a:t>
            </a:r>
            <a:r>
              <a:rPr lang="en-US" dirty="0"/>
              <a:t>there any relationship between the number of pizzas and how long the order takes to </a:t>
            </a:r>
            <a:r>
              <a:rPr lang="en-US" dirty="0" smtClean="0"/>
              <a:t>prepare?</a:t>
            </a:r>
          </a:p>
          <a:p>
            <a:pPr marL="514350" indent="-514350">
              <a:buAutoNum type="arabicPeriod"/>
            </a:pPr>
            <a:r>
              <a:rPr lang="en-US" dirty="0" smtClean="0"/>
              <a:t>What </a:t>
            </a:r>
            <a:r>
              <a:rPr lang="en-US" dirty="0"/>
              <a:t>was the average distance travelled for each </a:t>
            </a:r>
            <a:r>
              <a:rPr lang="en-US" dirty="0" smtClean="0"/>
              <a:t>customer?</a:t>
            </a:r>
          </a:p>
          <a:p>
            <a:pPr marL="514350" indent="-514350">
              <a:buAutoNum type="arabicPeriod"/>
            </a:pPr>
            <a:r>
              <a:rPr lang="en-US" dirty="0" smtClean="0"/>
              <a:t>What </a:t>
            </a:r>
            <a:r>
              <a:rPr lang="en-US" dirty="0"/>
              <a:t>was the difference between the longest and shortest delivery times for all orders</a:t>
            </a:r>
            <a:r>
              <a:rPr lang="en-US" dirty="0" smtClean="0"/>
              <a:t>?</a:t>
            </a:r>
          </a:p>
          <a:p>
            <a:pPr marL="514350" indent="-514350">
              <a:buAutoNum type="arabicPeriod"/>
            </a:pPr>
            <a:r>
              <a:rPr lang="en-US" dirty="0" smtClean="0"/>
              <a:t>What </a:t>
            </a:r>
            <a:r>
              <a:rPr lang="en-US" dirty="0"/>
              <a:t>was the average speed for each runner for each delivery and do you notice any trend for these </a:t>
            </a:r>
            <a:r>
              <a:rPr lang="en-US" dirty="0" smtClean="0"/>
              <a:t>values?</a:t>
            </a:r>
          </a:p>
          <a:p>
            <a:pPr marL="514350" indent="-514350">
              <a:buAutoNum type="arabicPeriod"/>
            </a:pPr>
            <a:r>
              <a:rPr lang="en-US" dirty="0" smtClean="0"/>
              <a:t>What </a:t>
            </a:r>
            <a:r>
              <a:rPr lang="en-US" dirty="0"/>
              <a:t>is the successful delivery percentage for each runner?</a:t>
            </a:r>
            <a:endParaRPr lang="en-IN" dirty="0"/>
          </a:p>
        </p:txBody>
      </p:sp>
      <p:sp>
        <p:nvSpPr>
          <p:cNvPr id="4" name="Date Placeholder 3"/>
          <p:cNvSpPr>
            <a:spLocks noGrp="1"/>
          </p:cNvSpPr>
          <p:nvPr>
            <p:ph type="dt" sz="half" idx="10"/>
          </p:nvPr>
        </p:nvSpPr>
        <p:spPr/>
        <p:txBody>
          <a:bodyPr/>
          <a:lstStyle/>
          <a:p>
            <a:fld id="{E532DA67-9BC3-4C26-B607-8F4BB4EA1B14}" type="datetime1">
              <a:rPr lang="en-IN" smtClean="0"/>
              <a:t>14-04-2024</a:t>
            </a:fld>
            <a:endParaRPr lang="en-IN"/>
          </a:p>
        </p:txBody>
      </p:sp>
      <p:sp>
        <p:nvSpPr>
          <p:cNvPr id="5" name="Footer Placeholder 4"/>
          <p:cNvSpPr>
            <a:spLocks noGrp="1"/>
          </p:cNvSpPr>
          <p:nvPr>
            <p:ph type="ftr" sz="quarter" idx="11"/>
          </p:nvPr>
        </p:nvSpPr>
        <p:spPr/>
        <p:txBody>
          <a:bodyPr/>
          <a:lstStyle/>
          <a:p>
            <a:r>
              <a:rPr lang="en-US" smtClean="0"/>
              <a:t>Krishnan S - Case Study on Pizza Runner</a:t>
            </a:r>
            <a:endParaRPr lang="en-IN"/>
          </a:p>
        </p:txBody>
      </p:sp>
      <p:sp>
        <p:nvSpPr>
          <p:cNvPr id="6" name="Slide Number Placeholder 5"/>
          <p:cNvSpPr>
            <a:spLocks noGrp="1"/>
          </p:cNvSpPr>
          <p:nvPr>
            <p:ph type="sldNum" sz="quarter" idx="12"/>
          </p:nvPr>
        </p:nvSpPr>
        <p:spPr/>
        <p:txBody>
          <a:bodyPr/>
          <a:lstStyle/>
          <a:p>
            <a:fld id="{10F69200-454F-4306-9F51-6B13DCE44910}" type="slidenum">
              <a:rPr lang="en-IN" smtClean="0"/>
              <a:t>15</a:t>
            </a:fld>
            <a:endParaRPr lang="en-IN"/>
          </a:p>
        </p:txBody>
      </p:sp>
    </p:spTree>
    <p:extLst>
      <p:ext uri="{BB962C8B-B14F-4D97-AF65-F5344CB8AC3E}">
        <p14:creationId xmlns:p14="http://schemas.microsoft.com/office/powerpoint/2010/main" val="3003741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1</a:t>
            </a:r>
            <a:r>
              <a:rPr lang="en-US" sz="4000" dirty="0"/>
              <a:t>. How many runners signed up for each 1 week period? (i.e. week starts 2021-01-01)</a:t>
            </a:r>
            <a:endParaRPr lang="en-IN" sz="4000"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001625"/>
            <a:ext cx="10515600" cy="3930858"/>
          </a:xfrm>
        </p:spPr>
      </p:pic>
      <p:sp>
        <p:nvSpPr>
          <p:cNvPr id="4" name="Date Placeholder 3"/>
          <p:cNvSpPr>
            <a:spLocks noGrp="1"/>
          </p:cNvSpPr>
          <p:nvPr>
            <p:ph type="dt" sz="half" idx="10"/>
          </p:nvPr>
        </p:nvSpPr>
        <p:spPr/>
        <p:txBody>
          <a:bodyPr/>
          <a:lstStyle/>
          <a:p>
            <a:fld id="{E532DA67-9BC3-4C26-B607-8F4BB4EA1B14}" type="datetime1">
              <a:rPr lang="en-IN" smtClean="0"/>
              <a:t>14-04-2024</a:t>
            </a:fld>
            <a:endParaRPr lang="en-IN"/>
          </a:p>
        </p:txBody>
      </p:sp>
      <p:sp>
        <p:nvSpPr>
          <p:cNvPr id="5" name="Footer Placeholder 4"/>
          <p:cNvSpPr>
            <a:spLocks noGrp="1"/>
          </p:cNvSpPr>
          <p:nvPr>
            <p:ph type="ftr" sz="quarter" idx="11"/>
          </p:nvPr>
        </p:nvSpPr>
        <p:spPr/>
        <p:txBody>
          <a:bodyPr/>
          <a:lstStyle/>
          <a:p>
            <a:r>
              <a:rPr lang="en-US" smtClean="0"/>
              <a:t>Krishnan S - Case Study on Pizza Runner</a:t>
            </a:r>
            <a:endParaRPr lang="en-IN"/>
          </a:p>
        </p:txBody>
      </p:sp>
      <p:sp>
        <p:nvSpPr>
          <p:cNvPr id="6" name="Slide Number Placeholder 5"/>
          <p:cNvSpPr>
            <a:spLocks noGrp="1"/>
          </p:cNvSpPr>
          <p:nvPr>
            <p:ph type="sldNum" sz="quarter" idx="12"/>
          </p:nvPr>
        </p:nvSpPr>
        <p:spPr/>
        <p:txBody>
          <a:bodyPr/>
          <a:lstStyle/>
          <a:p>
            <a:fld id="{10F69200-454F-4306-9F51-6B13DCE44910}" type="slidenum">
              <a:rPr lang="en-IN" smtClean="0"/>
              <a:t>16</a:t>
            </a:fld>
            <a:endParaRPr lang="en-IN"/>
          </a:p>
        </p:txBody>
      </p:sp>
    </p:spTree>
    <p:extLst>
      <p:ext uri="{BB962C8B-B14F-4D97-AF65-F5344CB8AC3E}">
        <p14:creationId xmlns:p14="http://schemas.microsoft.com/office/powerpoint/2010/main" val="4041465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69925"/>
            <a:ext cx="10515600" cy="1325563"/>
          </a:xfrm>
        </p:spPr>
        <p:txBody>
          <a:bodyPr>
            <a:normAutofit fontScale="90000"/>
          </a:bodyPr>
          <a:lstStyle/>
          <a:p>
            <a:r>
              <a:rPr lang="en-US" sz="4000" dirty="0" smtClean="0"/>
              <a:t>2</a:t>
            </a:r>
            <a:r>
              <a:rPr lang="en-US" sz="4000" dirty="0"/>
              <a:t>. What was the average time in minutes it took for each runner to arrive at the </a:t>
            </a:r>
            <a:r>
              <a:rPr lang="en-US" sz="4000" dirty="0" smtClean="0"/>
              <a:t>Pizza Runner </a:t>
            </a:r>
            <a:r>
              <a:rPr lang="en-US" sz="4000" dirty="0"/>
              <a:t>HQ to pickup the order?</a:t>
            </a:r>
            <a:endParaRPr lang="en-IN" sz="4000"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50908"/>
            <a:ext cx="10515600" cy="3850022"/>
          </a:xfrm>
        </p:spPr>
      </p:pic>
      <p:sp>
        <p:nvSpPr>
          <p:cNvPr id="4" name="Date Placeholder 3"/>
          <p:cNvSpPr>
            <a:spLocks noGrp="1"/>
          </p:cNvSpPr>
          <p:nvPr>
            <p:ph type="dt" sz="half" idx="10"/>
          </p:nvPr>
        </p:nvSpPr>
        <p:spPr/>
        <p:txBody>
          <a:bodyPr/>
          <a:lstStyle/>
          <a:p>
            <a:fld id="{E532DA67-9BC3-4C26-B607-8F4BB4EA1B14}" type="datetime1">
              <a:rPr lang="en-IN" smtClean="0"/>
              <a:t>14-04-2024</a:t>
            </a:fld>
            <a:endParaRPr lang="en-IN"/>
          </a:p>
        </p:txBody>
      </p:sp>
      <p:sp>
        <p:nvSpPr>
          <p:cNvPr id="5" name="Footer Placeholder 4"/>
          <p:cNvSpPr>
            <a:spLocks noGrp="1"/>
          </p:cNvSpPr>
          <p:nvPr>
            <p:ph type="ftr" sz="quarter" idx="11"/>
          </p:nvPr>
        </p:nvSpPr>
        <p:spPr/>
        <p:txBody>
          <a:bodyPr/>
          <a:lstStyle/>
          <a:p>
            <a:r>
              <a:rPr lang="en-US" smtClean="0"/>
              <a:t>Krishnan S - Case Study on Pizza Runner</a:t>
            </a:r>
            <a:endParaRPr lang="en-IN"/>
          </a:p>
        </p:txBody>
      </p:sp>
      <p:sp>
        <p:nvSpPr>
          <p:cNvPr id="6" name="Slide Number Placeholder 5"/>
          <p:cNvSpPr>
            <a:spLocks noGrp="1"/>
          </p:cNvSpPr>
          <p:nvPr>
            <p:ph type="sldNum" sz="quarter" idx="12"/>
          </p:nvPr>
        </p:nvSpPr>
        <p:spPr/>
        <p:txBody>
          <a:bodyPr/>
          <a:lstStyle/>
          <a:p>
            <a:fld id="{10F69200-454F-4306-9F51-6B13DCE44910}" type="slidenum">
              <a:rPr lang="en-IN" smtClean="0"/>
              <a:t>17</a:t>
            </a:fld>
            <a:endParaRPr lang="en-IN"/>
          </a:p>
        </p:txBody>
      </p:sp>
    </p:spTree>
    <p:extLst>
      <p:ext uri="{BB962C8B-B14F-4D97-AF65-F5344CB8AC3E}">
        <p14:creationId xmlns:p14="http://schemas.microsoft.com/office/powerpoint/2010/main" val="2713898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3</a:t>
            </a:r>
            <a:r>
              <a:rPr lang="en-US" sz="4000" dirty="0"/>
              <a:t>. Is there any relationship between the number of pizzas and how long the order takes to prepare?</a:t>
            </a:r>
            <a:endParaRPr lang="en-IN" sz="4000" dirty="0"/>
          </a:p>
        </p:txBody>
      </p:sp>
      <p:sp>
        <p:nvSpPr>
          <p:cNvPr id="3" name="Content Placeholder 2"/>
          <p:cNvSpPr>
            <a:spLocks noGrp="1"/>
          </p:cNvSpPr>
          <p:nvPr>
            <p:ph sz="half" idx="1"/>
          </p:nvPr>
        </p:nvSpPr>
        <p:spPr>
          <a:xfrm>
            <a:off x="478970" y="1733345"/>
            <a:ext cx="5087983" cy="4351338"/>
          </a:xfrm>
        </p:spPr>
        <p:txBody>
          <a:bodyPr/>
          <a:lstStyle/>
          <a:p>
            <a:pPr marL="0" indent="0">
              <a:buNone/>
            </a:pPr>
            <a:r>
              <a:rPr lang="en-US" sz="3600" dirty="0" smtClean="0"/>
              <a:t>Average Time taken to </a:t>
            </a:r>
            <a:r>
              <a:rPr lang="en-US" sz="3600" dirty="0" smtClean="0"/>
              <a:t>prepare</a:t>
            </a:r>
          </a:p>
          <a:p>
            <a:pPr lvl="1"/>
            <a:r>
              <a:rPr lang="en-US" sz="3200" dirty="0" smtClean="0"/>
              <a:t>one </a:t>
            </a:r>
            <a:r>
              <a:rPr lang="en-US" sz="3200" dirty="0" smtClean="0"/>
              <a:t>pizza is </a:t>
            </a:r>
            <a:r>
              <a:rPr lang="en-US" sz="3200" dirty="0" smtClean="0"/>
              <a:t>12minutes</a:t>
            </a:r>
          </a:p>
          <a:p>
            <a:pPr lvl="1"/>
            <a:r>
              <a:rPr lang="en-US" sz="3200" dirty="0"/>
              <a:t>T</a:t>
            </a:r>
            <a:r>
              <a:rPr lang="en-US" sz="3200" dirty="0" smtClean="0"/>
              <a:t>wo </a:t>
            </a:r>
            <a:r>
              <a:rPr lang="en-US" sz="3200" dirty="0" smtClean="0"/>
              <a:t>pizza is 18minutes</a:t>
            </a:r>
          </a:p>
          <a:p>
            <a:pPr lvl="1"/>
            <a:r>
              <a:rPr lang="en-US" sz="3200" dirty="0" smtClean="0"/>
              <a:t>Three pizza is 29minutes</a:t>
            </a:r>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348349" y="1870075"/>
            <a:ext cx="6368629" cy="4077879"/>
          </a:xfrm>
        </p:spPr>
      </p:pic>
      <p:sp>
        <p:nvSpPr>
          <p:cNvPr id="5" name="Date Placeholder 4"/>
          <p:cNvSpPr>
            <a:spLocks noGrp="1"/>
          </p:cNvSpPr>
          <p:nvPr>
            <p:ph type="dt" sz="half" idx="10"/>
          </p:nvPr>
        </p:nvSpPr>
        <p:spPr/>
        <p:txBody>
          <a:bodyPr/>
          <a:lstStyle/>
          <a:p>
            <a:fld id="{41E61214-9390-457C-9922-9698893DDA7B}" type="datetime1">
              <a:rPr lang="en-IN" smtClean="0"/>
              <a:t>14-04-2024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18</a:t>
            </a:fld>
            <a:endParaRPr lang="en-IN"/>
          </a:p>
        </p:txBody>
      </p:sp>
    </p:spTree>
    <p:extLst>
      <p:ext uri="{BB962C8B-B14F-4D97-AF65-F5344CB8AC3E}">
        <p14:creationId xmlns:p14="http://schemas.microsoft.com/office/powerpoint/2010/main" val="866197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4</a:t>
            </a:r>
            <a:r>
              <a:rPr lang="en-US" sz="4000" dirty="0"/>
              <a:t>. What was the average distance travelled for each customer?</a:t>
            </a:r>
            <a:endParaRPr lang="en-IN" sz="4000"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0455" y="1847850"/>
            <a:ext cx="8391090" cy="4508500"/>
          </a:xfrm>
        </p:spPr>
      </p:pic>
      <p:sp>
        <p:nvSpPr>
          <p:cNvPr id="4" name="Date Placeholder 3"/>
          <p:cNvSpPr>
            <a:spLocks noGrp="1"/>
          </p:cNvSpPr>
          <p:nvPr>
            <p:ph type="dt" sz="half" idx="10"/>
          </p:nvPr>
        </p:nvSpPr>
        <p:spPr/>
        <p:txBody>
          <a:bodyPr/>
          <a:lstStyle/>
          <a:p>
            <a:fld id="{E532DA67-9BC3-4C26-B607-8F4BB4EA1B14}" type="datetime1">
              <a:rPr lang="en-IN" smtClean="0"/>
              <a:t>14-04-2024</a:t>
            </a:fld>
            <a:endParaRPr lang="en-IN"/>
          </a:p>
        </p:txBody>
      </p:sp>
      <p:sp>
        <p:nvSpPr>
          <p:cNvPr id="5" name="Footer Placeholder 4"/>
          <p:cNvSpPr>
            <a:spLocks noGrp="1"/>
          </p:cNvSpPr>
          <p:nvPr>
            <p:ph type="ftr" sz="quarter" idx="11"/>
          </p:nvPr>
        </p:nvSpPr>
        <p:spPr/>
        <p:txBody>
          <a:bodyPr/>
          <a:lstStyle/>
          <a:p>
            <a:r>
              <a:rPr lang="en-US" smtClean="0"/>
              <a:t>Krishnan S - Case Study on Pizza Runner</a:t>
            </a:r>
            <a:endParaRPr lang="en-IN"/>
          </a:p>
        </p:txBody>
      </p:sp>
      <p:sp>
        <p:nvSpPr>
          <p:cNvPr id="6" name="Slide Number Placeholder 5"/>
          <p:cNvSpPr>
            <a:spLocks noGrp="1"/>
          </p:cNvSpPr>
          <p:nvPr>
            <p:ph type="sldNum" sz="quarter" idx="12"/>
          </p:nvPr>
        </p:nvSpPr>
        <p:spPr/>
        <p:txBody>
          <a:bodyPr/>
          <a:lstStyle/>
          <a:p>
            <a:fld id="{10F69200-454F-4306-9F51-6B13DCE44910}" type="slidenum">
              <a:rPr lang="en-IN" smtClean="0"/>
              <a:t>19</a:t>
            </a:fld>
            <a:endParaRPr lang="en-IN"/>
          </a:p>
        </p:txBody>
      </p:sp>
    </p:spTree>
    <p:extLst>
      <p:ext uri="{BB962C8B-B14F-4D97-AF65-F5344CB8AC3E}">
        <p14:creationId xmlns:p14="http://schemas.microsoft.com/office/powerpoint/2010/main" val="2111240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235" y="243205"/>
            <a:ext cx="3786051" cy="1402715"/>
          </a:xfrm>
        </p:spPr>
        <p:txBody>
          <a:bodyPr/>
          <a:lstStyle/>
          <a:p>
            <a:r>
              <a:rPr lang="en-IN" sz="4000" b="1" u="sng" dirty="0"/>
              <a:t>Introduction</a:t>
            </a:r>
            <a:r>
              <a:rPr lang="en-IN" b="1" dirty="0"/>
              <a:t/>
            </a:r>
            <a:br>
              <a:rPr lang="en-IN" b="1" dirty="0"/>
            </a:br>
            <a:endParaRPr lang="en-IN" dirty="0"/>
          </a:p>
        </p:txBody>
      </p:sp>
      <p:sp>
        <p:nvSpPr>
          <p:cNvPr id="3" name="Content Placeholder 2"/>
          <p:cNvSpPr>
            <a:spLocks noGrp="1"/>
          </p:cNvSpPr>
          <p:nvPr>
            <p:ph idx="1"/>
          </p:nvPr>
        </p:nvSpPr>
        <p:spPr>
          <a:xfrm>
            <a:off x="568235" y="1163774"/>
            <a:ext cx="10970622" cy="5358946"/>
          </a:xfrm>
        </p:spPr>
        <p:txBody>
          <a:bodyPr>
            <a:normAutofit/>
          </a:bodyPr>
          <a:lstStyle/>
          <a:p>
            <a:pPr fontAlgn="base"/>
            <a:r>
              <a:rPr lang="en-US" dirty="0"/>
              <a:t>Did you know that over </a:t>
            </a:r>
            <a:r>
              <a:rPr lang="en-US" b="1" dirty="0"/>
              <a:t>115 million kilograms</a:t>
            </a:r>
            <a:r>
              <a:rPr lang="en-US" dirty="0"/>
              <a:t> of pizza is consumed daily worldwide??? (Well according to Wikipedia anyway…)</a:t>
            </a:r>
          </a:p>
          <a:p>
            <a:pPr fontAlgn="base"/>
            <a:r>
              <a:rPr lang="en-US" dirty="0"/>
              <a:t>Danny was scrolling through his Instagram feed when something really caught his eye - “80s Retro Styling and Pizza Is The Future!”</a:t>
            </a:r>
          </a:p>
          <a:p>
            <a:pPr fontAlgn="base"/>
            <a:r>
              <a:rPr lang="en-US" dirty="0"/>
              <a:t>Danny was sold on the idea, but he knew that pizza alone was not going to help him get seed funding to expand his new Pizza Empire - so he had one more genius idea to combine with it - he was going to </a:t>
            </a:r>
            <a:r>
              <a:rPr lang="en-US" i="1" dirty="0"/>
              <a:t>Uberize</a:t>
            </a:r>
            <a:r>
              <a:rPr lang="en-US" dirty="0"/>
              <a:t> it - and so Pizza Runner was launched!</a:t>
            </a:r>
          </a:p>
          <a:p>
            <a:pPr fontAlgn="base"/>
            <a:r>
              <a:rPr lang="en-US" dirty="0"/>
              <a:t>Danny started by recruiting “runners” to deliver fresh pizza from Pizza Runner Headquarters (otherwise known as Danny’s house) and also maxed out his credit card to pay freelance developers to build a mobile app to accept orders from customers</a:t>
            </a:r>
            <a:r>
              <a:rPr lang="en-US" dirty="0" smtClean="0"/>
              <a:t>.</a:t>
            </a:r>
            <a:endParaRPr lang="en-US" dirty="0"/>
          </a:p>
        </p:txBody>
      </p:sp>
      <p:sp>
        <p:nvSpPr>
          <p:cNvPr id="6" name="Date Placeholder 5"/>
          <p:cNvSpPr>
            <a:spLocks noGrp="1"/>
          </p:cNvSpPr>
          <p:nvPr>
            <p:ph type="dt" sz="half" idx="10"/>
          </p:nvPr>
        </p:nvSpPr>
        <p:spPr/>
        <p:txBody>
          <a:bodyPr/>
          <a:lstStyle/>
          <a:p>
            <a:fld id="{780D33DB-947F-4658-A993-FC3B5A6AF569}" type="datetime1">
              <a:rPr lang="en-IN" smtClean="0"/>
              <a:t>14-04-2024</a:t>
            </a:fld>
            <a:endParaRPr lang="en-IN"/>
          </a:p>
        </p:txBody>
      </p:sp>
      <p:sp>
        <p:nvSpPr>
          <p:cNvPr id="7" name="Footer Placeholder 6"/>
          <p:cNvSpPr>
            <a:spLocks noGrp="1"/>
          </p:cNvSpPr>
          <p:nvPr>
            <p:ph type="ftr" sz="quarter" idx="11"/>
          </p:nvPr>
        </p:nvSpPr>
        <p:spPr/>
        <p:txBody>
          <a:bodyPr/>
          <a:lstStyle/>
          <a:p>
            <a:r>
              <a:rPr lang="en-US" smtClean="0"/>
              <a:t>Krishnan S - Case Study on Pizza Runner</a:t>
            </a:r>
            <a:endParaRPr lang="en-IN"/>
          </a:p>
        </p:txBody>
      </p:sp>
      <p:sp>
        <p:nvSpPr>
          <p:cNvPr id="8" name="Slide Number Placeholder 7"/>
          <p:cNvSpPr>
            <a:spLocks noGrp="1"/>
          </p:cNvSpPr>
          <p:nvPr>
            <p:ph type="sldNum" sz="quarter" idx="12"/>
          </p:nvPr>
        </p:nvSpPr>
        <p:spPr/>
        <p:txBody>
          <a:bodyPr/>
          <a:lstStyle/>
          <a:p>
            <a:fld id="{10F69200-454F-4306-9F51-6B13DCE44910}" type="slidenum">
              <a:rPr lang="en-IN" smtClean="0"/>
              <a:t>2</a:t>
            </a:fld>
            <a:endParaRPr lang="en-IN"/>
          </a:p>
        </p:txBody>
      </p:sp>
    </p:spTree>
    <p:extLst>
      <p:ext uri="{BB962C8B-B14F-4D97-AF65-F5344CB8AC3E}">
        <p14:creationId xmlns:p14="http://schemas.microsoft.com/office/powerpoint/2010/main" val="2750983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5</a:t>
            </a:r>
            <a:r>
              <a:rPr lang="en-US" sz="4000" dirty="0"/>
              <a:t>. What was the difference between the longest and shortest delivery times for all orders?</a:t>
            </a:r>
            <a:endParaRPr lang="en-IN" sz="4000"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1114" y="1690688"/>
            <a:ext cx="10602686" cy="3796172"/>
          </a:xfrm>
        </p:spPr>
      </p:pic>
      <p:sp>
        <p:nvSpPr>
          <p:cNvPr id="4" name="Date Placeholder 3"/>
          <p:cNvSpPr>
            <a:spLocks noGrp="1"/>
          </p:cNvSpPr>
          <p:nvPr>
            <p:ph type="dt" sz="half" idx="10"/>
          </p:nvPr>
        </p:nvSpPr>
        <p:spPr/>
        <p:txBody>
          <a:bodyPr/>
          <a:lstStyle/>
          <a:p>
            <a:fld id="{E532DA67-9BC3-4C26-B607-8F4BB4EA1B14}" type="datetime1">
              <a:rPr lang="en-IN" smtClean="0"/>
              <a:t>14-04-2024</a:t>
            </a:fld>
            <a:endParaRPr lang="en-IN"/>
          </a:p>
        </p:txBody>
      </p:sp>
      <p:sp>
        <p:nvSpPr>
          <p:cNvPr id="5" name="Footer Placeholder 4"/>
          <p:cNvSpPr>
            <a:spLocks noGrp="1"/>
          </p:cNvSpPr>
          <p:nvPr>
            <p:ph type="ftr" sz="quarter" idx="11"/>
          </p:nvPr>
        </p:nvSpPr>
        <p:spPr/>
        <p:txBody>
          <a:bodyPr/>
          <a:lstStyle/>
          <a:p>
            <a:r>
              <a:rPr lang="en-US" smtClean="0"/>
              <a:t>Krishnan S - Case Study on Pizza Runner</a:t>
            </a:r>
            <a:endParaRPr lang="en-IN"/>
          </a:p>
        </p:txBody>
      </p:sp>
      <p:sp>
        <p:nvSpPr>
          <p:cNvPr id="6" name="Slide Number Placeholder 5"/>
          <p:cNvSpPr>
            <a:spLocks noGrp="1"/>
          </p:cNvSpPr>
          <p:nvPr>
            <p:ph type="sldNum" sz="quarter" idx="12"/>
          </p:nvPr>
        </p:nvSpPr>
        <p:spPr/>
        <p:txBody>
          <a:bodyPr/>
          <a:lstStyle/>
          <a:p>
            <a:fld id="{10F69200-454F-4306-9F51-6B13DCE44910}" type="slidenum">
              <a:rPr lang="en-IN" smtClean="0"/>
              <a:t>20</a:t>
            </a:fld>
            <a:endParaRPr lang="en-IN"/>
          </a:p>
        </p:txBody>
      </p:sp>
    </p:spTree>
    <p:extLst>
      <p:ext uri="{BB962C8B-B14F-4D97-AF65-F5344CB8AC3E}">
        <p14:creationId xmlns:p14="http://schemas.microsoft.com/office/powerpoint/2010/main" val="1557004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6</a:t>
            </a:r>
            <a:r>
              <a:rPr lang="en-US" sz="4000" dirty="0"/>
              <a:t>. What was the average speed for each runner for each delivery and do you notice any trend for these values?</a:t>
            </a:r>
            <a:endParaRPr lang="en-IN" sz="4000" dirty="0"/>
          </a:p>
        </p:txBody>
      </p:sp>
      <p:sp>
        <p:nvSpPr>
          <p:cNvPr id="3" name="Content Placeholder 2"/>
          <p:cNvSpPr>
            <a:spLocks noGrp="1"/>
          </p:cNvSpPr>
          <p:nvPr>
            <p:ph sz="half" idx="1"/>
          </p:nvPr>
        </p:nvSpPr>
        <p:spPr>
          <a:xfrm>
            <a:off x="714103" y="1690688"/>
            <a:ext cx="10639697" cy="3329850"/>
          </a:xfrm>
        </p:spPr>
        <p:txBody>
          <a:bodyPr>
            <a:normAutofit/>
          </a:bodyPr>
          <a:lstStyle/>
          <a:p>
            <a:r>
              <a:rPr lang="en-US" sz="3200" dirty="0"/>
              <a:t>An observed trend is that as runners do more deliveries, they get faster.</a:t>
            </a:r>
            <a:endParaRPr lang="en-IN" sz="3200" dirty="0"/>
          </a:p>
        </p:txBody>
      </p:sp>
      <p:sp>
        <p:nvSpPr>
          <p:cNvPr id="5" name="Date Placeholder 4"/>
          <p:cNvSpPr>
            <a:spLocks noGrp="1"/>
          </p:cNvSpPr>
          <p:nvPr>
            <p:ph type="dt" sz="half" idx="10"/>
          </p:nvPr>
        </p:nvSpPr>
        <p:spPr/>
        <p:txBody>
          <a:bodyPr/>
          <a:lstStyle/>
          <a:p>
            <a:fld id="{41E61214-9390-457C-9922-9698893DDA7B}" type="datetime1">
              <a:rPr lang="en-IN" smtClean="0"/>
              <a:t>14-04-2024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21</a:t>
            </a:fld>
            <a:endParaRPr lang="en-IN"/>
          </a:p>
        </p:txBody>
      </p:sp>
      <p:pic>
        <p:nvPicPr>
          <p:cNvPr id="10" name="Content Placeholder 9"/>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419373" y="2124891"/>
            <a:ext cx="5301896" cy="4231459"/>
          </a:xfrm>
        </p:spPr>
      </p:pic>
    </p:spTree>
    <p:extLst>
      <p:ext uri="{BB962C8B-B14F-4D97-AF65-F5344CB8AC3E}">
        <p14:creationId xmlns:p14="http://schemas.microsoft.com/office/powerpoint/2010/main" val="9035819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3380"/>
            <a:ext cx="10515600" cy="1325563"/>
          </a:xfrm>
        </p:spPr>
        <p:txBody>
          <a:bodyPr/>
          <a:lstStyle/>
          <a:p>
            <a:r>
              <a:rPr lang="en-US" dirty="0"/>
              <a:t>7. What is the successful delivery percentage for each runner?</a:t>
            </a:r>
            <a:endParaRPr lang="en-IN" dirty="0"/>
          </a:p>
        </p:txBody>
      </p:sp>
      <p:sp>
        <p:nvSpPr>
          <p:cNvPr id="3" name="Content Placeholder 2"/>
          <p:cNvSpPr>
            <a:spLocks noGrp="1"/>
          </p:cNvSpPr>
          <p:nvPr>
            <p:ph sz="half" idx="1"/>
          </p:nvPr>
        </p:nvSpPr>
        <p:spPr>
          <a:xfrm>
            <a:off x="437606" y="1751648"/>
            <a:ext cx="5181600" cy="4351338"/>
          </a:xfrm>
        </p:spPr>
        <p:txBody>
          <a:bodyPr/>
          <a:lstStyle/>
          <a:p>
            <a:pPr marL="514350" indent="-514350">
              <a:buFont typeface="+mj-lt"/>
              <a:buAutoNum type="arabicPeriod"/>
            </a:pPr>
            <a:r>
              <a:rPr lang="en-US" sz="3600" dirty="0" smtClean="0"/>
              <a:t>Runner ID 1</a:t>
            </a:r>
          </a:p>
          <a:p>
            <a:pPr lvl="1"/>
            <a:r>
              <a:rPr lang="en-US" sz="2800" dirty="0" smtClean="0"/>
              <a:t>Successful Delivery Percentage is 100%</a:t>
            </a:r>
          </a:p>
          <a:p>
            <a:pPr marL="514350" indent="-514350">
              <a:buFont typeface="+mj-lt"/>
              <a:buAutoNum type="arabicPeriod"/>
            </a:pPr>
            <a:r>
              <a:rPr lang="en-US" sz="3600" dirty="0" smtClean="0"/>
              <a:t>Runner ID 2 </a:t>
            </a:r>
          </a:p>
          <a:p>
            <a:pPr lvl="1"/>
            <a:r>
              <a:rPr lang="en-US" sz="2800" dirty="0" smtClean="0"/>
              <a:t>Successful Delivery Percentage is 75%</a:t>
            </a:r>
          </a:p>
          <a:p>
            <a:pPr marL="514350" indent="-514350">
              <a:buFont typeface="+mj-lt"/>
              <a:buAutoNum type="arabicPeriod"/>
            </a:pPr>
            <a:r>
              <a:rPr lang="en-US" sz="3600" dirty="0" smtClean="0"/>
              <a:t>Runner ID 3</a:t>
            </a:r>
          </a:p>
          <a:p>
            <a:pPr lvl="1"/>
            <a:r>
              <a:rPr lang="en-US" sz="2800" dirty="0" smtClean="0"/>
              <a:t>Successful Delivery Percentage is 50%</a:t>
            </a:r>
            <a:endParaRPr lang="en-IN" sz="2800"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41669" y="1698943"/>
            <a:ext cx="7393576" cy="4498676"/>
          </a:xfrm>
        </p:spPr>
      </p:pic>
      <p:sp>
        <p:nvSpPr>
          <p:cNvPr id="5" name="Date Placeholder 4"/>
          <p:cNvSpPr>
            <a:spLocks noGrp="1"/>
          </p:cNvSpPr>
          <p:nvPr>
            <p:ph type="dt" sz="half" idx="10"/>
          </p:nvPr>
        </p:nvSpPr>
        <p:spPr/>
        <p:txBody>
          <a:bodyPr/>
          <a:lstStyle/>
          <a:p>
            <a:fld id="{41E61214-9390-457C-9922-9698893DDA7B}" type="datetime1">
              <a:rPr lang="en-IN" smtClean="0"/>
              <a:t>14-04-2024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22</a:t>
            </a:fld>
            <a:endParaRPr lang="en-IN"/>
          </a:p>
        </p:txBody>
      </p:sp>
    </p:spTree>
    <p:extLst>
      <p:ext uri="{BB962C8B-B14F-4D97-AF65-F5344CB8AC3E}">
        <p14:creationId xmlns:p14="http://schemas.microsoft.com/office/powerpoint/2010/main" val="7507849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0675"/>
            <a:ext cx="10515600" cy="1325563"/>
          </a:xfrm>
        </p:spPr>
        <p:txBody>
          <a:bodyPr/>
          <a:lstStyle/>
          <a:p>
            <a:r>
              <a:rPr lang="en-IN" b="1" u="sng" dirty="0"/>
              <a:t>C. Ingredient </a:t>
            </a:r>
            <a:r>
              <a:rPr lang="en-IN" b="1" u="sng" dirty="0" smtClean="0"/>
              <a:t>Optimisation</a:t>
            </a:r>
            <a:endParaRPr lang="en-IN" u="sng" dirty="0"/>
          </a:p>
        </p:txBody>
      </p:sp>
      <p:sp>
        <p:nvSpPr>
          <p:cNvPr id="4" name="Date Placeholder 3"/>
          <p:cNvSpPr>
            <a:spLocks noGrp="1"/>
          </p:cNvSpPr>
          <p:nvPr>
            <p:ph type="dt" sz="half" idx="10"/>
          </p:nvPr>
        </p:nvSpPr>
        <p:spPr/>
        <p:txBody>
          <a:bodyPr/>
          <a:lstStyle/>
          <a:p>
            <a:fld id="{E532DA67-9BC3-4C26-B607-8F4BB4EA1B14}" type="datetime1">
              <a:rPr lang="en-IN" smtClean="0"/>
              <a:t>14-04-2024</a:t>
            </a:fld>
            <a:endParaRPr lang="en-IN"/>
          </a:p>
        </p:txBody>
      </p:sp>
      <p:sp>
        <p:nvSpPr>
          <p:cNvPr id="5" name="Footer Placeholder 4"/>
          <p:cNvSpPr>
            <a:spLocks noGrp="1"/>
          </p:cNvSpPr>
          <p:nvPr>
            <p:ph type="ftr" sz="quarter" idx="11"/>
          </p:nvPr>
        </p:nvSpPr>
        <p:spPr/>
        <p:txBody>
          <a:bodyPr/>
          <a:lstStyle/>
          <a:p>
            <a:r>
              <a:rPr lang="en-US" smtClean="0"/>
              <a:t>Krishnan S - Case Study on Pizza Runner</a:t>
            </a:r>
            <a:endParaRPr lang="en-IN"/>
          </a:p>
        </p:txBody>
      </p:sp>
      <p:sp>
        <p:nvSpPr>
          <p:cNvPr id="6" name="Slide Number Placeholder 5"/>
          <p:cNvSpPr>
            <a:spLocks noGrp="1"/>
          </p:cNvSpPr>
          <p:nvPr>
            <p:ph type="sldNum" sz="quarter" idx="12"/>
          </p:nvPr>
        </p:nvSpPr>
        <p:spPr/>
        <p:txBody>
          <a:bodyPr/>
          <a:lstStyle/>
          <a:p>
            <a:fld id="{10F69200-454F-4306-9F51-6B13DCE44910}" type="slidenum">
              <a:rPr lang="en-IN" smtClean="0"/>
              <a:t>23</a:t>
            </a:fld>
            <a:endParaRPr lang="en-IN"/>
          </a:p>
        </p:txBody>
      </p:sp>
      <p:sp>
        <p:nvSpPr>
          <p:cNvPr id="8" name="Content Placeholder 7"/>
          <p:cNvSpPr>
            <a:spLocks noGrp="1"/>
          </p:cNvSpPr>
          <p:nvPr>
            <p:ph idx="1"/>
          </p:nvPr>
        </p:nvSpPr>
        <p:spPr>
          <a:xfrm>
            <a:off x="818606" y="1271451"/>
            <a:ext cx="10515600" cy="4990012"/>
          </a:xfrm>
        </p:spPr>
        <p:txBody>
          <a:bodyPr>
            <a:normAutofit fontScale="85000" lnSpcReduction="20000"/>
          </a:bodyPr>
          <a:lstStyle/>
          <a:p>
            <a:pPr marL="514350" indent="-514350">
              <a:buFont typeface="+mj-lt"/>
              <a:buAutoNum type="arabicPeriod"/>
            </a:pPr>
            <a:r>
              <a:rPr lang="en-US" dirty="0"/>
              <a:t>What are the standard ingredients for each pizza?</a:t>
            </a:r>
          </a:p>
          <a:p>
            <a:pPr marL="514350" indent="-514350">
              <a:buFont typeface="+mj-lt"/>
              <a:buAutoNum type="arabicPeriod"/>
            </a:pPr>
            <a:r>
              <a:rPr lang="en-US" dirty="0"/>
              <a:t>What was the most commonly added extra?</a:t>
            </a:r>
          </a:p>
          <a:p>
            <a:pPr marL="514350" indent="-514350">
              <a:buFont typeface="+mj-lt"/>
              <a:buAutoNum type="arabicPeriod"/>
            </a:pPr>
            <a:r>
              <a:rPr lang="en-US" dirty="0"/>
              <a:t>What was the most common exclusion?</a:t>
            </a:r>
          </a:p>
          <a:p>
            <a:pPr marL="514350" indent="-514350">
              <a:buFont typeface="+mj-lt"/>
              <a:buAutoNum type="arabicPeriod"/>
            </a:pPr>
            <a:r>
              <a:rPr lang="en-US" dirty="0"/>
              <a:t>Generate an order item for each record in the customers_orders table in the format of one of the following:</a:t>
            </a:r>
          </a:p>
          <a:p>
            <a:pPr lvl="1"/>
            <a:r>
              <a:rPr lang="en-US" dirty="0"/>
              <a:t>Meat Lovers</a:t>
            </a:r>
          </a:p>
          <a:p>
            <a:pPr lvl="1"/>
            <a:r>
              <a:rPr lang="en-US" dirty="0"/>
              <a:t>Meat Lovers - Exclude Beef</a:t>
            </a:r>
          </a:p>
          <a:p>
            <a:pPr lvl="1"/>
            <a:r>
              <a:rPr lang="en-US" dirty="0"/>
              <a:t>Meat Lovers - Extra Bacon</a:t>
            </a:r>
          </a:p>
          <a:p>
            <a:pPr lvl="1"/>
            <a:r>
              <a:rPr lang="en-US" dirty="0"/>
              <a:t>Meat Lovers - Exclude Cheese, Bacon - Extra Mushroom, Peppers</a:t>
            </a:r>
          </a:p>
          <a:p>
            <a:pPr marL="514350" indent="-514350">
              <a:buFont typeface="+mj-lt"/>
              <a:buAutoNum type="arabicPeriod"/>
            </a:pPr>
            <a:r>
              <a:rPr lang="en-US" dirty="0"/>
              <a:t>Generate an alphabetically ordered comma separated ingredient list for each pizza order from the customer_orders table and add a 2x in front of any relevant ingredients</a:t>
            </a:r>
          </a:p>
          <a:p>
            <a:pPr lvl="1"/>
            <a:r>
              <a:rPr lang="en-US" dirty="0"/>
              <a:t>For example: "Meat Lovers: 2xBacon, Beef, ... , Salami"</a:t>
            </a:r>
          </a:p>
          <a:p>
            <a:pPr marL="514350" indent="-514350">
              <a:buFont typeface="+mj-lt"/>
              <a:buAutoNum type="arabicPeriod"/>
            </a:pPr>
            <a:r>
              <a:rPr lang="en-US" dirty="0"/>
              <a:t>What is the total quantity of each ingredient used in all delivered pizzas sorted by most frequent first?</a:t>
            </a:r>
          </a:p>
          <a:p>
            <a:pPr marL="514350" indent="-514350">
              <a:buFont typeface="+mj-lt"/>
              <a:buAutoNum type="arabicPeriod"/>
            </a:pPr>
            <a:endParaRPr lang="en-IN" dirty="0"/>
          </a:p>
        </p:txBody>
      </p:sp>
    </p:spTree>
    <p:extLst>
      <p:ext uri="{BB962C8B-B14F-4D97-AF65-F5344CB8AC3E}">
        <p14:creationId xmlns:p14="http://schemas.microsoft.com/office/powerpoint/2010/main" val="26418606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1. What are the standard ingredients for each pizza?</a:t>
            </a:r>
            <a:endParaRPr lang="en-IN" sz="4000" dirty="0"/>
          </a:p>
        </p:txBody>
      </p:sp>
      <p:sp>
        <p:nvSpPr>
          <p:cNvPr id="3" name="Content Placeholder 2"/>
          <p:cNvSpPr>
            <a:spLocks noGrp="1"/>
          </p:cNvSpPr>
          <p:nvPr>
            <p:ph sz="half" idx="1"/>
          </p:nvPr>
        </p:nvSpPr>
        <p:spPr>
          <a:xfrm>
            <a:off x="838200" y="1825625"/>
            <a:ext cx="4552406" cy="4351338"/>
          </a:xfrm>
        </p:spPr>
        <p:txBody>
          <a:bodyPr/>
          <a:lstStyle/>
          <a:p>
            <a:r>
              <a:rPr lang="en-US" sz="3200" dirty="0" smtClean="0"/>
              <a:t>The most standard ingredients used in both pizzas are </a:t>
            </a:r>
          </a:p>
          <a:p>
            <a:pPr marL="914400" lvl="1" indent="-457200">
              <a:buFont typeface="+mj-lt"/>
              <a:buAutoNum type="arabicPeriod"/>
            </a:pPr>
            <a:r>
              <a:rPr lang="en-US" sz="3200" dirty="0" smtClean="0"/>
              <a:t>Cheese</a:t>
            </a:r>
          </a:p>
          <a:p>
            <a:pPr marL="914400" lvl="1" indent="-457200">
              <a:buFont typeface="+mj-lt"/>
              <a:buAutoNum type="arabicPeriod"/>
            </a:pPr>
            <a:r>
              <a:rPr lang="en-US" sz="3200" dirty="0" smtClean="0"/>
              <a:t>Mushrooms</a:t>
            </a:r>
            <a:endParaRPr lang="en-IN" sz="3200"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390606" y="1646238"/>
            <a:ext cx="5963194" cy="3455308"/>
          </a:xfrm>
        </p:spPr>
      </p:pic>
      <p:sp>
        <p:nvSpPr>
          <p:cNvPr id="5" name="Date Placeholder 4"/>
          <p:cNvSpPr>
            <a:spLocks noGrp="1"/>
          </p:cNvSpPr>
          <p:nvPr>
            <p:ph type="dt" sz="half" idx="10"/>
          </p:nvPr>
        </p:nvSpPr>
        <p:spPr/>
        <p:txBody>
          <a:bodyPr/>
          <a:lstStyle/>
          <a:p>
            <a:fld id="{41E61214-9390-457C-9922-9698893DDA7B}" type="datetime1">
              <a:rPr lang="en-IN" smtClean="0"/>
              <a:t>14-04-2024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24</a:t>
            </a:fld>
            <a:endParaRPr lang="en-IN"/>
          </a:p>
        </p:txBody>
      </p:sp>
    </p:spTree>
    <p:extLst>
      <p:ext uri="{BB962C8B-B14F-4D97-AF65-F5344CB8AC3E}">
        <p14:creationId xmlns:p14="http://schemas.microsoft.com/office/powerpoint/2010/main" val="1834317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2. What was the most commonly added extra?</a:t>
            </a:r>
            <a:endParaRPr lang="en-IN" sz="4000" dirty="0"/>
          </a:p>
        </p:txBody>
      </p:sp>
      <p:sp>
        <p:nvSpPr>
          <p:cNvPr id="3" name="Content Placeholder 2"/>
          <p:cNvSpPr>
            <a:spLocks noGrp="1"/>
          </p:cNvSpPr>
          <p:nvPr>
            <p:ph sz="half" idx="1"/>
          </p:nvPr>
        </p:nvSpPr>
        <p:spPr>
          <a:xfrm>
            <a:off x="838200" y="1825625"/>
            <a:ext cx="4247606" cy="4351338"/>
          </a:xfrm>
        </p:spPr>
        <p:txBody>
          <a:bodyPr>
            <a:normAutofit/>
          </a:bodyPr>
          <a:lstStyle/>
          <a:p>
            <a:r>
              <a:rPr lang="en-US" sz="4000" dirty="0" smtClean="0"/>
              <a:t>Bacon is the most commonly added extra.</a:t>
            </a:r>
            <a:endParaRPr lang="en-IN" sz="4000"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085806" y="1825624"/>
            <a:ext cx="6267994" cy="3660317"/>
          </a:xfrm>
        </p:spPr>
      </p:pic>
      <p:sp>
        <p:nvSpPr>
          <p:cNvPr id="5" name="Date Placeholder 4"/>
          <p:cNvSpPr>
            <a:spLocks noGrp="1"/>
          </p:cNvSpPr>
          <p:nvPr>
            <p:ph type="dt" sz="half" idx="10"/>
          </p:nvPr>
        </p:nvSpPr>
        <p:spPr/>
        <p:txBody>
          <a:bodyPr/>
          <a:lstStyle/>
          <a:p>
            <a:fld id="{41E61214-9390-457C-9922-9698893DDA7B}" type="datetime1">
              <a:rPr lang="en-IN" smtClean="0"/>
              <a:t>14-04-2024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25</a:t>
            </a:fld>
            <a:endParaRPr lang="en-IN"/>
          </a:p>
        </p:txBody>
      </p:sp>
    </p:spTree>
    <p:extLst>
      <p:ext uri="{BB962C8B-B14F-4D97-AF65-F5344CB8AC3E}">
        <p14:creationId xmlns:p14="http://schemas.microsoft.com/office/powerpoint/2010/main" val="25845099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3. What was the most common exclusion?</a:t>
            </a:r>
            <a:endParaRPr lang="en-IN" sz="4000" dirty="0"/>
          </a:p>
        </p:txBody>
      </p:sp>
      <p:sp>
        <p:nvSpPr>
          <p:cNvPr id="3" name="Content Placeholder 2"/>
          <p:cNvSpPr>
            <a:spLocks noGrp="1"/>
          </p:cNvSpPr>
          <p:nvPr>
            <p:ph sz="half" idx="1"/>
          </p:nvPr>
        </p:nvSpPr>
        <p:spPr>
          <a:xfrm>
            <a:off x="838200" y="1825625"/>
            <a:ext cx="4099560" cy="4351338"/>
          </a:xfrm>
        </p:spPr>
        <p:txBody>
          <a:bodyPr>
            <a:normAutofit/>
          </a:bodyPr>
          <a:lstStyle/>
          <a:p>
            <a:r>
              <a:rPr lang="en-US" sz="3600" dirty="0" smtClean="0"/>
              <a:t>Most Common Exclusion is Cheese</a:t>
            </a:r>
            <a:endParaRPr lang="en-IN" sz="3600"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800600" y="1690687"/>
            <a:ext cx="6553200" cy="3675213"/>
          </a:xfrm>
        </p:spPr>
      </p:pic>
      <p:sp>
        <p:nvSpPr>
          <p:cNvPr id="5" name="Date Placeholder 4"/>
          <p:cNvSpPr>
            <a:spLocks noGrp="1"/>
          </p:cNvSpPr>
          <p:nvPr>
            <p:ph type="dt" sz="half" idx="10"/>
          </p:nvPr>
        </p:nvSpPr>
        <p:spPr/>
        <p:txBody>
          <a:bodyPr/>
          <a:lstStyle/>
          <a:p>
            <a:fld id="{41E61214-9390-457C-9922-9698893DDA7B}" type="datetime1">
              <a:rPr lang="en-IN" smtClean="0"/>
              <a:t>14-04-2024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26</a:t>
            </a:fld>
            <a:endParaRPr lang="en-IN"/>
          </a:p>
        </p:txBody>
      </p:sp>
    </p:spTree>
    <p:extLst>
      <p:ext uri="{BB962C8B-B14F-4D97-AF65-F5344CB8AC3E}">
        <p14:creationId xmlns:p14="http://schemas.microsoft.com/office/powerpoint/2010/main" val="7933596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596179"/>
          </a:xfrm>
        </p:spPr>
        <p:txBody>
          <a:bodyPr>
            <a:noAutofit/>
          </a:bodyPr>
          <a:lstStyle/>
          <a:p>
            <a:r>
              <a:rPr lang="en-US" sz="2000" b="1" dirty="0"/>
              <a:t>4. Generate an order item for each record in the customers_orders table in </a:t>
            </a:r>
            <a:r>
              <a:rPr lang="en-US" sz="2000" b="1" dirty="0" smtClean="0"/>
              <a:t>the </a:t>
            </a:r>
            <a:r>
              <a:rPr lang="en-US" sz="2000" b="1" dirty="0"/>
              <a:t>format of one of the </a:t>
            </a:r>
            <a:r>
              <a:rPr lang="en-US" sz="2000" b="1" dirty="0" smtClean="0"/>
              <a:t>following:</a:t>
            </a:r>
            <a:br>
              <a:rPr lang="en-US" sz="2000" b="1" dirty="0" smtClean="0"/>
            </a:br>
            <a:r>
              <a:rPr lang="en-US" sz="2000" b="1" dirty="0" smtClean="0"/>
              <a:t>Meat Lovers</a:t>
            </a:r>
            <a:br>
              <a:rPr lang="en-US" sz="2000" b="1" dirty="0" smtClean="0"/>
            </a:br>
            <a:r>
              <a:rPr lang="en-US" sz="2000" b="1" dirty="0" smtClean="0"/>
              <a:t>Meat </a:t>
            </a:r>
            <a:r>
              <a:rPr lang="en-US" sz="2000" b="1" dirty="0"/>
              <a:t>Lovers - Exclude </a:t>
            </a:r>
            <a:r>
              <a:rPr lang="en-US" sz="2000" b="1" dirty="0" smtClean="0"/>
              <a:t>Beef</a:t>
            </a:r>
            <a:br>
              <a:rPr lang="en-US" sz="2000" b="1" dirty="0" smtClean="0"/>
            </a:br>
            <a:r>
              <a:rPr lang="en-US" sz="2000" b="1" dirty="0" smtClean="0"/>
              <a:t>Meat </a:t>
            </a:r>
            <a:r>
              <a:rPr lang="en-US" sz="2000" b="1" dirty="0"/>
              <a:t>Lovers - Extra </a:t>
            </a:r>
            <a:r>
              <a:rPr lang="en-US" sz="2000" b="1" dirty="0" smtClean="0"/>
              <a:t>Bacon</a:t>
            </a:r>
            <a:br>
              <a:rPr lang="en-US" sz="2000" b="1" dirty="0" smtClean="0"/>
            </a:br>
            <a:r>
              <a:rPr lang="en-US" sz="2000" b="1" dirty="0" smtClean="0"/>
              <a:t>Meat </a:t>
            </a:r>
            <a:r>
              <a:rPr lang="en-US" sz="2000" b="1" dirty="0"/>
              <a:t>Lovers - Exclude Cheese, Bacon - Extra Mushroom, Peppers</a:t>
            </a:r>
            <a:endParaRPr lang="en-IN" sz="2000" b="1" dirty="0"/>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1" y="2159726"/>
            <a:ext cx="4803104" cy="3998202"/>
          </a:xfrm>
        </p:spPr>
      </p:pic>
      <p:pic>
        <p:nvPicPr>
          <p:cNvPr id="9" name="Content Placeholder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094383"/>
            <a:ext cx="4861560" cy="4082579"/>
          </a:xfrm>
        </p:spPr>
      </p:pic>
      <p:sp>
        <p:nvSpPr>
          <p:cNvPr id="5" name="Date Placeholder 4"/>
          <p:cNvSpPr>
            <a:spLocks noGrp="1"/>
          </p:cNvSpPr>
          <p:nvPr>
            <p:ph type="dt" sz="half" idx="10"/>
          </p:nvPr>
        </p:nvSpPr>
        <p:spPr/>
        <p:txBody>
          <a:bodyPr/>
          <a:lstStyle/>
          <a:p>
            <a:fld id="{41E61214-9390-457C-9922-9698893DDA7B}" type="datetime1">
              <a:rPr lang="en-IN" smtClean="0"/>
              <a:t>14-04-2024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27</a:t>
            </a:fld>
            <a:endParaRPr lang="en-IN"/>
          </a:p>
        </p:txBody>
      </p:sp>
    </p:spTree>
    <p:extLst>
      <p:ext uri="{BB962C8B-B14F-4D97-AF65-F5344CB8AC3E}">
        <p14:creationId xmlns:p14="http://schemas.microsoft.com/office/powerpoint/2010/main" val="10692121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5. Generate an alphabetically ordered comma separated ingredient list for each </a:t>
            </a:r>
            <a:r>
              <a:rPr lang="en-US" sz="2400" dirty="0" smtClean="0"/>
              <a:t>pizza </a:t>
            </a:r>
            <a:r>
              <a:rPr lang="en-US" sz="2400" dirty="0"/>
              <a:t>order from the customer_orders table and add a 2x in front of any relevant </a:t>
            </a:r>
            <a:r>
              <a:rPr lang="en-US" sz="2400" dirty="0" smtClean="0"/>
              <a:t>ingredients</a:t>
            </a:r>
            <a:br>
              <a:rPr lang="en-US" sz="2400" dirty="0" smtClean="0"/>
            </a:br>
            <a:r>
              <a:rPr lang="en-US" sz="2400" dirty="0" smtClean="0"/>
              <a:t>For </a:t>
            </a:r>
            <a:r>
              <a:rPr lang="en-US" sz="2400" dirty="0"/>
              <a:t>example: "Meat Lovers: 2xBacon, Beef, ... , Salami"</a:t>
            </a:r>
            <a:endParaRPr lang="en-IN" sz="2400" dirty="0"/>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895556"/>
            <a:ext cx="5181600" cy="4211476"/>
          </a:xfrm>
        </p:spPr>
      </p:pic>
      <p:sp>
        <p:nvSpPr>
          <p:cNvPr id="5" name="Date Placeholder 4"/>
          <p:cNvSpPr>
            <a:spLocks noGrp="1"/>
          </p:cNvSpPr>
          <p:nvPr>
            <p:ph type="dt" sz="half" idx="10"/>
          </p:nvPr>
        </p:nvSpPr>
        <p:spPr/>
        <p:txBody>
          <a:bodyPr/>
          <a:lstStyle/>
          <a:p>
            <a:fld id="{41E61214-9390-457C-9922-9698893DDA7B}" type="datetime1">
              <a:rPr lang="en-IN" smtClean="0"/>
              <a:t>14-04-2024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28</a:t>
            </a:fld>
            <a:endParaRPr lang="en-IN"/>
          </a:p>
        </p:txBody>
      </p:sp>
      <p:pic>
        <p:nvPicPr>
          <p:cNvPr id="11" name="Content Placeholder 10"/>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19800" y="2637009"/>
            <a:ext cx="5334000" cy="2652776"/>
          </a:xfrm>
        </p:spPr>
      </p:pic>
    </p:spTree>
    <p:extLst>
      <p:ext uri="{BB962C8B-B14F-4D97-AF65-F5344CB8AC3E}">
        <p14:creationId xmlns:p14="http://schemas.microsoft.com/office/powerpoint/2010/main" val="16982611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6. What is the total quantity of each ingredient used in all delivered pizzas sorted by most frequent first?</a:t>
            </a:r>
            <a:endParaRPr lang="en-IN" sz="3600" dirty="0"/>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941140"/>
            <a:ext cx="5181600" cy="4120308"/>
          </a:xfrm>
        </p:spPr>
      </p:pic>
      <p:pic>
        <p:nvPicPr>
          <p:cNvPr id="9" name="Content Placeholder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581735" y="1957896"/>
            <a:ext cx="2362530" cy="4086795"/>
          </a:xfrm>
        </p:spPr>
      </p:pic>
      <p:sp>
        <p:nvSpPr>
          <p:cNvPr id="5" name="Date Placeholder 4"/>
          <p:cNvSpPr>
            <a:spLocks noGrp="1"/>
          </p:cNvSpPr>
          <p:nvPr>
            <p:ph type="dt" sz="half" idx="10"/>
          </p:nvPr>
        </p:nvSpPr>
        <p:spPr/>
        <p:txBody>
          <a:bodyPr/>
          <a:lstStyle/>
          <a:p>
            <a:fld id="{41E61214-9390-457C-9922-9698893DDA7B}" type="datetime1">
              <a:rPr lang="en-IN" smtClean="0"/>
              <a:t>14-04-2024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29</a:t>
            </a:fld>
            <a:endParaRPr lang="en-IN"/>
          </a:p>
        </p:txBody>
      </p:sp>
    </p:spTree>
    <p:extLst>
      <p:ext uri="{BB962C8B-B14F-4D97-AF65-F5344CB8AC3E}">
        <p14:creationId xmlns:p14="http://schemas.microsoft.com/office/powerpoint/2010/main" val="490395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u="sng" dirty="0"/>
              <a:t>Entity Relationship Diagram</a:t>
            </a:r>
            <a:r>
              <a:rPr lang="en-IN" b="1" u="sng" dirty="0"/>
              <a:t/>
            </a:r>
            <a:br>
              <a:rPr lang="en-IN" b="1" u="sng" dirty="0"/>
            </a:br>
            <a:endParaRPr lang="en-IN" u="sng"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3169" y="1346609"/>
            <a:ext cx="9425661" cy="5205047"/>
          </a:xfrm>
        </p:spPr>
      </p:pic>
      <p:sp>
        <p:nvSpPr>
          <p:cNvPr id="7" name="Date Placeholder 6"/>
          <p:cNvSpPr>
            <a:spLocks noGrp="1"/>
          </p:cNvSpPr>
          <p:nvPr>
            <p:ph type="dt" sz="half" idx="10"/>
          </p:nvPr>
        </p:nvSpPr>
        <p:spPr/>
        <p:txBody>
          <a:bodyPr/>
          <a:lstStyle/>
          <a:p>
            <a:fld id="{0CBCE8AF-A837-4079-B21A-D34F3EBB2F11}" type="datetime1">
              <a:rPr lang="en-IN" smtClean="0"/>
              <a:t>14-04-2024</a:t>
            </a:fld>
            <a:endParaRPr lang="en-IN"/>
          </a:p>
        </p:txBody>
      </p:sp>
      <p:sp>
        <p:nvSpPr>
          <p:cNvPr id="8" name="Footer Placeholder 7"/>
          <p:cNvSpPr>
            <a:spLocks noGrp="1"/>
          </p:cNvSpPr>
          <p:nvPr>
            <p:ph type="ftr" sz="quarter" idx="11"/>
          </p:nvPr>
        </p:nvSpPr>
        <p:spPr/>
        <p:txBody>
          <a:bodyPr/>
          <a:lstStyle/>
          <a:p>
            <a:r>
              <a:rPr lang="en-US" smtClean="0"/>
              <a:t>Krishnan S - Case Study on Pizza Runner</a:t>
            </a:r>
            <a:endParaRPr lang="en-IN"/>
          </a:p>
        </p:txBody>
      </p:sp>
      <p:sp>
        <p:nvSpPr>
          <p:cNvPr id="9" name="Slide Number Placeholder 8"/>
          <p:cNvSpPr>
            <a:spLocks noGrp="1"/>
          </p:cNvSpPr>
          <p:nvPr>
            <p:ph type="sldNum" sz="quarter" idx="12"/>
          </p:nvPr>
        </p:nvSpPr>
        <p:spPr/>
        <p:txBody>
          <a:bodyPr/>
          <a:lstStyle/>
          <a:p>
            <a:fld id="{10F69200-454F-4306-9F51-6B13DCE44910}" type="slidenum">
              <a:rPr lang="en-IN" smtClean="0"/>
              <a:t>3</a:t>
            </a:fld>
            <a:endParaRPr lang="en-IN"/>
          </a:p>
        </p:txBody>
      </p:sp>
    </p:spTree>
    <p:extLst>
      <p:ext uri="{BB962C8B-B14F-4D97-AF65-F5344CB8AC3E}">
        <p14:creationId xmlns:p14="http://schemas.microsoft.com/office/powerpoint/2010/main" val="11742192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D. Pricing and </a:t>
            </a:r>
            <a:r>
              <a:rPr lang="en-IN" b="1" u="sng" dirty="0" smtClean="0"/>
              <a:t>Ratings</a:t>
            </a:r>
            <a:endParaRPr lang="en-IN" u="sng" dirty="0"/>
          </a:p>
        </p:txBody>
      </p:sp>
      <p:sp>
        <p:nvSpPr>
          <p:cNvPr id="3" name="Content Placeholder 2"/>
          <p:cNvSpPr>
            <a:spLocks noGrp="1"/>
          </p:cNvSpPr>
          <p:nvPr>
            <p:ph idx="1"/>
          </p:nvPr>
        </p:nvSpPr>
        <p:spPr>
          <a:xfrm>
            <a:off x="838200" y="1364070"/>
            <a:ext cx="10515600" cy="4992279"/>
          </a:xfrm>
        </p:spPr>
        <p:txBody>
          <a:bodyPr>
            <a:normAutofit fontScale="55000" lnSpcReduction="20000"/>
          </a:bodyPr>
          <a:lstStyle/>
          <a:p>
            <a:pPr marL="514350" indent="-514350">
              <a:buFont typeface="+mj-lt"/>
              <a:buAutoNum type="arabicPeriod"/>
            </a:pPr>
            <a:r>
              <a:rPr lang="en-US" sz="3300" dirty="0"/>
              <a:t>If a Meat Lovers pizza costs $12 and Vegetarian costs $10 and there were no charges for changes - how much money has Pizza Runner made so far if there are no delivery fees?</a:t>
            </a:r>
          </a:p>
          <a:p>
            <a:pPr marL="514350" indent="-514350">
              <a:buFont typeface="+mj-lt"/>
              <a:buAutoNum type="arabicPeriod"/>
            </a:pPr>
            <a:r>
              <a:rPr lang="en-US" sz="3300" dirty="0"/>
              <a:t>What if there was an additional $1 charge for any pizza extras?</a:t>
            </a:r>
            <a:endParaRPr lang="en-US" sz="2900" dirty="0"/>
          </a:p>
          <a:p>
            <a:pPr lvl="1"/>
            <a:r>
              <a:rPr lang="en-US" sz="2500" dirty="0"/>
              <a:t>Add cheese is $1 extra</a:t>
            </a:r>
          </a:p>
          <a:p>
            <a:pPr marL="514350" indent="-514350">
              <a:buFont typeface="+mj-lt"/>
              <a:buAutoNum type="arabicPeriod"/>
            </a:pPr>
            <a:r>
              <a:rPr lang="en-US" sz="3300" dirty="0"/>
              <a:t>The Pizza Runner team now wants to add an additional ratings system that allows customers to rate their runner, how would you design an additional table for this new dataset - generate a schema for this new table and insert your own data for ratings for each successful customer order between 1 to 5.</a:t>
            </a:r>
          </a:p>
          <a:p>
            <a:pPr marL="514350" indent="-514350">
              <a:buFont typeface="+mj-lt"/>
              <a:buAutoNum type="arabicPeriod"/>
            </a:pPr>
            <a:r>
              <a:rPr lang="en-US" sz="3300" dirty="0"/>
              <a:t>Using your newly generated table - can you join all of the information together to form a table which has the following information for successful deliveries?</a:t>
            </a:r>
            <a:endParaRPr lang="en-US" sz="2900" dirty="0"/>
          </a:p>
          <a:p>
            <a:pPr lvl="1"/>
            <a:r>
              <a:rPr lang="en-US" dirty="0" err="1"/>
              <a:t>customer_id</a:t>
            </a:r>
            <a:endParaRPr lang="en-US" dirty="0"/>
          </a:p>
          <a:p>
            <a:pPr lvl="1"/>
            <a:r>
              <a:rPr lang="en-US" dirty="0" err="1"/>
              <a:t>order_id</a:t>
            </a:r>
            <a:endParaRPr lang="en-US" dirty="0"/>
          </a:p>
          <a:p>
            <a:pPr lvl="1"/>
            <a:r>
              <a:rPr lang="en-US" dirty="0" err="1"/>
              <a:t>runner_id</a:t>
            </a:r>
            <a:endParaRPr lang="en-US" dirty="0"/>
          </a:p>
          <a:p>
            <a:pPr lvl="1"/>
            <a:r>
              <a:rPr lang="en-US" dirty="0"/>
              <a:t>rating</a:t>
            </a:r>
          </a:p>
          <a:p>
            <a:pPr lvl="1"/>
            <a:r>
              <a:rPr lang="en-US" dirty="0" err="1"/>
              <a:t>order_time</a:t>
            </a:r>
            <a:endParaRPr lang="en-US" dirty="0"/>
          </a:p>
          <a:p>
            <a:pPr lvl="1"/>
            <a:r>
              <a:rPr lang="en-US" dirty="0" err="1"/>
              <a:t>pickup_time</a:t>
            </a:r>
            <a:endParaRPr lang="en-US" dirty="0"/>
          </a:p>
          <a:p>
            <a:pPr lvl="1"/>
            <a:r>
              <a:rPr lang="en-US" dirty="0"/>
              <a:t>Time between order and pickup</a:t>
            </a:r>
          </a:p>
          <a:p>
            <a:pPr lvl="1"/>
            <a:r>
              <a:rPr lang="en-US" dirty="0"/>
              <a:t>Delivery duration</a:t>
            </a:r>
          </a:p>
          <a:p>
            <a:pPr lvl="1"/>
            <a:r>
              <a:rPr lang="en-US" dirty="0"/>
              <a:t>Average speed</a:t>
            </a:r>
          </a:p>
          <a:p>
            <a:pPr lvl="1"/>
            <a:r>
              <a:rPr lang="en-US" dirty="0"/>
              <a:t>Total number of pizzas</a:t>
            </a:r>
          </a:p>
          <a:p>
            <a:pPr marL="514350" indent="-514350">
              <a:buFont typeface="+mj-lt"/>
              <a:buAutoNum type="arabicPeriod"/>
            </a:pPr>
            <a:r>
              <a:rPr lang="en-US" sz="3300" dirty="0"/>
              <a:t>If a Meat Lovers pizza was $12 and Vegetarian $10 fixed prices with no cost for extras and each runner is paid $0.30 per </a:t>
            </a:r>
            <a:r>
              <a:rPr lang="en-US" sz="3300" dirty="0" err="1"/>
              <a:t>kilometre</a:t>
            </a:r>
            <a:r>
              <a:rPr lang="en-US" sz="3300" dirty="0"/>
              <a:t> traveled - how much money does Pizza Runner have left over after these deliveries?</a:t>
            </a:r>
            <a:endParaRPr lang="en-IN" sz="3300" dirty="0"/>
          </a:p>
        </p:txBody>
      </p:sp>
      <p:sp>
        <p:nvSpPr>
          <p:cNvPr id="4" name="Date Placeholder 3"/>
          <p:cNvSpPr>
            <a:spLocks noGrp="1"/>
          </p:cNvSpPr>
          <p:nvPr>
            <p:ph type="dt" sz="half" idx="10"/>
          </p:nvPr>
        </p:nvSpPr>
        <p:spPr/>
        <p:txBody>
          <a:bodyPr/>
          <a:lstStyle/>
          <a:p>
            <a:fld id="{E532DA67-9BC3-4C26-B607-8F4BB4EA1B14}" type="datetime1">
              <a:rPr lang="en-IN" smtClean="0"/>
              <a:t>14-04-2024</a:t>
            </a:fld>
            <a:endParaRPr lang="en-IN"/>
          </a:p>
        </p:txBody>
      </p:sp>
      <p:sp>
        <p:nvSpPr>
          <p:cNvPr id="5" name="Footer Placeholder 4"/>
          <p:cNvSpPr>
            <a:spLocks noGrp="1"/>
          </p:cNvSpPr>
          <p:nvPr>
            <p:ph type="ftr" sz="quarter" idx="11"/>
          </p:nvPr>
        </p:nvSpPr>
        <p:spPr/>
        <p:txBody>
          <a:bodyPr/>
          <a:lstStyle/>
          <a:p>
            <a:r>
              <a:rPr lang="en-US" smtClean="0"/>
              <a:t>Krishnan S - Case Study on Pizza Runner</a:t>
            </a:r>
            <a:endParaRPr lang="en-IN"/>
          </a:p>
        </p:txBody>
      </p:sp>
      <p:sp>
        <p:nvSpPr>
          <p:cNvPr id="6" name="Slide Number Placeholder 5"/>
          <p:cNvSpPr>
            <a:spLocks noGrp="1"/>
          </p:cNvSpPr>
          <p:nvPr>
            <p:ph type="sldNum" sz="quarter" idx="12"/>
          </p:nvPr>
        </p:nvSpPr>
        <p:spPr/>
        <p:txBody>
          <a:bodyPr/>
          <a:lstStyle/>
          <a:p>
            <a:fld id="{10F69200-454F-4306-9F51-6B13DCE44910}" type="slidenum">
              <a:rPr lang="en-IN" smtClean="0"/>
              <a:t>30</a:t>
            </a:fld>
            <a:endParaRPr lang="en-IN"/>
          </a:p>
        </p:txBody>
      </p:sp>
    </p:spTree>
    <p:extLst>
      <p:ext uri="{BB962C8B-B14F-4D97-AF65-F5344CB8AC3E}">
        <p14:creationId xmlns:p14="http://schemas.microsoft.com/office/powerpoint/2010/main" val="35331375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1. If a Meat Lovers pizza costs $12 and Vegetarian costs $10 and there were no charges for changes </a:t>
            </a:r>
            <a:r>
              <a:rPr lang="en-US" sz="3200" dirty="0" smtClean="0"/>
              <a:t>how </a:t>
            </a:r>
            <a:r>
              <a:rPr lang="en-US" sz="3200" dirty="0"/>
              <a:t>much money has Pizza Runner made so far if there are no delivery fees?</a:t>
            </a:r>
            <a:endParaRPr lang="en-IN" sz="3200" dirty="0"/>
          </a:p>
        </p:txBody>
      </p:sp>
      <p:sp>
        <p:nvSpPr>
          <p:cNvPr id="3" name="Content Placeholder 2"/>
          <p:cNvSpPr>
            <a:spLocks noGrp="1"/>
          </p:cNvSpPr>
          <p:nvPr>
            <p:ph sz="half" idx="1"/>
          </p:nvPr>
        </p:nvSpPr>
        <p:spPr/>
        <p:txBody>
          <a:bodyPr>
            <a:normAutofit/>
          </a:bodyPr>
          <a:lstStyle/>
          <a:p>
            <a:r>
              <a:rPr lang="en-US" dirty="0" smtClean="0"/>
              <a:t>Runner id 1 totally made $46</a:t>
            </a:r>
          </a:p>
          <a:p>
            <a:r>
              <a:rPr lang="en-US" dirty="0" smtClean="0"/>
              <a:t>Runner id 2 totally made $56</a:t>
            </a:r>
          </a:p>
          <a:p>
            <a:r>
              <a:rPr lang="en-US" dirty="0" smtClean="0"/>
              <a:t>Runner id 3 totally made $12</a:t>
            </a:r>
          </a:p>
          <a:p>
            <a:pPr marL="0" indent="0">
              <a:buNone/>
            </a:pPr>
            <a:endParaRPr lang="en-IN"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18217" y="1825625"/>
            <a:ext cx="4935583" cy="4351338"/>
          </a:xfrm>
        </p:spPr>
      </p:pic>
      <p:sp>
        <p:nvSpPr>
          <p:cNvPr id="5" name="Date Placeholder 4"/>
          <p:cNvSpPr>
            <a:spLocks noGrp="1"/>
          </p:cNvSpPr>
          <p:nvPr>
            <p:ph type="dt" sz="half" idx="10"/>
          </p:nvPr>
        </p:nvSpPr>
        <p:spPr/>
        <p:txBody>
          <a:bodyPr/>
          <a:lstStyle/>
          <a:p>
            <a:fld id="{41E61214-9390-457C-9922-9698893DDA7B}" type="datetime1">
              <a:rPr lang="en-IN" smtClean="0"/>
              <a:t>14-04-2024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31</a:t>
            </a:fld>
            <a:endParaRPr lang="en-IN"/>
          </a:p>
        </p:txBody>
      </p:sp>
    </p:spTree>
    <p:extLst>
      <p:ext uri="{BB962C8B-B14F-4D97-AF65-F5344CB8AC3E}">
        <p14:creationId xmlns:p14="http://schemas.microsoft.com/office/powerpoint/2010/main" val="21478700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 What if there was an additional $1 charge for any pizza </a:t>
            </a:r>
            <a:r>
              <a:rPr lang="en-US" dirty="0" smtClean="0"/>
              <a:t>extras? Add </a:t>
            </a:r>
            <a:r>
              <a:rPr lang="en-US" dirty="0"/>
              <a:t>cheese is $1 extra</a:t>
            </a:r>
            <a:endParaRPr lang="en-IN" dirty="0"/>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31287" y="1825625"/>
            <a:ext cx="5288513" cy="4265114"/>
          </a:xfrm>
        </p:spPr>
      </p:pic>
      <p:pic>
        <p:nvPicPr>
          <p:cNvPr id="9" name="Content Placeholder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05604" y="2148407"/>
            <a:ext cx="4948195" cy="2983260"/>
          </a:xfrm>
        </p:spPr>
      </p:pic>
      <p:sp>
        <p:nvSpPr>
          <p:cNvPr id="5" name="Date Placeholder 4"/>
          <p:cNvSpPr>
            <a:spLocks noGrp="1"/>
          </p:cNvSpPr>
          <p:nvPr>
            <p:ph type="dt" sz="half" idx="10"/>
          </p:nvPr>
        </p:nvSpPr>
        <p:spPr/>
        <p:txBody>
          <a:bodyPr/>
          <a:lstStyle/>
          <a:p>
            <a:fld id="{41E61214-9390-457C-9922-9698893DDA7B}" type="datetime1">
              <a:rPr lang="en-IN" smtClean="0"/>
              <a:t>14-04-2024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32</a:t>
            </a:fld>
            <a:endParaRPr lang="en-IN"/>
          </a:p>
        </p:txBody>
      </p:sp>
    </p:spTree>
    <p:extLst>
      <p:ext uri="{BB962C8B-B14F-4D97-AF65-F5344CB8AC3E}">
        <p14:creationId xmlns:p14="http://schemas.microsoft.com/office/powerpoint/2010/main" val="35999061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3. The Pizza Runner team now wants to add an additional ratings system that allows customers to rate </a:t>
            </a:r>
            <a:r>
              <a:rPr lang="en-US" sz="2400" dirty="0" smtClean="0"/>
              <a:t>their </a:t>
            </a:r>
            <a:r>
              <a:rPr lang="en-US" sz="2400" dirty="0"/>
              <a:t>runner, how would you design an additional table for this new dataset </a:t>
            </a:r>
            <a:r>
              <a:rPr lang="en-US" sz="2400" dirty="0" smtClean="0"/>
              <a:t>generate </a:t>
            </a:r>
            <a:r>
              <a:rPr lang="en-US" sz="2400" dirty="0"/>
              <a:t>a schema for this new table and insert your own data for ratings for each successful </a:t>
            </a:r>
            <a:r>
              <a:rPr lang="en-US" sz="2400" dirty="0" smtClean="0"/>
              <a:t>customer </a:t>
            </a:r>
            <a:r>
              <a:rPr lang="en-US" sz="2400" dirty="0"/>
              <a:t>order between 1 to 5.</a:t>
            </a:r>
            <a:endParaRPr lang="en-IN" sz="2400" dirty="0"/>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896344"/>
            <a:ext cx="5181600" cy="2209900"/>
          </a:xfrm>
        </p:spPr>
      </p:pic>
      <p:pic>
        <p:nvPicPr>
          <p:cNvPr id="9" name="Content Placeholder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686260" y="2281791"/>
            <a:ext cx="4153480" cy="3439005"/>
          </a:xfrm>
        </p:spPr>
      </p:pic>
      <p:sp>
        <p:nvSpPr>
          <p:cNvPr id="5" name="Date Placeholder 4"/>
          <p:cNvSpPr>
            <a:spLocks noGrp="1"/>
          </p:cNvSpPr>
          <p:nvPr>
            <p:ph type="dt" sz="half" idx="10"/>
          </p:nvPr>
        </p:nvSpPr>
        <p:spPr/>
        <p:txBody>
          <a:bodyPr/>
          <a:lstStyle/>
          <a:p>
            <a:fld id="{41E61214-9390-457C-9922-9698893DDA7B}" type="datetime1">
              <a:rPr lang="en-IN" smtClean="0"/>
              <a:t>14-04-2024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33</a:t>
            </a:fld>
            <a:endParaRPr lang="en-IN"/>
          </a:p>
        </p:txBody>
      </p:sp>
    </p:spTree>
    <p:extLst>
      <p:ext uri="{BB962C8B-B14F-4D97-AF65-F5344CB8AC3E}">
        <p14:creationId xmlns:p14="http://schemas.microsoft.com/office/powerpoint/2010/main" val="19773377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4. Using your newly generated table - can you join all of the information together to form a table -- which has the following information for successful deliveries?</a:t>
            </a:r>
            <a:endParaRPr lang="en-IN" sz="3200" dirty="0"/>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736668" y="1690688"/>
            <a:ext cx="5289311" cy="2791447"/>
          </a:xfrm>
        </p:spPr>
      </p:pic>
      <p:pic>
        <p:nvPicPr>
          <p:cNvPr id="9" name="Content Placeholder 8"/>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165032" y="4409490"/>
            <a:ext cx="10235611" cy="2020389"/>
          </a:xfrm>
        </p:spPr>
      </p:pic>
      <p:sp>
        <p:nvSpPr>
          <p:cNvPr id="5" name="Date Placeholder 4"/>
          <p:cNvSpPr>
            <a:spLocks noGrp="1"/>
          </p:cNvSpPr>
          <p:nvPr>
            <p:ph type="dt" sz="half" idx="10"/>
          </p:nvPr>
        </p:nvSpPr>
        <p:spPr/>
        <p:txBody>
          <a:bodyPr/>
          <a:lstStyle/>
          <a:p>
            <a:fld id="{41E61214-9390-457C-9922-9698893DDA7B}" type="datetime1">
              <a:rPr lang="en-IN" smtClean="0"/>
              <a:t>14-04-2024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34</a:t>
            </a:fld>
            <a:endParaRPr lang="en-IN"/>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00643" y="4409933"/>
            <a:ext cx="1346336" cy="2019504"/>
          </a:xfrm>
          <a:prstGeom prst="rect">
            <a:avLst/>
          </a:prstGeom>
        </p:spPr>
      </p:pic>
    </p:spTree>
    <p:extLst>
      <p:ext uri="{BB962C8B-B14F-4D97-AF65-F5344CB8AC3E}">
        <p14:creationId xmlns:p14="http://schemas.microsoft.com/office/powerpoint/2010/main" val="11173045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5. If a Meat Lovers pizza was $12 and Vegetarian $10 fixed prices with no cost for extras </a:t>
            </a:r>
            <a:r>
              <a:rPr lang="en-US" sz="2800" dirty="0" smtClean="0"/>
              <a:t>and each </a:t>
            </a:r>
            <a:r>
              <a:rPr lang="en-US" sz="2800" dirty="0"/>
              <a:t>runner is paid $0.30 per </a:t>
            </a:r>
            <a:r>
              <a:rPr lang="en-US" sz="2800" dirty="0" smtClean="0"/>
              <a:t>kilometer </a:t>
            </a:r>
            <a:r>
              <a:rPr lang="en-US" sz="2800" dirty="0"/>
              <a:t>traveled </a:t>
            </a:r>
            <a:r>
              <a:rPr lang="en-US" sz="2800" dirty="0" smtClean="0"/>
              <a:t>how </a:t>
            </a:r>
            <a:r>
              <a:rPr lang="en-US" sz="2800" dirty="0"/>
              <a:t>much money does Pizza Runner have left over after these deliveries?</a:t>
            </a:r>
            <a:endParaRPr lang="en-IN" sz="2800" dirty="0"/>
          </a:p>
        </p:txBody>
      </p:sp>
      <p:pic>
        <p:nvPicPr>
          <p:cNvPr id="11" name="Content Placeholder 10"/>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84243" y="2343297"/>
            <a:ext cx="4969557" cy="3004849"/>
          </a:xfrm>
        </p:spPr>
      </p:pic>
      <p:sp>
        <p:nvSpPr>
          <p:cNvPr id="5" name="Date Placeholder 4"/>
          <p:cNvSpPr>
            <a:spLocks noGrp="1"/>
          </p:cNvSpPr>
          <p:nvPr>
            <p:ph type="dt" sz="half" idx="10"/>
          </p:nvPr>
        </p:nvSpPr>
        <p:spPr/>
        <p:txBody>
          <a:bodyPr/>
          <a:lstStyle/>
          <a:p>
            <a:fld id="{41E61214-9390-457C-9922-9698893DDA7B}" type="datetime1">
              <a:rPr lang="en-IN" smtClean="0"/>
              <a:t>14-04-2024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35</a:t>
            </a:fld>
            <a:endParaRPr lang="en-IN"/>
          </a:p>
        </p:txBody>
      </p:sp>
      <p:pic>
        <p:nvPicPr>
          <p:cNvPr id="10" name="Content Placeholder 9"/>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38199" y="2464983"/>
            <a:ext cx="5546043" cy="2883164"/>
          </a:xfrm>
        </p:spPr>
      </p:pic>
    </p:spTree>
    <p:extLst>
      <p:ext uri="{BB962C8B-B14F-4D97-AF65-F5344CB8AC3E}">
        <p14:creationId xmlns:p14="http://schemas.microsoft.com/office/powerpoint/2010/main" val="3440937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098" y="365125"/>
            <a:ext cx="10848702" cy="1325563"/>
          </a:xfrm>
        </p:spPr>
        <p:txBody>
          <a:bodyPr/>
          <a:lstStyle/>
          <a:p>
            <a:r>
              <a:rPr lang="en-IN" sz="4000" b="1" u="sng" dirty="0"/>
              <a:t>Case Study Questions</a:t>
            </a:r>
            <a:r>
              <a:rPr lang="en-IN" b="1" dirty="0"/>
              <a:t/>
            </a:r>
            <a:br>
              <a:rPr lang="en-IN" b="1" dirty="0"/>
            </a:br>
            <a:endParaRPr lang="en-IN" dirty="0"/>
          </a:p>
        </p:txBody>
      </p:sp>
      <p:sp>
        <p:nvSpPr>
          <p:cNvPr id="3" name="Content Placeholder 2"/>
          <p:cNvSpPr>
            <a:spLocks noGrp="1"/>
          </p:cNvSpPr>
          <p:nvPr>
            <p:ph idx="1"/>
          </p:nvPr>
        </p:nvSpPr>
        <p:spPr>
          <a:xfrm>
            <a:off x="505098" y="1285693"/>
            <a:ext cx="11190514" cy="5184775"/>
          </a:xfrm>
        </p:spPr>
        <p:txBody>
          <a:bodyPr>
            <a:normAutofit fontScale="92500" lnSpcReduction="20000"/>
          </a:bodyPr>
          <a:lstStyle/>
          <a:p>
            <a:pPr marL="0" indent="0" fontAlgn="base">
              <a:buNone/>
            </a:pPr>
            <a:r>
              <a:rPr lang="en-US" sz="3500" b="1" dirty="0"/>
              <a:t>A. Pizza Metrics</a:t>
            </a:r>
          </a:p>
          <a:p>
            <a:pPr marL="514350" indent="-514350" fontAlgn="base">
              <a:buFont typeface="+mj-lt"/>
              <a:buAutoNum type="arabicPeriod"/>
            </a:pPr>
            <a:r>
              <a:rPr lang="en-US" dirty="0"/>
              <a:t>How many pizzas were ordered?</a:t>
            </a:r>
          </a:p>
          <a:p>
            <a:pPr marL="514350" indent="-514350" fontAlgn="base">
              <a:buFont typeface="+mj-lt"/>
              <a:buAutoNum type="arabicPeriod"/>
            </a:pPr>
            <a:r>
              <a:rPr lang="en-US" dirty="0"/>
              <a:t>How many unique customer orders were made?</a:t>
            </a:r>
          </a:p>
          <a:p>
            <a:pPr marL="514350" indent="-514350" fontAlgn="base">
              <a:buFont typeface="+mj-lt"/>
              <a:buAutoNum type="arabicPeriod"/>
            </a:pPr>
            <a:r>
              <a:rPr lang="en-US" dirty="0"/>
              <a:t>How many successful orders were delivered by each runner?</a:t>
            </a:r>
          </a:p>
          <a:p>
            <a:pPr marL="514350" indent="-514350" fontAlgn="base">
              <a:buFont typeface="+mj-lt"/>
              <a:buAutoNum type="arabicPeriod"/>
            </a:pPr>
            <a:r>
              <a:rPr lang="en-US" dirty="0"/>
              <a:t>How many of each type of pizza was delivered?</a:t>
            </a:r>
          </a:p>
          <a:p>
            <a:pPr marL="514350" indent="-514350" fontAlgn="base">
              <a:buFont typeface="+mj-lt"/>
              <a:buAutoNum type="arabicPeriod"/>
            </a:pPr>
            <a:r>
              <a:rPr lang="en-US" dirty="0"/>
              <a:t>How many Vegetarian and </a:t>
            </a:r>
            <a:r>
              <a:rPr lang="en-US" dirty="0" err="1"/>
              <a:t>Meatlovers</a:t>
            </a:r>
            <a:r>
              <a:rPr lang="en-US" dirty="0"/>
              <a:t> were ordered by each customer?</a:t>
            </a:r>
          </a:p>
          <a:p>
            <a:pPr marL="514350" indent="-514350" fontAlgn="base">
              <a:buFont typeface="+mj-lt"/>
              <a:buAutoNum type="arabicPeriod"/>
            </a:pPr>
            <a:r>
              <a:rPr lang="en-US" dirty="0"/>
              <a:t>What was the maximum number of pizzas delivered in a single order?</a:t>
            </a:r>
          </a:p>
          <a:p>
            <a:pPr marL="514350" indent="-514350" fontAlgn="base">
              <a:buFont typeface="+mj-lt"/>
              <a:buAutoNum type="arabicPeriod"/>
            </a:pPr>
            <a:r>
              <a:rPr lang="en-US" dirty="0"/>
              <a:t>For each customer, how many delivered pizzas had at least 1 change and how many had no changes?</a:t>
            </a:r>
          </a:p>
          <a:p>
            <a:pPr marL="514350" indent="-514350" fontAlgn="base">
              <a:buFont typeface="+mj-lt"/>
              <a:buAutoNum type="arabicPeriod"/>
            </a:pPr>
            <a:r>
              <a:rPr lang="en-US" dirty="0"/>
              <a:t>How many pizzas were delivered that had both exclusions and extras?</a:t>
            </a:r>
          </a:p>
          <a:p>
            <a:pPr marL="514350" indent="-514350" fontAlgn="base">
              <a:buFont typeface="+mj-lt"/>
              <a:buAutoNum type="arabicPeriod"/>
            </a:pPr>
            <a:r>
              <a:rPr lang="en-US" dirty="0"/>
              <a:t>What was the total volume of pizzas ordered for each hour of the day?</a:t>
            </a:r>
          </a:p>
          <a:p>
            <a:pPr marL="514350" indent="-514350" fontAlgn="base">
              <a:buFont typeface="+mj-lt"/>
              <a:buAutoNum type="arabicPeriod"/>
            </a:pPr>
            <a:r>
              <a:rPr lang="en-US" dirty="0"/>
              <a:t>What was the volume of orders for each day of the week?</a:t>
            </a:r>
          </a:p>
          <a:p>
            <a:endParaRPr lang="en-IN" dirty="0"/>
          </a:p>
        </p:txBody>
      </p:sp>
      <p:sp>
        <p:nvSpPr>
          <p:cNvPr id="6" name="Date Placeholder 5"/>
          <p:cNvSpPr>
            <a:spLocks noGrp="1"/>
          </p:cNvSpPr>
          <p:nvPr>
            <p:ph type="dt" sz="half" idx="10"/>
          </p:nvPr>
        </p:nvSpPr>
        <p:spPr/>
        <p:txBody>
          <a:bodyPr/>
          <a:lstStyle/>
          <a:p>
            <a:fld id="{1BEA5687-2B3B-4F76-AAE8-C0BE9582DEA9}" type="datetime1">
              <a:rPr lang="en-IN" smtClean="0"/>
              <a:t>14-04-2024</a:t>
            </a:fld>
            <a:endParaRPr lang="en-IN"/>
          </a:p>
        </p:txBody>
      </p:sp>
      <p:sp>
        <p:nvSpPr>
          <p:cNvPr id="7" name="Footer Placeholder 6"/>
          <p:cNvSpPr>
            <a:spLocks noGrp="1"/>
          </p:cNvSpPr>
          <p:nvPr>
            <p:ph type="ftr" sz="quarter" idx="11"/>
          </p:nvPr>
        </p:nvSpPr>
        <p:spPr/>
        <p:txBody>
          <a:bodyPr/>
          <a:lstStyle/>
          <a:p>
            <a:r>
              <a:rPr lang="en-US" smtClean="0"/>
              <a:t>Krishnan S - Case Study on Pizza Runner</a:t>
            </a:r>
            <a:endParaRPr lang="en-IN"/>
          </a:p>
        </p:txBody>
      </p:sp>
      <p:sp>
        <p:nvSpPr>
          <p:cNvPr id="8" name="Slide Number Placeholder 7"/>
          <p:cNvSpPr>
            <a:spLocks noGrp="1"/>
          </p:cNvSpPr>
          <p:nvPr>
            <p:ph type="sldNum" sz="quarter" idx="12"/>
          </p:nvPr>
        </p:nvSpPr>
        <p:spPr/>
        <p:txBody>
          <a:bodyPr/>
          <a:lstStyle/>
          <a:p>
            <a:fld id="{10F69200-454F-4306-9F51-6B13DCE44910}" type="slidenum">
              <a:rPr lang="en-IN" smtClean="0"/>
              <a:t>4</a:t>
            </a:fld>
            <a:endParaRPr lang="en-IN"/>
          </a:p>
        </p:txBody>
      </p:sp>
    </p:spTree>
    <p:extLst>
      <p:ext uri="{BB962C8B-B14F-4D97-AF65-F5344CB8AC3E}">
        <p14:creationId xmlns:p14="http://schemas.microsoft.com/office/powerpoint/2010/main" val="2578574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1</a:t>
            </a:r>
            <a:r>
              <a:rPr lang="en-US" sz="4000" b="1" dirty="0" smtClean="0"/>
              <a:t>. </a:t>
            </a:r>
            <a:r>
              <a:rPr lang="en-US" sz="3600" dirty="0" smtClean="0"/>
              <a:t>How many pizzas were ordered?</a:t>
            </a:r>
            <a:endParaRPr lang="en-IN" sz="36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4105" y="1494910"/>
            <a:ext cx="6363789" cy="4662166"/>
          </a:xfrm>
        </p:spPr>
      </p:pic>
      <p:sp>
        <p:nvSpPr>
          <p:cNvPr id="5" name="Date Placeholder 4"/>
          <p:cNvSpPr>
            <a:spLocks noGrp="1"/>
          </p:cNvSpPr>
          <p:nvPr>
            <p:ph type="dt" sz="half" idx="10"/>
          </p:nvPr>
        </p:nvSpPr>
        <p:spPr/>
        <p:txBody>
          <a:bodyPr/>
          <a:lstStyle/>
          <a:p>
            <a:fld id="{006F1D24-CDC7-4517-88F4-C1FA14C6CDE0}" type="datetime1">
              <a:rPr lang="en-IN" smtClean="0"/>
              <a:t>14-04-2024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5</a:t>
            </a:fld>
            <a:endParaRPr lang="en-IN"/>
          </a:p>
        </p:txBody>
      </p:sp>
    </p:spTree>
    <p:extLst>
      <p:ext uri="{BB962C8B-B14F-4D97-AF65-F5344CB8AC3E}">
        <p14:creationId xmlns:p14="http://schemas.microsoft.com/office/powerpoint/2010/main" val="3245752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2</a:t>
            </a:r>
            <a:r>
              <a:rPr lang="en-US" sz="4000" b="1" dirty="0" smtClean="0"/>
              <a:t>. </a:t>
            </a:r>
            <a:r>
              <a:rPr lang="en-US" sz="3600" dirty="0" smtClean="0"/>
              <a:t>How many unique customer orders were made?</a:t>
            </a:r>
            <a:endParaRPr lang="en-IN" sz="40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6586" y="1464265"/>
            <a:ext cx="9038827" cy="4701404"/>
          </a:xfrm>
        </p:spPr>
      </p:pic>
      <p:sp>
        <p:nvSpPr>
          <p:cNvPr id="5" name="Date Placeholder 4"/>
          <p:cNvSpPr>
            <a:spLocks noGrp="1"/>
          </p:cNvSpPr>
          <p:nvPr>
            <p:ph type="dt" sz="half" idx="10"/>
          </p:nvPr>
        </p:nvSpPr>
        <p:spPr/>
        <p:txBody>
          <a:bodyPr/>
          <a:lstStyle/>
          <a:p>
            <a:fld id="{223F549C-B323-442E-8F13-8115FCC62AF5}" type="datetime1">
              <a:rPr lang="en-IN" smtClean="0"/>
              <a:t>14-04-2024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6</a:t>
            </a:fld>
            <a:endParaRPr lang="en-IN"/>
          </a:p>
        </p:txBody>
      </p:sp>
    </p:spTree>
    <p:extLst>
      <p:ext uri="{BB962C8B-B14F-4D97-AF65-F5344CB8AC3E}">
        <p14:creationId xmlns:p14="http://schemas.microsoft.com/office/powerpoint/2010/main" val="1878287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057" y="365125"/>
            <a:ext cx="11068594" cy="1325563"/>
          </a:xfrm>
        </p:spPr>
        <p:txBody>
          <a:bodyPr>
            <a:normAutofit/>
          </a:bodyPr>
          <a:lstStyle/>
          <a:p>
            <a:r>
              <a:rPr lang="en-US" dirty="0" smtClean="0"/>
              <a:t>3. </a:t>
            </a:r>
            <a:r>
              <a:rPr lang="en-US" sz="4000" dirty="0" smtClean="0"/>
              <a:t>How many successful orders were delivered by each runner?</a:t>
            </a:r>
            <a:endParaRPr lang="en-IN"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5772" y="1690688"/>
            <a:ext cx="10100455" cy="4013426"/>
          </a:xfrm>
        </p:spPr>
      </p:pic>
      <p:sp>
        <p:nvSpPr>
          <p:cNvPr id="5" name="Date Placeholder 4"/>
          <p:cNvSpPr>
            <a:spLocks noGrp="1"/>
          </p:cNvSpPr>
          <p:nvPr>
            <p:ph type="dt" sz="half" idx="10"/>
          </p:nvPr>
        </p:nvSpPr>
        <p:spPr/>
        <p:txBody>
          <a:bodyPr/>
          <a:lstStyle/>
          <a:p>
            <a:fld id="{F398A40E-062E-4012-A46D-72B6F10C9F24}" type="datetime1">
              <a:rPr lang="en-IN" smtClean="0"/>
              <a:t>14-04-2024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7</a:t>
            </a:fld>
            <a:endParaRPr lang="en-IN"/>
          </a:p>
        </p:txBody>
      </p:sp>
    </p:spTree>
    <p:extLst>
      <p:ext uri="{BB962C8B-B14F-4D97-AF65-F5344CB8AC3E}">
        <p14:creationId xmlns:p14="http://schemas.microsoft.com/office/powerpoint/2010/main" val="216244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4.</a:t>
            </a:r>
            <a:r>
              <a:rPr lang="en-US" sz="4000" b="1" dirty="0" smtClean="0"/>
              <a:t> </a:t>
            </a:r>
            <a:r>
              <a:rPr lang="en-US" sz="3600" dirty="0" smtClean="0"/>
              <a:t>How many of each type of pizza was delivered?</a:t>
            </a:r>
            <a:endParaRPr lang="en-IN" sz="3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0481" y="1630305"/>
            <a:ext cx="8151038" cy="4726045"/>
          </a:xfrm>
        </p:spPr>
      </p:pic>
      <p:sp>
        <p:nvSpPr>
          <p:cNvPr id="5" name="Date Placeholder 4"/>
          <p:cNvSpPr>
            <a:spLocks noGrp="1"/>
          </p:cNvSpPr>
          <p:nvPr>
            <p:ph type="dt" sz="half" idx="10"/>
          </p:nvPr>
        </p:nvSpPr>
        <p:spPr/>
        <p:txBody>
          <a:bodyPr/>
          <a:lstStyle/>
          <a:p>
            <a:fld id="{BAF511C7-F5B8-44A1-A2A8-46EF4D0DE7B7}" type="datetime1">
              <a:rPr lang="en-IN" smtClean="0"/>
              <a:t>14-04-2024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8</a:t>
            </a:fld>
            <a:endParaRPr lang="en-IN"/>
          </a:p>
        </p:txBody>
      </p:sp>
    </p:spTree>
    <p:extLst>
      <p:ext uri="{BB962C8B-B14F-4D97-AF65-F5344CB8AC3E}">
        <p14:creationId xmlns:p14="http://schemas.microsoft.com/office/powerpoint/2010/main" val="95430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65125"/>
            <a:ext cx="10136777" cy="1325563"/>
          </a:xfrm>
        </p:spPr>
        <p:txBody>
          <a:bodyPr>
            <a:normAutofit/>
          </a:bodyPr>
          <a:lstStyle/>
          <a:p>
            <a:r>
              <a:rPr lang="en-US" sz="4000" dirty="0" smtClean="0"/>
              <a:t>5. How many Vegetarian and Meat lovers were ordered by each customer?</a:t>
            </a:r>
            <a:endParaRPr lang="en-IN"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25308" y="1690688"/>
            <a:ext cx="6314960" cy="4565393"/>
          </a:xfrm>
        </p:spPr>
      </p:pic>
      <p:sp>
        <p:nvSpPr>
          <p:cNvPr id="5" name="Date Placeholder 4"/>
          <p:cNvSpPr>
            <a:spLocks noGrp="1"/>
          </p:cNvSpPr>
          <p:nvPr>
            <p:ph type="dt" sz="half" idx="10"/>
          </p:nvPr>
        </p:nvSpPr>
        <p:spPr/>
        <p:txBody>
          <a:bodyPr/>
          <a:lstStyle/>
          <a:p>
            <a:fld id="{71048FB8-C687-4510-95A1-5F5E96400C18}" type="datetime1">
              <a:rPr lang="en-IN" smtClean="0"/>
              <a:t>14-04-2024</a:t>
            </a:fld>
            <a:endParaRPr lang="en-IN"/>
          </a:p>
        </p:txBody>
      </p:sp>
      <p:sp>
        <p:nvSpPr>
          <p:cNvPr id="6" name="Footer Placeholder 5"/>
          <p:cNvSpPr>
            <a:spLocks noGrp="1"/>
          </p:cNvSpPr>
          <p:nvPr>
            <p:ph type="ftr" sz="quarter" idx="11"/>
          </p:nvPr>
        </p:nvSpPr>
        <p:spPr/>
        <p:txBody>
          <a:bodyPr/>
          <a:lstStyle/>
          <a:p>
            <a:r>
              <a:rPr lang="en-US" smtClean="0"/>
              <a:t>Krishnan S - Case Study on Pizza Runner</a:t>
            </a:r>
            <a:endParaRPr lang="en-IN"/>
          </a:p>
        </p:txBody>
      </p:sp>
      <p:sp>
        <p:nvSpPr>
          <p:cNvPr id="7" name="Slide Number Placeholder 6"/>
          <p:cNvSpPr>
            <a:spLocks noGrp="1"/>
          </p:cNvSpPr>
          <p:nvPr>
            <p:ph type="sldNum" sz="quarter" idx="12"/>
          </p:nvPr>
        </p:nvSpPr>
        <p:spPr/>
        <p:txBody>
          <a:bodyPr/>
          <a:lstStyle/>
          <a:p>
            <a:fld id="{10F69200-454F-4306-9F51-6B13DCE44910}" type="slidenum">
              <a:rPr lang="en-IN" smtClean="0"/>
              <a:t>9</a:t>
            </a:fld>
            <a:endParaRPr lang="en-IN"/>
          </a:p>
        </p:txBody>
      </p:sp>
    </p:spTree>
    <p:extLst>
      <p:ext uri="{BB962C8B-B14F-4D97-AF65-F5344CB8AC3E}">
        <p14:creationId xmlns:p14="http://schemas.microsoft.com/office/powerpoint/2010/main" val="33583967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1329</TotalTime>
  <Words>1621</Words>
  <Application>Microsoft Office PowerPoint</Application>
  <PresentationFormat>Widescreen</PresentationFormat>
  <Paragraphs>210</Paragraphs>
  <Slides>35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Calibri Light</vt:lpstr>
      <vt:lpstr>Office Theme</vt:lpstr>
      <vt:lpstr>8 Week SQL Challenge</vt:lpstr>
      <vt:lpstr>Introduction </vt:lpstr>
      <vt:lpstr>Entity Relationship Diagram </vt:lpstr>
      <vt:lpstr>Case Study Questions </vt:lpstr>
      <vt:lpstr>1. How many pizzas were ordered?</vt:lpstr>
      <vt:lpstr>2. How many unique customer orders were made?</vt:lpstr>
      <vt:lpstr>3. How many successful orders were delivered by each runner?</vt:lpstr>
      <vt:lpstr>4. How many of each type of pizza was delivered?</vt:lpstr>
      <vt:lpstr>5. How many Vegetarian and Meat lovers were ordered by each customer?</vt:lpstr>
      <vt:lpstr>6. What was the maximum number of pizzas delivered in a single order?</vt:lpstr>
      <vt:lpstr>7. For each customer, how many delivered pizzas had at least 1 change and how many had no changes?</vt:lpstr>
      <vt:lpstr>8. How many pizzas were delivered that had both exclusions and extras?</vt:lpstr>
      <vt:lpstr>9. What was the total volume of pizzas ordered for each hour of the day?</vt:lpstr>
      <vt:lpstr>10. What was the volume of orders for each day of the week?</vt:lpstr>
      <vt:lpstr>B. Runner and Customer Experience </vt:lpstr>
      <vt:lpstr>1. How many runners signed up for each 1 week period? (i.e. week starts 2021-01-01)</vt:lpstr>
      <vt:lpstr>2. What was the average time in minutes it took for each runner to arrive at the Pizza Runner HQ to pickup the order?</vt:lpstr>
      <vt:lpstr>3. Is there any relationship between the number of pizzas and how long the order takes to prepare?</vt:lpstr>
      <vt:lpstr>4. What was the average distance travelled for each customer?</vt:lpstr>
      <vt:lpstr>5. What was the difference between the longest and shortest delivery times for all orders?</vt:lpstr>
      <vt:lpstr>6. What was the average speed for each runner for each delivery and do you notice any trend for these values?</vt:lpstr>
      <vt:lpstr>7. What is the successful delivery percentage for each runner?</vt:lpstr>
      <vt:lpstr>C. Ingredient Optimisation</vt:lpstr>
      <vt:lpstr>1. What are the standard ingredients for each pizza?</vt:lpstr>
      <vt:lpstr>2. What was the most commonly added extra?</vt:lpstr>
      <vt:lpstr>3. What was the most common exclusion?</vt:lpstr>
      <vt:lpstr>4. Generate an order item for each record in the customers_orders table in the format of one of the following: Meat Lovers Meat Lovers - Exclude Beef Meat Lovers - Extra Bacon Meat Lovers - Exclude Cheese, Bacon - Extra Mushroom, Peppers</vt:lpstr>
      <vt:lpstr>5. Generate an alphabetically ordered comma separated ingredient list for each pizza order from the customer_orders table and add a 2x in front of any relevant ingredients For example: "Meat Lovers: 2xBacon, Beef, ... , Salami"</vt:lpstr>
      <vt:lpstr>6. What is the total quantity of each ingredient used in all delivered pizzas sorted by most frequent first?</vt:lpstr>
      <vt:lpstr>D. Pricing and Ratings</vt:lpstr>
      <vt:lpstr>1. If a Meat Lovers pizza costs $12 and Vegetarian costs $10 and there were no charges for changes how much money has Pizza Runner made so far if there are no delivery fees?</vt:lpstr>
      <vt:lpstr>2. What if there was an additional $1 charge for any pizza extras? Add cheese is $1 extra</vt:lpstr>
      <vt:lpstr>3. The Pizza Runner team now wants to add an additional ratings system that allows customers to rate their runner, how would you design an additional table for this new dataset generate a schema for this new table and insert your own data for ratings for each successful customer order between 1 to 5.</vt:lpstr>
      <vt:lpstr>4. Using your newly generated table - can you join all of the information together to form a table -- which has the following information for successful deliveries?</vt:lpstr>
      <vt:lpstr>5. If a Meat Lovers pizza was $12 and Vegetarian $10 fixed prices with no cost for extras and each runner is paid $0.30 per kilometer traveled how much money does Pizza Runner have left over after these deliveries?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 Week SQL Challenge</dc:title>
  <dc:creator>kiran</dc:creator>
  <cp:lastModifiedBy>kiran</cp:lastModifiedBy>
  <cp:revision>43</cp:revision>
  <cp:lastPrinted>2024-04-14T13:36:13Z</cp:lastPrinted>
  <dcterms:created xsi:type="dcterms:W3CDTF">2024-04-05T05:50:25Z</dcterms:created>
  <dcterms:modified xsi:type="dcterms:W3CDTF">2024-04-14T13:44:16Z</dcterms:modified>
</cp:coreProperties>
</file>