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68" r:id="rId16"/>
    <p:sldId id="269" r:id="rId17"/>
    <p:sldId id="270" r:id="rId18"/>
    <p:sldId id="273" r:id="rId19"/>
    <p:sldId id="271"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54800" y="3274200"/>
            <a:ext cx="5511240" cy="2430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100000"/>
              </a:lnSpc>
              <a:spcBef>
                <a:spcPts val="400"/>
              </a:spcBef>
              <a:tabLst>
                <a:tab pos="0" algn="l"/>
              </a:tabLst>
            </a:pPr>
            <a:r>
              <a:rPr lang="en-GB" sz="2000" b="1" strike="noStrike" spc="-1">
                <a:solidFill>
                  <a:srgbClr val="17375E"/>
                </a:solidFill>
                <a:latin typeface="Verdana"/>
                <a:ea typeface="Verdana"/>
              </a:rPr>
              <a:t>Under the Supervision of,</a:t>
            </a:r>
            <a:endParaRPr lang="en-IN" sz="20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Assistant Professor </a:t>
            </a:r>
            <a:r>
              <a:rPr lang="en-GB" sz="2000" b="1" strike="noStrike" spc="-1">
                <a:solidFill>
                  <a:srgbClr val="17375E"/>
                </a:solidFill>
                <a:latin typeface="Verdana"/>
                <a:ea typeface="Verdana"/>
              </a:rPr>
              <a:t>Mr. Muthuraju V</a:t>
            </a:r>
            <a:r>
              <a:rPr lang="en-GB" sz="1700" b="1" strike="noStrike" spc="-1">
                <a:solidFill>
                  <a:srgbClr val="17375E"/>
                </a:solidFill>
                <a:latin typeface="Verdana"/>
                <a:ea typeface="Verdana"/>
              </a:rPr>
              <a:t> </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School of Computer Science &amp; Engineering</a:t>
            </a:r>
            <a:endParaRPr lang="en-IN" sz="1700" b="0" strike="noStrike" spc="-1">
              <a:solidFill>
                <a:srgbClr val="000000"/>
              </a:solidFill>
              <a:latin typeface="Arial"/>
            </a:endParaRPr>
          </a:p>
          <a:p>
            <a:pPr>
              <a:lnSpc>
                <a:spcPct val="100000"/>
              </a:lnSpc>
              <a:spcBef>
                <a:spcPts val="340"/>
              </a:spcBef>
              <a:tabLst>
                <a:tab pos="0" algn="l"/>
              </a:tabLst>
            </a:pPr>
            <a:r>
              <a:rPr lang="en-GB" sz="1700" b="1" strike="noStrike" spc="-1">
                <a:solidFill>
                  <a:srgbClr val="17375E"/>
                </a:solidFill>
                <a:latin typeface="Verdana"/>
                <a:ea typeface="Verdana"/>
              </a:rPr>
              <a:t>Presidency University</a:t>
            </a:r>
            <a:endParaRPr lang="en-IN" sz="1700" b="0" strike="noStrike" spc="-1">
              <a:solidFill>
                <a:srgbClr val="000000"/>
              </a:solidFill>
              <a:latin typeface="Arial"/>
            </a:endParaRPr>
          </a:p>
          <a:p>
            <a:pPr>
              <a:lnSpc>
                <a:spcPct val="100000"/>
              </a:lnSpc>
              <a:spcBef>
                <a:spcPts val="400"/>
              </a:spcBef>
              <a:tabLst>
                <a:tab pos="0" algn="l"/>
              </a:tabLst>
            </a:pPr>
            <a:endParaRPr lang="en-IN" sz="2000" b="0" strike="noStrike" spc="-1">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69000"/>
          </a:bodyPr>
          <a:lstStyle/>
          <a:p>
            <a:pPr algn="ctr">
              <a:lnSpc>
                <a:spcPct val="100000"/>
              </a:lnSpc>
              <a:spcBef>
                <a:spcPts val="400"/>
              </a:spcBef>
              <a:tabLst>
                <a:tab pos="0" algn="l"/>
              </a:tabLst>
            </a:pPr>
            <a:r>
              <a:rPr lang="en-GB" sz="2000" b="1" strike="noStrike" spc="-1">
                <a:solidFill>
                  <a:srgbClr val="17375E"/>
                </a:solidFill>
                <a:latin typeface="Verdana"/>
                <a:ea typeface="Verdana"/>
              </a:rPr>
              <a:t>PIP104 University Project-II</a:t>
            </a:r>
            <a:endParaRPr lang="en-IN" sz="2000" b="0" strike="noStrike" spc="-1">
              <a:solidFill>
                <a:srgbClr val="000000"/>
              </a:solidFill>
              <a:latin typeface="Arial"/>
            </a:endParaRPr>
          </a:p>
          <a:p>
            <a:pPr algn="ctr">
              <a:lnSpc>
                <a:spcPct val="100000"/>
              </a:lnSpc>
              <a:spcBef>
                <a:spcPts val="400"/>
              </a:spcBef>
              <a:tabLst>
                <a:tab pos="0" algn="l"/>
              </a:tabLst>
            </a:pPr>
            <a:r>
              <a:rPr lang="en-GB" sz="2000" b="1" strike="noStrike" spc="-1">
                <a:solidFill>
                  <a:srgbClr val="17375E"/>
                </a:solidFill>
                <a:latin typeface="Verdana"/>
                <a:ea typeface="Verdana"/>
              </a:rPr>
              <a:t>Review-0</a:t>
            </a:r>
            <a:endParaRPr lang="en-IN" sz="2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00000"/>
              </a:lnSpc>
              <a:buNone/>
              <a:tabLst>
                <a:tab pos="0" algn="l"/>
              </a:tabLst>
            </a:pPr>
            <a:r>
              <a:rPr lang="en-IN" sz="1800" b="1" strike="noStrike" spc="-1" dirty="0">
                <a:solidFill>
                  <a:srgbClr val="000000"/>
                </a:solidFill>
                <a:latin typeface="Arial"/>
              </a:rPr>
              <a:t>1.</a:t>
            </a:r>
            <a:r>
              <a:rPr lang="en-IN" sz="1800" b="1" spc="-1" dirty="0">
                <a:solidFill>
                  <a:srgbClr val="000000"/>
                </a:solidFill>
                <a:latin typeface="Arial"/>
              </a:rPr>
              <a:t> </a:t>
            </a:r>
            <a:r>
              <a:rPr lang="en-IN" sz="1800" b="1" strike="noStrike" spc="-1" dirty="0">
                <a:solidFill>
                  <a:srgbClr val="000000"/>
                </a:solidFill>
                <a:latin typeface="Arial"/>
              </a:rPr>
              <a:t> Data Collection and Preparation:</a:t>
            </a:r>
            <a:endParaRPr lang="en-IN" sz="1800" spc="-1" dirty="0">
              <a:solidFill>
                <a:srgbClr val="000000"/>
              </a:solidFill>
              <a:latin typeface="Arial"/>
            </a:endParaRPr>
          </a:p>
          <a:p>
            <a:pPr indent="0">
              <a:lnSpc>
                <a:spcPct val="100000"/>
              </a:lnSpc>
              <a:buNone/>
              <a:tabLst>
                <a:tab pos="0" algn="l"/>
              </a:tabLst>
            </a:pPr>
            <a:r>
              <a:rPr lang="en-IN" sz="1800" b="0" strike="noStrike" spc="-1" dirty="0">
                <a:solidFill>
                  <a:srgbClr val="000000"/>
                </a:solidFill>
                <a:latin typeface="Arial"/>
              </a:rPr>
              <a:t>Collect a diverse dataset of medical literature, research papers, clinical notes, and publicly available healthcare</a:t>
            </a:r>
            <a:r>
              <a:rPr lang="en-IN" sz="1800" spc="-1" dirty="0">
                <a:solidFill>
                  <a:srgbClr val="000000"/>
                </a:solidFill>
                <a:latin typeface="Arial"/>
              </a:rPr>
              <a:t> </a:t>
            </a:r>
            <a:r>
              <a:rPr lang="en-IN" sz="1800" b="0" strike="noStrike" spc="-1" dirty="0">
                <a:solidFill>
                  <a:srgbClr val="000000"/>
                </a:solidFill>
                <a:latin typeface="Arial"/>
              </a:rPr>
              <a:t>information to form the basis of the chatbot's knowledge.</a:t>
            </a:r>
            <a:endParaRPr lang="en-IN" sz="1800" spc="-1" dirty="0">
              <a:solidFill>
                <a:srgbClr val="000000"/>
              </a:solidFill>
              <a:latin typeface="Arial"/>
            </a:endParaRPr>
          </a:p>
          <a:p>
            <a:pPr indent="0">
              <a:lnSpc>
                <a:spcPct val="100000"/>
              </a:lnSpc>
              <a:buNone/>
              <a:tabLst>
                <a:tab pos="0" algn="l"/>
              </a:tabLst>
            </a:pPr>
            <a:r>
              <a:rPr lang="en-IN" sz="1800" b="0" strike="noStrike" spc="-1" dirty="0">
                <a:solidFill>
                  <a:srgbClr val="000000"/>
                </a:solidFill>
                <a:latin typeface="Arial"/>
              </a:rPr>
              <a:t>Preprocess the data by cleaning and standardizing the text, removing irrelevant information, and structuring </a:t>
            </a:r>
            <a:r>
              <a:rPr lang="en-IN" sz="1800" spc="-1" dirty="0">
                <a:solidFill>
                  <a:srgbClr val="000000"/>
                </a:solidFill>
                <a:latin typeface="Arial"/>
              </a:rPr>
              <a:t>it into</a:t>
            </a:r>
            <a:r>
              <a:rPr lang="en-IN" sz="1800" b="0" strike="noStrike" spc="-1" dirty="0">
                <a:solidFill>
                  <a:srgbClr val="000000"/>
                </a:solidFill>
                <a:latin typeface="Arial"/>
              </a:rPr>
              <a:t> a format suitable for analysis and modelling</a:t>
            </a:r>
            <a:endParaRPr lang="en-IN"/>
          </a:p>
          <a:p>
            <a:pPr indent="0">
              <a:lnSpc>
                <a:spcPct val="100000"/>
              </a:lnSpc>
              <a:buNone/>
              <a:tabLst>
                <a:tab pos="0" algn="l"/>
              </a:tabLst>
            </a:pPr>
            <a:r>
              <a:rPr lang="en-IN" sz="1800" b="1" strike="noStrike" spc="-1" dirty="0">
                <a:solidFill>
                  <a:srgbClr val="000000"/>
                </a:solidFill>
                <a:latin typeface="Arial"/>
              </a:rPr>
              <a:t>2. Natural Language Processing (NLP):</a:t>
            </a:r>
            <a:endParaRPr lang="en-IN" sz="1800" b="0" strike="noStrike" spc="-1" dirty="0">
              <a:solidFill>
                <a:srgbClr val="000000"/>
              </a:solidFill>
              <a:latin typeface="Arial"/>
            </a:endParaRPr>
          </a:p>
          <a:p>
            <a:pPr indent="0">
              <a:lnSpc>
                <a:spcPct val="100000"/>
              </a:lnSpc>
              <a:spcAft>
                <a:spcPts val="283"/>
              </a:spcAft>
              <a:buNone/>
              <a:tabLst>
                <a:tab pos="0" algn="l"/>
              </a:tabLst>
            </a:pPr>
            <a:r>
              <a:rPr lang="en-IN" sz="1800" b="0" strike="noStrike" spc="-1" dirty="0">
                <a:solidFill>
                  <a:srgbClr val="000000"/>
                </a:solidFill>
                <a:latin typeface="Arial"/>
              </a:rPr>
              <a:t>Implement NLP techniques to parse and understand the medical text, including tokenization, stop-word removal,</a:t>
            </a:r>
            <a:r>
              <a:rPr lang="en-IN" sz="1800" spc="-1" dirty="0">
                <a:solidFill>
                  <a:srgbClr val="000000"/>
                </a:solidFill>
                <a:latin typeface="Arial"/>
              </a:rPr>
              <a:t> </a:t>
            </a:r>
            <a:r>
              <a:rPr lang="en-IN" sz="1800" b="0" strike="noStrike" spc="-1" dirty="0">
                <a:solidFill>
                  <a:srgbClr val="000000"/>
                </a:solidFill>
                <a:latin typeface="Arial"/>
              </a:rPr>
              <a:t>stemming, and lemmatization.</a:t>
            </a:r>
            <a:endParaRPr lang="en-IN" sz="1800" spc="-1" dirty="0">
              <a:solidFill>
                <a:srgbClr val="000000"/>
              </a:solidFill>
              <a:latin typeface="Arial"/>
            </a:endParaRPr>
          </a:p>
          <a:p>
            <a:pPr indent="0">
              <a:lnSpc>
                <a:spcPct val="100000"/>
              </a:lnSpc>
              <a:spcAft>
                <a:spcPts val="283"/>
              </a:spcAft>
              <a:buNone/>
              <a:tabLst>
                <a:tab pos="0" algn="l"/>
              </a:tabLst>
            </a:pPr>
            <a:r>
              <a:rPr lang="en-IN" sz="1800" b="0" strike="noStrike" spc="-1" dirty="0">
                <a:solidFill>
                  <a:srgbClr val="000000"/>
                </a:solidFill>
                <a:latin typeface="Arial"/>
              </a:rPr>
              <a:t>Utilize named entity recognition (NER) and part-of-speech tagging to identify medical entities, relationships, </a:t>
            </a:r>
            <a:r>
              <a:rPr lang="en-IN" sz="1800" spc="-1" dirty="0">
                <a:solidFill>
                  <a:srgbClr val="000000"/>
                </a:solidFill>
                <a:latin typeface="Arial"/>
              </a:rPr>
              <a:t>and categories</a:t>
            </a:r>
            <a:r>
              <a:rPr lang="en-IN" sz="1800" b="0" strike="noStrike" spc="-1" dirty="0">
                <a:solidFill>
                  <a:srgbClr val="000000"/>
                </a:solidFill>
                <a:latin typeface="Arial"/>
              </a:rPr>
              <a:t> within the text.</a:t>
            </a:r>
            <a:endParaRPr lang="en-IN" dirty="0"/>
          </a:p>
          <a:p>
            <a:pPr indent="0">
              <a:lnSpc>
                <a:spcPct val="100000"/>
              </a:lnSpc>
              <a:buNone/>
              <a:tabLst>
                <a:tab pos="0" algn="l"/>
              </a:tabLst>
            </a:pPr>
            <a:r>
              <a:rPr lang="en-IN" sz="1800" b="1" strike="noStrike" spc="-1" dirty="0">
                <a:solidFill>
                  <a:srgbClr val="000000"/>
                </a:solidFill>
                <a:latin typeface="Arial"/>
              </a:rPr>
              <a:t>3.Machine Learning and Deep Learning Models:</a:t>
            </a:r>
            <a:endParaRPr lang="en-IN" sz="1800" b="0" strike="noStrike" spc="-1" dirty="0">
              <a:solidFill>
                <a:srgbClr val="000000"/>
              </a:solidFill>
              <a:latin typeface="Arial"/>
            </a:endParaRPr>
          </a:p>
          <a:p>
            <a:pPr indent="0">
              <a:lnSpc>
                <a:spcPct val="100000"/>
              </a:lnSpc>
              <a:spcAft>
                <a:spcPts val="567"/>
              </a:spcAft>
              <a:buNone/>
              <a:tabLst>
                <a:tab pos="0" algn="l"/>
              </a:tabLst>
            </a:pPr>
            <a:r>
              <a:rPr lang="en-IN" sz="1800" b="0" strike="noStrike" spc="-1" dirty="0">
                <a:solidFill>
                  <a:srgbClr val="000000"/>
                </a:solidFill>
                <a:latin typeface="Arial"/>
              </a:rPr>
              <a:t>Develop machine learning models, such as support vector machines (SVM) or decision trees, to classify </a:t>
            </a:r>
            <a:r>
              <a:rPr lang="en-IN" sz="1800" spc="-1" dirty="0">
                <a:solidFill>
                  <a:srgbClr val="000000"/>
                </a:solidFill>
                <a:latin typeface="Arial"/>
              </a:rPr>
              <a:t>intents and</a:t>
            </a:r>
            <a:r>
              <a:rPr lang="en-IN" sz="1800" b="0" strike="noStrike" spc="-1" dirty="0">
                <a:solidFill>
                  <a:srgbClr val="000000"/>
                </a:solidFill>
                <a:latin typeface="Arial"/>
              </a:rPr>
              <a:t> extract key medical entities from user queries.</a:t>
            </a:r>
          </a:p>
          <a:p>
            <a:pPr indent="0">
              <a:lnSpc>
                <a:spcPct val="100000"/>
              </a:lnSpc>
              <a:buNone/>
              <a:tabLst>
                <a:tab pos="0" algn="l"/>
              </a:tabLst>
            </a:pPr>
            <a:r>
              <a:rPr lang="en-IN" sz="1800" b="0" strike="noStrike" spc="-1" dirty="0">
                <a:solidFill>
                  <a:srgbClr val="000000"/>
                </a:solidFill>
                <a:latin typeface="Arial"/>
              </a:rPr>
              <a:t>Explore advanced deep learning models like recurrent neural networks (RNNs) or transformers for </a:t>
            </a:r>
            <a:r>
              <a:rPr lang="en-IN" sz="1800" spc="-1" dirty="0">
                <a:solidFill>
                  <a:srgbClr val="000000"/>
                </a:solidFill>
                <a:latin typeface="Arial"/>
              </a:rPr>
              <a:t>intent classification</a:t>
            </a:r>
            <a:r>
              <a:rPr lang="en-IN" sz="1800" b="0" strike="noStrike" spc="-1" dirty="0">
                <a:solidFill>
                  <a:srgbClr val="000000"/>
                </a:solidFill>
                <a:latin typeface="Arial"/>
              </a:rPr>
              <a:t>, entity recognition, and response generation based on the </a:t>
            </a:r>
            <a:r>
              <a:rPr lang="en-IN" sz="1800" b="0" strike="noStrike" spc="-1" dirty="0" err="1">
                <a:solidFill>
                  <a:srgbClr val="000000"/>
                </a:solidFill>
                <a:latin typeface="Arial"/>
              </a:rPr>
              <a:t>preprocessed</a:t>
            </a:r>
            <a:r>
              <a:rPr lang="en-IN" sz="1800" b="0" strike="noStrike" spc="-1" dirty="0">
                <a:solidFill>
                  <a:srgbClr val="000000"/>
                </a:solidFill>
                <a:latin typeface="Arial"/>
              </a:rPr>
              <a:t> medical text.</a:t>
            </a:r>
          </a:p>
          <a:p>
            <a:pPr indent="0">
              <a:lnSpc>
                <a:spcPct val="100000"/>
              </a:lnSpc>
              <a:buNone/>
              <a:tabLst>
                <a:tab pos="0" algn="l"/>
              </a:tabLst>
            </a:pPr>
            <a:endParaRPr lang="en-IN" sz="1800" b="0" strike="noStrike" spc="-1">
              <a:solidFill>
                <a:srgbClr val="000000"/>
              </a:solidFill>
              <a:latin typeface="Arial"/>
            </a:endParaRPr>
          </a:p>
          <a:p>
            <a:pPr indent="0">
              <a:lnSpc>
                <a:spcPct val="100000"/>
              </a:lnSpc>
              <a:buNone/>
              <a:tabLst>
                <a:tab pos="0" algn="l"/>
              </a:tabLst>
            </a:pP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20000" y="1062360"/>
            <a:ext cx="1097856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567"/>
              </a:spcAft>
              <a:tabLst>
                <a:tab pos="0" algn="l"/>
              </a:tabLst>
            </a:pPr>
            <a:r>
              <a:rPr lang="en-IN" sz="1800" b="1" strike="noStrike" spc="-1" dirty="0">
                <a:solidFill>
                  <a:srgbClr val="000000"/>
                </a:solidFill>
                <a:latin typeface="Arial"/>
                <a:ea typeface="DejaVu Sans"/>
              </a:rPr>
              <a:t>4. Reinforcement Learning and Feedback Loop:</a:t>
            </a:r>
            <a:endParaRPr lang="en-IN" sz="1800" b="0" strike="noStrike" spc="-1" dirty="0">
              <a:solidFill>
                <a:srgbClr val="000000"/>
              </a:solidFill>
              <a:latin typeface="Arial"/>
            </a:endParaRPr>
          </a:p>
          <a:p>
            <a:pPr algn="just">
              <a:spcAft>
                <a:spcPts val="567"/>
              </a:spcAft>
              <a:tabLst>
                <a:tab pos="0" algn="l"/>
              </a:tabLst>
            </a:pPr>
            <a:r>
              <a:rPr lang="en-IN" sz="1800" b="0" strike="noStrike" spc="-1" dirty="0">
                <a:solidFill>
                  <a:srgbClr val="000000"/>
                </a:solidFill>
                <a:latin typeface="Arial"/>
                <a:ea typeface="DejaVu Sans"/>
              </a:rPr>
              <a:t>Implement a reinforcement learning approach to continually improve the chatbot's responses based on user feedback and interactions.</a:t>
            </a:r>
            <a:endParaRPr lang="en-IN" spc="-1" dirty="0">
              <a:solidFill>
                <a:srgbClr val="000000"/>
              </a:solidFill>
              <a:latin typeface="Arial"/>
              <a:ea typeface="DejaVu Sans"/>
            </a:endParaRPr>
          </a:p>
          <a:p>
            <a:pPr algn="just">
              <a:spcAft>
                <a:spcPts val="567"/>
              </a:spcAft>
              <a:tabLst>
                <a:tab pos="0" algn="l"/>
              </a:tabLst>
            </a:pPr>
            <a:r>
              <a:rPr lang="en-IN" sz="1800" b="0" strike="noStrike" spc="-1" dirty="0">
                <a:solidFill>
                  <a:srgbClr val="000000"/>
                </a:solidFill>
                <a:latin typeface="Arial"/>
                <a:ea typeface="DejaVu Sans"/>
              </a:rPr>
              <a:t>Create a feedback loop that allows users to rate and provide feedback on the chatbot's responses, enabling the model to learn from its mistakes and enhance</a:t>
            </a:r>
            <a:r>
              <a:rPr lang="en-IN" spc="-1" dirty="0">
                <a:solidFill>
                  <a:srgbClr val="000000"/>
                </a:solidFill>
                <a:latin typeface="Arial"/>
                <a:ea typeface="DejaVu Sans"/>
              </a:rPr>
              <a:t> </a:t>
            </a:r>
            <a:r>
              <a:rPr lang="en-IN" sz="1800" b="0" strike="noStrike" spc="-1" dirty="0">
                <a:solidFill>
                  <a:srgbClr val="000000"/>
                </a:solidFill>
                <a:latin typeface="Arial"/>
                <a:ea typeface="DejaVu Sans"/>
              </a:rPr>
              <a:t> its accuracy and relevance over time.</a:t>
            </a:r>
            <a:endParaRPr lang="en-IN" sz="1800" b="0" strike="noStrike" spc="-1" dirty="0">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spcAft>
                <a:spcPts val="850"/>
              </a:spcAft>
              <a:tabLst>
                <a:tab pos="0" algn="l"/>
              </a:tabLst>
            </a:pPr>
            <a:r>
              <a:rPr lang="en-IN" sz="1800" b="1" strike="noStrike" spc="-1" dirty="0">
                <a:solidFill>
                  <a:srgbClr val="000000"/>
                </a:solidFill>
                <a:latin typeface="Arial"/>
                <a:ea typeface="DejaVu Sans"/>
              </a:rPr>
              <a:t>5.  Iterative Development and Evaluation:</a:t>
            </a:r>
            <a:endParaRPr lang="en-IN" sz="1800" b="0" strike="noStrike" spc="-1">
              <a:solidFill>
                <a:srgbClr val="000000"/>
              </a:solidFill>
              <a:latin typeface="Arial"/>
            </a:endParaRPr>
          </a:p>
          <a:p>
            <a:pPr algn="just">
              <a:lnSpc>
                <a:spcPct val="100000"/>
              </a:lnSpc>
              <a:spcAft>
                <a:spcPts val="1134"/>
              </a:spcAft>
              <a:tabLst>
                <a:tab pos="0" algn="l"/>
              </a:tabLst>
            </a:pPr>
            <a:r>
              <a:rPr lang="en-IN" sz="1800" b="0" strike="noStrike" spc="-1" dirty="0">
                <a:solidFill>
                  <a:srgbClr val="000000"/>
                </a:solidFill>
                <a:latin typeface="Arial"/>
                <a:ea typeface="DejaVu Sans"/>
              </a:rPr>
              <a:t>Adopt an iterative development approach, where the chatbot is continually updated, refined, and expanded with new medical data and improved algorithms.</a:t>
            </a:r>
            <a:endParaRPr lang="en-IN" sz="1800" b="0" strike="noStrike" spc="-1" dirty="0">
              <a:solidFill>
                <a:srgbClr val="000000"/>
              </a:solidFill>
              <a:latin typeface="Arial"/>
            </a:endParaRPr>
          </a:p>
          <a:p>
            <a:pPr algn="just">
              <a:spcAft>
                <a:spcPts val="1701"/>
              </a:spcAft>
              <a:tabLst>
                <a:tab pos="0" algn="l"/>
              </a:tabLst>
            </a:pPr>
            <a:r>
              <a:rPr lang="en-IN" sz="1800" b="0" strike="noStrike" spc="-1" dirty="0">
                <a:solidFill>
                  <a:srgbClr val="000000"/>
                </a:solidFill>
                <a:latin typeface="Arial"/>
                <a:ea typeface="DejaVu Sans"/>
              </a:rPr>
              <a:t>Evaluate the chatbot's performance using various metrics such as precision, recall, F1-score, and user satisfaction surveys to identify areas for enhancement and ensure the chatbot meets its intended objectives.</a:t>
            </a:r>
            <a:endParaRPr lang="en-IN" spc="-1" dirty="0">
              <a:solidFill>
                <a:srgbClr val="000000"/>
              </a:solidFill>
              <a:latin typeface="Arial"/>
              <a:ea typeface="DejaVu Sans"/>
            </a:endParaRPr>
          </a:p>
          <a:p>
            <a:pPr algn="just">
              <a:lnSpc>
                <a:spcPct val="100000"/>
              </a:lnSpc>
              <a:spcAft>
                <a:spcPts val="1701"/>
              </a:spcAft>
              <a:tabLst>
                <a:tab pos="0" algn="l"/>
              </a:tabLst>
            </a:pPr>
            <a:r>
              <a:rPr lang="en-IN" sz="1800" b="0" strike="noStrike" spc="-1" dirty="0">
                <a:solidFill>
                  <a:srgbClr val="000000"/>
                </a:solidFill>
                <a:latin typeface="Arial"/>
                <a:ea typeface="DejaVu Sans"/>
              </a:rPr>
              <a:t>These methodologies provide a structured approach for building a self-learning medical chatbot, focusing on data, language understanding, machine learning models, continuous learning, and iterative development to create an effective and reliable healthcare tool.</a:t>
            </a:r>
            <a:endParaRPr lang="en-IN" sz="1800" b="0" strike="noStrike" spc="-1" dirty="0">
              <a:solidFill>
                <a:srgbClr val="000000"/>
              </a:solidFill>
              <a:latin typeface="Arial"/>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
        <p:nvSpPr>
          <p:cNvPr id="111" name="Content Placeholder 3"/>
          <p:cNvSpPr/>
          <p:nvPr/>
        </p:nvSpPr>
        <p:spPr>
          <a:xfrm>
            <a:off x="692400" y="847766"/>
            <a:ext cx="10665000" cy="495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a:solidFill>
                <a:srgbClr val="000000"/>
              </a:solidFill>
              <a:latin typeface="Arial"/>
            </a:endParaRPr>
          </a:p>
          <a:p>
            <a:pPr algn="just">
              <a:spcAft>
                <a:spcPts val="567"/>
              </a:spcAft>
              <a:buClr>
                <a:srgbClr val="000000"/>
              </a:buClr>
            </a:pPr>
            <a:r>
              <a:rPr lang="en-US" sz="1800" b="1" strike="noStrike" spc="-1" dirty="0">
                <a:solidFill>
                  <a:srgbClr val="000000"/>
                </a:solidFill>
                <a:latin typeface="Arial"/>
                <a:ea typeface="Verdana"/>
              </a:rPr>
              <a:t>Week 1: Project Inception and Data Collection(09/09/2023)</a:t>
            </a:r>
            <a:endParaRPr lang="en-IN" spc="-1" dirty="0">
              <a:solidFill>
                <a:srgbClr val="000000"/>
              </a:solidFill>
              <a:latin typeface="Arial"/>
              <a:ea typeface="Verdana"/>
            </a:endParaRPr>
          </a:p>
          <a:p>
            <a:pPr algn="just">
              <a:spcAft>
                <a:spcPts val="567"/>
              </a:spcAft>
            </a:pPr>
            <a:r>
              <a:rPr lang="en-US" sz="1800" b="0" strike="noStrike" spc="-1" dirty="0">
                <a:solidFill>
                  <a:srgbClr val="000000"/>
                </a:solidFill>
                <a:latin typeface="Arial"/>
                <a:ea typeface="Verdana"/>
              </a:rPr>
              <a:t>Day 1-2: Project kickoff, team formation, and goal alignment.</a:t>
            </a:r>
            <a:endParaRPr lang="en-IN" spc="-1">
              <a:solidFill>
                <a:srgbClr val="000000"/>
              </a:solidFill>
              <a:latin typeface="Arial"/>
              <a:ea typeface="Verdana"/>
            </a:endParaRPr>
          </a:p>
          <a:p>
            <a:pPr algn="just">
              <a:spcAft>
                <a:spcPts val="567"/>
              </a:spcAft>
            </a:pPr>
            <a:r>
              <a:rPr lang="en-US" sz="1800" b="0" strike="noStrike" spc="-1" dirty="0">
                <a:solidFill>
                  <a:srgbClr val="000000"/>
                </a:solidFill>
                <a:latin typeface="Arial"/>
                <a:ea typeface="Verdana"/>
              </a:rPr>
              <a:t>Day 3-4: Define project scope, objectives, and establish key performance indicators (KPIs).</a:t>
            </a:r>
            <a:endParaRPr lang="en-IN" spc="-1">
              <a:solidFill>
                <a:srgbClr val="000000"/>
              </a:solidFill>
              <a:latin typeface="Arial"/>
              <a:ea typeface="Verdana"/>
            </a:endParaRPr>
          </a:p>
          <a:p>
            <a:pPr algn="just">
              <a:lnSpc>
                <a:spcPct val="100000"/>
              </a:lnSpc>
              <a:spcAft>
                <a:spcPts val="567"/>
              </a:spcAft>
            </a:pPr>
            <a:r>
              <a:rPr lang="en-US" sz="1800" b="0" strike="noStrike" spc="-1" dirty="0">
                <a:solidFill>
                  <a:srgbClr val="000000"/>
                </a:solidFill>
                <a:latin typeface="Arial"/>
                <a:ea typeface="Verdana"/>
              </a:rPr>
              <a:t>Day 5-7: Research and select suitable datasets and sources for medical data collection.</a:t>
            </a:r>
            <a:r>
              <a:rPr lang="en-US" spc="-1" dirty="0">
                <a:solidFill>
                  <a:srgbClr val="000000"/>
                </a:solidFill>
                <a:latin typeface="Arial"/>
                <a:ea typeface="Verdana"/>
              </a:rPr>
              <a:t> </a:t>
            </a:r>
            <a:endParaRPr lang="en-IN" sz="1800" b="0" strike="noStrike" spc="-1" dirty="0">
              <a:solidFill>
                <a:srgbClr val="000000"/>
              </a:solidFill>
              <a:latin typeface="Arial"/>
            </a:endParaRPr>
          </a:p>
          <a:p>
            <a:pPr algn="just"/>
            <a:r>
              <a:rPr lang="en-US" sz="1800" b="1" strike="noStrike" spc="-1" dirty="0">
                <a:solidFill>
                  <a:srgbClr val="000000"/>
                </a:solidFill>
                <a:latin typeface="Arial"/>
                <a:ea typeface="Verdana"/>
              </a:rPr>
              <a:t>Week 2: Project Inception and Data Collection(10/11/2023)</a:t>
            </a:r>
            <a:endParaRPr lang="en-IN" sz="1800" b="0" strike="noStrike" spc="-1" dirty="0">
              <a:solidFill>
                <a:srgbClr val="000000"/>
              </a:solidFill>
              <a:latin typeface="Arial"/>
            </a:endParaRPr>
          </a:p>
          <a:p>
            <a:pPr algn="just"/>
            <a:r>
              <a:rPr lang="en-US" sz="1800" b="0" strike="noStrike" spc="-1" dirty="0">
                <a:solidFill>
                  <a:srgbClr val="000000"/>
                </a:solidFill>
                <a:latin typeface="Arial"/>
                <a:ea typeface="Verdana"/>
              </a:rPr>
              <a:t>Day 1-3: Collect and curate the selected medical datasets for preprocessing.</a:t>
            </a:r>
            <a:endParaRPr lang="en-IN" sz="1800" b="0" strike="noStrike" spc="-1">
              <a:solidFill>
                <a:srgbClr val="000000"/>
              </a:solidFill>
              <a:latin typeface="Arial"/>
            </a:endParaRPr>
          </a:p>
          <a:p>
            <a:pPr algn="just">
              <a:spcBef>
                <a:spcPts val="479"/>
              </a:spcBef>
              <a:buClr>
                <a:srgbClr val="000000"/>
              </a:buClr>
            </a:pPr>
            <a:r>
              <a:rPr lang="en-US" sz="1800" b="0" strike="noStrike" spc="-1" dirty="0">
                <a:solidFill>
                  <a:srgbClr val="000000"/>
                </a:solidFill>
                <a:latin typeface="Arial"/>
                <a:ea typeface="Verdana"/>
              </a:rPr>
              <a:t>Day 4-5: Begin data preprocessing (cleaning, formatting, and structuring).</a:t>
            </a:r>
            <a:endParaRPr lang="en-IN" sz="1800" b="0" strike="noStrike" spc="-1" dirty="0">
              <a:solidFill>
                <a:srgbClr val="000000"/>
              </a:solidFill>
              <a:latin typeface="Arial"/>
            </a:endParaRPr>
          </a:p>
          <a:p>
            <a:pPr algn="just">
              <a:spcBef>
                <a:spcPts val="479"/>
              </a:spcBef>
              <a:buClr>
                <a:srgbClr val="000000"/>
              </a:buClr>
            </a:pPr>
            <a:r>
              <a:rPr lang="en-US" sz="1800" b="0" strike="noStrike" spc="-1" dirty="0">
                <a:solidFill>
                  <a:srgbClr val="000000"/>
                </a:solidFill>
                <a:latin typeface="Arial"/>
                <a:ea typeface="Verdana"/>
              </a:rPr>
              <a:t>Day 6-7: Document data preprocessing procedures and initial findings.</a:t>
            </a:r>
            <a:endParaRPr lang="en-IN" spc="-1">
              <a:solidFill>
                <a:srgbClr val="000000"/>
              </a:solidFill>
              <a:latin typeface="Arial"/>
              <a:ea typeface="Verdana"/>
            </a:endParaRPr>
          </a:p>
          <a:p>
            <a:pPr algn="just">
              <a:spcBef>
                <a:spcPts val="479"/>
              </a:spcBef>
            </a:pPr>
            <a:r>
              <a:rPr lang="en-US" sz="1800" b="1" strike="noStrike" spc="-1" dirty="0">
                <a:solidFill>
                  <a:srgbClr val="000000"/>
                </a:solidFill>
                <a:latin typeface="Arial"/>
                <a:ea typeface="Verdana"/>
              </a:rPr>
              <a:t>Week 3: Implementing Natural Language Processing</a:t>
            </a:r>
            <a:r>
              <a:rPr lang="en-US" b="1" spc="-1" dirty="0">
                <a:solidFill>
                  <a:srgbClr val="000000"/>
                </a:solidFill>
                <a:latin typeface="Arial"/>
                <a:ea typeface="Verdana"/>
              </a:rPr>
              <a:t> </a:t>
            </a:r>
            <a:r>
              <a:rPr lang="en-US" sz="1800" b="1" strike="noStrike" spc="-1" dirty="0">
                <a:solidFill>
                  <a:srgbClr val="000000"/>
                </a:solidFill>
                <a:latin typeface="Arial"/>
                <a:ea typeface="Verdana"/>
              </a:rPr>
              <a:t> (27/11/2023)</a:t>
            </a:r>
            <a:endParaRPr lang="en-IN" sz="1800" b="0" strike="noStrike" spc="-1">
              <a:solidFill>
                <a:srgbClr val="000000"/>
              </a:solidFill>
              <a:latin typeface="Arial"/>
            </a:endParaRPr>
          </a:p>
          <a:p>
            <a:pPr algn="just">
              <a:spcBef>
                <a:spcPts val="479"/>
              </a:spcBef>
              <a:buClr>
                <a:srgbClr val="000000"/>
              </a:buClr>
            </a:pPr>
            <a:r>
              <a:rPr lang="en-US" sz="1800" b="0" strike="noStrike" spc="-1" dirty="0">
                <a:solidFill>
                  <a:srgbClr val="000000"/>
                </a:solidFill>
                <a:latin typeface="Arial"/>
                <a:ea typeface="Verdana"/>
              </a:rPr>
              <a:t>Day 1-2: Implement basic NLP techniques on preprocessed data (tokenization, stop-word removal,</a:t>
            </a:r>
            <a:r>
              <a:rPr lang="en-US" spc="-1" dirty="0">
                <a:solidFill>
                  <a:srgbClr val="000000"/>
                </a:solidFill>
                <a:latin typeface="Arial"/>
                <a:ea typeface="Verdana"/>
              </a:rPr>
              <a:t>   </a:t>
            </a:r>
            <a:r>
              <a:rPr lang="en-US" sz="1800" b="0" strike="noStrike" spc="-1" dirty="0">
                <a:solidFill>
                  <a:srgbClr val="000000"/>
                </a:solidFill>
                <a:latin typeface="Arial"/>
                <a:ea typeface="Verdana"/>
              </a:rPr>
              <a:t> etc.).</a:t>
            </a:r>
            <a:endParaRPr lang="en-IN" sz="1800" b="0" strike="noStrike" spc="-1" dirty="0">
              <a:solidFill>
                <a:srgbClr val="000000"/>
              </a:solidFill>
              <a:latin typeface="Arial"/>
            </a:endParaRPr>
          </a:p>
          <a:p>
            <a:pPr algn="just">
              <a:spcBef>
                <a:spcPts val="479"/>
              </a:spcBef>
              <a:buClr>
                <a:srgbClr val="000000"/>
              </a:buClr>
            </a:pPr>
            <a:r>
              <a:rPr lang="en-US" sz="1800" b="0" strike="noStrike" spc="-1" dirty="0">
                <a:solidFill>
                  <a:srgbClr val="000000"/>
                </a:solidFill>
                <a:latin typeface="Arial"/>
                <a:ea typeface="Verdana"/>
              </a:rPr>
              <a:t>Day 3-4: Begin developing machine learning models for intent classification and entity extraction.</a:t>
            </a:r>
            <a:endParaRPr lang="en-IN" sz="1800" b="0" strike="noStrike" spc="-1" dirty="0">
              <a:solidFill>
                <a:srgbClr val="000000"/>
              </a:solidFill>
              <a:latin typeface="Arial"/>
            </a:endParaRPr>
          </a:p>
          <a:p>
            <a:pPr algn="just">
              <a:spcBef>
                <a:spcPts val="479"/>
              </a:spcBef>
              <a:buClr>
                <a:srgbClr val="000000"/>
              </a:buClr>
            </a:pPr>
            <a:r>
              <a:rPr lang="en-US" sz="1800" b="0" strike="noStrike" spc="-1" dirty="0">
                <a:solidFill>
                  <a:srgbClr val="000000"/>
                </a:solidFill>
                <a:latin typeface="Arial"/>
                <a:ea typeface="Verdana"/>
              </a:rPr>
              <a:t>Day 5-7: Evaluate and refine the initial machine learning models.</a:t>
            </a:r>
            <a:endParaRPr lang="en-IN" sz="1800" b="0" strike="noStrike" spc="-1" dirty="0">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a:p>
            <a:pPr algn="just">
              <a:lnSpc>
                <a:spcPct val="100000"/>
              </a:lnSpc>
              <a:spcBef>
                <a:spcPts val="479"/>
              </a:spcBef>
            </a:pPr>
            <a:endParaRPr lang="en-IN"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35341" y="465514"/>
            <a:ext cx="10879731" cy="48678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spcBef>
                <a:spcPts val="479"/>
              </a:spcBef>
              <a:tabLst>
                <a:tab pos="0" algn="l"/>
              </a:tabLst>
            </a:pPr>
            <a:endParaRPr lang="en-US" b="1" spc="-1" dirty="0">
              <a:solidFill>
                <a:srgbClr val="000000"/>
              </a:solidFill>
              <a:latin typeface="Arial"/>
              <a:ea typeface="Verdana"/>
            </a:endParaRPr>
          </a:p>
          <a:p>
            <a:pPr marL="342900" algn="just">
              <a:spcBef>
                <a:spcPts val="479"/>
              </a:spcBef>
              <a:tabLst>
                <a:tab pos="0" algn="l"/>
              </a:tabLst>
            </a:pPr>
            <a:endParaRPr lang="en-US" b="1" spc="-1" dirty="0">
              <a:solidFill>
                <a:srgbClr val="000000"/>
              </a:solidFill>
              <a:latin typeface="Arial"/>
              <a:ea typeface="Verdana"/>
            </a:endParaRPr>
          </a:p>
          <a:p>
            <a:pPr marL="342900" algn="just">
              <a:spcBef>
                <a:spcPts val="479"/>
              </a:spcBef>
              <a:tabLst>
                <a:tab pos="0" algn="l"/>
              </a:tabLst>
            </a:pPr>
            <a:r>
              <a:rPr lang="en-US" sz="1800" b="1" strike="noStrike" spc="-1" dirty="0">
                <a:solidFill>
                  <a:srgbClr val="000000"/>
                </a:solidFill>
                <a:latin typeface="Arial"/>
                <a:ea typeface="Verdana"/>
              </a:rPr>
              <a:t>Week 4:Model Development(08/12/2023)</a:t>
            </a:r>
            <a:endParaRPr lang="en-IN" spc="-1" dirty="0">
              <a:solidFill>
                <a:srgbClr val="000000"/>
              </a:solidFill>
              <a:latin typeface="Arial"/>
              <a:ea typeface="Verdana"/>
            </a:endParaRPr>
          </a:p>
          <a:p>
            <a:pPr marL="342900" algn="just">
              <a:spcBef>
                <a:spcPts val="479"/>
              </a:spcBef>
              <a:tabLst>
                <a:tab pos="0" algn="l"/>
              </a:tabLst>
            </a:pPr>
            <a:r>
              <a:rPr lang="en-US" sz="1800" b="0" strike="noStrike" spc="-1" dirty="0">
                <a:solidFill>
                  <a:srgbClr val="000000"/>
                </a:solidFill>
                <a:latin typeface="Arial"/>
                <a:ea typeface="Verdana"/>
              </a:rPr>
              <a:t>Day 1-2: Explore and experiment with advanced NLP models and deep learning architectures</a:t>
            </a:r>
            <a:endParaRPr lang="en-IN" spc="-1" dirty="0">
              <a:solidFill>
                <a:srgbClr val="000000"/>
              </a:solidFill>
              <a:latin typeface="Arial"/>
              <a:ea typeface="Verdana"/>
            </a:endParaRPr>
          </a:p>
          <a:p>
            <a:pPr marL="342900" algn="just">
              <a:spcBef>
                <a:spcPts val="479"/>
              </a:spcBef>
              <a:tabLst>
                <a:tab pos="0" algn="l"/>
              </a:tabLst>
            </a:pPr>
            <a:r>
              <a:rPr lang="en-US" sz="1800" b="0" strike="noStrike" spc="-1" dirty="0">
                <a:solidFill>
                  <a:srgbClr val="000000"/>
                </a:solidFill>
                <a:latin typeface="Arial"/>
                <a:ea typeface="Verdana"/>
              </a:rPr>
              <a:t>(</a:t>
            </a:r>
            <a:r>
              <a:rPr lang="en-US" sz="1800" b="0" strike="noStrike" spc="-1" err="1">
                <a:solidFill>
                  <a:srgbClr val="000000"/>
                </a:solidFill>
                <a:latin typeface="Arial"/>
                <a:ea typeface="Verdana"/>
              </a:rPr>
              <a:t>e.g</a:t>
            </a:r>
            <a:r>
              <a:rPr lang="en-US" sz="1800" b="0" strike="noStrike" spc="-1" dirty="0">
                <a:solidFill>
                  <a:srgbClr val="000000"/>
                </a:solidFill>
                <a:latin typeface="Arial"/>
                <a:ea typeface="Verdana"/>
              </a:rPr>
              <a:t>:- RNNs, transformers</a:t>
            </a:r>
            <a:r>
              <a:rPr lang="en-US" spc="-1" dirty="0">
                <a:solidFill>
                  <a:srgbClr val="000000"/>
                </a:solidFill>
                <a:latin typeface="Arial"/>
                <a:ea typeface="Verdana"/>
              </a:rPr>
              <a:t>). </a:t>
            </a:r>
            <a:endParaRPr lang="en-IN" spc="-1" dirty="0">
              <a:solidFill>
                <a:srgbClr val="000000"/>
              </a:solidFill>
              <a:latin typeface="Arial"/>
              <a:ea typeface="Verdana"/>
            </a:endParaRPr>
          </a:p>
          <a:p>
            <a:pPr marL="342900" algn="just">
              <a:spcBef>
                <a:spcPts val="479"/>
              </a:spcBef>
              <a:tabLst>
                <a:tab pos="0" algn="l"/>
              </a:tabLst>
            </a:pPr>
            <a:r>
              <a:rPr lang="en-US" sz="1800" b="0" strike="noStrike" spc="-1" dirty="0">
                <a:solidFill>
                  <a:srgbClr val="000000"/>
                </a:solidFill>
                <a:latin typeface="Arial"/>
                <a:ea typeface="Verdana"/>
              </a:rPr>
              <a:t>Day 3-5: Train and fine-tune the models using the preprocessed medical data.</a:t>
            </a:r>
            <a:endParaRPr lang="en-IN" spc="-1">
              <a:solidFill>
                <a:srgbClr val="000000"/>
              </a:solidFill>
              <a:latin typeface="Arial"/>
              <a:ea typeface="Verdana"/>
            </a:endParaRPr>
          </a:p>
          <a:p>
            <a:pPr marL="342900" algn="just">
              <a:spcBef>
                <a:spcPts val="479"/>
              </a:spcBef>
              <a:tabLst>
                <a:tab pos="0" algn="l"/>
              </a:tabLst>
            </a:pPr>
            <a:r>
              <a:rPr lang="en-US" sz="1800" b="0" strike="noStrike" spc="-1" dirty="0">
                <a:solidFill>
                  <a:srgbClr val="000000"/>
                </a:solidFill>
                <a:latin typeface="Arial"/>
                <a:ea typeface="Verdana"/>
              </a:rPr>
              <a:t>Day 6-7: Evaluate model performance, choose the most effective model, and document the results.</a:t>
            </a:r>
            <a:endParaRPr lang="en-IN" spc="-1">
              <a:solidFill>
                <a:srgbClr val="000000"/>
              </a:solidFill>
              <a:latin typeface="Arial"/>
              <a:ea typeface="Verdana"/>
            </a:endParaRPr>
          </a:p>
          <a:p>
            <a:pPr marL="342900" algn="just">
              <a:spcBef>
                <a:spcPts val="479"/>
              </a:spcBef>
              <a:tabLst>
                <a:tab pos="0" algn="l"/>
              </a:tabLst>
            </a:pPr>
            <a:r>
              <a:rPr lang="en-US" sz="1800" b="1" strike="noStrike" spc="-1" dirty="0">
                <a:solidFill>
                  <a:srgbClr val="000000"/>
                </a:solidFill>
                <a:latin typeface="Arial"/>
                <a:ea typeface="Verdana"/>
              </a:rPr>
              <a:t>Week 5: Integration, User Feedback Loop, and Continuous Learning(26/12/2023)</a:t>
            </a:r>
            <a:endParaRPr lang="en-IN" sz="1800" b="0" strike="noStrike" spc="-1" dirty="0">
              <a:solidFill>
                <a:srgbClr val="000000"/>
              </a:solidFill>
              <a:latin typeface="Arial"/>
            </a:endParaRPr>
          </a:p>
          <a:p>
            <a:pPr marL="342900" algn="just">
              <a:tabLst>
                <a:tab pos="0" algn="l"/>
              </a:tabLst>
            </a:pPr>
            <a:r>
              <a:rPr lang="en-US" sz="1800" b="0" strike="noStrike" spc="-1" dirty="0">
                <a:solidFill>
                  <a:srgbClr val="000000"/>
                </a:solidFill>
                <a:latin typeface="Arial"/>
                <a:ea typeface="Verdana"/>
              </a:rPr>
              <a:t>Day 1-3: Integrate the selected machine learning model into the chatbot interface.</a:t>
            </a:r>
            <a:endParaRPr lang="en-IN" spc="-1" dirty="0">
              <a:solidFill>
                <a:srgbClr val="000000"/>
              </a:solidFill>
              <a:latin typeface="Arial"/>
              <a:ea typeface="Verdana"/>
            </a:endParaRPr>
          </a:p>
          <a:p>
            <a:pPr marL="342900" algn="just">
              <a:lnSpc>
                <a:spcPct val="100000"/>
              </a:lnSpc>
              <a:tabLst>
                <a:tab pos="0" algn="l"/>
              </a:tabLst>
            </a:pPr>
            <a:r>
              <a:rPr lang="en-US" sz="1800" b="0" strike="noStrike" spc="-1" dirty="0">
                <a:solidFill>
                  <a:srgbClr val="000000"/>
                </a:solidFill>
                <a:latin typeface="Arial"/>
                <a:ea typeface="Verdana"/>
              </a:rPr>
              <a:t>Day 4-5: Implement a user feedback mechanism and set up the feedback loop for continuous learning.</a:t>
            </a:r>
            <a:endParaRPr lang="en-IN" sz="1800" b="0" strike="noStrike" spc="-1" dirty="0">
              <a:solidFill>
                <a:srgbClr val="000000"/>
              </a:solidFill>
              <a:latin typeface="Arial"/>
            </a:endParaRPr>
          </a:p>
          <a:p>
            <a:pPr marL="342900" algn="just">
              <a:lnSpc>
                <a:spcPct val="100000"/>
              </a:lnSpc>
              <a:tabLst>
                <a:tab pos="0" algn="l"/>
              </a:tabLst>
            </a:pPr>
            <a:r>
              <a:rPr lang="en-US" sz="1800" b="0" strike="noStrike" spc="-1" dirty="0">
                <a:solidFill>
                  <a:srgbClr val="000000"/>
                </a:solidFill>
                <a:latin typeface="Arial"/>
                <a:ea typeface="Verdana"/>
              </a:rPr>
              <a:t>Day 6-7: Conduct initial usability testing and gather feedback for improvements.</a:t>
            </a:r>
            <a:endParaRPr lang="en-IN" sz="1800" b="0" strike="noStrike" spc="-1" dirty="0">
              <a:solidFill>
                <a:srgbClr val="000000"/>
              </a:solidFill>
              <a:latin typeface="Arial"/>
            </a:endParaRPr>
          </a:p>
          <a:p>
            <a:pPr marL="342900" algn="just">
              <a:tabLst>
                <a:tab pos="0" algn="l"/>
              </a:tabLst>
            </a:pPr>
            <a:r>
              <a:rPr lang="en-US" sz="1800" b="1" strike="noStrike" spc="-1" dirty="0">
                <a:solidFill>
                  <a:srgbClr val="000000"/>
                </a:solidFill>
                <a:latin typeface="Arial"/>
                <a:ea typeface="Verdana"/>
              </a:rPr>
              <a:t>Week 6: Refinement, Testing, and Final Presentation(8/01/2024)</a:t>
            </a:r>
            <a:endParaRPr lang="en-IN" spc="-1" dirty="0">
              <a:solidFill>
                <a:srgbClr val="000000"/>
              </a:solidFill>
              <a:latin typeface="Arial"/>
              <a:ea typeface="Verdana"/>
            </a:endParaRPr>
          </a:p>
          <a:p>
            <a:pPr marL="342900" algn="just">
              <a:lnSpc>
                <a:spcPct val="100000"/>
              </a:lnSpc>
              <a:tabLst>
                <a:tab pos="0" algn="l"/>
              </a:tabLst>
            </a:pPr>
            <a:r>
              <a:rPr lang="en-US" sz="1800" b="0" strike="noStrike" spc="-1" dirty="0">
                <a:solidFill>
                  <a:srgbClr val="000000"/>
                </a:solidFill>
                <a:latin typeface="Arial"/>
                <a:ea typeface="Verdana"/>
              </a:rPr>
              <a:t>Day 1-3: Incorporate feedback and make necessary refinements to the chatbot's interface and functionality.</a:t>
            </a:r>
            <a:endParaRPr lang="en-IN" sz="1800" b="0" strike="noStrike" spc="-1">
              <a:solidFill>
                <a:srgbClr val="000000"/>
              </a:solidFill>
              <a:latin typeface="Arial"/>
            </a:endParaRPr>
          </a:p>
          <a:p>
            <a:pPr marL="342900" algn="just">
              <a:tabLst>
                <a:tab pos="0" algn="l"/>
              </a:tabLst>
            </a:pPr>
            <a:r>
              <a:rPr lang="en-US" sz="1800" b="0" strike="noStrike" spc="-1" dirty="0">
                <a:solidFill>
                  <a:srgbClr val="000000"/>
                </a:solidFill>
                <a:latin typeface="Arial"/>
                <a:ea typeface="Verdana"/>
              </a:rPr>
              <a:t>Day 4-5: Conduct comprehensive testing, including stress testing and edge case analysis.</a:t>
            </a:r>
            <a:endParaRPr lang="en-IN" sz="1800" b="0" strike="noStrike" spc="-1" dirty="0">
              <a:solidFill>
                <a:srgbClr val="000000"/>
              </a:solidFill>
              <a:latin typeface="Arial"/>
            </a:endParaRPr>
          </a:p>
          <a:p>
            <a:pPr marL="342900" algn="just">
              <a:tabLst>
                <a:tab pos="0" algn="l"/>
              </a:tabLst>
            </a:pPr>
            <a:r>
              <a:rPr lang="en-US" sz="1800" b="0" strike="noStrike" spc="-1" dirty="0">
                <a:solidFill>
                  <a:srgbClr val="000000"/>
                </a:solidFill>
                <a:latin typeface="Arial"/>
                <a:ea typeface="Verdana"/>
              </a:rPr>
              <a:t>Day 6-7: Finalize the presentation, including results, learnings, and future recommendations.</a:t>
            </a:r>
            <a:endParaRPr lang="en-IN" sz="1800" b="0" strike="noStrike" spc="-1" dirty="0">
              <a:solidFill>
                <a:srgbClr val="000000"/>
              </a:solidFill>
              <a:latin typeface="Arial"/>
            </a:endParaRPr>
          </a:p>
          <a:p>
            <a:pPr marL="342900" algn="just">
              <a:lnSpc>
                <a:spcPct val="100000"/>
              </a:lnSpc>
              <a:tabLst>
                <a:tab pos="0" algn="l"/>
              </a:tabLst>
            </a:pPr>
            <a:endParaRPr lang="en-IN" sz="1800" b="0" strike="noStrike" spc="-1">
              <a:solidFill>
                <a:srgbClr val="000000"/>
              </a:solidFill>
              <a:latin typeface="Arial"/>
            </a:endParaRPr>
          </a:p>
          <a:p>
            <a:pPr marL="342900" algn="just">
              <a:lnSpc>
                <a:spcPct val="100000"/>
              </a:lnSpc>
              <a:spcBef>
                <a:spcPts val="479"/>
              </a:spcBef>
              <a:tabLst>
                <a:tab pos="0" algn="l"/>
              </a:tabLst>
            </a:pPr>
            <a:endParaRPr lang="en-IN" sz="1800" b="0" strike="noStrike" spc="-1">
              <a:solidFill>
                <a:srgbClr val="000000"/>
              </a:solidFill>
              <a:latin typeface="Arial"/>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a:solidFill>
                  <a:srgbClr val="17375E"/>
                </a:solidFill>
                <a:latin typeface="Verdana"/>
                <a:ea typeface="Verdana"/>
              </a:rPr>
              <a:t>Timeline of Project</a:t>
            </a:r>
            <a:endParaRPr lang="en-IN"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Expected Outcomes</a:t>
            </a:r>
            <a:endParaRPr lang="en-IN" sz="2800" b="0" strike="noStrike" spc="-1">
              <a:solidFill>
                <a:srgbClr val="000000"/>
              </a:solidFill>
              <a:latin typeface="Arial"/>
            </a:endParaRPr>
          </a:p>
        </p:txBody>
      </p:sp>
      <p:pic>
        <p:nvPicPr>
          <p:cNvPr id="115" name="Picture 114"/>
          <p:cNvPicPr/>
          <p:nvPr/>
        </p:nvPicPr>
        <p:blipFill>
          <a:blip r:embed="rId2"/>
          <a:srcRect l="25767" r="20111"/>
          <a:stretch/>
        </p:blipFill>
        <p:spPr>
          <a:xfrm rot="10200">
            <a:off x="533880" y="1083240"/>
            <a:ext cx="3777480" cy="4317840"/>
          </a:xfrm>
          <a:prstGeom prst="rect">
            <a:avLst/>
          </a:prstGeom>
          <a:ln w="0">
            <a:noFill/>
          </a:ln>
        </p:spPr>
      </p:pic>
      <p:sp>
        <p:nvSpPr>
          <p:cNvPr id="116" name="Rectangle 115"/>
          <p:cNvSpPr/>
          <p:nvPr/>
        </p:nvSpPr>
        <p:spPr>
          <a:xfrm>
            <a:off x="900000" y="1017720"/>
            <a:ext cx="1437840" cy="60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1" strike="noStrike" spc="-1">
                <a:solidFill>
                  <a:srgbClr val="000000"/>
                </a:solidFill>
                <a:latin typeface="Arial"/>
                <a:ea typeface="DejaVu Sans"/>
              </a:rPr>
              <a:t>Greetings:</a:t>
            </a:r>
            <a:endParaRPr lang="en-IN" sz="1800" b="0" strike="noStrike" spc="-1">
              <a:solidFill>
                <a:srgbClr val="000000"/>
              </a:solidFill>
              <a:latin typeface="Arial"/>
            </a:endParaRPr>
          </a:p>
        </p:txBody>
      </p:sp>
      <p:pic>
        <p:nvPicPr>
          <p:cNvPr id="117" name="Picture 116"/>
          <p:cNvPicPr/>
          <p:nvPr/>
        </p:nvPicPr>
        <p:blipFill>
          <a:blip r:embed="rId3"/>
          <a:srcRect l="34882" r="15688"/>
          <a:stretch/>
        </p:blipFill>
        <p:spPr>
          <a:xfrm>
            <a:off x="4320360" y="1620720"/>
            <a:ext cx="3057480" cy="3788280"/>
          </a:xfrm>
          <a:prstGeom prst="rect">
            <a:avLst/>
          </a:prstGeom>
          <a:ln w="0">
            <a:noFill/>
          </a:ln>
        </p:spPr>
      </p:pic>
      <p:sp>
        <p:nvSpPr>
          <p:cNvPr id="118" name="Rectangle 117"/>
          <p:cNvSpPr/>
          <p:nvPr/>
        </p:nvSpPr>
        <p:spPr>
          <a:xfrm>
            <a:off x="4320000" y="1080000"/>
            <a:ext cx="2877840" cy="34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1" strike="noStrike" spc="-1">
                <a:solidFill>
                  <a:srgbClr val="000000"/>
                </a:solidFill>
                <a:latin typeface="Arial"/>
                <a:ea typeface="DejaVu Sans"/>
              </a:rPr>
              <a:t>Successful answer:</a:t>
            </a:r>
            <a:endParaRPr lang="en-IN" sz="1800" b="0" strike="noStrike" spc="-1">
              <a:solidFill>
                <a:srgbClr val="000000"/>
              </a:solidFill>
              <a:latin typeface="Arial"/>
            </a:endParaRPr>
          </a:p>
        </p:txBody>
      </p:sp>
      <p:pic>
        <p:nvPicPr>
          <p:cNvPr id="119" name="Picture 118"/>
          <p:cNvPicPr/>
          <p:nvPr/>
        </p:nvPicPr>
        <p:blipFill>
          <a:blip r:embed="rId4"/>
          <a:srcRect l="39329" r="15166"/>
          <a:stretch/>
        </p:blipFill>
        <p:spPr>
          <a:xfrm>
            <a:off x="8460000" y="1620000"/>
            <a:ext cx="2877840" cy="3597840"/>
          </a:xfrm>
          <a:prstGeom prst="rect">
            <a:avLst/>
          </a:prstGeom>
          <a:ln w="0">
            <a:noFill/>
          </a:ln>
        </p:spPr>
      </p:pic>
      <p:sp>
        <p:nvSpPr>
          <p:cNvPr id="120" name="Rectangle 119"/>
          <p:cNvSpPr/>
          <p:nvPr/>
        </p:nvSpPr>
        <p:spPr>
          <a:xfrm>
            <a:off x="8371800" y="1017720"/>
            <a:ext cx="2517840" cy="60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1" strike="noStrike" spc="-1">
                <a:solidFill>
                  <a:srgbClr val="000000"/>
                </a:solidFill>
                <a:latin typeface="Arial"/>
                <a:ea typeface="DejaVu Sans"/>
              </a:rPr>
              <a:t>Unsuccessful answer:</a:t>
            </a:r>
            <a:endParaRPr lang="en-IN"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540000" y="952200"/>
            <a:ext cx="11339280"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IN" b="0" strike="noStrike" spc="-1" dirty="0">
                <a:solidFill>
                  <a:srgbClr val="000000"/>
                </a:solidFill>
                <a:latin typeface="Arial"/>
                <a:ea typeface="DejaVu Sans"/>
              </a:rPr>
              <a:t>The proposed methods outline a robust methodology for developing an advanced healthcare chatbot. By leveraging diverse datasets, implementing Natural Language Processing (NLP) techniques, and constructing knowledge graphs, the chatbot aims to enhance user experience, improve response accuracy, and facilitate continuous learning. Machine learning algorithms, reinforced by deep learning models, form the core of intent recognition and entity extraction, ensuring the chatbot's adaptability and relevance.</a:t>
            </a:r>
            <a:r>
              <a:rPr lang="en-IN" spc="-1" dirty="0">
                <a:solidFill>
                  <a:srgbClr val="000000"/>
                </a:solidFill>
                <a:latin typeface="Arial"/>
                <a:ea typeface="DejaVu Sans"/>
              </a:rPr>
              <a:t> </a:t>
            </a:r>
            <a:endParaRPr lang="en-IN" b="0" strike="noStrike" spc="-1" dirty="0">
              <a:solidFill>
                <a:srgbClr val="000000"/>
              </a:solidFill>
              <a:latin typeface="Arial"/>
            </a:endParaRPr>
          </a:p>
          <a:p>
            <a:pPr algn="just">
              <a:lnSpc>
                <a:spcPct val="150000"/>
              </a:lnSpc>
            </a:pPr>
            <a:endParaRPr lang="en-IN" b="0" strike="noStrike" spc="-1" dirty="0">
              <a:solidFill>
                <a:srgbClr val="000000"/>
              </a:solidFill>
              <a:latin typeface="Arial"/>
            </a:endParaRPr>
          </a:p>
          <a:p>
            <a:pPr algn="just">
              <a:lnSpc>
                <a:spcPct val="150000"/>
              </a:lnSpc>
            </a:pPr>
            <a:r>
              <a:rPr lang="en-IN" b="0" strike="noStrike" spc="-1" dirty="0">
                <a:solidFill>
                  <a:srgbClr val="000000"/>
                </a:solidFill>
                <a:latin typeface="Arial"/>
                <a:ea typeface="DejaVu Sans"/>
              </a:rPr>
              <a:t>The incorporation of a user feedback loop, continuous learning mechanisms, and stringent privacy measures further underscores the commitment to user satisfaction, data security, and personalized healthcare guidance. This iterative and comprehensive development process is designed to create a self-learning medical chatbot that evolves with new information, user feedback, and changing healthcare contexts, ultimately providing an effective and reliable tool for accessible and personalized healthcare assistance.</a:t>
            </a:r>
            <a:endParaRPr lang="en-IN" b="0" strike="noStrike" spc="-1" dirty="0">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704023" y="1008857"/>
            <a:ext cx="10665000" cy="5853513"/>
          </a:xfrm>
          <a:prstGeom prst="rect">
            <a:avLst/>
          </a:prstGeom>
          <a:noFill/>
          <a:ln w="0">
            <a:noFill/>
          </a:ln>
        </p:spPr>
        <p:txBody>
          <a:bodyPr lIns="90000" tIns="45000" rIns="90000" bIns="45000" anchor="t">
            <a:noAutofit/>
          </a:bodyPr>
          <a:lstStyle/>
          <a:p>
            <a:pPr algn="just">
              <a:buNone/>
              <a:tabLst>
                <a:tab pos="0" algn="l"/>
              </a:tabLst>
            </a:pPr>
            <a:r>
              <a:rPr lang="en-IN" sz="1850" b="0" strike="noStrike" spc="-1" dirty="0">
                <a:solidFill>
                  <a:srgbClr val="000000"/>
                </a:solidFill>
                <a:ea typeface="+mn-lt"/>
                <a:cs typeface="+mn-lt"/>
              </a:rPr>
              <a:t>[1] </a:t>
            </a:r>
            <a:r>
              <a:rPr lang="en-IN" sz="1850" spc="-1" dirty="0">
                <a:solidFill>
                  <a:srgbClr val="000000"/>
                </a:solidFill>
                <a:ea typeface="+mn-lt"/>
                <a:cs typeface="+mn-lt"/>
              </a:rPr>
              <a:t>Shali</a:t>
            </a:r>
            <a:r>
              <a:rPr lang="en-IN" sz="1850" b="0" strike="noStrike" spc="-1" dirty="0">
                <a:solidFill>
                  <a:srgbClr val="000000"/>
                </a:solidFill>
                <a:ea typeface="+mn-lt"/>
                <a:cs typeface="+mn-lt"/>
              </a:rPr>
              <a:t>, </a:t>
            </a:r>
            <a:r>
              <a:rPr lang="en-IN" sz="1850" spc="-1" dirty="0">
                <a:solidFill>
                  <a:srgbClr val="000000"/>
                </a:solidFill>
                <a:ea typeface="+mn-lt"/>
                <a:cs typeface="+mn-lt"/>
              </a:rPr>
              <a:t>Prashanth</a:t>
            </a:r>
            <a:r>
              <a:rPr lang="en-IN" sz="1850" b="0" strike="noStrike" spc="-1" dirty="0">
                <a:solidFill>
                  <a:srgbClr val="000000"/>
                </a:solidFill>
                <a:ea typeface="+mn-lt"/>
                <a:cs typeface="+mn-lt"/>
              </a:rPr>
              <a:t>, </a:t>
            </a:r>
            <a:r>
              <a:rPr lang="en-IN" sz="1850" spc="-1" dirty="0">
                <a:solidFill>
                  <a:srgbClr val="000000"/>
                </a:solidFill>
                <a:ea typeface="+mn-lt"/>
                <a:cs typeface="+mn-lt"/>
              </a:rPr>
              <a:t>Rishi G</a:t>
            </a:r>
            <a:r>
              <a:rPr lang="en-IN" sz="1850" b="0" strike="noStrike" spc="-1" dirty="0">
                <a:solidFill>
                  <a:srgbClr val="000000"/>
                </a:solidFill>
                <a:ea typeface="+mn-lt"/>
                <a:cs typeface="+mn-lt"/>
              </a:rPr>
              <a:t>, </a:t>
            </a:r>
            <a:r>
              <a:rPr lang="en-IN" sz="1850" spc="-1" dirty="0">
                <a:solidFill>
                  <a:srgbClr val="000000"/>
                </a:solidFill>
                <a:ea typeface="+mn-lt"/>
                <a:cs typeface="+mn-lt"/>
              </a:rPr>
              <a:t>Shriram</a:t>
            </a:r>
            <a:r>
              <a:rPr lang="en-IN" sz="1850" b="0" strike="noStrike" spc="-1" dirty="0">
                <a:solidFill>
                  <a:srgbClr val="000000"/>
                </a:solidFill>
                <a:ea typeface="+mn-lt"/>
                <a:cs typeface="+mn-lt"/>
              </a:rPr>
              <a:t>, </a:t>
            </a:r>
            <a:r>
              <a:rPr lang="en-IN" sz="1850" spc="-1" dirty="0">
                <a:solidFill>
                  <a:srgbClr val="000000"/>
                </a:solidFill>
                <a:ea typeface="+mn-lt"/>
                <a:cs typeface="+mn-lt"/>
              </a:rPr>
              <a:t>Assel</a:t>
            </a:r>
            <a:r>
              <a:rPr lang="en-IN" sz="1850" b="0" strike="noStrike" spc="-1" dirty="0">
                <a:solidFill>
                  <a:srgbClr val="000000"/>
                </a:solidFill>
                <a:ea typeface="+mn-lt"/>
                <a:cs typeface="+mn-lt"/>
              </a:rPr>
              <a:t>, </a:t>
            </a:r>
            <a:r>
              <a:rPr lang="en-IN" sz="1850" spc="-1" dirty="0" err="1">
                <a:solidFill>
                  <a:srgbClr val="000000"/>
                </a:solidFill>
                <a:ea typeface="+mn-lt"/>
                <a:cs typeface="+mn-lt"/>
              </a:rPr>
              <a:t>Naskath</a:t>
            </a:r>
            <a:r>
              <a:rPr lang="en-IN" sz="1850" spc="-1" dirty="0">
                <a:solidFill>
                  <a:srgbClr val="000000"/>
                </a:solidFill>
                <a:ea typeface="+mn-lt"/>
                <a:cs typeface="+mn-lt"/>
              </a:rPr>
              <a:t>,(2022)'Bots using Natural Language Processing in Medical Sector' 2022 1st International Conference on Computational Science and Technology(ICCST)|978-1-6654-7655-3/22/$31.00©2022IEEE</a:t>
            </a:r>
            <a:endParaRPr lang="en-IN" dirty="0">
              <a:solidFill>
                <a:srgbClr val="000000"/>
              </a:solidFill>
              <a:ea typeface="+mn-lt"/>
              <a:cs typeface="+mn-lt"/>
            </a:endParaRPr>
          </a:p>
          <a:p>
            <a:pPr algn="just">
              <a:buNone/>
              <a:tabLst>
                <a:tab pos="0" algn="l"/>
              </a:tabLst>
            </a:pPr>
            <a:r>
              <a:rPr lang="en-IN" sz="1850" b="0" strike="noStrike" spc="-1" dirty="0">
                <a:solidFill>
                  <a:srgbClr val="000000"/>
                </a:solidFill>
                <a:ea typeface="+mn-lt"/>
                <a:cs typeface="+mn-lt"/>
              </a:rPr>
              <a:t>[2] </a:t>
            </a:r>
            <a:r>
              <a:rPr lang="en-IN" sz="1850" spc="-1" dirty="0" err="1">
                <a:solidFill>
                  <a:srgbClr val="000000"/>
                </a:solidFill>
                <a:ea typeface="+mn-lt"/>
                <a:cs typeface="+mn-lt"/>
              </a:rPr>
              <a:t>Santhosham</a:t>
            </a:r>
            <a:r>
              <a:rPr lang="en-IN" sz="1850" b="0" strike="noStrike" spc="-1" dirty="0">
                <a:solidFill>
                  <a:srgbClr val="000000"/>
                </a:solidFill>
                <a:ea typeface="+mn-lt"/>
                <a:cs typeface="+mn-lt"/>
              </a:rPr>
              <a:t>, </a:t>
            </a:r>
            <a:r>
              <a:rPr lang="en-IN" sz="1850" spc="-1" dirty="0">
                <a:solidFill>
                  <a:srgbClr val="000000"/>
                </a:solidFill>
                <a:ea typeface="+mn-lt"/>
                <a:cs typeface="+mn-lt"/>
              </a:rPr>
              <a:t>Prasad Sah C,(2023)'Advanced Healthcare Chat Bot Using Python'2023 2nd International Conference for Innovation in Technology (INOCON) | 979-8-3503-2092-3/23/$31.00 ©2023 IEEE | DOI: 10.1109/INOCON57975.2023.10101239</a:t>
            </a:r>
            <a:endParaRPr lang="en-IN"/>
          </a:p>
          <a:p>
            <a:pPr algn="just">
              <a:buNone/>
              <a:tabLst>
                <a:tab pos="0" algn="l"/>
              </a:tabLst>
            </a:pPr>
            <a:r>
              <a:rPr lang="en-IN" sz="1850" spc="-1" dirty="0">
                <a:solidFill>
                  <a:srgbClr val="000000"/>
                </a:solidFill>
                <a:ea typeface="+mn-lt"/>
                <a:cs typeface="+mn-lt"/>
              </a:rPr>
              <a:t>[3]  </a:t>
            </a:r>
            <a:r>
              <a:rPr lang="en-IN" sz="1850" spc="-1" dirty="0" err="1">
                <a:solidFill>
                  <a:srgbClr val="000000"/>
                </a:solidFill>
                <a:ea typeface="+mn-lt"/>
                <a:cs typeface="+mn-lt"/>
              </a:rPr>
              <a:t>Syahirah</a:t>
            </a:r>
            <a:r>
              <a:rPr lang="en-IN" sz="1850" spc="-1" dirty="0">
                <a:solidFill>
                  <a:srgbClr val="000000"/>
                </a:solidFill>
                <a:ea typeface="+mn-lt"/>
                <a:cs typeface="+mn-lt"/>
              </a:rPr>
              <a:t> Ahmad N</a:t>
            </a:r>
            <a:r>
              <a:rPr lang="en-IN" sz="1850" b="0" strike="noStrike" spc="-1" dirty="0">
                <a:solidFill>
                  <a:srgbClr val="000000"/>
                </a:solidFill>
                <a:ea typeface="+mn-lt"/>
                <a:cs typeface="+mn-lt"/>
              </a:rPr>
              <a:t>, </a:t>
            </a:r>
            <a:r>
              <a:rPr lang="en-IN" sz="1850" spc="-1" dirty="0">
                <a:solidFill>
                  <a:srgbClr val="000000"/>
                </a:solidFill>
                <a:ea typeface="+mn-lt"/>
                <a:cs typeface="+mn-lt"/>
              </a:rPr>
              <a:t>Hamim Sanusi M</a:t>
            </a:r>
            <a:r>
              <a:rPr lang="en-IN" sz="1850" b="0" strike="noStrike" spc="-1" dirty="0">
                <a:solidFill>
                  <a:srgbClr val="000000"/>
                </a:solidFill>
                <a:ea typeface="+mn-lt"/>
                <a:cs typeface="+mn-lt"/>
              </a:rPr>
              <a:t>, </a:t>
            </a:r>
            <a:r>
              <a:rPr lang="en-IN" sz="1850" spc="-1" dirty="0">
                <a:solidFill>
                  <a:srgbClr val="000000"/>
                </a:solidFill>
                <a:ea typeface="+mn-lt"/>
                <a:cs typeface="+mn-lt"/>
              </a:rPr>
              <a:t>Helmy Abd Wahab M</a:t>
            </a:r>
            <a:r>
              <a:rPr lang="en-IN" sz="1850" b="0" strike="noStrike" spc="-1" dirty="0">
                <a:solidFill>
                  <a:srgbClr val="000000"/>
                </a:solidFill>
                <a:ea typeface="+mn-lt"/>
                <a:cs typeface="+mn-lt"/>
              </a:rPr>
              <a:t>, </a:t>
            </a:r>
            <a:r>
              <a:rPr lang="en-IN" sz="1850" spc="-1" dirty="0">
                <a:solidFill>
                  <a:srgbClr val="000000"/>
                </a:solidFill>
                <a:ea typeface="+mn-lt"/>
                <a:cs typeface="+mn-lt"/>
              </a:rPr>
              <a:t>Mustapha A</a:t>
            </a:r>
            <a:r>
              <a:rPr lang="en-IN" sz="1850" b="0" strike="noStrike" spc="-1" dirty="0">
                <a:solidFill>
                  <a:srgbClr val="000000"/>
                </a:solidFill>
                <a:ea typeface="+mn-lt"/>
                <a:cs typeface="+mn-lt"/>
              </a:rPr>
              <a:t>,</a:t>
            </a:r>
            <a:r>
              <a:rPr lang="en-IN" sz="1850" spc="-1" dirty="0">
                <a:solidFill>
                  <a:srgbClr val="000000"/>
                </a:solidFill>
                <a:ea typeface="+mn-lt"/>
                <a:cs typeface="+mn-lt"/>
              </a:rPr>
              <a:t> Abidin Sayadi Z</a:t>
            </a:r>
            <a:r>
              <a:rPr lang="en-IN" sz="1850" b="0" strike="noStrike" spc="-1" dirty="0">
                <a:solidFill>
                  <a:srgbClr val="000000"/>
                </a:solidFill>
                <a:ea typeface="+mn-lt"/>
                <a:cs typeface="+mn-lt"/>
              </a:rPr>
              <a:t>, </a:t>
            </a:r>
            <a:r>
              <a:rPr lang="en-IN" sz="1850" spc="-1" dirty="0" err="1">
                <a:solidFill>
                  <a:srgbClr val="000000"/>
                </a:solidFill>
                <a:ea typeface="+mn-lt"/>
                <a:cs typeface="+mn-lt"/>
              </a:rPr>
              <a:t>Zainuri</a:t>
            </a:r>
            <a:r>
              <a:rPr lang="en-IN" sz="1850" spc="-1" dirty="0">
                <a:solidFill>
                  <a:srgbClr val="000000"/>
                </a:solidFill>
                <a:ea typeface="+mn-lt"/>
                <a:cs typeface="+mn-lt"/>
              </a:rPr>
              <a:t> </a:t>
            </a:r>
            <a:r>
              <a:rPr lang="en-IN" sz="1850" spc="-1" dirty="0" err="1">
                <a:solidFill>
                  <a:srgbClr val="000000"/>
                </a:solidFill>
                <a:ea typeface="+mn-lt"/>
                <a:cs typeface="+mn-lt"/>
              </a:rPr>
              <a:t>Saringat</a:t>
            </a:r>
            <a:r>
              <a:rPr lang="en-IN" sz="1850" spc="-1" dirty="0">
                <a:solidFill>
                  <a:srgbClr val="000000"/>
                </a:solidFill>
                <a:ea typeface="+mn-lt"/>
                <a:cs typeface="+mn-lt"/>
              </a:rPr>
              <a:t> M,(2018)'Conversational Bot for Pharmacy: A Natural Language Approach' in IEEE Xplore</a:t>
            </a:r>
            <a:endParaRPr lang="en-IN" dirty="0">
              <a:solidFill>
                <a:srgbClr val="000000"/>
              </a:solidFill>
              <a:ea typeface="+mn-lt"/>
              <a:cs typeface="+mn-lt"/>
            </a:endParaRPr>
          </a:p>
          <a:p>
            <a:pPr algn="just">
              <a:buNone/>
              <a:tabLst>
                <a:tab pos="0" algn="l"/>
              </a:tabLst>
            </a:pPr>
            <a:r>
              <a:rPr lang="en-IN" sz="1850" b="0" strike="noStrike" spc="-1" dirty="0">
                <a:solidFill>
                  <a:srgbClr val="000000"/>
                </a:solidFill>
                <a:ea typeface="+mn-lt"/>
                <a:cs typeface="+mn-lt"/>
              </a:rPr>
              <a:t>[</a:t>
            </a:r>
            <a:r>
              <a:rPr lang="en-IN" sz="1850" spc="-1" dirty="0">
                <a:solidFill>
                  <a:srgbClr val="000000"/>
                </a:solidFill>
                <a:ea typeface="+mn-lt"/>
                <a:cs typeface="+mn-lt"/>
              </a:rPr>
              <a:t>4</a:t>
            </a:r>
            <a:r>
              <a:rPr lang="en-IN" sz="1850" b="0" strike="noStrike" spc="-1" dirty="0">
                <a:solidFill>
                  <a:srgbClr val="000000"/>
                </a:solidFill>
                <a:ea typeface="+mn-lt"/>
                <a:cs typeface="+mn-lt"/>
              </a:rPr>
              <a:t>]</a:t>
            </a:r>
            <a:r>
              <a:rPr lang="en-IN" sz="1850" spc="-1" dirty="0">
                <a:solidFill>
                  <a:srgbClr val="000000"/>
                </a:solidFill>
                <a:ea typeface="+mn-lt"/>
                <a:cs typeface="+mn-lt"/>
              </a:rPr>
              <a:t> Tanmay T, </a:t>
            </a:r>
            <a:r>
              <a:rPr lang="en-IN" sz="1850" spc="-1" err="1">
                <a:solidFill>
                  <a:srgbClr val="000000"/>
                </a:solidFill>
                <a:ea typeface="+mn-lt"/>
                <a:cs typeface="+mn-lt"/>
              </a:rPr>
              <a:t>Bhardway</a:t>
            </a:r>
            <a:r>
              <a:rPr lang="en-IN" sz="1850" spc="-1" dirty="0">
                <a:solidFill>
                  <a:srgbClr val="000000"/>
                </a:solidFill>
                <a:ea typeface="+mn-lt"/>
                <a:cs typeface="+mn-lt"/>
              </a:rPr>
              <a:t> A</a:t>
            </a:r>
            <a:r>
              <a:rPr lang="en-IN" sz="1850" b="0" strike="noStrike" spc="-1" dirty="0">
                <a:solidFill>
                  <a:srgbClr val="000000"/>
                </a:solidFill>
                <a:ea typeface="+mn-lt"/>
                <a:cs typeface="+mn-lt"/>
              </a:rPr>
              <a:t>, </a:t>
            </a:r>
            <a:r>
              <a:rPr lang="en-IN" sz="1850" spc="-1" dirty="0">
                <a:solidFill>
                  <a:srgbClr val="000000"/>
                </a:solidFill>
                <a:ea typeface="+mn-lt"/>
                <a:cs typeface="+mn-lt"/>
              </a:rPr>
              <a:t>Sharma S,(2020)'E-Health Bot to Change the Face </a:t>
            </a:r>
            <a:r>
              <a:rPr lang="en-IN" sz="1850" b="0" strike="noStrike" spc="-1" dirty="0">
                <a:solidFill>
                  <a:srgbClr val="000000"/>
                </a:solidFill>
                <a:ea typeface="+mn-lt"/>
                <a:cs typeface="+mn-lt"/>
              </a:rPr>
              <a:t>of </a:t>
            </a:r>
            <a:r>
              <a:rPr lang="en-IN" sz="1850" spc="-1" dirty="0">
                <a:solidFill>
                  <a:srgbClr val="000000"/>
                </a:solidFill>
                <a:ea typeface="+mn-lt"/>
                <a:cs typeface="+mn-lt"/>
              </a:rPr>
              <a:t>Medicare' 2020 Research, Innovation, Knowledge Management </a:t>
            </a:r>
            <a:r>
              <a:rPr lang="en-IN" sz="1850" b="0" strike="noStrike" spc="-1" dirty="0">
                <a:solidFill>
                  <a:srgbClr val="000000"/>
                </a:solidFill>
                <a:ea typeface="+mn-lt"/>
                <a:cs typeface="+mn-lt"/>
              </a:rPr>
              <a:t>and Technology </a:t>
            </a:r>
            <a:r>
              <a:rPr lang="en-IN" sz="1850" spc="-1" dirty="0">
                <a:solidFill>
                  <a:srgbClr val="000000"/>
                </a:solidFill>
                <a:ea typeface="+mn-lt"/>
                <a:cs typeface="+mn-lt"/>
              </a:rPr>
              <a:t>Application for Business Sustainability </a:t>
            </a:r>
            <a:r>
              <a:rPr lang="en-IN" sz="1850" b="0" strike="noStrike" spc="-1" dirty="0">
                <a:solidFill>
                  <a:srgbClr val="000000"/>
                </a:solidFill>
                <a:ea typeface="+mn-lt"/>
                <a:cs typeface="+mn-lt"/>
              </a:rPr>
              <a:t>(</a:t>
            </a:r>
            <a:r>
              <a:rPr lang="en-IN" sz="1850" spc="-1" dirty="0">
                <a:solidFill>
                  <a:srgbClr val="000000"/>
                </a:solidFill>
                <a:ea typeface="+mn-lt"/>
                <a:cs typeface="+mn-lt"/>
              </a:rPr>
              <a:t>INBUSH)|978-1-7281-1769-0/20/$31.00©2020IEEE </a:t>
            </a:r>
            <a:endParaRPr lang="en-IN" dirty="0">
              <a:solidFill>
                <a:srgbClr val="000000"/>
              </a:solidFill>
              <a:ea typeface="+mn-lt"/>
              <a:cs typeface="+mn-lt"/>
            </a:endParaRPr>
          </a:p>
          <a:p>
            <a:pPr algn="just">
              <a:buNone/>
              <a:tabLst>
                <a:tab pos="0" algn="l"/>
              </a:tabLst>
            </a:pPr>
            <a:r>
              <a:rPr lang="en-IN" sz="1850" b="0" strike="noStrike" spc="-1" dirty="0">
                <a:solidFill>
                  <a:srgbClr val="000000"/>
                </a:solidFill>
                <a:ea typeface="+mn-lt"/>
                <a:cs typeface="+mn-lt"/>
              </a:rPr>
              <a:t>[</a:t>
            </a:r>
            <a:r>
              <a:rPr lang="en-IN" sz="1850" spc="-1" dirty="0">
                <a:solidFill>
                  <a:srgbClr val="000000"/>
                </a:solidFill>
                <a:ea typeface="+mn-lt"/>
                <a:cs typeface="+mn-lt"/>
              </a:rPr>
              <a:t>5</a:t>
            </a:r>
            <a:r>
              <a:rPr lang="en-IN" sz="1850" b="0" strike="noStrike" spc="-1" dirty="0">
                <a:solidFill>
                  <a:srgbClr val="000000"/>
                </a:solidFill>
                <a:ea typeface="+mn-lt"/>
                <a:cs typeface="+mn-lt"/>
              </a:rPr>
              <a:t>] </a:t>
            </a:r>
            <a:r>
              <a:rPr lang="en-IN" sz="1850" spc="-1" dirty="0">
                <a:solidFill>
                  <a:srgbClr val="000000"/>
                </a:solidFill>
                <a:ea typeface="+mn-lt"/>
                <a:cs typeface="+mn-lt"/>
              </a:rPr>
              <a:t>Goel A</a:t>
            </a:r>
            <a:r>
              <a:rPr lang="en-IN" sz="1850" b="0" strike="noStrike" spc="-1" dirty="0">
                <a:solidFill>
                  <a:srgbClr val="000000"/>
                </a:solidFill>
                <a:ea typeface="+mn-lt"/>
                <a:cs typeface="+mn-lt"/>
              </a:rPr>
              <a:t>, </a:t>
            </a:r>
            <a:r>
              <a:rPr lang="en-IN" sz="1850" spc="-1" dirty="0">
                <a:solidFill>
                  <a:srgbClr val="000000"/>
                </a:solidFill>
                <a:ea typeface="+mn-lt"/>
                <a:cs typeface="+mn-lt"/>
              </a:rPr>
              <a:t>Satyam</a:t>
            </a:r>
            <a:r>
              <a:rPr lang="en-IN" sz="1850" b="0" strike="noStrike" spc="-1" dirty="0">
                <a:solidFill>
                  <a:srgbClr val="000000"/>
                </a:solidFill>
                <a:ea typeface="+mn-lt"/>
                <a:cs typeface="+mn-lt"/>
              </a:rPr>
              <a:t>, </a:t>
            </a:r>
            <a:r>
              <a:rPr lang="en-IN" sz="1850" spc="-1" dirty="0">
                <a:solidFill>
                  <a:srgbClr val="000000"/>
                </a:solidFill>
                <a:ea typeface="+mn-lt"/>
                <a:cs typeface="+mn-lt"/>
              </a:rPr>
              <a:t>Sharma S,(2023)'Artificial Intelligence base Healthcare Chat Bot System'2023 8th International Conference on Communication </a:t>
            </a:r>
            <a:r>
              <a:rPr lang="en-IN" sz="1850" b="0" strike="noStrike" spc="-1" dirty="0">
                <a:solidFill>
                  <a:srgbClr val="000000"/>
                </a:solidFill>
                <a:ea typeface="+mn-lt"/>
                <a:cs typeface="+mn-lt"/>
              </a:rPr>
              <a:t>and </a:t>
            </a:r>
            <a:r>
              <a:rPr lang="en-IN" sz="1850" spc="-1" dirty="0">
                <a:solidFill>
                  <a:srgbClr val="000000"/>
                </a:solidFill>
                <a:ea typeface="+mn-lt"/>
                <a:cs typeface="+mn-lt"/>
              </a:rPr>
              <a:t>Electronics Systems (ICCES) | 979-8-3503-9663-8/23/$31.00 ©2023 IEEE | DOI: 10.1109/ICCES57224.2023.10192727</a:t>
            </a:r>
            <a:endParaRPr lang="en-IN">
              <a:solidFill>
                <a:srgbClr val="000000"/>
              </a:solidFill>
              <a:ea typeface="+mn-lt"/>
              <a:cs typeface="+mn-lt"/>
            </a:endParaRPr>
          </a:p>
          <a:p>
            <a:pPr algn="just">
              <a:buNone/>
              <a:tabLst>
                <a:tab pos="0" algn="l"/>
              </a:tabLst>
            </a:pPr>
            <a:r>
              <a:rPr lang="en-IN" sz="1800" spc="-1" dirty="0">
                <a:cs typeface="Arial"/>
              </a:rPr>
              <a:t>[6] Srivastava P, Singh N,(2020)'</a:t>
            </a:r>
            <a:r>
              <a:rPr lang="en-IN" sz="1800" spc="-1" dirty="0" err="1">
                <a:cs typeface="Arial"/>
              </a:rPr>
              <a:t>AUtomatized</a:t>
            </a:r>
            <a:r>
              <a:rPr lang="en-IN" sz="1800" spc="-1" dirty="0">
                <a:cs typeface="Arial"/>
              </a:rPr>
              <a:t> Medical Chatbot(</a:t>
            </a:r>
            <a:r>
              <a:rPr lang="en-IN" sz="1800" spc="-1" dirty="0" err="1">
                <a:cs typeface="Arial"/>
              </a:rPr>
              <a:t>Medibot</a:t>
            </a:r>
            <a:r>
              <a:rPr lang="en-IN" sz="1800" spc="-1" dirty="0">
                <a:cs typeface="Arial"/>
              </a:rPr>
              <a:t>)'2020 International Conference on Power Electronics &amp; IoT Applications in Renewable Energy and its Control (PARC) 978-1-7281-6575-2/20/$31.00 ©2020 IEEE 10.1109/PARC49193.2020.236624</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693965" y="1074964"/>
            <a:ext cx="10885714" cy="5497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cs typeface="Arial"/>
              </a:rPr>
              <a:t>[7] Athulya N, Jeeshna K, S J </a:t>
            </a:r>
            <a:r>
              <a:rPr lang="en-IN" err="1">
                <a:cs typeface="Arial"/>
              </a:rPr>
              <a:t>Aadithyan</a:t>
            </a:r>
            <a:r>
              <a:rPr lang="en-IN" dirty="0">
                <a:cs typeface="Arial"/>
              </a:rPr>
              <a:t>, U Sreelakshmi, </a:t>
            </a:r>
            <a:r>
              <a:rPr lang="en-IN" err="1">
                <a:cs typeface="Arial"/>
              </a:rPr>
              <a:t>Hairunizha</a:t>
            </a:r>
            <a:r>
              <a:rPr lang="en-IN" dirty="0">
                <a:cs typeface="Arial"/>
              </a:rPr>
              <a:t> Alias Nisha Rose,(2021)'Healthcare Chatbot'9(10)| ISSN: 2320-2882</a:t>
            </a:r>
            <a:endParaRPr lang="en-IN">
              <a:cs typeface="Arial"/>
            </a:endParaRPr>
          </a:p>
          <a:p>
            <a:pPr marL="228600" indent="-228600" algn="just">
              <a:lnSpc>
                <a:spcPct val="90000"/>
              </a:lnSpc>
              <a:spcBef>
                <a:spcPts val="1000"/>
              </a:spcBef>
            </a:pPr>
            <a:r>
              <a:rPr lang="en-IN" dirty="0">
                <a:cs typeface="Arial"/>
              </a:rPr>
              <a:t>[8] Alvarez J, Campos G, Enriquez V, Miranda A, Rodriguez F, Ponce H,(2018)'Nurse-Bot: A </a:t>
            </a:r>
            <a:r>
              <a:rPr lang="en-IN" err="1">
                <a:cs typeface="Arial"/>
              </a:rPr>
              <a:t>RObot</a:t>
            </a:r>
            <a:r>
              <a:rPr lang="en-IN" dirty="0">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cs typeface="Arial"/>
              </a:rPr>
              <a:t>[9] R </a:t>
            </a:r>
            <a:r>
              <a:rPr lang="en-IN" err="1">
                <a:cs typeface="Arial"/>
              </a:rPr>
              <a:t>Jegadeesan</a:t>
            </a:r>
            <a:r>
              <a:rPr lang="en-IN" dirty="0">
                <a:cs typeface="Arial"/>
              </a:rPr>
              <a:t>, Dava Srinivas, N Umapathi, G Karthick, N Venkateswaran(2023)'Personal Healthcare Chatbot for Medical suggestions using Artificial Intelligence and Machine </a:t>
            </a:r>
            <a:r>
              <a:rPr lang="en-IN" err="1">
                <a:cs typeface="Arial"/>
              </a:rPr>
              <a:t>Learning'Section</a:t>
            </a:r>
            <a:r>
              <a:rPr lang="en-IN" dirty="0">
                <a:cs typeface="Arial"/>
              </a:rPr>
              <a:t> A-Research paper</a:t>
            </a:r>
          </a:p>
          <a:p>
            <a:pPr marL="228600" indent="-228600" algn="just">
              <a:lnSpc>
                <a:spcPct val="90000"/>
              </a:lnSpc>
              <a:spcBef>
                <a:spcPts val="1000"/>
              </a:spcBef>
            </a:pPr>
            <a:r>
              <a:rPr lang="en-IN" dirty="0">
                <a:cs typeface="Arial"/>
              </a:rPr>
              <a:t>[10] </a:t>
            </a:r>
            <a:r>
              <a:rPr lang="en-IN" err="1">
                <a:cs typeface="Arial"/>
              </a:rPr>
              <a:t>Shuyang</a:t>
            </a:r>
            <a:r>
              <a:rPr lang="en-IN" dirty="0">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cs typeface="Arial"/>
              </a:rPr>
              <a:t>[11] </a:t>
            </a:r>
            <a:r>
              <a:rPr lang="en-IN" err="1">
                <a:cs typeface="Arial"/>
              </a:rPr>
              <a:t>Dyyak</a:t>
            </a:r>
            <a:r>
              <a:rPr lang="en-IN" dirty="0">
                <a:cs typeface="Arial"/>
              </a:rPr>
              <a:t> I, Melnyk B, Melnyk N, </a:t>
            </a:r>
            <a:r>
              <a:rPr lang="en-IN" err="1">
                <a:cs typeface="Arial"/>
              </a:rPr>
              <a:t>Trokhaniak</a:t>
            </a:r>
            <a:r>
              <a:rPr lang="en-IN" dirty="0">
                <a:cs typeface="Arial"/>
              </a:rPr>
              <a:t> S, </a:t>
            </a:r>
            <a:r>
              <a:rPr lang="en-IN" err="1">
                <a:cs typeface="Arial"/>
              </a:rPr>
              <a:t>Drakohrust</a:t>
            </a:r>
            <a:r>
              <a:rPr lang="en-IN" dirty="0">
                <a:cs typeface="Arial"/>
              </a:rPr>
              <a:t> T, </a:t>
            </a:r>
            <a:r>
              <a:rPr lang="en-IN" err="1">
                <a:cs typeface="Arial"/>
              </a:rPr>
              <a:t>Svitlak</a:t>
            </a:r>
            <a:r>
              <a:rPr lang="en-IN" dirty="0">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cs typeface="Arial"/>
              </a:rPr>
              <a:t>[12] </a:t>
            </a:r>
            <a:r>
              <a:rPr lang="en-IN" dirty="0" err="1">
                <a:cs typeface="Arial"/>
              </a:rPr>
              <a:t>Reshmanth</a:t>
            </a:r>
            <a:r>
              <a:rPr lang="en-IN" dirty="0">
                <a:cs typeface="Arial"/>
              </a:rPr>
              <a:t> P, Sushanth Chowdary p, Yogitha R, Aishwarya R,(2022)'Deployment of </a:t>
            </a:r>
            <a:r>
              <a:rPr lang="en-IN" dirty="0" err="1">
                <a:cs typeface="Arial"/>
              </a:rPr>
              <a:t>Medibot</a:t>
            </a:r>
            <a:r>
              <a:rPr lang="en-IN" dirty="0">
                <a:cs typeface="Arial"/>
              </a:rPr>
              <a:t> in Medical Field'2022 International Conference on Sustainable Computing and Data Communication Systems (ICSCDS)978-1-6654-7884-7/22/$31.00 ©2022 IEEE |DOI: 10.1109/ICSCDS53736.2022.9760900</a:t>
            </a:r>
            <a:endParaRPr lang="en-IN"/>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spcAft>
                <a:spcPts val="567"/>
              </a:spcAft>
            </a:pPr>
            <a:r>
              <a:rPr lang="en-IN" b="0" strike="noStrike" spc="-1" dirty="0">
                <a:solidFill>
                  <a:srgbClr val="000000"/>
                </a:solidFill>
                <a:latin typeface="Arial"/>
                <a:ea typeface="DejaVu Sans"/>
              </a:rPr>
              <a:t>In the dynamic landscape of healthcare technology, the emergence of a self-learning medical chatbot marks a pivotal shift in user engagement with healthcare resources. This proposed methodology intricately weaves together data collection, Natural Language Processing (NLP), and machine learning techniques to sculpt an intelligent healthcare assistant.</a:t>
            </a:r>
            <a:endParaRPr lang="en-IN" b="0" strike="noStrike" spc="-1" dirty="0">
              <a:solidFill>
                <a:srgbClr val="000000"/>
              </a:solidFill>
              <a:latin typeface="Arial"/>
            </a:endParaRPr>
          </a:p>
          <a:p>
            <a:pPr algn="just">
              <a:lnSpc>
                <a:spcPct val="150000"/>
              </a:lnSpc>
              <a:spcAft>
                <a:spcPts val="567"/>
              </a:spcAft>
            </a:pPr>
            <a:r>
              <a:rPr lang="en-IN" spc="-1" dirty="0">
                <a:solidFill>
                  <a:srgbClr val="000000"/>
                </a:solidFill>
                <a:latin typeface="Arial"/>
                <a:ea typeface="DejaVu Sans"/>
              </a:rPr>
              <a:t> </a:t>
            </a:r>
            <a:r>
              <a:rPr lang="en-IN" b="0" strike="noStrike" spc="-1" dirty="0">
                <a:solidFill>
                  <a:srgbClr val="000000"/>
                </a:solidFill>
                <a:latin typeface="Arial"/>
                <a:ea typeface="DejaVu Sans"/>
              </a:rPr>
              <a:t>Prioritizing user experience, data precision, and privacy safeguards, the chatbot aims to be a reliable and adaptable guide, offering personalized assistance amid the intricate tapestry of healthcare information. As we embark on this journey, the vision is clear: to redefine accessibility and responsiveness in the realm of healthcare support through an evolving and intelligent chatbot framework.</a:t>
            </a:r>
            <a:endParaRPr lang="en-IN"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9337" y="501086"/>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418530519"/>
              </p:ext>
            </p:extLst>
          </p:nvPr>
        </p:nvGraphicFramePr>
        <p:xfrm>
          <a:off x="511629" y="990599"/>
          <a:ext cx="11121446" cy="5474969"/>
        </p:xfrm>
        <a:graphic>
          <a:graphicData uri="http://schemas.openxmlformats.org/drawingml/2006/table">
            <a:tbl>
              <a:tblPr/>
              <a:tblGrid>
                <a:gridCol w="2582169">
                  <a:extLst>
                    <a:ext uri="{9D8B030D-6E8A-4147-A177-3AD203B41FA5}">
                      <a16:colId xmlns:a16="http://schemas.microsoft.com/office/drawing/2014/main" val="20000"/>
                    </a:ext>
                  </a:extLst>
                </a:gridCol>
                <a:gridCol w="3438952">
                  <a:extLst>
                    <a:ext uri="{9D8B030D-6E8A-4147-A177-3AD203B41FA5}">
                      <a16:colId xmlns:a16="http://schemas.microsoft.com/office/drawing/2014/main" val="20001"/>
                    </a:ext>
                  </a:extLst>
                </a:gridCol>
                <a:gridCol w="1725056">
                  <a:extLst>
                    <a:ext uri="{9D8B030D-6E8A-4147-A177-3AD203B41FA5}">
                      <a16:colId xmlns:a16="http://schemas.microsoft.com/office/drawing/2014/main" val="20002"/>
                    </a:ext>
                  </a:extLst>
                </a:gridCol>
                <a:gridCol w="3375269">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Arial"/>
                          <a:ea typeface="DejaVu Sans"/>
                        </a:rPr>
                        <a:t>Title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Author</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Published Date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Technology used</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500" b="1" strike="noStrike" spc="-1" dirty="0">
                          <a:solidFill>
                            <a:schemeClr val="dk1"/>
                          </a:solidFill>
                          <a:latin typeface="Arial"/>
                          <a:ea typeface="DejaVu Sans"/>
                        </a:rPr>
                        <a:t>PERSONAL HEALTHCARE CHATBOT FOR MEDICAL SUGGESTIONS USING ARTIFICIAL INTELLIGENCE AND MACHINE LEARNING</a:t>
                      </a:r>
                      <a:endParaRPr lang="en-IN" sz="15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rPr>
                        <a:t>R </a:t>
                      </a:r>
                      <a:r>
                        <a:rPr lang="en-US" sz="1800" b="0" i="0" u="none" strike="noStrike" spc="-1" noProof="0" dirty="0" err="1">
                          <a:solidFill>
                            <a:schemeClr val="dk1"/>
                          </a:solidFill>
                        </a:rPr>
                        <a:t>Jegadeesan</a:t>
                      </a:r>
                      <a:endParaRPr lang="en-IN" sz="1800" b="0" strike="noStrike" spc="-1" dirty="0" err="1">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Dava Srinivas</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N Umapathi</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G Karthick</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N Venkateswaran5</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Arial"/>
                          <a:ea typeface="DejaVu Sans"/>
                        </a:rPr>
                        <a:t>13, July 2023</a:t>
                      </a:r>
                      <a:endParaRPr lang="en-IN" sz="1800" b="0" strike="noStrike" spc="-1" dirty="0">
                        <a:solidFill>
                          <a:srgbClr val="000000"/>
                        </a:solidFill>
                        <a:latin typeface="Arial"/>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rPr>
                        <a:t>Healthcare chatbot</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KNN-Machine Learning</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NLP-Artificial Intelligence</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Retrieval-based algorithm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537607">
                <a:tc>
                  <a:txBody>
                    <a:bodyPr/>
                    <a:lstStyle/>
                    <a:p>
                      <a:pPr>
                        <a:lnSpc>
                          <a:spcPct val="100000"/>
                        </a:lnSpc>
                      </a:pPr>
                      <a:r>
                        <a:rPr lang="en-US" sz="1800" b="1" strike="noStrike" spc="-1" dirty="0">
                          <a:solidFill>
                            <a:schemeClr val="dk1"/>
                          </a:solidFill>
                          <a:latin typeface="Arial"/>
                          <a:ea typeface="DejaVu Sans"/>
                        </a:rPr>
                        <a:t>HEALTHCARE CHATBOT</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Athulya N</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Jeeshna K</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S J </a:t>
                      </a:r>
                      <a:r>
                        <a:rPr lang="en-US" sz="1800" b="0" i="0" u="none" strike="noStrike" spc="-1" noProof="0" dirty="0" err="1">
                          <a:solidFill>
                            <a:schemeClr val="dk1"/>
                          </a:solidFill>
                        </a:rPr>
                        <a:t>Aadithyan</a:t>
                      </a:r>
                      <a:endParaRPr lang="en-IN" sz="1800" b="0" strike="noStrike" spc="-1" dirty="0" err="1">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U Sreelakshmi</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err="1">
                          <a:solidFill>
                            <a:schemeClr val="dk1"/>
                          </a:solidFill>
                        </a:rPr>
                        <a:t>Hairunizha</a:t>
                      </a:r>
                      <a:r>
                        <a:rPr lang="en-US" sz="1800" b="0" i="0" u="none" strike="noStrike" spc="-1" noProof="0" dirty="0">
                          <a:solidFill>
                            <a:schemeClr val="dk1"/>
                          </a:solidFill>
                        </a:rPr>
                        <a:t> Alias Nisha Rose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Arial"/>
                          <a:ea typeface="DejaVu Sans"/>
                        </a:rPr>
                        <a:t>21 ,Oct 2021</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Recommendation System</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Machine Learning Recommendation models</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Content filtering</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Collaborative filtering</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605642">
                <a:tc>
                  <a:txBody>
                    <a:bodyPr/>
                    <a:lstStyle/>
                    <a:p>
                      <a:pPr>
                        <a:lnSpc>
                          <a:spcPct val="100000"/>
                        </a:lnSpc>
                      </a:pPr>
                      <a:r>
                        <a:rPr lang="en-US" sz="1800" b="1" strike="noStrike" spc="-1" dirty="0">
                          <a:solidFill>
                            <a:schemeClr val="dk1"/>
                          </a:solidFill>
                          <a:latin typeface="Arial"/>
                          <a:ea typeface="DejaVu Sans"/>
                        </a:rPr>
                        <a:t>Bots using Natural Language Processing in </a:t>
                      </a:r>
                      <a:endParaRPr lang="en-IN" sz="1800" b="0" strike="noStrike" spc="-1">
                        <a:solidFill>
                          <a:srgbClr val="000000"/>
                        </a:solidFill>
                        <a:latin typeface="Arial"/>
                      </a:endParaRPr>
                    </a:p>
                    <a:p>
                      <a:pPr>
                        <a:lnSpc>
                          <a:spcPct val="100000"/>
                        </a:lnSpc>
                      </a:pPr>
                      <a:r>
                        <a:rPr lang="en-US" sz="1800" b="1" strike="noStrike" spc="-1" dirty="0">
                          <a:solidFill>
                            <a:schemeClr val="dk1"/>
                          </a:solidFill>
                          <a:latin typeface="Arial"/>
                          <a:ea typeface="DejaVu Sans"/>
                        </a:rPr>
                        <a:t>Medical Sector</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Ramni Harbir Singh</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Sargam Maurya</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Tanisha Tripathi</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Tushar Narula </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Gaurav Srivastav</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Arial"/>
                          <a:ea typeface="DejaVu Sans"/>
                        </a:rPr>
                        <a:t>5, June 2020</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Recommendation System</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Content-Based</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Recommender System </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Deep learning</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2145153411"/>
              </p:ext>
            </p:extLst>
          </p:nvPr>
        </p:nvGraphicFramePr>
        <p:xfrm>
          <a:off x="500742" y="990600"/>
          <a:ext cx="11240374" cy="5037908"/>
        </p:xfrm>
        <a:graphic>
          <a:graphicData uri="http://schemas.openxmlformats.org/drawingml/2006/table">
            <a:tbl>
              <a:tblPr/>
              <a:tblGrid>
                <a:gridCol w="2217964">
                  <a:extLst>
                    <a:ext uri="{9D8B030D-6E8A-4147-A177-3AD203B41FA5}">
                      <a16:colId xmlns:a16="http://schemas.microsoft.com/office/drawing/2014/main" val="20000"/>
                    </a:ext>
                  </a:extLst>
                </a:gridCol>
                <a:gridCol w="3633521">
                  <a:extLst>
                    <a:ext uri="{9D8B030D-6E8A-4147-A177-3AD203B41FA5}">
                      <a16:colId xmlns:a16="http://schemas.microsoft.com/office/drawing/2014/main" val="20001"/>
                    </a:ext>
                  </a:extLst>
                </a:gridCol>
                <a:gridCol w="1822657">
                  <a:extLst>
                    <a:ext uri="{9D8B030D-6E8A-4147-A177-3AD203B41FA5}">
                      <a16:colId xmlns:a16="http://schemas.microsoft.com/office/drawing/2014/main" val="20002"/>
                    </a:ext>
                  </a:extLst>
                </a:gridCol>
                <a:gridCol w="3566232">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Arial"/>
                          <a:ea typeface="DejaVu Sans"/>
                        </a:rPr>
                        <a:t>Title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Author</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Published Date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Technology used</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lvl="0">
                        <a:lnSpc>
                          <a:spcPct val="100000"/>
                        </a:lnSpc>
                        <a:buNone/>
                      </a:pPr>
                      <a:r>
                        <a:rPr lang="en-US" sz="1800" b="1" i="0" u="none" strike="noStrike" spc="-1" noProof="0" dirty="0">
                          <a:solidFill>
                            <a:schemeClr val="dk1"/>
                          </a:solidFill>
                        </a:rPr>
                        <a:t>Conversational Bot for Pharmacy: A Natural Language Approach </a:t>
                      </a:r>
                      <a:endParaRPr lang="en-US"/>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Nur </a:t>
                      </a:r>
                      <a:r>
                        <a:rPr lang="en-US" sz="1800" b="0" i="0" u="none" strike="noStrike" spc="-1" noProof="0" dirty="0" err="1">
                          <a:solidFill>
                            <a:schemeClr val="dk1"/>
                          </a:solidFill>
                        </a:rPr>
                        <a:t>Syahirah</a:t>
                      </a:r>
                      <a:r>
                        <a:rPr lang="en-US" sz="1800" b="0" i="0" u="none" strike="noStrike" spc="-1" noProof="0" dirty="0">
                          <a:solidFill>
                            <a:schemeClr val="dk1"/>
                          </a:solidFill>
                        </a:rPr>
                        <a:t> Ahmad </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Arial"/>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Arial"/>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rPr>
                        <a:t>Zainal Abidin Sayadi</a:t>
                      </a:r>
                      <a:endParaRPr lang="en-US" sz="1800" b="0" i="0" u="none" strike="noStrike" spc="-1" noProof="0" dirty="0">
                        <a:solidFill>
                          <a:schemeClr val="dk1"/>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Arial"/>
                          <a:ea typeface="DejaVu Sans"/>
                        </a:rPr>
                        <a:t>1, June 2022</a:t>
                      </a:r>
                      <a:endParaRPr lang="en-IN" sz="1800" b="0" strike="noStrike" spc="-1" dirty="0">
                        <a:solidFill>
                          <a:srgbClr val="000000"/>
                        </a:solidFill>
                        <a:latin typeface="Arial"/>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Natural Language Processing</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Cosine Similarity Algorithm</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Artificial Intelligence </a:t>
                      </a:r>
                      <a:endParaRPr lang="en-IN" sz="1800" b="0" strike="noStrike" spc="-1">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User Interface</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 Machine Learning</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695960">
                <a:tc>
                  <a:txBody>
                    <a:bodyPr/>
                    <a:lstStyle/>
                    <a:p>
                      <a:pPr>
                        <a:lnSpc>
                          <a:spcPct val="100000"/>
                        </a:lnSpc>
                      </a:pPr>
                      <a:r>
                        <a:rPr lang="en-US" sz="1800" b="1" strike="noStrike" spc="-1" dirty="0">
                          <a:solidFill>
                            <a:schemeClr val="dk1"/>
                          </a:solidFill>
                          <a:latin typeface="Arial"/>
                          <a:ea typeface="DejaVu Sans"/>
                        </a:rPr>
                        <a:t>Nurse-Bot: A Robot System Applied to Medical</a:t>
                      </a:r>
                      <a:endParaRPr lang="en-IN" sz="1800" b="0" strike="noStrike" spc="-1" dirty="0">
                        <a:solidFill>
                          <a:srgbClr val="000000"/>
                        </a:solidFill>
                        <a:latin typeface="Arial"/>
                      </a:endParaRPr>
                    </a:p>
                    <a:p>
                      <a:pPr>
                        <a:lnSpc>
                          <a:spcPct val="100000"/>
                        </a:lnSpc>
                      </a:pPr>
                      <a:r>
                        <a:rPr lang="en-US" sz="1800" b="1" strike="noStrike" spc="-1" dirty="0">
                          <a:solidFill>
                            <a:schemeClr val="dk1"/>
                          </a:solidFill>
                          <a:latin typeface="Arial"/>
                          <a:ea typeface="DejaVu Sans"/>
                        </a:rPr>
                        <a:t>Assistance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Jesus Alvarez</a:t>
                      </a:r>
                      <a:endParaRPr lang="en-IN" sz="1800" b="0" strike="noStrike" spc="-1" dirty="0">
                        <a:solidFill>
                          <a:srgbClr val="000000"/>
                        </a:solidFill>
                        <a:latin typeface="Arial"/>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Guillermo Campos</a:t>
                      </a:r>
                      <a:endParaRPr lang="en-IN" sz="1800" b="0" strike="noStrike" spc="-1" dirty="0">
                        <a:solidFill>
                          <a:srgbClr val="000000"/>
                        </a:solidFill>
                        <a:latin typeface="Arial"/>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Valeria </a:t>
                      </a:r>
                      <a:r>
                        <a:rPr lang="en-US" sz="1800" b="0" i="0" u="none" strike="noStrike" spc="-1" noProof="0" dirty="0" err="1">
                          <a:solidFill>
                            <a:schemeClr val="dk1"/>
                          </a:solidFill>
                        </a:rPr>
                        <a:t>Enr</a:t>
                      </a:r>
                      <a:r>
                        <a:rPr lang="en-US" sz="1800" b="0" i="0" u="none" strike="noStrike" spc="-1" noProof="0" dirty="0">
                          <a:solidFill>
                            <a:schemeClr val="dk1"/>
                          </a:solidFill>
                        </a:rPr>
                        <a:t> </a:t>
                      </a:r>
                      <a:r>
                        <a:rPr lang="en-US" sz="1800" b="0" i="0" u="none" strike="noStrike" spc="-1" noProof="0" dirty="0" err="1">
                          <a:solidFill>
                            <a:schemeClr val="dk1"/>
                          </a:solidFill>
                        </a:rPr>
                        <a:t>ıquez</a:t>
                      </a:r>
                      <a:endParaRPr lang="en-IN" sz="1800" b="0" strike="noStrike" spc="-1" dirty="0" err="1">
                        <a:solidFill>
                          <a:srgbClr val="000000"/>
                        </a:solidFill>
                        <a:latin typeface="Arial"/>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Alexis Miranda</a:t>
                      </a:r>
                      <a:endParaRPr lang="en-IN" sz="1800" b="0" strike="noStrike" spc="-1" dirty="0">
                        <a:solidFill>
                          <a:srgbClr val="000000"/>
                        </a:solidFill>
                        <a:latin typeface="Arial"/>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Francisco Rodriguez</a:t>
                      </a:r>
                      <a:endParaRPr lang="en-IN" sz="1800" b="0" strike="noStrike" spc="-1" dirty="0">
                        <a:solidFill>
                          <a:srgbClr val="000000"/>
                        </a:solidFill>
                        <a:latin typeface="Arial"/>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rPr>
                        <a:t>Hiram Ponce</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Arial"/>
                        </a:rPr>
                        <a:t>16, Oct 2023</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Recommendation System</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Machine Learning</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Content filtering</a:t>
                      </a:r>
                      <a:endParaRPr lang="en-IN" sz="1800" b="0" strike="noStrike" spc="-1" dirty="0">
                        <a:solidFill>
                          <a:srgbClr val="000000"/>
                        </a:solidFill>
                        <a:latin typeface="Arial"/>
                      </a:endParaRPr>
                    </a:p>
                    <a:p>
                      <a:pPr marL="285750" indent="-285750">
                        <a:lnSpc>
                          <a:spcPct val="100000"/>
                        </a:lnSpc>
                        <a:buClr>
                          <a:srgbClr val="000000"/>
                        </a:buClr>
                        <a:buFont typeface="Arial"/>
                        <a:buChar char="•"/>
                      </a:pPr>
                      <a:r>
                        <a:rPr lang="en-US" sz="1800" b="0" strike="noStrike" spc="-1" dirty="0">
                          <a:solidFill>
                            <a:schemeClr val="dk1"/>
                          </a:solidFill>
                          <a:latin typeface="Arial"/>
                          <a:ea typeface="DejaVu Sans"/>
                        </a:rPr>
                        <a:t>Collaborative filtering</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197428">
                <a:tc>
                  <a:txBody>
                    <a:bodyPr/>
                    <a:lstStyle/>
                    <a:p>
                      <a:pPr>
                        <a:lnSpc>
                          <a:spcPct val="100000"/>
                        </a:lnSpc>
                      </a:pPr>
                      <a:r>
                        <a:rPr lang="en-US" sz="1800" b="1" strike="noStrike" spc="-1" dirty="0">
                          <a:solidFill>
                            <a:schemeClr val="dk1"/>
                          </a:solidFill>
                          <a:latin typeface="Arial"/>
                          <a:ea typeface="DejaVu Sans"/>
                        </a:rPr>
                        <a:t>Advanced Healthcare Chat Bot using Python</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rPr>
                        <a:t>S </a:t>
                      </a:r>
                      <a:r>
                        <a:rPr lang="en-US" sz="1800" b="0" i="0" u="none" strike="noStrike" spc="-1" noProof="0" err="1">
                          <a:solidFill>
                            <a:schemeClr val="dk1"/>
                          </a:solidFill>
                        </a:rPr>
                        <a:t>Santhosham</a:t>
                      </a:r>
                      <a:endParaRPr lang="en-US" sz="1800" b="0" i="0" u="none" strike="noStrike" spc="-1" noProof="0" dirty="0" err="1">
                        <a:solidFill>
                          <a:schemeClr val="dk1"/>
                        </a:solidFill>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Arial"/>
                        </a:rPr>
                        <a:t>Chitranjan Prasad Sah</a:t>
                      </a:r>
                      <a:endParaRPr lang="en-US" sz="1800" b="0" i="0" u="none" strike="noStrike" spc="-1" noProof="0" dirty="0">
                        <a:solidFill>
                          <a:schemeClr val="dk1"/>
                        </a:solidFil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Arial"/>
                          <a:ea typeface="DejaVu Sans"/>
                        </a:rPr>
                        <a:t>3, March 2023</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Chatbot</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HealthCare</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Natural Language Processing.</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760680" y="468857"/>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45421110"/>
              </p:ext>
            </p:extLst>
          </p:nvPr>
        </p:nvGraphicFramePr>
        <p:xfrm>
          <a:off x="544285" y="990600"/>
          <a:ext cx="11201626" cy="5168370"/>
        </p:xfrm>
        <a:graphic>
          <a:graphicData uri="http://schemas.openxmlformats.org/drawingml/2006/table">
            <a:tbl>
              <a:tblPr/>
              <a:tblGrid>
                <a:gridCol w="2176809">
                  <a:extLst>
                    <a:ext uri="{9D8B030D-6E8A-4147-A177-3AD203B41FA5}">
                      <a16:colId xmlns:a16="http://schemas.microsoft.com/office/drawing/2014/main" val="20000"/>
                    </a:ext>
                  </a:extLst>
                </a:gridCol>
                <a:gridCol w="3634490">
                  <a:extLst>
                    <a:ext uri="{9D8B030D-6E8A-4147-A177-3AD203B41FA5}">
                      <a16:colId xmlns:a16="http://schemas.microsoft.com/office/drawing/2014/main" val="20001"/>
                    </a:ext>
                  </a:extLst>
                </a:gridCol>
                <a:gridCol w="1823143">
                  <a:extLst>
                    <a:ext uri="{9D8B030D-6E8A-4147-A177-3AD203B41FA5}">
                      <a16:colId xmlns:a16="http://schemas.microsoft.com/office/drawing/2014/main" val="20002"/>
                    </a:ext>
                  </a:extLst>
                </a:gridCol>
                <a:gridCol w="3567184">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Arial"/>
                          <a:ea typeface="DejaVu Sans"/>
                        </a:rPr>
                        <a:t>Title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Author</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Published Date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Arial"/>
                          <a:ea typeface="DejaVu Sans"/>
                        </a:rPr>
                        <a:t>Technology used</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Arial"/>
                          <a:ea typeface="DejaVu Sans"/>
                        </a:rPr>
                        <a:t>Artificial Intelligence based Healthcare Chat Bot System</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Arial"/>
                        </a:rPr>
                        <a:t>Shubham Sharma</a:t>
                      </a:r>
                      <a:endParaRPr lang="en-US" sz="1800" b="0" i="0" u="none" strike="noStrike" spc="-1" noProof="0" dirty="0">
                        <a:solidFill>
                          <a:schemeClr val="dk1"/>
                        </a:solidFil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Arial"/>
                          <a:ea typeface="DejaVu Sans"/>
                        </a:rPr>
                        <a:t>1, June 2023</a:t>
                      </a:r>
                      <a:endParaRPr lang="en-IN" sz="1800" b="0" strike="noStrike" spc="-1" dirty="0">
                        <a:solidFill>
                          <a:srgbClr val="000000"/>
                        </a:solidFill>
                        <a:latin typeface="Arial"/>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Healthcare</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Chat bot</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Artificial Intelligence</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Chatterbot</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Symptoms</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Health Database</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Arial"/>
                          <a:ea typeface="DejaVu Sans"/>
                        </a:rPr>
                        <a:t>Automatized Medical Chatbot (</a:t>
                      </a:r>
                      <a:r>
                        <a:rPr lang="en-US" sz="1800" b="1" strike="noStrike" spc="-1" dirty="0" err="1">
                          <a:solidFill>
                            <a:schemeClr val="dk1"/>
                          </a:solidFill>
                          <a:latin typeface="Arial"/>
                          <a:ea typeface="DejaVu Sans"/>
                        </a:rPr>
                        <a:t>Medibot</a:t>
                      </a:r>
                      <a:r>
                        <a:rPr lang="en-US" sz="1800" b="1" strike="noStrike" spc="-1" dirty="0">
                          <a:solidFill>
                            <a:schemeClr val="dk1"/>
                          </a:solidFill>
                          <a:latin typeface="Arial"/>
                          <a:ea typeface="DejaVu Sans"/>
                        </a:rPr>
                        <a:t>)</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Arial"/>
                        </a:rPr>
                        <a:t>Nishant Singh</a:t>
                      </a:r>
                      <a:endParaRPr lang="en-US" sz="1800" b="0" i="0" u="none" strike="noStrike" spc="-1" noProof="0" dirty="0">
                        <a:solidFill>
                          <a:schemeClr val="dk1"/>
                        </a:solidFil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Arial"/>
                          <a:ea typeface="DejaVu Sans"/>
                        </a:rPr>
                        <a:t>28 ,Feb 2022</a:t>
                      </a:r>
                      <a:endParaRPr lang="en-IN" sz="1800" b="0" strike="noStrike" spc="-1" dirty="0">
                        <a:solidFill>
                          <a:srgbClr val="000000"/>
                        </a:solidFill>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rPr>
                        <a:t>Human-machine interaction</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Medical Chatbot</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Natural Language Processing</a:t>
                      </a:r>
                      <a:endParaRPr lang="en-IN" sz="1800" b="0" strike="noStrike" spc="-1" dirty="0">
                        <a:solidFill>
                          <a:srgbClr val="000000"/>
                        </a:solidFill>
                        <a:latin typeface="Arial"/>
                      </a:endParaRPr>
                    </a:p>
                    <a:p>
                      <a:pPr marL="285750" lvl="0" indent="-285750">
                        <a:lnSpc>
                          <a:spcPct val="100000"/>
                        </a:lnSpc>
                        <a:buClr>
                          <a:srgbClr val="000000"/>
                        </a:buClr>
                        <a:buFont typeface="Arial"/>
                        <a:buChar char="•"/>
                      </a:pPr>
                      <a:r>
                        <a:rPr lang="en-US" sz="1800" b="0" i="0" u="none" strike="noStrike" spc="-1" noProof="0" dirty="0">
                          <a:solidFill>
                            <a:schemeClr val="dk1"/>
                          </a:solidFill>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rPr>
                        <a:t>E-Health Bot to change the Face of Medicare</a:t>
                      </a:r>
                      <a:endParaRPr lang="en-US" sz="1800" b="1" dirty="0"/>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rPr>
                        <a:t>Tushar Tanmay1</a:t>
                      </a:r>
                    </a:p>
                    <a:p>
                      <a:pPr marL="285750" lvl="0" indent="-285750">
                        <a:buFont typeface="Arial"/>
                        <a:buChar char="•"/>
                      </a:pPr>
                      <a:r>
                        <a:rPr lang="en-IN" sz="1800" b="0" i="0" u="none" strike="noStrike" spc="-1" noProof="0" dirty="0">
                          <a:solidFill>
                            <a:srgbClr val="000000"/>
                          </a:solidFill>
                          <a:latin typeface="Arial"/>
                        </a:rPr>
                        <a:t>Akanksha Bhardwaj</a:t>
                      </a:r>
                      <a:endParaRPr lang="en-IN" sz="1800" b="0" i="0" u="none" strike="noStrike" spc="-1" noProof="0" dirty="0">
                        <a:solidFill>
                          <a:srgbClr val="000000"/>
                        </a:solidFill>
                      </a:endParaRPr>
                    </a:p>
                    <a:p>
                      <a:pPr marL="285750" lvl="0" indent="-285750">
                        <a:buFont typeface="Arial"/>
                        <a:buChar char="•"/>
                      </a:pPr>
                      <a:r>
                        <a:rPr lang="en-IN" sz="1800" b="0" i="0" u="none" strike="noStrike" spc="-1" noProof="0" dirty="0">
                          <a:solidFill>
                            <a:srgbClr val="000000"/>
                          </a:solidFill>
                          <a:latin typeface="Arial"/>
                        </a:rPr>
                        <a:t>Shilpi Sharma</a:t>
                      </a:r>
                      <a:endParaRPr lang="en-IN" sz="1800" b="0" i="0" u="none" strike="noStrike" spc="-1" noProof="0">
                        <a:solidFill>
                          <a:srgbClr val="000000"/>
                        </a:solidFil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endParaRPr lang="en-IN" sz="24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rPr>
                        <a:t>Artificial Intelligence</a:t>
                      </a:r>
                      <a:endParaRPr lang="en-IN" sz="1800" b="0" strike="noStrike" spc="-1" dirty="0">
                        <a:solidFill>
                          <a:srgbClr val="000000"/>
                        </a:solidFill>
                        <a:latin typeface="Times New Roman"/>
                      </a:endParaRPr>
                    </a:p>
                    <a:p>
                      <a:pPr marL="342900" lvl="0" indent="-342900">
                        <a:buFont typeface="Arial"/>
                        <a:buChar char="•"/>
                      </a:pPr>
                      <a:r>
                        <a:rPr lang="en-IN" sz="1800" b="0" i="0" u="none" strike="noStrike" spc="-1" noProof="0" dirty="0">
                          <a:solidFill>
                            <a:srgbClr val="000000"/>
                          </a:solidFill>
                        </a:rPr>
                        <a:t>Machine Learning</a:t>
                      </a:r>
                      <a:endParaRPr lang="en-IN" sz="1800" b="0" strike="noStrike" spc="-1" dirty="0">
                        <a:solidFill>
                          <a:srgbClr val="000000"/>
                        </a:solidFill>
                        <a:latin typeface="Times New Roman"/>
                      </a:endParaRPr>
                    </a:p>
                    <a:p>
                      <a:pPr marL="342900" lvl="0" indent="-342900">
                        <a:buFont typeface="Arial"/>
                        <a:buChar char="•"/>
                      </a:pPr>
                      <a:r>
                        <a:rPr lang="en-IN" sz="1800" b="0" i="0" u="none" strike="noStrike" spc="-1" noProof="0" dirty="0">
                          <a:solidFill>
                            <a:srgbClr val="000000"/>
                          </a:solidFill>
                        </a:rPr>
                        <a:t>Chatbot</a:t>
                      </a:r>
                      <a:endParaRPr lang="en-IN" sz="1800" b="0" strike="noStrike" spc="-1" dirty="0">
                        <a:solidFill>
                          <a:srgbClr val="000000"/>
                        </a:solidFill>
                        <a:latin typeface="Times New Roman"/>
                      </a:endParaRPr>
                    </a:p>
                    <a:p>
                      <a:pPr marL="342900" lvl="0" indent="-342900">
                        <a:buFont typeface="Arial"/>
                        <a:buChar char="•"/>
                      </a:pPr>
                      <a:r>
                        <a:rPr lang="en-IN" sz="1800" b="0" i="0" u="none" strike="noStrike" spc="-1" noProof="0" dirty="0">
                          <a:solidFill>
                            <a:srgbClr val="000000"/>
                          </a:solidFill>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763543" y="468857"/>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816308" y="763457"/>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488688305"/>
              </p:ext>
            </p:extLst>
          </p:nvPr>
        </p:nvGraphicFramePr>
        <p:xfrm>
          <a:off x="542108" y="972748"/>
          <a:ext cx="11215618" cy="5214810"/>
        </p:xfrm>
        <a:graphic>
          <a:graphicData uri="http://schemas.openxmlformats.org/drawingml/2006/table">
            <a:tbl>
              <a:tblPr firstRow="1" bandRow="1">
                <a:tableStyleId>{5C22544A-7EE6-4342-B048-85BDC9FD1C3A}</a:tableStyleId>
              </a:tblPr>
              <a:tblGrid>
                <a:gridCol w="2749754">
                  <a:extLst>
                    <a:ext uri="{9D8B030D-6E8A-4147-A177-3AD203B41FA5}">
                      <a16:colId xmlns:a16="http://schemas.microsoft.com/office/drawing/2014/main" val="646710917"/>
                    </a:ext>
                  </a:extLst>
                </a:gridCol>
                <a:gridCol w="3592285">
                  <a:extLst>
                    <a:ext uri="{9D8B030D-6E8A-4147-A177-3AD203B41FA5}">
                      <a16:colId xmlns:a16="http://schemas.microsoft.com/office/drawing/2014/main" val="2429809415"/>
                    </a:ext>
                  </a:extLst>
                </a:gridCol>
                <a:gridCol w="1907222">
                  <a:extLst>
                    <a:ext uri="{9D8B030D-6E8A-4147-A177-3AD203B41FA5}">
                      <a16:colId xmlns:a16="http://schemas.microsoft.com/office/drawing/2014/main" val="1365111232"/>
                    </a:ext>
                  </a:extLst>
                </a:gridCol>
                <a:gridCol w="2966357">
                  <a:extLst>
                    <a:ext uri="{9D8B030D-6E8A-4147-A177-3AD203B41FA5}">
                      <a16:colId xmlns:a16="http://schemas.microsoft.com/office/drawing/2014/main" val="1253251378"/>
                    </a:ext>
                  </a:extLst>
                </a:gridCol>
              </a:tblGrid>
              <a:tr h="462642">
                <a:tc>
                  <a:txBody>
                    <a:bodyPr/>
                    <a:lstStyle/>
                    <a:p>
                      <a:r>
                        <a:rPr lang="en-US" dirty="0"/>
                        <a:t>Title</a:t>
                      </a:r>
                    </a:p>
                  </a:txBody>
                  <a:tcPr/>
                </a:tc>
                <a:tc>
                  <a:txBody>
                    <a:bodyPr/>
                    <a:lstStyle/>
                    <a:p>
                      <a:r>
                        <a:rPr lang="en-US" dirty="0"/>
                        <a:t>Author</a:t>
                      </a:r>
                    </a:p>
                  </a:txBody>
                  <a:tcPr/>
                </a:tc>
                <a:tc>
                  <a:txBody>
                    <a:bodyPr/>
                    <a:lstStyle/>
                    <a:p>
                      <a:r>
                        <a:rPr lang="en-US" dirty="0"/>
                        <a:t>Released Date</a:t>
                      </a:r>
                    </a:p>
                  </a:txBody>
                  <a:tcPr/>
                </a:tc>
                <a:tc>
                  <a:txBody>
                    <a:bodyPr/>
                    <a:lstStyle/>
                    <a:p>
                      <a:r>
                        <a:rPr lang="en-US" dirty="0"/>
                        <a:t>Technology Used</a:t>
                      </a:r>
                    </a:p>
                  </a:txBody>
                  <a:tcPr/>
                </a:tc>
                <a:extLst>
                  <a:ext uri="{0D108BD9-81ED-4DB2-BD59-A6C34878D82A}">
                    <a16:rowId xmlns:a16="http://schemas.microsoft.com/office/drawing/2014/main" val="511461103"/>
                  </a:ext>
                </a:extLst>
              </a:tr>
              <a:tr h="1277448">
                <a:tc>
                  <a:txBody>
                    <a:bodyPr/>
                    <a:lstStyle/>
                    <a:p>
                      <a:pPr lvl="0">
                        <a:buNone/>
                      </a:pPr>
                      <a:r>
                        <a:rPr lang="en-US" sz="1800" b="1" i="0" u="none" strike="noStrike" noProof="0" dirty="0"/>
                        <a:t>Self-Supervised Bot Play for Conversational Recommendation with Justifications</a:t>
                      </a:r>
                      <a:endParaRPr lang="en-US" b="1" dirty="0"/>
                    </a:p>
                  </a:txBody>
                  <a:tcPr/>
                </a:tc>
                <a:tc>
                  <a:txBody>
                    <a:bodyPr/>
                    <a:lstStyle/>
                    <a:p>
                      <a:pPr marL="285750" indent="-285750">
                        <a:buFont typeface="Arial"/>
                        <a:buChar char="•"/>
                      </a:pPr>
                      <a:r>
                        <a:rPr lang="en-US" sz="1800" b="0" i="0" u="none" strike="noStrike" noProof="0" dirty="0" err="1"/>
                        <a:t>Shuyang</a:t>
                      </a:r>
                      <a:r>
                        <a:rPr lang="en-US" sz="1800" b="0" i="0" u="none" strike="noStrike" noProof="0" dirty="0"/>
                        <a:t> Li</a:t>
                      </a:r>
                    </a:p>
                    <a:p>
                      <a:pPr marL="285750" lvl="0" indent="-285750">
                        <a:buFont typeface="Arial"/>
                        <a:buChar char="•"/>
                      </a:pPr>
                      <a:r>
                        <a:rPr lang="en-US" sz="1800" b="0" i="0" u="none" strike="noStrike" noProof="0" dirty="0">
                          <a:latin typeface="Arial"/>
                        </a:rPr>
                        <a:t>Bodhisattwa Prasad Majumder</a:t>
                      </a:r>
                    </a:p>
                    <a:p>
                      <a:pPr marL="285750" lvl="0" indent="-285750">
                        <a:buFont typeface="Arial"/>
                        <a:buChar char="•"/>
                      </a:pPr>
                      <a:r>
                        <a:rPr lang="en-US" sz="1800" b="0" i="0" u="none" strike="noStrike" noProof="0" dirty="0"/>
                        <a:t>Julian McAuley</a:t>
                      </a:r>
                      <a:endParaRPr lang="en-US" sz="1800" b="0" i="0" u="none" strike="noStrike" noProof="0" dirty="0">
                        <a:latin typeface="Arial"/>
                      </a:endParaRPr>
                    </a:p>
                  </a:txBody>
                  <a:tcPr/>
                </a:tc>
                <a:tc>
                  <a:txBody>
                    <a:bodyPr/>
                    <a:lstStyle/>
                    <a:p>
                      <a:r>
                        <a:rPr lang="en-US" dirty="0"/>
                        <a:t>09,Dec 2021</a:t>
                      </a:r>
                    </a:p>
                  </a:txBody>
                  <a:tcPr/>
                </a:tc>
                <a:tc>
                  <a:txBody>
                    <a:bodyPr/>
                    <a:lstStyle/>
                    <a:p>
                      <a:pPr marL="285750" indent="-285750">
                        <a:buFont typeface="Arial"/>
                        <a:buChar char="•"/>
                      </a:pPr>
                      <a:r>
                        <a:rPr lang="en-US" sz="1800" b="0" i="0" u="none" strike="noStrike" noProof="0" dirty="0">
                          <a:latin typeface="Arial"/>
                        </a:rPr>
                        <a:t>conversational recommendation</a:t>
                      </a:r>
                      <a:endParaRPr lang="en-US" dirty="0"/>
                    </a:p>
                    <a:p>
                      <a:pPr marL="285750" lvl="0" indent="-285750">
                        <a:buFont typeface="Arial"/>
                        <a:buChar char="•"/>
                      </a:pPr>
                      <a:r>
                        <a:rPr lang="en-US" sz="1800" b="0" i="0" u="none" strike="noStrike" noProof="0" dirty="0">
                          <a:latin typeface="Arial"/>
                        </a:rPr>
                        <a:t>recommender system</a:t>
                      </a:r>
                      <a:endParaRPr lang="en-US" dirty="0"/>
                    </a:p>
                  </a:txBody>
                  <a:tcPr/>
                </a:tc>
                <a:extLst>
                  <a:ext uri="{0D108BD9-81ED-4DB2-BD59-A6C34878D82A}">
                    <a16:rowId xmlns:a16="http://schemas.microsoft.com/office/drawing/2014/main" val="488252317"/>
                  </a:ext>
                </a:extLst>
              </a:tr>
              <a:tr h="1277448">
                <a:tc>
                  <a:txBody>
                    <a:bodyPr/>
                    <a:lstStyle/>
                    <a:p>
                      <a:pPr lvl="0">
                        <a:buNone/>
                      </a:pPr>
                      <a:r>
                        <a:rPr lang="en-US" sz="1800" b="1" i="0" u="none" strike="noStrike" noProof="0" dirty="0">
                          <a:latin typeface="Arial"/>
                        </a:rPr>
                        <a:t>Using an Internet Bot to Predict the Spread of COVID-19 </a:t>
                      </a:r>
                      <a:endParaRPr lang="en-US"/>
                    </a:p>
                  </a:txBody>
                  <a:tcPr/>
                </a:tc>
                <a:tc>
                  <a:txBody>
                    <a:bodyPr/>
                    <a:lstStyle/>
                    <a:p>
                      <a:pPr marL="285750" indent="-285750">
                        <a:buFont typeface="Arial"/>
                        <a:buChar char="•"/>
                      </a:pPr>
                      <a:r>
                        <a:rPr lang="en-US" sz="1800" b="0" i="0" u="none" strike="noStrike" noProof="0" dirty="0">
                          <a:latin typeface="Arial"/>
                        </a:rPr>
                        <a:t>Ivan </a:t>
                      </a:r>
                      <a:r>
                        <a:rPr lang="en-US" sz="1800" b="0" i="0" u="none" strike="noStrike" noProof="0" dirty="0" err="1">
                          <a:latin typeface="Arial"/>
                        </a:rPr>
                        <a:t>Dyyak</a:t>
                      </a:r>
                    </a:p>
                    <a:p>
                      <a:pPr marL="285750" lvl="0" indent="-285750">
                        <a:buFont typeface="Arial"/>
                        <a:buChar char="•"/>
                      </a:pPr>
                      <a:r>
                        <a:rPr lang="en-US" sz="1800" b="0" i="0" u="none" strike="noStrike" noProof="0" dirty="0"/>
                        <a:t>Bohdan Melnyk</a:t>
                      </a:r>
                    </a:p>
                    <a:p>
                      <a:pPr marL="285750" lvl="0" indent="-285750">
                        <a:buFont typeface="Arial"/>
                        <a:buChar char="•"/>
                      </a:pPr>
                      <a:r>
                        <a:rPr lang="en-US" sz="1800" b="0" i="0" u="none" strike="noStrike" noProof="0" dirty="0">
                          <a:latin typeface="Arial"/>
                        </a:rPr>
                        <a:t>Nataliya Melnyk</a:t>
                      </a:r>
                    </a:p>
                    <a:p>
                      <a:pPr marL="285750" lvl="0" indent="-285750">
                        <a:buFont typeface="Arial"/>
                        <a:buChar char="•"/>
                      </a:pPr>
                      <a:r>
                        <a:rPr lang="en-US" sz="1800" b="0" i="0" u="none" strike="noStrike" noProof="0" dirty="0"/>
                        <a:t>Stepan </a:t>
                      </a:r>
                      <a:r>
                        <a:rPr lang="en-US" sz="1800" b="0" i="0" u="none" strike="noStrike" noProof="0" dirty="0" err="1"/>
                        <a:t>Trokhaniak</a:t>
                      </a:r>
                      <a:endParaRPr lang="en-US" sz="1800" b="0" i="0" u="none" strike="noStrike" noProof="0"/>
                    </a:p>
                    <a:p>
                      <a:pPr marL="285750" lvl="0" indent="-285750">
                        <a:buFont typeface="Arial"/>
                        <a:buChar char="•"/>
                      </a:pPr>
                      <a:r>
                        <a:rPr lang="en-US" sz="1800" b="0" i="0" u="none" strike="noStrike" noProof="0" dirty="0">
                          <a:latin typeface="Arial"/>
                        </a:rPr>
                        <a:t>Tetiana </a:t>
                      </a:r>
                      <a:r>
                        <a:rPr lang="en-US" sz="1800" b="0" i="0" u="none" strike="noStrike" noProof="0" dirty="0" err="1">
                          <a:latin typeface="Arial"/>
                        </a:rPr>
                        <a:t>Drakohrust</a:t>
                      </a:r>
                      <a:r>
                        <a:rPr lang="en-US" sz="1800" b="0" i="0" u="none" strike="noStrike" noProof="0" dirty="0">
                          <a:latin typeface="Arial"/>
                        </a:rPr>
                        <a:t> </a:t>
                      </a:r>
                      <a:endParaRPr lang="en-US" sz="1800" b="0" i="0" u="none" strike="noStrike" noProof="0" dirty="0"/>
                    </a:p>
                  </a:txBody>
                  <a:tcPr/>
                </a:tc>
                <a:tc>
                  <a:txBody>
                    <a:bodyPr/>
                    <a:lstStyle/>
                    <a:p>
                      <a:r>
                        <a:rPr lang="en-US" dirty="0"/>
                        <a:t>16,Oct 2021</a:t>
                      </a:r>
                    </a:p>
                  </a:txBody>
                  <a:tcPr/>
                </a:tc>
                <a:tc>
                  <a:txBody>
                    <a:bodyPr/>
                    <a:lstStyle/>
                    <a:p>
                      <a:pPr marL="285750" indent="-285750">
                        <a:buFont typeface="Arial"/>
                        <a:buChar char="•"/>
                      </a:pPr>
                      <a:r>
                        <a:rPr lang="en-US" sz="1800" b="0" i="0" u="none" strike="noStrike" noProof="0" dirty="0">
                          <a:latin typeface="Arial"/>
                        </a:rPr>
                        <a:t>COVID-19 pandemic</a:t>
                      </a:r>
                      <a:endParaRPr lang="en-US" dirty="0"/>
                    </a:p>
                    <a:p>
                      <a:pPr marL="285750" lvl="0" indent="-285750">
                        <a:buFont typeface="Arial"/>
                        <a:buChar char="•"/>
                      </a:pPr>
                      <a:r>
                        <a:rPr lang="en-US" sz="1800" b="0" i="0" u="none" strike="noStrike" noProof="0" dirty="0">
                          <a:latin typeface="Arial"/>
                        </a:rPr>
                        <a:t>Bot</a:t>
                      </a:r>
                      <a:endParaRPr lang="en-US" dirty="0"/>
                    </a:p>
                    <a:p>
                      <a:pPr marL="285750" lvl="0" indent="-285750">
                        <a:buFont typeface="Arial"/>
                        <a:buChar char="•"/>
                      </a:pPr>
                      <a:r>
                        <a:rPr lang="en-US" sz="1800" b="0" i="0" u="none" strike="noStrike" noProof="0" dirty="0">
                          <a:latin typeface="Arial"/>
                        </a:rPr>
                        <a:t>Model</a:t>
                      </a:r>
                      <a:endParaRPr lang="en-US" dirty="0"/>
                    </a:p>
                    <a:p>
                      <a:pPr marL="285750" lvl="0" indent="-285750">
                        <a:buFont typeface="Arial"/>
                        <a:buChar char="•"/>
                      </a:pPr>
                      <a:r>
                        <a:rPr lang="en-US" sz="1800" b="0" i="0" u="none" strike="noStrike" noProof="0" dirty="0">
                          <a:latin typeface="Arial"/>
                        </a:rPr>
                        <a:t>Forecasting</a:t>
                      </a:r>
                      <a:endParaRPr lang="en-US" dirty="0"/>
                    </a:p>
                    <a:p>
                      <a:pPr marL="285750" lvl="0" indent="-285750">
                        <a:buFont typeface="Arial"/>
                        <a:buChar char="•"/>
                      </a:pPr>
                      <a:r>
                        <a:rPr lang="en-US" sz="1800" b="0" i="0" u="none" strike="noStrike" noProof="0" dirty="0">
                          <a:latin typeface="Arial"/>
                        </a:rPr>
                        <a:t>Bayesian inference</a:t>
                      </a:r>
                      <a:endParaRPr lang="en-US"/>
                    </a:p>
                  </a:txBody>
                  <a:tcPr/>
                </a:tc>
                <a:extLst>
                  <a:ext uri="{0D108BD9-81ED-4DB2-BD59-A6C34878D82A}">
                    <a16:rowId xmlns:a16="http://schemas.microsoft.com/office/drawing/2014/main" val="1217847702"/>
                  </a:ext>
                </a:extLst>
              </a:tr>
              <a:tr h="1277448">
                <a:tc>
                  <a:txBody>
                    <a:bodyPr/>
                    <a:lstStyle/>
                    <a:p>
                      <a:r>
                        <a:rPr lang="en-US" b="1" dirty="0"/>
                        <a:t>Deployment of </a:t>
                      </a:r>
                      <a:r>
                        <a:rPr lang="en-US" b="1" err="1"/>
                        <a:t>Medibot</a:t>
                      </a:r>
                      <a:r>
                        <a:rPr lang="en-US" b="1" dirty="0"/>
                        <a:t> in Medical Field</a:t>
                      </a:r>
                    </a:p>
                  </a:txBody>
                  <a:tcPr/>
                </a:tc>
                <a:tc>
                  <a:txBody>
                    <a:bodyPr/>
                    <a:lstStyle/>
                    <a:p>
                      <a:pPr marL="285750" indent="-285750">
                        <a:buFont typeface="Arial"/>
                        <a:buChar char="•"/>
                      </a:pPr>
                      <a:r>
                        <a:rPr lang="en-US" dirty="0"/>
                        <a:t>P </a:t>
                      </a:r>
                      <a:r>
                        <a:rPr lang="en-US" dirty="0" err="1"/>
                        <a:t>Reshmanth</a:t>
                      </a:r>
                    </a:p>
                    <a:p>
                      <a:pPr marL="285750" lvl="0" indent="-285750">
                        <a:buFont typeface="Arial"/>
                        <a:buChar char="•"/>
                      </a:pPr>
                      <a:r>
                        <a:rPr lang="en-US" dirty="0"/>
                        <a:t>P Sushanth Chowdary</a:t>
                      </a:r>
                    </a:p>
                    <a:p>
                      <a:pPr marL="285750" lvl="0" indent="-285750">
                        <a:buFont typeface="Arial"/>
                        <a:buChar char="•"/>
                      </a:pPr>
                      <a:r>
                        <a:rPr lang="en-US" dirty="0"/>
                        <a:t>Yogitha R</a:t>
                      </a:r>
                    </a:p>
                    <a:p>
                      <a:pPr marL="285750" lvl="0" indent="-285750">
                        <a:buFont typeface="Arial"/>
                        <a:buChar char="•"/>
                      </a:pPr>
                      <a:r>
                        <a:rPr lang="en-US" dirty="0"/>
                        <a:t>R Aishwarya</a:t>
                      </a:r>
                    </a:p>
                  </a:txBody>
                  <a:tcPr/>
                </a:tc>
                <a:tc>
                  <a:txBody>
                    <a:bodyPr/>
                    <a:lstStyle/>
                    <a:p>
                      <a:r>
                        <a:rPr lang="en-US" dirty="0"/>
                        <a:t>16,Oct 2023</a:t>
                      </a:r>
                    </a:p>
                  </a:txBody>
                  <a:tcPr/>
                </a:tc>
                <a:tc>
                  <a:txBody>
                    <a:bodyPr/>
                    <a:lstStyle/>
                    <a:p>
                      <a:pPr marL="285750" indent="-285750">
                        <a:buFont typeface="Arial"/>
                        <a:buChar char="•"/>
                      </a:pPr>
                      <a:r>
                        <a:rPr lang="en-US" dirty="0"/>
                        <a:t>Deep Learning</a:t>
                      </a:r>
                    </a:p>
                    <a:p>
                      <a:pPr marL="285750" lvl="0" indent="-285750">
                        <a:buFont typeface="Arial"/>
                        <a:buChar char="•"/>
                      </a:pPr>
                      <a:r>
                        <a:rPr lang="en-US" dirty="0"/>
                        <a:t>Machine Learning</a:t>
                      </a:r>
                    </a:p>
                    <a:p>
                      <a:pPr marL="285750" lvl="0" indent="-285750">
                        <a:buFont typeface="Arial"/>
                        <a:buChar char="•"/>
                      </a:pPr>
                      <a:r>
                        <a:rPr lang="en-US" dirty="0"/>
                        <a:t>Medi bot</a:t>
                      </a:r>
                    </a:p>
                    <a:p>
                      <a:pPr marL="285750" lvl="0" indent="-285750">
                        <a:buFont typeface="Arial"/>
                        <a:buChar char="•"/>
                      </a:pPr>
                      <a:r>
                        <a:rPr lang="en-US" dirty="0"/>
                        <a:t>Symptoms</a:t>
                      </a:r>
                    </a:p>
                    <a:p>
                      <a:pPr marL="285750" lvl="0" indent="-285750">
                        <a:buFont typeface="Arial"/>
                        <a:buChar char="•"/>
                      </a:pPr>
                      <a:r>
                        <a:rPr lang="en-US" dirty="0"/>
                        <a:t>Artificial Intelligence</a:t>
                      </a:r>
                    </a:p>
                    <a:p>
                      <a:pPr marL="285750" lvl="0" indent="-285750">
                        <a:buFont typeface="Arial"/>
                        <a:buChar char="•"/>
                      </a:pPr>
                      <a:r>
                        <a:rPr lang="en-US" dirty="0"/>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86828" y="698229"/>
            <a:ext cx="11226190" cy="5653988"/>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Verdana"/>
                <a:ea typeface="Verdana"/>
              </a:rPr>
              <a:t>1. Data Collection and Preprocessing:</a:t>
            </a:r>
            <a:endParaRPr lang="en-IN" sz="1800" b="0" strike="noStrike" spc="-1" dirty="0">
              <a:solidFill>
                <a:srgbClr val="000000"/>
              </a:solidFill>
              <a:latin typeface="Arial"/>
            </a:endParaRPr>
          </a:p>
          <a:p>
            <a:pPr marL="342900" indent="0" algn="just">
              <a:lnSpc>
                <a:spcPct val="100000"/>
              </a:lnSpc>
              <a:spcBef>
                <a:spcPts val="479"/>
              </a:spcBef>
              <a:buNone/>
              <a:tabLst>
                <a:tab pos="0" algn="l"/>
              </a:tabLst>
            </a:pPr>
            <a:r>
              <a:rPr lang="en-US" sz="1800" b="0" strike="noStrike" spc="-1" dirty="0">
                <a:solidFill>
                  <a:srgbClr val="000000"/>
                </a:solidFill>
                <a:latin typeface="Verdana"/>
                <a:ea typeface="Verdana"/>
              </a:rPr>
              <a:t>Gather a diverse dataset of medical texts, including textbooks, research papers, and reputable</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online sources.</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Preprocess the data to remove noise, standardize formatting, and ensure consistency.</a:t>
            </a: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Verdana"/>
                <a:ea typeface="Verdana"/>
              </a:rPr>
              <a:t>2. Natural Language Processing (NLP):</a:t>
            </a:r>
            <a:endParaRPr lang="en-IN" sz="1800" b="0" strike="noStrike" spc="-1" dirty="0">
              <a:solidFill>
                <a:srgbClr val="000000"/>
              </a:solidFill>
              <a:latin typeface="Arial"/>
            </a:endParaRPr>
          </a:p>
          <a:p>
            <a:pPr marL="342900" indent="0" algn="just">
              <a:lnSpc>
                <a:spcPct val="100000"/>
              </a:lnSpc>
              <a:spcBef>
                <a:spcPts val="479"/>
              </a:spcBef>
              <a:buNone/>
              <a:tabLst>
                <a:tab pos="0" algn="l"/>
              </a:tabLst>
            </a:pPr>
            <a:r>
              <a:rPr lang="en-US" sz="1800" b="0" strike="noStrike" spc="-1" dirty="0">
                <a:solidFill>
                  <a:srgbClr val="000000"/>
                </a:solidFill>
                <a:latin typeface="Verdana"/>
                <a:ea typeface="Verdana"/>
              </a:rPr>
              <a:t>Implement NLP techniques to understand and analyze medical text, including named entity recognition,</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part-of-speech tagging, and sentiment analysis.</a:t>
            </a: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Verdana"/>
                <a:ea typeface="Verdana"/>
              </a:rPr>
              <a:t>3. Knowledge Graphs:</a:t>
            </a:r>
            <a:endParaRPr lang="en-IN" sz="1800" spc="-1">
              <a:solidFill>
                <a:srgbClr val="000000"/>
              </a:solidFill>
              <a:latin typeface="Arial"/>
              <a:ea typeface="Verdana"/>
            </a:endParaRPr>
          </a:p>
          <a:p>
            <a:pPr marL="342900" indent="0" algn="just">
              <a:lnSpc>
                <a:spcPct val="100000"/>
              </a:lnSpc>
              <a:spcBef>
                <a:spcPts val="482"/>
              </a:spcBef>
              <a:spcAft>
                <a:spcPts val="283"/>
              </a:spcAft>
              <a:buNone/>
              <a:tabLst>
                <a:tab pos="0" algn="l"/>
              </a:tabLst>
            </a:pPr>
            <a:r>
              <a:rPr lang="en-US" sz="1800" b="0" strike="noStrike" spc="-1" dirty="0">
                <a:solidFill>
                  <a:srgbClr val="000000"/>
                </a:solidFill>
                <a:latin typeface="Verdana"/>
                <a:ea typeface="Verdana"/>
              </a:rPr>
              <a:t>Create a structured knowledge graph using the preprocessed data to organize medical concepts and their,</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facilitating efficient information retrieval.</a:t>
            </a: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Verdana"/>
                <a:ea typeface="Verdana"/>
              </a:rPr>
              <a:t>4. Intent Recognition and Entity Extraction:</a:t>
            </a:r>
            <a:endParaRPr lang="en-IN" sz="1800" spc="-1">
              <a:solidFill>
                <a:srgbClr val="000000"/>
              </a:solidFill>
              <a:latin typeface="Arial"/>
              <a:ea typeface="Verdana"/>
            </a:endParaRPr>
          </a:p>
          <a:p>
            <a:pPr marL="342900" indent="0" algn="just">
              <a:lnSpc>
                <a:spcPct val="100000"/>
              </a:lnSpc>
              <a:spcBef>
                <a:spcPts val="482"/>
              </a:spcBef>
              <a:spcAft>
                <a:spcPts val="283"/>
              </a:spcAft>
              <a:buNone/>
              <a:tabLst>
                <a:tab pos="0" algn="l"/>
              </a:tabLst>
            </a:pPr>
            <a:r>
              <a:rPr lang="en-US" sz="1800" b="0" strike="noStrike" spc="-1" dirty="0">
                <a:solidFill>
                  <a:srgbClr val="000000"/>
                </a:solidFill>
                <a:latin typeface="Verdana"/>
                <a:ea typeface="Verdana"/>
              </a:rPr>
              <a:t>Utilize machine learning models to identify user intents and extract relevant entities from </a:t>
            </a:r>
            <a:r>
              <a:rPr lang="en-US" sz="1800" spc="-1" dirty="0">
                <a:solidFill>
                  <a:srgbClr val="000000"/>
                </a:solidFill>
                <a:latin typeface="Verdana"/>
                <a:ea typeface="Verdana"/>
              </a:rPr>
              <a:t>user queries</a:t>
            </a:r>
            <a:r>
              <a:rPr lang="en-US" sz="1800" b="0" strike="noStrike" spc="-1" dirty="0">
                <a:solidFill>
                  <a:srgbClr val="000000"/>
                </a:solidFill>
                <a:latin typeface="Verdana"/>
                <a:ea typeface="Verdana"/>
              </a:rPr>
              <a:t>,</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aiding in understanding the context and purpose of the conversation.</a:t>
            </a:r>
            <a:endParaRPr lang="en-IN" sz="1800" b="0" strike="noStrike" spc="-1" dirty="0">
              <a:solidFill>
                <a:srgbClr val="000000"/>
              </a:solidFill>
              <a:latin typeface="Arial"/>
            </a:endParaRPr>
          </a:p>
          <a:p>
            <a:pPr marL="342900" indent="0" algn="just">
              <a:lnSpc>
                <a:spcPct val="100000"/>
              </a:lnSpc>
              <a:spcBef>
                <a:spcPts val="482"/>
              </a:spcBef>
              <a:spcAft>
                <a:spcPts val="567"/>
              </a:spcAft>
              <a:buNone/>
              <a:tabLst>
                <a:tab pos="0" algn="l"/>
              </a:tabLst>
            </a:pPr>
            <a:r>
              <a:rPr lang="en-US" sz="1800" b="1" strike="noStrike" spc="-1" dirty="0">
                <a:solidFill>
                  <a:srgbClr val="000000"/>
                </a:solidFill>
                <a:latin typeface="Verdana"/>
                <a:ea typeface="Verdana"/>
              </a:rPr>
              <a:t>5. Machine Learning Algorithms:</a:t>
            </a:r>
            <a:endParaRPr lang="en-IN" sz="1800" spc="-1">
              <a:solidFill>
                <a:srgbClr val="000000"/>
              </a:solidFill>
              <a:latin typeface="Arial"/>
              <a:ea typeface="Verdana"/>
            </a:endParaRPr>
          </a:p>
          <a:p>
            <a:pPr marL="342900" indent="0" algn="just">
              <a:lnSpc>
                <a:spcPct val="100000"/>
              </a:lnSpc>
              <a:spcBef>
                <a:spcPts val="482"/>
              </a:spcBef>
              <a:spcAft>
                <a:spcPts val="567"/>
              </a:spcAft>
              <a:buNone/>
              <a:tabLst>
                <a:tab pos="0" algn="l"/>
              </a:tabLst>
            </a:pPr>
            <a:r>
              <a:rPr lang="en-US" sz="1800" b="0" strike="noStrike" spc="-1" dirty="0">
                <a:solidFill>
                  <a:srgbClr val="000000"/>
                </a:solidFill>
                <a:latin typeface="Verdana"/>
                <a:ea typeface="Verdana"/>
              </a:rPr>
              <a:t>Employ machine learning algorithms, such as support vector machines, decision trees, or deep learning</a:t>
            </a:r>
            <a:r>
              <a:rPr lang="en-US" sz="1800" spc="-1" dirty="0">
                <a:solidFill>
                  <a:srgbClr val="000000"/>
                </a:solidFill>
                <a:latin typeface="Verdana"/>
                <a:ea typeface="Verdana"/>
              </a:rPr>
              <a:t> </a:t>
            </a:r>
            <a:r>
              <a:rPr lang="en-US" sz="1800" b="0" strike="noStrike" spc="-1" dirty="0">
                <a:solidFill>
                  <a:srgbClr val="000000"/>
                </a:solidFill>
                <a:latin typeface="Verdana"/>
                <a:ea typeface="Verdana"/>
              </a:rPr>
              <a:t>models like recurrent neural networks (RNNs) or transformers, for intent classification and entity recognition.</a:t>
            </a:r>
            <a:endParaRPr lang="en-IN" sz="1800" b="0" strike="noStrike" spc="-1" dirty="0">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540000" y="978120"/>
            <a:ext cx="1169928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US" sz="1800" b="1" strike="noStrike" spc="-1" dirty="0">
                <a:solidFill>
                  <a:srgbClr val="000000"/>
                </a:solidFill>
                <a:latin typeface="Verdana"/>
                <a:ea typeface="Verdana"/>
              </a:rPr>
              <a:t>6. Dialog Management:</a:t>
            </a:r>
            <a:endParaRPr lang="en-IN" spc="-1" dirty="0">
              <a:solidFill>
                <a:srgbClr val="000000"/>
              </a:solidFill>
              <a:latin typeface="Arial"/>
              <a:ea typeface="Verdana"/>
            </a:endParaRPr>
          </a:p>
          <a:p>
            <a:pPr algn="just">
              <a:lnSpc>
                <a:spcPct val="100000"/>
              </a:lnSpc>
            </a:pPr>
            <a:r>
              <a:rPr lang="en-US" sz="1800" b="0" strike="noStrike" spc="-1" dirty="0">
                <a:solidFill>
                  <a:srgbClr val="000000"/>
                </a:solidFill>
                <a:latin typeface="Verdana"/>
                <a:ea typeface="Verdana"/>
              </a:rPr>
              <a:t>Implement a dialogue management system to maintain context, handle multi-turn conversations,</a:t>
            </a:r>
            <a:endParaRPr lang="en-IN" sz="1800" b="0" strike="noStrike" spc="-1">
              <a:solidFill>
                <a:srgbClr val="000000"/>
              </a:solidFill>
              <a:latin typeface="Arial"/>
            </a:endParaRPr>
          </a:p>
          <a:p>
            <a:pPr algn="just"/>
            <a:r>
              <a:rPr lang="en-US" sz="1800" b="0" strike="noStrike" spc="-1" dirty="0">
                <a:solidFill>
                  <a:srgbClr val="000000"/>
                </a:solidFill>
                <a:latin typeface="Verdana"/>
                <a:ea typeface="Verdana"/>
              </a:rPr>
              <a:t>and generate appropriate responses based on the chatbot's training.</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pPr>
            <a:r>
              <a:rPr lang="en-US" sz="1800" b="1" strike="noStrike" spc="-1" dirty="0">
                <a:solidFill>
                  <a:srgbClr val="000000"/>
                </a:solidFill>
                <a:latin typeface="Verdana"/>
                <a:ea typeface="Verdana"/>
              </a:rPr>
              <a:t>7. Reinforcement Learning:</a:t>
            </a:r>
            <a:endParaRPr lang="en-IN" sz="1800" b="0" strike="noStrike" spc="-1">
              <a:solidFill>
                <a:srgbClr val="000000"/>
              </a:solidFill>
              <a:latin typeface="Arial"/>
            </a:endParaRPr>
          </a:p>
          <a:p>
            <a:pPr algn="just"/>
            <a:r>
              <a:rPr lang="en-US" sz="1800" b="0" strike="noStrike" spc="-1" dirty="0">
                <a:solidFill>
                  <a:srgbClr val="000000"/>
                </a:solidFill>
                <a:latin typeface="Verdana"/>
                <a:ea typeface="Verdana"/>
              </a:rPr>
              <a:t>Integrate reinforcement learning techniques to allow the chatbot to learn and optimize responses</a:t>
            </a:r>
            <a:r>
              <a:rPr lang="en-US" spc="-1" dirty="0">
                <a:solidFill>
                  <a:srgbClr val="000000"/>
                </a:solidFill>
                <a:latin typeface="Verdana"/>
                <a:ea typeface="Verdana"/>
              </a:rPr>
              <a:t> </a:t>
            </a:r>
            <a:endParaRPr lang="en-IN" sz="1800" b="0" strike="noStrike" spc="-1">
              <a:solidFill>
                <a:srgbClr val="000000"/>
              </a:solidFill>
              <a:latin typeface="Arial"/>
            </a:endParaRPr>
          </a:p>
          <a:p>
            <a:pPr algn="just">
              <a:lnSpc>
                <a:spcPct val="100000"/>
              </a:lnSpc>
            </a:pPr>
            <a:r>
              <a:rPr lang="en-US" sz="1800" b="0" strike="noStrike" spc="-1" dirty="0">
                <a:solidFill>
                  <a:srgbClr val="000000"/>
                </a:solidFill>
                <a:latin typeface="Verdana"/>
                <a:ea typeface="Verdana"/>
              </a:rPr>
              <a:t>through trial-and-error interactions, adapting to user feedback.</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pPr>
            <a:r>
              <a:rPr lang="en-US" sz="1800" b="1" strike="noStrike" spc="-1" dirty="0">
                <a:solidFill>
                  <a:srgbClr val="000000"/>
                </a:solidFill>
                <a:latin typeface="Verdana"/>
                <a:ea typeface="Verdana"/>
              </a:rPr>
              <a:t>8. User Feedback Loop:</a:t>
            </a:r>
            <a:endParaRPr lang="en-IN" sz="1800" b="0" strike="noStrike" spc="-1">
              <a:solidFill>
                <a:srgbClr val="000000"/>
              </a:solidFill>
              <a:latin typeface="Arial"/>
            </a:endParaRPr>
          </a:p>
          <a:p>
            <a:pPr algn="just"/>
            <a:r>
              <a:rPr lang="en-US" sz="1800" b="0" strike="noStrike" spc="-1" dirty="0">
                <a:solidFill>
                  <a:srgbClr val="000000"/>
                </a:solidFill>
                <a:latin typeface="Verdana"/>
                <a:ea typeface="Verdana"/>
              </a:rPr>
              <a:t>Establish a mechanism for collecting user feedback on the chatbot's responses to</a:t>
            </a:r>
            <a:r>
              <a:rPr lang="en-US" spc="-1" dirty="0">
                <a:solidFill>
                  <a:srgbClr val="000000"/>
                </a:solidFill>
                <a:latin typeface="Verdana"/>
                <a:ea typeface="Verdana"/>
              </a:rPr>
              <a:t> </a:t>
            </a:r>
            <a:endParaRPr lang="en-IN" sz="1800" b="0" strike="noStrike" spc="-1">
              <a:solidFill>
                <a:srgbClr val="000000"/>
              </a:solidFill>
              <a:latin typeface="Arial"/>
            </a:endParaRPr>
          </a:p>
          <a:p>
            <a:pPr algn="just">
              <a:lnSpc>
                <a:spcPct val="100000"/>
              </a:lnSpc>
            </a:pPr>
            <a:r>
              <a:rPr lang="en-US" sz="1800" b="0" strike="noStrike" spc="-1" dirty="0">
                <a:solidFill>
                  <a:srgbClr val="000000"/>
                </a:solidFill>
                <a:latin typeface="Verdana"/>
                <a:ea typeface="Verdana"/>
              </a:rPr>
              <a:t>continuously improve its performance and accuracy.</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algn="just"/>
            <a:r>
              <a:rPr lang="en-US" sz="1800" b="1" strike="noStrike" spc="-1" dirty="0">
                <a:solidFill>
                  <a:srgbClr val="000000"/>
                </a:solidFill>
                <a:latin typeface="Verdana"/>
                <a:ea typeface="Verdana"/>
              </a:rPr>
              <a:t>9. Continuous Learning and Updating:</a:t>
            </a:r>
            <a:endParaRPr lang="en-IN" spc="-1">
              <a:solidFill>
                <a:srgbClr val="000000"/>
              </a:solidFill>
              <a:latin typeface="Arial"/>
              <a:ea typeface="Verdana"/>
            </a:endParaRPr>
          </a:p>
          <a:p>
            <a:pPr algn="just"/>
            <a:r>
              <a:rPr lang="en-US" sz="1800" b="0" strike="noStrike" spc="-1" dirty="0">
                <a:solidFill>
                  <a:srgbClr val="000000"/>
                </a:solidFill>
                <a:latin typeface="Verdana"/>
                <a:ea typeface="Verdana"/>
              </a:rPr>
              <a:t>Implement mechanisms for periodic updates and retraining of the chatbot using</a:t>
            </a:r>
            <a:r>
              <a:rPr lang="en-US" spc="-1" dirty="0">
                <a:solidFill>
                  <a:srgbClr val="000000"/>
                </a:solidFill>
                <a:latin typeface="Verdana"/>
                <a:ea typeface="Verdana"/>
              </a:rPr>
              <a:t> </a:t>
            </a:r>
            <a:r>
              <a:rPr lang="en-US" sz="1800" b="0" strike="noStrike" spc="-1" dirty="0">
                <a:solidFill>
                  <a:srgbClr val="000000"/>
                </a:solidFill>
                <a:latin typeface="Verdana"/>
                <a:ea typeface="Verdana"/>
              </a:rPr>
              <a:t>new medical data to keep the information up-to-date and accurate.</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pPr>
            <a:r>
              <a:rPr lang="en-US" sz="1800" b="1" strike="noStrike" spc="-1" dirty="0">
                <a:solidFill>
                  <a:srgbClr val="000000"/>
                </a:solidFill>
                <a:latin typeface="Verdana"/>
                <a:ea typeface="Verdana"/>
              </a:rPr>
              <a:t>10. Privacy and Security Measures:</a:t>
            </a:r>
            <a:endParaRPr lang="en-IN" sz="1800" b="0" strike="noStrike" spc="-1">
              <a:solidFill>
                <a:srgbClr val="000000"/>
              </a:solidFill>
              <a:latin typeface="Arial"/>
            </a:endParaRPr>
          </a:p>
          <a:p>
            <a:pPr algn="just"/>
            <a:r>
              <a:rPr lang="en-US" sz="1800" b="0" strike="noStrike" spc="-1" dirty="0">
                <a:solidFill>
                  <a:srgbClr val="000000"/>
                </a:solidFill>
                <a:latin typeface="Verdana"/>
                <a:ea typeface="Verdana"/>
              </a:rPr>
              <a:t>Incorporate stringent privacy and security measures to ensure the </a:t>
            </a:r>
            <a:r>
              <a:rPr lang="en-US" spc="-1" dirty="0">
                <a:solidFill>
                  <a:srgbClr val="000000"/>
                </a:solidFill>
                <a:latin typeface="Verdana"/>
                <a:ea typeface="Verdana"/>
              </a:rPr>
              <a:t>confidentiality and</a:t>
            </a:r>
            <a:r>
              <a:rPr lang="en-US" sz="1800" b="0" strike="noStrike" spc="-1" dirty="0">
                <a:solidFill>
                  <a:srgbClr val="000000"/>
                </a:solidFill>
                <a:latin typeface="Verdana"/>
                <a:ea typeface="Verdana"/>
              </a:rPr>
              <a:t> protection of sensitive medical data shared during interactions.</a:t>
            </a:r>
            <a:endParaRPr lang="en-IN" sz="1800" b="0" strike="noStrike" spc="-1" dirty="0">
              <a:solidFill>
                <a:srgbClr val="000000"/>
              </a:solidFill>
              <a:latin typeface="Arial"/>
            </a:endParaRPr>
          </a:p>
        </p:txBody>
      </p:sp>
      <p:sp>
        <p:nvSpPr>
          <p:cNvPr id="103" name="Rectangle 102"/>
          <p:cNvSpPr/>
          <p:nvPr/>
        </p:nvSpPr>
        <p:spPr>
          <a:xfrm>
            <a:off x="817971" y="231377"/>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a:solidFill>
                <a:srgbClr val="000000"/>
              </a:solidFill>
              <a:latin typeface="Arial"/>
            </a:endParaRPr>
          </a:p>
          <a:p>
            <a:pPr algn="just">
              <a:lnSpc>
                <a:spcPct val="100000"/>
              </a:lnSpc>
              <a:spcAft>
                <a:spcPts val="567"/>
              </a:spcAft>
            </a:pPr>
            <a:r>
              <a:rPr lang="en-IN" sz="1800" b="1" strike="noStrike" spc="-1" dirty="0">
                <a:solidFill>
                  <a:srgbClr val="000000"/>
                </a:solidFill>
                <a:latin typeface="Arial"/>
                <a:ea typeface="DejaVu Sans"/>
              </a:rPr>
              <a:t>1. Enhance User Experience and Accessibility</a:t>
            </a:r>
            <a:r>
              <a:rPr lang="en-IN" sz="1800" b="0" strike="noStrike" spc="-1" dirty="0">
                <a:solidFill>
                  <a:srgbClr val="000000"/>
                </a:solidFill>
                <a:latin typeface="Arial"/>
                <a:ea typeface="DejaVu Sans"/>
              </a:rPr>
              <a:t>:</a:t>
            </a:r>
            <a:endParaRPr lang="en-IN" sz="1800" b="0" strike="noStrike" spc="-1" dirty="0">
              <a:solidFill>
                <a:srgbClr val="000000"/>
              </a:solidFill>
              <a:latin typeface="Arial"/>
            </a:endParaRPr>
          </a:p>
          <a:p>
            <a:pPr algn="just"/>
            <a:r>
              <a:rPr lang="en-IN" sz="1800" b="0" strike="noStrike" spc="-1" dirty="0">
                <a:solidFill>
                  <a:srgbClr val="000000"/>
                </a:solidFill>
                <a:latin typeface="Arial"/>
                <a:ea typeface="DejaVu Sans"/>
              </a:rPr>
              <a:t>Develop a medical chatbot that offers an intuitive and user-friendly interface to provide accessible healthcare information and assistance to users, ensuring a positive user experience.</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spcAft>
                <a:spcPts val="567"/>
              </a:spcAft>
            </a:pPr>
            <a:r>
              <a:rPr lang="en-IN" sz="1800" b="1" strike="noStrike" spc="-1" dirty="0">
                <a:solidFill>
                  <a:srgbClr val="000000"/>
                </a:solidFill>
                <a:latin typeface="Arial"/>
                <a:ea typeface="DejaVu Sans"/>
              </a:rPr>
              <a:t>2</a:t>
            </a:r>
            <a:r>
              <a:rPr lang="en-IN" sz="1800" b="0" strike="noStrike" spc="-1" dirty="0">
                <a:solidFill>
                  <a:srgbClr val="000000"/>
                </a:solidFill>
                <a:latin typeface="Arial"/>
                <a:ea typeface="DejaVu Sans"/>
              </a:rPr>
              <a:t>. </a:t>
            </a:r>
            <a:r>
              <a:rPr lang="en-IN" sz="1800" b="1" strike="noStrike" spc="-1" dirty="0">
                <a:solidFill>
                  <a:srgbClr val="000000"/>
                </a:solidFill>
                <a:latin typeface="Arial"/>
                <a:ea typeface="DejaVu Sans"/>
              </a:rPr>
              <a:t>Improve Accuracy and Relevance of Responses</a:t>
            </a:r>
            <a:r>
              <a:rPr lang="en-IN" sz="1800" b="0" strike="noStrike" spc="-1" dirty="0">
                <a:solidFill>
                  <a:srgbClr val="000000"/>
                </a:solidFill>
                <a:latin typeface="Arial"/>
                <a:ea typeface="DejaVu Sans"/>
              </a:rPr>
              <a:t>:</a:t>
            </a:r>
            <a:endParaRPr lang="en-IN" sz="1800" b="0" strike="noStrike" spc="-1" dirty="0">
              <a:solidFill>
                <a:srgbClr val="000000"/>
              </a:solidFill>
              <a:latin typeface="Arial"/>
            </a:endParaRPr>
          </a:p>
          <a:p>
            <a:pPr algn="just"/>
            <a:r>
              <a:rPr lang="en-IN" sz="1800" b="0" strike="noStrike" spc="-1" dirty="0">
                <a:solidFill>
                  <a:srgbClr val="000000"/>
                </a:solidFill>
                <a:latin typeface="Arial"/>
                <a:ea typeface="DejaVu Sans"/>
              </a:rPr>
              <a:t>Implement machine learning algorithms to enhance the chatbot's ability to understand user</a:t>
            </a:r>
            <a:r>
              <a:rPr lang="en-IN" spc="-1" dirty="0">
                <a:solidFill>
                  <a:srgbClr val="000000"/>
                </a:solidFill>
                <a:latin typeface="Arial"/>
                <a:ea typeface="DejaVu Sans"/>
              </a:rPr>
              <a:t> </a:t>
            </a:r>
            <a:r>
              <a:rPr lang="en-IN" sz="1800" b="0" strike="noStrike" spc="-1" dirty="0">
                <a:solidFill>
                  <a:srgbClr val="000000"/>
                </a:solidFill>
                <a:latin typeface="Arial"/>
                <a:ea typeface="DejaVu Sans"/>
              </a:rPr>
              <a:t>intents,</a:t>
            </a:r>
            <a:r>
              <a:rPr lang="en-IN" spc="-1" dirty="0">
                <a:solidFill>
                  <a:srgbClr val="000000"/>
                </a:solidFill>
                <a:latin typeface="Arial"/>
                <a:ea typeface="DejaVu Sans"/>
              </a:rPr>
              <a:t>  accurately extract</a:t>
            </a:r>
            <a:r>
              <a:rPr lang="en-IN" sz="1800" b="0" strike="noStrike" spc="-1" dirty="0">
                <a:solidFill>
                  <a:srgbClr val="000000"/>
                </a:solidFill>
                <a:latin typeface="Arial"/>
                <a:ea typeface="DejaVu Sans"/>
              </a:rPr>
              <a:t> medical</a:t>
            </a:r>
            <a:r>
              <a:rPr lang="en-IN" spc="-1" dirty="0">
                <a:solidFill>
                  <a:srgbClr val="000000"/>
                </a:solidFill>
                <a:latin typeface="Arial"/>
                <a:ea typeface="DejaVu Sans"/>
              </a:rPr>
              <a:t> </a:t>
            </a:r>
            <a:r>
              <a:rPr lang="en-IN" sz="1800" b="0" strike="noStrike" spc="-1" dirty="0">
                <a:solidFill>
                  <a:srgbClr val="000000"/>
                </a:solidFill>
                <a:latin typeface="Arial"/>
                <a:ea typeface="DejaVu Sans"/>
              </a:rPr>
              <a:t> entities, and generate relevant responses, thereby improving the quality of interactions.</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pPr>
            <a:r>
              <a:rPr lang="en-IN" sz="1800" b="1" strike="noStrike" spc="-1" dirty="0">
                <a:solidFill>
                  <a:srgbClr val="000000"/>
                </a:solidFill>
                <a:latin typeface="Arial"/>
                <a:ea typeface="DejaVu Sans"/>
              </a:rPr>
              <a:t>3</a:t>
            </a:r>
            <a:r>
              <a:rPr lang="en-IN" sz="1800" b="0" strike="noStrike" spc="-1" dirty="0">
                <a:solidFill>
                  <a:srgbClr val="000000"/>
                </a:solidFill>
                <a:latin typeface="Arial"/>
                <a:ea typeface="DejaVu Sans"/>
              </a:rPr>
              <a:t>. </a:t>
            </a:r>
            <a:r>
              <a:rPr lang="en-IN" sz="1800" b="1" strike="noStrike" spc="-1" dirty="0">
                <a:solidFill>
                  <a:srgbClr val="000000"/>
                </a:solidFill>
                <a:latin typeface="Arial"/>
                <a:ea typeface="DejaVu Sans"/>
              </a:rPr>
              <a:t>Enable Continuous Learning and Adaptability:</a:t>
            </a:r>
            <a:endParaRPr lang="en-IN" sz="1800" b="0" strike="noStrike" spc="-1" dirty="0">
              <a:solidFill>
                <a:srgbClr val="000000"/>
              </a:solidFill>
              <a:latin typeface="Arial"/>
            </a:endParaRPr>
          </a:p>
          <a:p>
            <a:pPr algn="just"/>
            <a:r>
              <a:rPr lang="en-IN" sz="1800" b="0" strike="noStrike" spc="-1" dirty="0">
                <a:solidFill>
                  <a:srgbClr val="000000"/>
                </a:solidFill>
                <a:latin typeface="Arial"/>
                <a:ea typeface="DejaVu Sans"/>
              </a:rPr>
              <a:t>Integrate mechanisms for self-learning, reinforcement learning, and continuous updates, </a:t>
            </a:r>
            <a:r>
              <a:rPr lang="en-IN" spc="-1" dirty="0">
                <a:solidFill>
                  <a:srgbClr val="000000"/>
                </a:solidFill>
                <a:latin typeface="Arial"/>
                <a:ea typeface="DejaVu Sans"/>
              </a:rPr>
              <a:t>allowing the </a:t>
            </a:r>
            <a:r>
              <a:rPr lang="en-IN" sz="1800" b="0" strike="noStrike" spc="-1" dirty="0">
                <a:solidFill>
                  <a:srgbClr val="000000"/>
                </a:solidFill>
                <a:latin typeface="Arial"/>
                <a:ea typeface="DejaVu Sans"/>
              </a:rPr>
              <a:t>chatbot </a:t>
            </a:r>
            <a:r>
              <a:rPr lang="en-IN" spc="-1" dirty="0">
                <a:solidFill>
                  <a:srgbClr val="000000"/>
                </a:solidFill>
                <a:latin typeface="Arial"/>
                <a:ea typeface="DejaVu Sans"/>
              </a:rPr>
              <a:t>to adapt </a:t>
            </a:r>
            <a:r>
              <a:rPr lang="en-IN" sz="1800" b="0" strike="noStrike" spc="-1" dirty="0">
                <a:solidFill>
                  <a:srgbClr val="000000"/>
                </a:solidFill>
                <a:latin typeface="Arial"/>
                <a:ea typeface="DejaVu Sans"/>
              </a:rPr>
              <a:t>to new medical information, user feedback, and changing healthcare contexts for improved </a:t>
            </a:r>
            <a:r>
              <a:rPr lang="en-IN" spc="-1" dirty="0">
                <a:solidFill>
                  <a:srgbClr val="000000"/>
                </a:solidFill>
                <a:latin typeface="Arial"/>
                <a:ea typeface="DejaVu Sans"/>
              </a:rPr>
              <a:t>performance over</a:t>
            </a:r>
            <a:r>
              <a:rPr lang="en-IN" sz="1800" b="0" strike="noStrike" spc="-1" dirty="0">
                <a:solidFill>
                  <a:srgbClr val="000000"/>
                </a:solidFill>
                <a:latin typeface="Arial"/>
                <a:ea typeface="DejaVu Sans"/>
              </a:rPr>
              <a:t> time.</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r>
              <a:rPr lang="en-IN" sz="1800" b="1" strike="noStrike" spc="-1" dirty="0">
                <a:solidFill>
                  <a:srgbClr val="000000"/>
                </a:solidFill>
                <a:latin typeface="Arial"/>
                <a:ea typeface="DejaVu Sans"/>
              </a:rPr>
              <a:t>4.</a:t>
            </a:r>
            <a:r>
              <a:rPr lang="en-IN" b="1" spc="-1" dirty="0">
                <a:solidFill>
                  <a:srgbClr val="000000"/>
                </a:solidFill>
                <a:latin typeface="Arial"/>
                <a:ea typeface="DejaVu Sans"/>
              </a:rPr>
              <a:t> </a:t>
            </a:r>
            <a:r>
              <a:rPr lang="en-IN" sz="1800" b="1" strike="noStrike" spc="-1" dirty="0">
                <a:solidFill>
                  <a:srgbClr val="000000"/>
                </a:solidFill>
                <a:latin typeface="Arial"/>
                <a:ea typeface="DejaVu Sans"/>
              </a:rPr>
              <a:t> Ensure Privacy and Data Security:</a:t>
            </a:r>
            <a:endParaRPr lang="en-IN" sz="1800" b="0" strike="noStrike" spc="-1" dirty="0">
              <a:solidFill>
                <a:srgbClr val="000000"/>
              </a:solidFill>
              <a:latin typeface="Arial"/>
            </a:endParaRPr>
          </a:p>
          <a:p>
            <a:pPr algn="just"/>
            <a:r>
              <a:rPr lang="en-IN" sz="1800" b="0" strike="noStrike" spc="-1" dirty="0">
                <a:solidFill>
                  <a:srgbClr val="000000"/>
                </a:solidFill>
                <a:latin typeface="Arial"/>
                <a:ea typeface="DejaVu Sans"/>
              </a:rPr>
              <a:t>Incorporate robust privacy measures and data encryption techniques to safeguard users' medical data</a:t>
            </a:r>
            <a:r>
              <a:rPr lang="en-IN" spc="-1" dirty="0">
                <a:solidFill>
                  <a:srgbClr val="000000"/>
                </a:solidFill>
                <a:latin typeface="Arial"/>
                <a:ea typeface="DejaVu Sans"/>
              </a:rPr>
              <a:t> </a:t>
            </a:r>
            <a:endParaRPr lang="en-IN" sz="1800" b="0" strike="noStrike" spc="-1">
              <a:solidFill>
                <a:srgbClr val="000000"/>
              </a:solidFill>
              <a:latin typeface="Arial"/>
            </a:endParaRPr>
          </a:p>
          <a:p>
            <a:pPr algn="just"/>
            <a:r>
              <a:rPr lang="en-IN" sz="1800" b="0" strike="noStrike" spc="-1" dirty="0">
                <a:solidFill>
                  <a:srgbClr val="000000"/>
                </a:solidFill>
                <a:latin typeface="Arial"/>
                <a:ea typeface="DejaVu Sans"/>
              </a:rPr>
              <a:t>and ensure compliance with healthcare privacy regulations, establishing trust and confidentiality in</a:t>
            </a:r>
            <a:r>
              <a:rPr lang="en-IN" spc="-1" dirty="0">
                <a:solidFill>
                  <a:srgbClr val="000000"/>
                </a:solidFill>
                <a:latin typeface="Arial"/>
                <a:ea typeface="DejaVu Sans"/>
              </a:rPr>
              <a:t> </a:t>
            </a:r>
            <a:r>
              <a:rPr lang="en-IN" sz="1800" b="0" strike="noStrike" spc="-1" dirty="0">
                <a:solidFill>
                  <a:srgbClr val="000000"/>
                </a:solidFill>
                <a:latin typeface="Arial"/>
                <a:ea typeface="DejaVu Sans"/>
              </a:rPr>
              <a:t>interactions.</a:t>
            </a:r>
            <a:endParaRPr lang="en-IN" sz="1800" b="0" strike="noStrike" spc="-1" dirty="0">
              <a:solidFill>
                <a:srgbClr val="000000"/>
              </a:solidFill>
              <a:latin typeface="Arial"/>
            </a:endParaRPr>
          </a:p>
          <a:p>
            <a:pPr algn="just">
              <a:lnSpc>
                <a:spcPct val="100000"/>
              </a:lnSpc>
            </a:pPr>
            <a:endParaRPr lang="en-IN" sz="1800" b="0" strike="noStrike" spc="-1">
              <a:solidFill>
                <a:srgbClr val="000000"/>
              </a:solidFill>
              <a:latin typeface="Arial"/>
            </a:endParaRPr>
          </a:p>
          <a:p>
            <a:pPr algn="just">
              <a:lnSpc>
                <a:spcPct val="100000"/>
              </a:lnSpc>
              <a:spcAft>
                <a:spcPts val="567"/>
              </a:spcAft>
            </a:pP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1224</TotalTime>
  <Application>Microsoft Office PowerPoint</Application>
  <PresentationFormat>Widescreen</PresentationFormat>
  <Slides>18</Slides>
  <Notes>0</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Expected Outcomes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
  <cp:revision>329</cp:revision>
  <dcterms:created xsi:type="dcterms:W3CDTF">2023-03-16T03:26:27Z</dcterms:created>
  <dcterms:modified xsi:type="dcterms:W3CDTF">2023-11-25T19:40:31Z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