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68" r:id="rId16"/>
    <p:sldId id="274" r:id="rId17"/>
    <p:sldId id="269" r:id="rId18"/>
    <p:sldId id="270" r:id="rId19"/>
    <p:sldId id="273" r:id="rId20"/>
    <p:sldId id="271"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62C73-A78F-3F41-E38A-0629BB72302E}" v="418" dt="2023-12-07T09:32:57.550"/>
    <p1510:client id="{ABA4D6FC-729C-2875-99C8-D9F2F7251E7A}" v="1489" dt="2023-11-25T19:40:2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54800" y="3274200"/>
            <a:ext cx="5511240" cy="243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100000"/>
              </a:lnSpc>
              <a:spcBef>
                <a:spcPts val="400"/>
              </a:spcBef>
              <a:tabLst>
                <a:tab pos="0" algn="l"/>
              </a:tabLst>
            </a:pPr>
            <a:r>
              <a:rPr lang="en-GB" sz="2000" b="1" strike="noStrike" spc="-1">
                <a:solidFill>
                  <a:srgbClr val="17375E"/>
                </a:solidFill>
                <a:latin typeface="Verdana"/>
                <a:ea typeface="Verdana"/>
              </a:rPr>
              <a:t>Under the Supervision of,</a:t>
            </a:r>
            <a:endParaRPr lang="en-IN" sz="20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Assistant Professor </a:t>
            </a:r>
            <a:r>
              <a:rPr lang="en-GB" sz="2000" b="1" strike="noStrike" spc="-1">
                <a:solidFill>
                  <a:srgbClr val="17375E"/>
                </a:solidFill>
                <a:latin typeface="Verdana"/>
                <a:ea typeface="Verdana"/>
              </a:rPr>
              <a:t>Mr. Muthuraju V</a:t>
            </a:r>
            <a:r>
              <a:rPr lang="en-GB" sz="1700" b="1" strike="noStrike" spc="-1">
                <a:solidFill>
                  <a:srgbClr val="17375E"/>
                </a:solidFill>
                <a:latin typeface="Verdana"/>
                <a:ea typeface="Verdana"/>
              </a:rPr>
              <a:t> </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School of Computer Science &amp; Engineering</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Presidency University</a:t>
            </a:r>
            <a:endParaRPr lang="en-IN" sz="1700" b="0" strike="noStrike" spc="-1">
              <a:solidFill>
                <a:srgbClr val="000000"/>
              </a:solidFill>
              <a:latin typeface="Arial"/>
            </a:endParaRPr>
          </a:p>
          <a:p>
            <a:pPr>
              <a:lnSpc>
                <a:spcPct val="100000"/>
              </a:lnSpc>
              <a:spcBef>
                <a:spcPts val="400"/>
              </a:spcBef>
              <a:tabLst>
                <a:tab pos="0" algn="l"/>
              </a:tabLst>
            </a:pPr>
            <a:endParaRPr lang="en-IN" sz="2000" b="0" strike="noStrike" spc="-1">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6500" lnSpcReduction="2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PIP104 University Project-II</a:t>
            </a:r>
            <a:endParaRPr lang="en-IN" sz="2000" b="0" strike="noStrike" spc="-1" dirty="0">
              <a:solidFill>
                <a:srgbClr val="000000"/>
              </a:solidFill>
              <a:latin typeface="Arial"/>
            </a:endParaRPr>
          </a:p>
          <a:p>
            <a:pPr algn="ctr">
              <a:lnSpc>
                <a:spcPct val="100000"/>
              </a:lnSpc>
              <a:spcBef>
                <a:spcPts val="400"/>
              </a:spcBef>
              <a:tabLst>
                <a:tab pos="0" algn="l"/>
              </a:tabLst>
            </a:pPr>
            <a:r>
              <a:rPr lang="en-GB" sz="2000" b="1" spc="-1" dirty="0">
                <a:solidFill>
                  <a:srgbClr val="17375E"/>
                </a:solidFill>
                <a:latin typeface="Verdana"/>
                <a:ea typeface="Verdana"/>
              </a:rPr>
              <a:t>Review-1</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50000"/>
              </a:lnSpc>
              <a:buNone/>
              <a:tabLst>
                <a:tab pos="0" algn="l"/>
              </a:tabLst>
            </a:pPr>
            <a:r>
              <a:rPr lang="en-IN" sz="1800" b="1" strike="noStrike" spc="-1" dirty="0">
                <a:solidFill>
                  <a:srgbClr val="000000"/>
                </a:solidFill>
                <a:latin typeface="Times New Roman"/>
              </a:rPr>
              <a:t>1.</a:t>
            </a:r>
            <a:r>
              <a:rPr lang="en-IN" sz="1800" b="1" spc="-1" dirty="0">
                <a:solidFill>
                  <a:srgbClr val="000000"/>
                </a:solidFill>
                <a:latin typeface="Times New Roman"/>
              </a:rPr>
              <a:t> </a:t>
            </a:r>
            <a:r>
              <a:rPr lang="en-IN" sz="1800" b="1" strike="noStrike" spc="-1" dirty="0">
                <a:solidFill>
                  <a:srgbClr val="000000"/>
                </a:solidFill>
                <a:latin typeface="Times New Roman"/>
              </a:rPr>
              <a:t> Data Collection and Preparation:</a:t>
            </a:r>
            <a:endParaRPr lang="en-IN" sz="1800" spc="-1">
              <a:solidFill>
                <a:srgbClr val="000000"/>
              </a:solidFill>
              <a:latin typeface="Times New Roman"/>
            </a:endParaRPr>
          </a:p>
          <a:p>
            <a:pPr indent="0">
              <a:lnSpc>
                <a:spcPct val="150000"/>
              </a:lnSpc>
              <a:buNone/>
              <a:tabLst>
                <a:tab pos="0" algn="l"/>
              </a:tabLst>
            </a:pPr>
            <a:r>
              <a:rPr lang="en-IN" sz="1800" b="0" strike="noStrike" spc="-1" dirty="0">
                <a:solidFill>
                  <a:srgbClr val="000000"/>
                </a:solidFill>
                <a:latin typeface="Times New Roman"/>
              </a:rPr>
              <a:t>Collect a diverse dataset of medical literature, research papers, clinical notes, and publicly available healthcare</a:t>
            </a:r>
            <a:r>
              <a:rPr lang="en-IN" sz="1800" spc="-1" dirty="0">
                <a:solidFill>
                  <a:srgbClr val="000000"/>
                </a:solidFill>
                <a:latin typeface="Times New Roman"/>
              </a:rPr>
              <a:t> </a:t>
            </a:r>
            <a:r>
              <a:rPr lang="en-IN" sz="1800" b="0" strike="noStrike" spc="-1" dirty="0">
                <a:solidFill>
                  <a:srgbClr val="000000"/>
                </a:solidFill>
                <a:latin typeface="Times New Roman"/>
              </a:rPr>
              <a:t>information to form the basis of the chatbot's knowledge.</a:t>
            </a:r>
            <a:endParaRPr lang="en-IN" sz="1800" spc="-1">
              <a:solidFill>
                <a:srgbClr val="000000"/>
              </a:solidFill>
              <a:latin typeface="Times New Roman"/>
            </a:endParaRPr>
          </a:p>
          <a:p>
            <a:pPr indent="0">
              <a:lnSpc>
                <a:spcPct val="150000"/>
              </a:lnSpc>
              <a:buNone/>
              <a:tabLst>
                <a:tab pos="0" algn="l"/>
              </a:tabLst>
            </a:pPr>
            <a:r>
              <a:rPr lang="en-IN" sz="1800" b="1" strike="noStrike" spc="-1" dirty="0">
                <a:solidFill>
                  <a:srgbClr val="000000"/>
                </a:solidFill>
                <a:latin typeface="Times New Roman"/>
              </a:rPr>
              <a:t>2. Natural Language Processing (NLP):</a:t>
            </a:r>
            <a:endParaRPr lang="en-IN" sz="1800" b="0" strike="noStrike" spc="-1">
              <a:solidFill>
                <a:srgbClr val="000000"/>
              </a:solidFill>
              <a:latin typeface="Times New Roman"/>
            </a:endParaRPr>
          </a:p>
          <a:p>
            <a:pPr indent="0">
              <a:lnSpc>
                <a:spcPct val="150000"/>
              </a:lnSpc>
              <a:spcAft>
                <a:spcPts val="283"/>
              </a:spcAft>
              <a:buNone/>
              <a:tabLst>
                <a:tab pos="0" algn="l"/>
              </a:tabLst>
            </a:pPr>
            <a:r>
              <a:rPr lang="en-IN" sz="1800" b="0" strike="noStrike" spc="-1" dirty="0">
                <a:solidFill>
                  <a:srgbClr val="000000"/>
                </a:solidFill>
                <a:latin typeface="Times New Roman"/>
              </a:rPr>
              <a:t>Utilize named entity recognition (NER) and part-of-speech tagging to identify medical entities, relationships, </a:t>
            </a:r>
            <a:r>
              <a:rPr lang="en-IN" sz="1800" spc="-1" dirty="0">
                <a:solidFill>
                  <a:srgbClr val="000000"/>
                </a:solidFill>
                <a:latin typeface="Times New Roman"/>
              </a:rPr>
              <a:t>and categories</a:t>
            </a:r>
            <a:r>
              <a:rPr lang="en-IN" sz="1800" b="0" strike="noStrike" spc="-1" dirty="0">
                <a:solidFill>
                  <a:srgbClr val="000000"/>
                </a:solidFill>
                <a:latin typeface="Times New Roman"/>
              </a:rPr>
              <a:t> within the text.</a:t>
            </a:r>
            <a:endParaRPr lang="en-IN" sz="1800">
              <a:latin typeface="Times New Roman"/>
            </a:endParaRPr>
          </a:p>
          <a:p>
            <a:pPr indent="0">
              <a:lnSpc>
                <a:spcPct val="150000"/>
              </a:lnSpc>
              <a:buNone/>
              <a:tabLst>
                <a:tab pos="0" algn="l"/>
              </a:tabLst>
            </a:pPr>
            <a:r>
              <a:rPr lang="en-IN" sz="1800" b="1" strike="noStrike" spc="-1" dirty="0">
                <a:solidFill>
                  <a:srgbClr val="000000"/>
                </a:solidFill>
                <a:latin typeface="Times New Roman"/>
              </a:rPr>
              <a:t>3.Machine Learning and Deep Learning Models:</a:t>
            </a:r>
            <a:endParaRPr lang="en-IN" sz="1800" b="0" strike="noStrike" spc="-1">
              <a:solidFill>
                <a:srgbClr val="000000"/>
              </a:solidFill>
              <a:latin typeface="Times New Roman"/>
            </a:endParaRPr>
          </a:p>
          <a:p>
            <a:pPr indent="0">
              <a:lnSpc>
                <a:spcPct val="150000"/>
              </a:lnSpc>
              <a:spcAft>
                <a:spcPts val="567"/>
              </a:spcAft>
              <a:buNone/>
              <a:tabLst>
                <a:tab pos="0" algn="l"/>
              </a:tabLst>
            </a:pPr>
            <a:r>
              <a:rPr lang="en-IN" sz="1800" b="0" strike="noStrike" spc="-1" dirty="0">
                <a:solidFill>
                  <a:srgbClr val="000000"/>
                </a:solidFill>
                <a:latin typeface="Times New Roman"/>
              </a:rPr>
              <a:t>Develop machine learning models, such as support vector machines (SVM) or decision trees, to classify </a:t>
            </a:r>
            <a:r>
              <a:rPr lang="en-IN" sz="1800" spc="-1" dirty="0">
                <a:solidFill>
                  <a:srgbClr val="000000"/>
                </a:solidFill>
                <a:latin typeface="Times New Roman"/>
              </a:rPr>
              <a:t>intents and</a:t>
            </a:r>
            <a:r>
              <a:rPr lang="en-IN" sz="1800" b="0" strike="noStrike" spc="-1" dirty="0">
                <a:solidFill>
                  <a:srgbClr val="000000"/>
                </a:solidFill>
                <a:latin typeface="Times New Roman"/>
              </a:rPr>
              <a:t> extract key medical entities from user queries.</a:t>
            </a:r>
            <a:endParaRPr lang="en-IN" sz="1800" b="0" strike="noStrike" spc="-1">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63542" y="1062360"/>
            <a:ext cx="1080439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spcAft>
                <a:spcPts val="567"/>
              </a:spcAft>
              <a:tabLst>
                <a:tab pos="0" algn="l"/>
              </a:tabLst>
            </a:pPr>
            <a:r>
              <a:rPr lang="en-IN" sz="1800" b="1" strike="noStrike" spc="-1" dirty="0">
                <a:solidFill>
                  <a:srgbClr val="000000"/>
                </a:solidFill>
                <a:latin typeface="Times New Roman"/>
                <a:ea typeface="DejaVu Sans"/>
              </a:rPr>
              <a:t>4. Reinforcement Learning and Feedback Loop:</a:t>
            </a:r>
            <a:endParaRPr lang="en-IN" sz="1800" b="0" strike="noStrike" spc="-1">
              <a:solidFill>
                <a:srgbClr val="000000"/>
              </a:solidFill>
              <a:latin typeface="Times New Roman"/>
            </a:endParaRPr>
          </a:p>
          <a:p>
            <a:pPr algn="just">
              <a:lnSpc>
                <a:spcPct val="150000"/>
              </a:lnSpc>
              <a:spcAft>
                <a:spcPts val="567"/>
              </a:spcAft>
              <a:tabLst>
                <a:tab pos="0" algn="l"/>
              </a:tabLst>
            </a:pPr>
            <a:r>
              <a:rPr lang="en-IN" sz="1800" b="0" strike="noStrike" spc="-1" dirty="0">
                <a:solidFill>
                  <a:srgbClr val="000000"/>
                </a:solidFill>
                <a:latin typeface="Times New Roman"/>
                <a:ea typeface="DejaVu Sans"/>
              </a:rPr>
              <a:t>Implement a reinforcement learning approach to continually improve the chatbot's responses based on user feedback and interactions.</a:t>
            </a:r>
            <a:endParaRPr lang="en-IN" spc="-1" dirty="0">
              <a:solidFill>
                <a:srgbClr val="000000"/>
              </a:solidFill>
              <a:latin typeface="Times New Roman"/>
              <a:ea typeface="DejaVu Sans"/>
            </a:endParaRPr>
          </a:p>
          <a:p>
            <a:pPr algn="just">
              <a:lnSpc>
                <a:spcPct val="150000"/>
              </a:lnSpc>
              <a:spcAft>
                <a:spcPts val="850"/>
              </a:spcAft>
              <a:tabLst>
                <a:tab pos="0" algn="l"/>
              </a:tabLst>
            </a:pPr>
            <a:r>
              <a:rPr lang="en-IN" sz="1800" b="1" strike="noStrike" spc="-1" dirty="0">
                <a:solidFill>
                  <a:srgbClr val="000000"/>
                </a:solidFill>
                <a:latin typeface="Times New Roman"/>
                <a:ea typeface="DejaVu Sans"/>
              </a:rPr>
              <a:t>5.</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Iterative Development and Evaluation:</a:t>
            </a:r>
            <a:endParaRPr lang="en-IN" sz="1800" b="0" strike="noStrike" spc="-1">
              <a:solidFill>
                <a:srgbClr val="000000"/>
              </a:solidFill>
              <a:latin typeface="Times New Roman"/>
            </a:endParaRPr>
          </a:p>
          <a:p>
            <a:pPr algn="just">
              <a:lnSpc>
                <a:spcPct val="150000"/>
              </a:lnSpc>
              <a:spcAft>
                <a:spcPts val="1134"/>
              </a:spcAft>
              <a:tabLst>
                <a:tab pos="0" algn="l"/>
              </a:tabLst>
            </a:pPr>
            <a:r>
              <a:rPr lang="en-IN" sz="1800" b="0" strike="noStrike" spc="-1" dirty="0">
                <a:solidFill>
                  <a:srgbClr val="000000"/>
                </a:solidFill>
                <a:latin typeface="Times New Roman"/>
                <a:ea typeface="DejaVu Sans"/>
              </a:rPr>
              <a:t>Adopt an iterative development approach, where the chatbot is continually updated, refined, and expanded with new medical data and improved algorithms.</a:t>
            </a:r>
            <a:endParaRPr lang="en-IN" sz="1800" b="0" strike="noStrike" spc="-1">
              <a:solidFill>
                <a:srgbClr val="000000"/>
              </a:solidFill>
              <a:latin typeface="Times New Roman"/>
            </a:endParaRPr>
          </a:p>
          <a:p>
            <a:pPr algn="just">
              <a:lnSpc>
                <a:spcPct val="150000"/>
              </a:lnSpc>
              <a:spcAft>
                <a:spcPts val="1701"/>
              </a:spcAft>
              <a:tabLst>
                <a:tab pos="0" algn="l"/>
              </a:tabLst>
            </a:pPr>
            <a:r>
              <a:rPr lang="en-IN" b="1" spc="-1" dirty="0">
                <a:solidFill>
                  <a:srgbClr val="000000"/>
                </a:solidFill>
                <a:latin typeface="Times New Roman"/>
                <a:cs typeface="Arial"/>
              </a:rPr>
              <a:t>6.  Decision Tree:</a:t>
            </a:r>
            <a:endParaRPr lang="en-IN" dirty="0">
              <a:latin typeface="Times New Roman"/>
            </a:endParaRPr>
          </a:p>
          <a:p>
            <a:pPr algn="just">
              <a:lnSpc>
                <a:spcPct val="150000"/>
              </a:lnSpc>
              <a:spcAft>
                <a:spcPts val="1701"/>
              </a:spcAft>
              <a:tabLst>
                <a:tab pos="0" algn="l"/>
              </a:tabLst>
            </a:pPr>
            <a:r>
              <a:rPr lang="en-IN" spc="-1" dirty="0">
                <a:latin typeface="Times New Roman"/>
                <a:ea typeface="+mn-lt"/>
                <a:cs typeface="+mn-lt"/>
              </a:rPr>
              <a:t>Decision trees are a popular machine learning algorithm that can be used for both classification and regression tasks</a:t>
            </a:r>
            <a:endParaRPr lang="en-IN">
              <a:latin typeface="Times New Roman"/>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
        <p:nvSpPr>
          <p:cNvPr id="111" name="Content Placeholder 3"/>
          <p:cNvSpPr/>
          <p:nvPr/>
        </p:nvSpPr>
        <p:spPr>
          <a:xfrm>
            <a:off x="812143" y="564737"/>
            <a:ext cx="10665000" cy="58970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a:solidFill>
                <a:srgbClr val="000000"/>
              </a:solidFill>
              <a:latin typeface="Arial"/>
            </a:endParaRPr>
          </a:p>
          <a:p>
            <a:pPr algn="just">
              <a:lnSpc>
                <a:spcPct val="150000"/>
              </a:lnSpc>
              <a:spcAft>
                <a:spcPts val="567"/>
              </a:spcAft>
              <a:buClr>
                <a:srgbClr val="000000"/>
              </a:buClr>
            </a:pPr>
            <a:r>
              <a:rPr lang="en-US" sz="1800" b="1" strike="noStrike" spc="-1" dirty="0">
                <a:solidFill>
                  <a:srgbClr val="000000"/>
                </a:solidFill>
                <a:latin typeface="Times New Roman"/>
                <a:ea typeface="Verdana"/>
              </a:rPr>
              <a:t>Week 1: Project Inception and Data Collection(09/09/2023)</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1-2: Project kickoff, team formation, and goal alignment.</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3-4: Define project scope, objectives, and establish key performance indicators (KPIs).</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5-7: Research and select suitable datasets and sources for medical data collection.</a:t>
            </a:r>
            <a:r>
              <a:rPr lang="en-US" spc="-1" dirty="0">
                <a:solidFill>
                  <a:srgbClr val="000000"/>
                </a:solidFill>
                <a:latin typeface="Times New Roman"/>
                <a:ea typeface="Verdana"/>
              </a:rPr>
              <a:t> </a:t>
            </a:r>
            <a:endParaRPr lang="en-IN" sz="1800" b="0" strike="noStrike" spc="-1">
              <a:solidFill>
                <a:srgbClr val="000000"/>
              </a:solidFill>
              <a:latin typeface="Times New Roman"/>
            </a:endParaRPr>
          </a:p>
          <a:p>
            <a:pPr algn="just">
              <a:lnSpc>
                <a:spcPct val="150000"/>
              </a:lnSpc>
            </a:pPr>
            <a:r>
              <a:rPr lang="en-US" sz="1800" b="1" strike="noStrike" spc="-1" dirty="0">
                <a:solidFill>
                  <a:srgbClr val="000000"/>
                </a:solidFill>
                <a:latin typeface="Times New Roman"/>
                <a:ea typeface="Verdana"/>
              </a:rPr>
              <a:t>Week 2: Project Inception and Data Collection(10/11/2023)</a:t>
            </a:r>
            <a:endParaRPr lang="en-IN" sz="1800" b="0" strike="noStrike" spc="-1">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Day 1-3: Collect and curate the selected medical datasets for preprocessing.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4-5: Begin data preprocessing (cleaning, formatting, and structuring).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6-7: Document data preprocessing procedures and initial findings.</a:t>
            </a:r>
            <a:endParaRPr lang="en-IN" spc="-1">
              <a:solidFill>
                <a:srgbClr val="000000"/>
              </a:solidFill>
              <a:latin typeface="Times New Roman"/>
              <a:ea typeface="Verdana"/>
            </a:endParaRPr>
          </a:p>
          <a:p>
            <a:pPr algn="just">
              <a:lnSpc>
                <a:spcPct val="150000"/>
              </a:lnSpc>
              <a:spcBef>
                <a:spcPts val="479"/>
              </a:spcBef>
            </a:pPr>
            <a:r>
              <a:rPr lang="en-US" sz="1800" b="1" strike="noStrike" spc="-1" dirty="0">
                <a:solidFill>
                  <a:srgbClr val="000000"/>
                </a:solidFill>
                <a:latin typeface="Times New Roman"/>
                <a:ea typeface="Verdana"/>
              </a:rPr>
              <a:t>Week 3: Implementing Natural Language Processing</a:t>
            </a:r>
            <a:r>
              <a:rPr lang="en-US" b="1" spc="-1" dirty="0">
                <a:solidFill>
                  <a:srgbClr val="000000"/>
                </a:solidFill>
                <a:latin typeface="Times New Roman"/>
                <a:ea typeface="Verdana"/>
              </a:rPr>
              <a:t> </a:t>
            </a:r>
            <a:r>
              <a:rPr lang="en-US" sz="1800" b="1" strike="noStrike" spc="-1" dirty="0">
                <a:solidFill>
                  <a:srgbClr val="000000"/>
                </a:solidFill>
                <a:latin typeface="Times New Roman"/>
                <a:ea typeface="Verdana"/>
              </a:rPr>
              <a:t> (27/11/2023)</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1-2: Implement basic NLP techniques on preprocessed data (tokenization, stop-word removal,</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etc.).</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3-4: Begin developing machine learning models for intent classification and entity extraction.</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5-7: Evaluate and refine the initial machine learning models.</a:t>
            </a:r>
            <a:endParaRPr lang="en-IN" sz="1800" b="0" strike="noStrike" spc="-1">
              <a:solidFill>
                <a:srgbClr val="000000"/>
              </a:solidFill>
              <a:latin typeface="Times New Roman"/>
            </a:endParaRPr>
          </a:p>
          <a:p>
            <a:pPr algn="just">
              <a:lnSpc>
                <a:spcPct val="100000"/>
              </a:lnSpc>
              <a:spcBef>
                <a:spcPts val="479"/>
              </a:spcBef>
            </a:pPr>
            <a:endParaRPr lang="en-IN" sz="1800" b="0" strike="noStrike" spc="-1">
              <a:solidFill>
                <a:srgbClr val="000000"/>
              </a:solidFill>
              <a:latin typeface="Arial"/>
            </a:endParaRPr>
          </a:p>
          <a:p>
            <a:pPr algn="just">
              <a:lnSpc>
                <a:spcPct val="100000"/>
              </a:lnSpc>
              <a:spcBef>
                <a:spcPts val="479"/>
              </a:spcBef>
            </a:pPr>
            <a:endParaRPr lang="en-IN"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46227" y="-89658"/>
            <a:ext cx="10879731" cy="6620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4:Model Development(08/12/2023)</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1-2: Explore and experiment with advanced NLP models and deep learning architectures</a:t>
            </a:r>
            <a:endParaRPr lang="en-IN" spc="-1" dirty="0">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3-5: Train and fine-tune the models using the preprocessed medical data.</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6-7: Evaluate model performance, choose the most effective model, and document the results.</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5: Integration, User Feedback Loop, and Continuous Learning(26/12/2023)</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1-3: Integrate the selected machine learning model into the chatbot interface.</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4-5: Implement a user feedback mechanism and set up the feedback loop for continuous learning.</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Conduct initial usability testing and gather feedback for improvements.</a:t>
            </a:r>
            <a:endParaRPr lang="en-IN" sz="1800" b="0" strike="noStrike" spc="-1">
              <a:solidFill>
                <a:srgbClr val="000000"/>
              </a:solidFill>
              <a:latin typeface="Times New Roman"/>
            </a:endParaRPr>
          </a:p>
          <a:p>
            <a:pPr marL="342900" algn="just">
              <a:lnSpc>
                <a:spcPct val="150000"/>
              </a:lnSpc>
              <a:tabLst>
                <a:tab pos="0" algn="l"/>
              </a:tabLst>
            </a:pPr>
            <a:r>
              <a:rPr lang="en-US" sz="1800" b="1" strike="noStrike" spc="-1" dirty="0">
                <a:solidFill>
                  <a:srgbClr val="000000"/>
                </a:solidFill>
                <a:latin typeface="Times New Roman"/>
                <a:ea typeface="Verdana"/>
              </a:rPr>
              <a:t>Week 6: Refinement, Testing, and Final Presentation(8/01/2024)</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1-3: Incorporate feedback and make necessary refinements to the chatbot's interface and functionality.</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4-5: Conduct comprehensive testing, including stress testing and edge case analysis.</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Finalize the presentation, including results, learnings, and future recommendations.</a:t>
            </a:r>
            <a:endParaRPr lang="en-IN" sz="1800" b="0" strike="noStrike" spc="-1">
              <a:solidFill>
                <a:srgbClr val="000000"/>
              </a:solidFill>
              <a:latin typeface="Times New Roman"/>
            </a:endParaRPr>
          </a:p>
          <a:p>
            <a:pPr marL="342900" algn="just">
              <a:lnSpc>
                <a:spcPct val="150000"/>
              </a:lnSpc>
              <a:tabLst>
                <a:tab pos="0" algn="l"/>
              </a:tabLst>
            </a:pPr>
            <a:endParaRPr lang="en-IN" sz="1800" b="0" strike="noStrike" spc="-1" dirty="0">
              <a:solidFill>
                <a:srgbClr val="000000"/>
              </a:solidFill>
              <a:latin typeface="Times New Roman"/>
            </a:endParaRPr>
          </a:p>
          <a:p>
            <a:pPr marL="342900" algn="just">
              <a:lnSpc>
                <a:spcPct val="150000"/>
              </a:lnSpc>
              <a:spcBef>
                <a:spcPts val="479"/>
              </a:spcBef>
              <a:tabLst>
                <a:tab pos="0" algn="l"/>
              </a:tabLst>
            </a:pPr>
            <a:endParaRPr lang="en-IN" sz="1800" b="0" strike="noStrike" spc="-1" dirty="0">
              <a:solidFill>
                <a:srgbClr val="000000"/>
              </a:solidFill>
              <a:latin typeface="Times New Roman"/>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Expected Outcomes</a:t>
            </a:r>
            <a:endParaRPr lang="en-IN" sz="2800" b="0" strike="noStrike" spc="-1">
              <a:solidFill>
                <a:srgbClr val="000000"/>
              </a:solidFill>
              <a:latin typeface="Arial"/>
            </a:endParaRPr>
          </a:p>
        </p:txBody>
      </p:sp>
      <p:pic>
        <p:nvPicPr>
          <p:cNvPr id="2" name="Picture 1" descr="A close-up of a sign&#10;&#10;Description automatically generated">
            <a:extLst>
              <a:ext uri="{FF2B5EF4-FFF2-40B4-BE49-F238E27FC236}">
                <a16:creationId xmlns:a16="http://schemas.microsoft.com/office/drawing/2014/main" id="{CA1E7F00-04A0-EE17-CBFF-9FC1EFD43370}"/>
              </a:ext>
            </a:extLst>
          </p:cNvPr>
          <p:cNvPicPr>
            <a:picLocks noChangeAspect="1"/>
          </p:cNvPicPr>
          <p:nvPr/>
        </p:nvPicPr>
        <p:blipFill>
          <a:blip r:embed="rId2"/>
          <a:stretch>
            <a:fillRect/>
          </a:stretch>
        </p:blipFill>
        <p:spPr>
          <a:xfrm>
            <a:off x="1415144" y="1154451"/>
            <a:ext cx="9024256" cy="4897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BA6-0412-BF3B-CB23-59C92197C2B4}"/>
              </a:ext>
            </a:extLst>
          </p:cNvPr>
          <p:cNvSpPr>
            <a:spLocks noGrp="1"/>
          </p:cNvSpPr>
          <p:nvPr>
            <p:ph type="title"/>
          </p:nvPr>
        </p:nvSpPr>
        <p:spPr>
          <a:xfrm>
            <a:off x="914280" y="534858"/>
            <a:ext cx="6030327" cy="600515"/>
          </a:xfrm>
        </p:spPr>
        <p:txBody>
          <a:bodyPr/>
          <a:lstStyle/>
          <a:p>
            <a:r>
              <a:rPr lang="en-GB" sz="2800" b="1" dirty="0">
                <a:solidFill>
                  <a:srgbClr val="17375E"/>
                </a:solidFill>
                <a:latin typeface="Verdana"/>
                <a:ea typeface="Verdana"/>
              </a:rPr>
              <a:t>Expected Outcomes</a:t>
            </a:r>
            <a:endParaRPr lang="en-US" sz="2800" dirty="0">
              <a:solidFill>
                <a:srgbClr val="17375E"/>
              </a:solidFill>
              <a:latin typeface="Verdana"/>
              <a:ea typeface="Verdana"/>
            </a:endParaRPr>
          </a:p>
          <a:p>
            <a:endParaRPr lang="en-US" dirty="0"/>
          </a:p>
        </p:txBody>
      </p:sp>
      <p:pic>
        <p:nvPicPr>
          <p:cNvPr id="4" name="Picture 3" descr="A cartoon character with text&#10;&#10;Description automatically generated">
            <a:extLst>
              <a:ext uri="{FF2B5EF4-FFF2-40B4-BE49-F238E27FC236}">
                <a16:creationId xmlns:a16="http://schemas.microsoft.com/office/drawing/2014/main" id="{25F8E683-F088-4621-0D3F-D85B5D88B108}"/>
              </a:ext>
            </a:extLst>
          </p:cNvPr>
          <p:cNvPicPr>
            <a:picLocks noChangeAspect="1"/>
          </p:cNvPicPr>
          <p:nvPr/>
        </p:nvPicPr>
        <p:blipFill>
          <a:blip r:embed="rId2"/>
          <a:stretch>
            <a:fillRect/>
          </a:stretch>
        </p:blipFill>
        <p:spPr>
          <a:xfrm>
            <a:off x="914400" y="1091957"/>
            <a:ext cx="9590314" cy="5305456"/>
          </a:xfrm>
          <a:prstGeom prst="rect">
            <a:avLst/>
          </a:prstGeom>
        </p:spPr>
      </p:pic>
    </p:spTree>
    <p:extLst>
      <p:ext uri="{BB962C8B-B14F-4D97-AF65-F5344CB8AC3E}">
        <p14:creationId xmlns:p14="http://schemas.microsoft.com/office/powerpoint/2010/main" val="130244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768600" y="952200"/>
            <a:ext cx="10794995"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b="0" strike="noStrike" spc="-1" dirty="0">
                <a:solidFill>
                  <a:srgbClr val="000000"/>
                </a:solidFill>
                <a:latin typeface="Arial"/>
                <a:ea typeface="DejaVu Sans"/>
              </a:rPr>
              <a:t>The proposed methods outline a robust methodology for developing an advanced healthcare chatbot. By leveraging diverse datasets, implementing Natural Language Processing (NLP) techniques, and constructing knowledge graphs, the chatbot aims to enhance user experience, improve response accuracy, and facilitate continuous learning. Machine learning algorithms, reinforced by deep learning models, form the core of intent recognition and entity extraction, ensuring the chatbot's adaptability and relevance.</a:t>
            </a:r>
            <a:r>
              <a:rPr lang="en-IN" spc="-1" dirty="0">
                <a:solidFill>
                  <a:srgbClr val="000000"/>
                </a:solidFill>
                <a:latin typeface="Arial"/>
                <a:ea typeface="DejaVu Sans"/>
              </a:rPr>
              <a:t> </a:t>
            </a:r>
            <a:endParaRPr lang="en-IN" b="0" strike="noStrike" spc="-1" dirty="0">
              <a:solidFill>
                <a:srgbClr val="000000"/>
              </a:solidFill>
              <a:latin typeface="Arial"/>
            </a:endParaRPr>
          </a:p>
          <a:p>
            <a:pPr algn="just">
              <a:lnSpc>
                <a:spcPct val="150000"/>
              </a:lnSpc>
            </a:pPr>
            <a:r>
              <a:rPr lang="en-IN" b="0" strike="noStrike" spc="-1" dirty="0">
                <a:solidFill>
                  <a:srgbClr val="000000"/>
                </a:solidFill>
                <a:latin typeface="Arial"/>
                <a:ea typeface="DejaVu Sans"/>
              </a:rPr>
              <a:t>The incorporation of a user feedback loop, continuous learning mechanisms, and stringent privacy measures further underscores the commitment to user satisfaction, data security, and personalized healthcare guidance. This iterative and comprehensive development process is designed to create a self-learning medical chatbot that evolves with new information, user feedback, and changing healthcare contexts, ultimately providing an effective and reliable tool for accessible and personalized healthcare assistance.</a:t>
            </a:r>
            <a:endParaRPr lang="en-IN" b="0" strike="noStrike" spc="-1" dirty="0">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812880" y="987086"/>
            <a:ext cx="10665000" cy="5037085"/>
          </a:xfrm>
          <a:prstGeom prst="rect">
            <a:avLst/>
          </a:prstGeom>
          <a:noFill/>
          <a:ln w="0">
            <a:noFill/>
          </a:ln>
        </p:spPr>
        <p:txBody>
          <a:bodyPr lIns="90000" tIns="45000" rIns="90000" bIns="45000" anchor="t">
            <a:noAutofit/>
          </a:bodyPr>
          <a:lstStyle/>
          <a:p>
            <a:pPr algn="just">
              <a:buNone/>
              <a:tabLst>
                <a:tab pos="0" algn="l"/>
              </a:tabLst>
            </a:pPr>
            <a:r>
              <a:rPr lang="en-IN" sz="1800" b="0" strike="noStrike" spc="-1" dirty="0">
                <a:solidFill>
                  <a:srgbClr val="000000"/>
                </a:solidFill>
                <a:latin typeface="Times New Roman"/>
                <a:ea typeface="+mn-lt"/>
                <a:cs typeface="+mn-lt"/>
              </a:rPr>
              <a:t>[1] </a:t>
            </a:r>
            <a:r>
              <a:rPr lang="en-IN" sz="1800" spc="-1" dirty="0">
                <a:solidFill>
                  <a:srgbClr val="000000"/>
                </a:solidFill>
                <a:latin typeface="Times New Roman"/>
                <a:ea typeface="+mn-lt"/>
                <a:cs typeface="+mn-lt"/>
              </a:rPr>
              <a:t>Shali</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Prashanth</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Rishi G</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Shriram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Assel</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Naskath</a:t>
            </a:r>
            <a:r>
              <a:rPr lang="en-IN" sz="1800" spc="-1" dirty="0">
                <a:solidFill>
                  <a:srgbClr val="000000"/>
                </a:solidFill>
                <a:latin typeface="Times New Roman"/>
                <a:ea typeface="+mn-lt"/>
                <a:cs typeface="+mn-lt"/>
              </a:rPr>
              <a:t>,(2022)'Bots using Natural Language Processing in Medical Sector' 2022 1st International Conference on Computational Science and Technology(ICCST)|978-1-6654-7655-3/22/$31.00©2022IEEE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[2] </a:t>
            </a:r>
            <a:r>
              <a:rPr lang="en-IN" sz="1800" spc="-1" err="1">
                <a:solidFill>
                  <a:srgbClr val="000000"/>
                </a:solidFill>
                <a:latin typeface="Times New Roman"/>
                <a:ea typeface="+mn-lt"/>
                <a:cs typeface="+mn-lt"/>
              </a:rPr>
              <a:t>Santhosham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Prasad Sah C,(2023)'Advanced Healthcare Chat Bot Using Python'2023 2nd International Conference for Innovation in Technology (INOCON) | 979-8-3503-2092-3/23/$31.00 ©2023 IEEE | DOI: 10.1109/INOCON57975.2023.10101239</a:t>
            </a:r>
            <a:endParaRPr lang="en-IN" sz="1800">
              <a:latin typeface="Times New Roman"/>
            </a:endParaRPr>
          </a:p>
          <a:p>
            <a:pPr algn="just">
              <a:buNone/>
              <a:tabLst>
                <a:tab pos="0" algn="l"/>
              </a:tabLst>
            </a:pPr>
            <a:r>
              <a:rPr lang="en-IN" sz="1800" spc="-1" dirty="0">
                <a:solidFill>
                  <a:srgbClr val="000000"/>
                </a:solidFill>
                <a:latin typeface="Times New Roman"/>
                <a:ea typeface="+mn-lt"/>
                <a:cs typeface="+mn-lt"/>
              </a:rPr>
              <a:t>[3]  </a:t>
            </a:r>
            <a:r>
              <a:rPr lang="en-IN" sz="1800" spc="-1" err="1">
                <a:solidFill>
                  <a:srgbClr val="000000"/>
                </a:solidFill>
                <a:latin typeface="Times New Roman"/>
                <a:ea typeface="+mn-lt"/>
                <a:cs typeface="+mn-lt"/>
              </a:rPr>
              <a:t>Syahirah</a:t>
            </a:r>
            <a:r>
              <a:rPr lang="en-IN" sz="1800" spc="-1" dirty="0">
                <a:solidFill>
                  <a:srgbClr val="000000"/>
                </a:solidFill>
                <a:latin typeface="Times New Roman"/>
                <a:ea typeface="+mn-lt"/>
                <a:cs typeface="+mn-lt"/>
              </a:rPr>
              <a:t> Ahmad N</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Hamim Sanusi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Helmy Abd Wahab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Mustapha A</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Abidin Sayadi Z</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Zainuri</a:t>
            </a:r>
            <a:r>
              <a:rPr lang="en-IN" sz="1800"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Saringat</a:t>
            </a:r>
            <a:r>
              <a:rPr lang="en-IN" sz="1800" spc="-1" dirty="0">
                <a:solidFill>
                  <a:srgbClr val="000000"/>
                </a:solidFill>
                <a:latin typeface="Times New Roman"/>
                <a:ea typeface="+mn-lt"/>
                <a:cs typeface="+mn-lt"/>
              </a:rPr>
              <a:t> M,(2018)'Conversational Bot for Pharmacy: A Natural Language Approach' in IEEE Xplore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4</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Tanmay T, </a:t>
            </a:r>
            <a:r>
              <a:rPr lang="en-IN" sz="1800" spc="-1" err="1">
                <a:solidFill>
                  <a:srgbClr val="000000"/>
                </a:solidFill>
                <a:latin typeface="Times New Roman"/>
                <a:ea typeface="+mn-lt"/>
                <a:cs typeface="+mn-lt"/>
              </a:rPr>
              <a:t>Bhardway</a:t>
            </a:r>
            <a:r>
              <a:rPr lang="en-IN" sz="1800" spc="-1" dirty="0">
                <a:solidFill>
                  <a:srgbClr val="000000"/>
                </a:solidFill>
                <a:latin typeface="Times New Roman"/>
                <a:ea typeface="+mn-lt"/>
                <a:cs typeface="+mn-lt"/>
              </a:rPr>
              <a:t>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S,(2020)'E-Health Bot to Change the Face </a:t>
            </a:r>
            <a:r>
              <a:rPr lang="en-IN" sz="1800" b="0" strike="noStrike" spc="-1" dirty="0">
                <a:solidFill>
                  <a:srgbClr val="000000"/>
                </a:solidFill>
                <a:latin typeface="Times New Roman"/>
                <a:ea typeface="+mn-lt"/>
                <a:cs typeface="+mn-lt"/>
              </a:rPr>
              <a:t>of </a:t>
            </a:r>
            <a:r>
              <a:rPr lang="en-IN" sz="1800" spc="-1" dirty="0">
                <a:solidFill>
                  <a:srgbClr val="000000"/>
                </a:solidFill>
                <a:latin typeface="Times New Roman"/>
                <a:ea typeface="+mn-lt"/>
                <a:cs typeface="+mn-lt"/>
              </a:rPr>
              <a:t>Medicare' 2020 Research, Innovation, Knowledge Management </a:t>
            </a:r>
            <a:r>
              <a:rPr lang="en-IN" sz="1800" b="0" strike="noStrike" spc="-1" dirty="0">
                <a:solidFill>
                  <a:srgbClr val="000000"/>
                </a:solidFill>
                <a:latin typeface="Times New Roman"/>
                <a:ea typeface="+mn-lt"/>
                <a:cs typeface="+mn-lt"/>
              </a:rPr>
              <a:t>and Technology </a:t>
            </a:r>
            <a:r>
              <a:rPr lang="en-IN" sz="1800" spc="-1" dirty="0">
                <a:solidFill>
                  <a:srgbClr val="000000"/>
                </a:solidFill>
                <a:latin typeface="Times New Roman"/>
                <a:ea typeface="+mn-lt"/>
                <a:cs typeface="+mn-lt"/>
              </a:rPr>
              <a:t>Application for Business Sustainability </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INBUSH)|978-1-7281-1769-0/20/$31.00©2020IEEE </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5</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Goel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Satyam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S,(2023)'Artificial Intelligence base Healthcare Chat Bot System'2023 8th International Conference on Communication </a:t>
            </a:r>
            <a:r>
              <a:rPr lang="en-IN" sz="1800" b="0" strike="noStrike" spc="-1" dirty="0">
                <a:solidFill>
                  <a:srgbClr val="000000"/>
                </a:solidFill>
                <a:latin typeface="Times New Roman"/>
                <a:ea typeface="+mn-lt"/>
                <a:cs typeface="+mn-lt"/>
              </a:rPr>
              <a:t>and </a:t>
            </a:r>
            <a:r>
              <a:rPr lang="en-IN" sz="1800" spc="-1" dirty="0">
                <a:solidFill>
                  <a:srgbClr val="000000"/>
                </a:solidFill>
                <a:latin typeface="Times New Roman"/>
                <a:ea typeface="+mn-lt"/>
                <a:cs typeface="+mn-lt"/>
              </a:rPr>
              <a:t>Electronics Systems (ICCES) | 979-8-3503-9663-8/23/$31.00 ©2023 IEEE | DOI: 10.1109/ICCES57224.2023.10192727</a:t>
            </a:r>
            <a:endParaRPr lang="en-IN" sz="1800">
              <a:solidFill>
                <a:srgbClr val="000000"/>
              </a:solidFill>
              <a:latin typeface="Times New Roman"/>
              <a:ea typeface="+mn-lt"/>
              <a:cs typeface="+mn-lt"/>
            </a:endParaRPr>
          </a:p>
          <a:p>
            <a:pPr algn="just">
              <a:buNone/>
              <a:tabLst>
                <a:tab pos="0" algn="l"/>
              </a:tabLst>
            </a:pPr>
            <a:r>
              <a:rPr lang="en-IN" sz="1800" spc="-1" dirty="0">
                <a:latin typeface="Times New Roman"/>
                <a:cs typeface="Arial"/>
              </a:rPr>
              <a:t>[6] Srivastava P, Singh N,(2020)'</a:t>
            </a:r>
            <a:r>
              <a:rPr lang="en-IN" sz="1800" spc="-1" err="1">
                <a:latin typeface="Times New Roman"/>
                <a:cs typeface="Arial"/>
              </a:rPr>
              <a:t>AUtomatized</a:t>
            </a:r>
            <a:r>
              <a:rPr lang="en-IN" sz="1800" spc="-1" dirty="0">
                <a:latin typeface="Times New Roman"/>
                <a:cs typeface="Arial"/>
              </a:rPr>
              <a:t> Medical Chatbot(</a:t>
            </a:r>
            <a:r>
              <a:rPr lang="en-IN" sz="1800" spc="-1" err="1">
                <a:latin typeface="Times New Roman"/>
                <a:cs typeface="Arial"/>
              </a:rPr>
              <a:t>Medibot</a:t>
            </a:r>
            <a:r>
              <a:rPr lang="en-IN" sz="1800" spc="-1" dirty="0">
                <a:latin typeface="Times New Roman"/>
                <a:cs typeface="Arial"/>
              </a:rPr>
              <a:t>)'2020 International Conference on Power Electronics &amp; IoT Applications in Renewable Energy and its Control (PARC) 978-1-7281-6575-2/20/$31.00 ©2020 IEEE 10.1109/PARC49193.2020.236624</a:t>
            </a:r>
            <a:endParaRPr lang="en-IN" sz="1800">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791936" y="1053193"/>
            <a:ext cx="10722429" cy="4750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latin typeface="Times New Roman"/>
                <a:cs typeface="Arial"/>
              </a:rPr>
              <a:t>[7] Athulya N, Jeeshna K, S J </a:t>
            </a:r>
            <a:r>
              <a:rPr lang="en-IN" err="1">
                <a:latin typeface="Times New Roman"/>
                <a:cs typeface="Arial"/>
              </a:rPr>
              <a:t>Aadithyan</a:t>
            </a:r>
            <a:r>
              <a:rPr lang="en-IN" dirty="0">
                <a:latin typeface="Times New Roman"/>
                <a:cs typeface="Arial"/>
              </a:rPr>
              <a:t>, U Sreelakshmi, </a:t>
            </a:r>
            <a:r>
              <a:rPr lang="en-IN" err="1">
                <a:latin typeface="Times New Roman"/>
                <a:cs typeface="Arial"/>
              </a:rPr>
              <a:t>Hairunizha</a:t>
            </a:r>
            <a:r>
              <a:rPr lang="en-IN" dirty="0">
                <a:latin typeface="Times New Roman"/>
                <a:cs typeface="Arial"/>
              </a:rPr>
              <a:t> Alias Nisha Rose,(2021)'Healthcare Chatbot'9(10)| ISSN: 2320-2882</a:t>
            </a:r>
            <a:endParaRPr lang="en-IN">
              <a:latin typeface="Times New Roman"/>
              <a:cs typeface="Arial"/>
            </a:endParaRPr>
          </a:p>
          <a:p>
            <a:pPr marL="228600" indent="-228600" algn="just">
              <a:lnSpc>
                <a:spcPct val="90000"/>
              </a:lnSpc>
              <a:spcBef>
                <a:spcPts val="1000"/>
              </a:spcBef>
            </a:pPr>
            <a:r>
              <a:rPr lang="en-IN" dirty="0">
                <a:latin typeface="Times New Roman"/>
                <a:cs typeface="Arial"/>
              </a:rPr>
              <a:t>[8] Alvarez J, Campos G, Enriquez V, Miranda A, Rodriguez F, Ponce H,(2018)'Nurse-Bot: A </a:t>
            </a:r>
            <a:r>
              <a:rPr lang="en-IN" err="1">
                <a:latin typeface="Times New Roman"/>
                <a:cs typeface="Arial"/>
              </a:rPr>
              <a:t>RObot</a:t>
            </a:r>
            <a:r>
              <a:rPr lang="en-IN" dirty="0">
                <a:latin typeface="Times New Roman"/>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latin typeface="Times New Roman"/>
                <a:cs typeface="Arial"/>
              </a:rPr>
              <a:t>[9] R </a:t>
            </a:r>
            <a:r>
              <a:rPr lang="en-IN" err="1">
                <a:latin typeface="Times New Roman"/>
                <a:cs typeface="Arial"/>
              </a:rPr>
              <a:t>Jegadeesan</a:t>
            </a:r>
            <a:r>
              <a:rPr lang="en-IN" dirty="0">
                <a:latin typeface="Times New Roman"/>
                <a:cs typeface="Arial"/>
              </a:rPr>
              <a:t>, Dava Srinivas, N Umapathi, G Karthick, N Venkateswaran(2023)'Personal Healthcare Chatbot for Medical suggestions using Artificial Intelligence and Machine </a:t>
            </a:r>
            <a:r>
              <a:rPr lang="en-IN" err="1">
                <a:latin typeface="Times New Roman"/>
                <a:cs typeface="Arial"/>
              </a:rPr>
              <a:t>Learning'Section</a:t>
            </a:r>
            <a:r>
              <a:rPr lang="en-IN" dirty="0">
                <a:latin typeface="Times New Roman"/>
                <a:cs typeface="Arial"/>
              </a:rPr>
              <a:t> A-Research paper</a:t>
            </a:r>
          </a:p>
          <a:p>
            <a:pPr marL="228600" indent="-228600" algn="just">
              <a:lnSpc>
                <a:spcPct val="90000"/>
              </a:lnSpc>
              <a:spcBef>
                <a:spcPts val="1000"/>
              </a:spcBef>
            </a:pPr>
            <a:r>
              <a:rPr lang="en-IN" dirty="0">
                <a:latin typeface="Times New Roman"/>
                <a:cs typeface="Arial"/>
              </a:rPr>
              <a:t>[10] </a:t>
            </a:r>
            <a:r>
              <a:rPr lang="en-IN" err="1">
                <a:latin typeface="Times New Roman"/>
                <a:cs typeface="Arial"/>
              </a:rPr>
              <a:t>Shuyang</a:t>
            </a:r>
            <a:r>
              <a:rPr lang="en-IN" dirty="0">
                <a:latin typeface="Times New Roman"/>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latin typeface="Times New Roman"/>
                <a:cs typeface="Arial"/>
              </a:rPr>
              <a:t>[11] </a:t>
            </a:r>
            <a:r>
              <a:rPr lang="en-IN" err="1">
                <a:latin typeface="Times New Roman"/>
                <a:cs typeface="Arial"/>
              </a:rPr>
              <a:t>Dyyak</a:t>
            </a:r>
            <a:r>
              <a:rPr lang="en-IN" dirty="0">
                <a:latin typeface="Times New Roman"/>
                <a:cs typeface="Arial"/>
              </a:rPr>
              <a:t> I, Melnyk B, Melnyk N, </a:t>
            </a:r>
            <a:r>
              <a:rPr lang="en-IN" err="1">
                <a:latin typeface="Times New Roman"/>
                <a:cs typeface="Arial"/>
              </a:rPr>
              <a:t>Trokhaniak</a:t>
            </a:r>
            <a:r>
              <a:rPr lang="en-IN" dirty="0">
                <a:latin typeface="Times New Roman"/>
                <a:cs typeface="Arial"/>
              </a:rPr>
              <a:t> S, </a:t>
            </a:r>
            <a:r>
              <a:rPr lang="en-IN" err="1">
                <a:latin typeface="Times New Roman"/>
                <a:cs typeface="Arial"/>
              </a:rPr>
              <a:t>Drakohrust</a:t>
            </a:r>
            <a:r>
              <a:rPr lang="en-IN" dirty="0">
                <a:latin typeface="Times New Roman"/>
                <a:cs typeface="Arial"/>
              </a:rPr>
              <a:t> T, </a:t>
            </a:r>
            <a:r>
              <a:rPr lang="en-IN" err="1">
                <a:latin typeface="Times New Roman"/>
                <a:cs typeface="Arial"/>
              </a:rPr>
              <a:t>Svitlak</a:t>
            </a:r>
            <a:r>
              <a:rPr lang="en-IN" dirty="0">
                <a:latin typeface="Times New Roman"/>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latin typeface="Times New Roman"/>
                <a:cs typeface="Arial"/>
              </a:rPr>
              <a:t>[12] </a:t>
            </a:r>
            <a:r>
              <a:rPr lang="en-IN" err="1">
                <a:latin typeface="Times New Roman"/>
                <a:cs typeface="Arial"/>
              </a:rPr>
              <a:t>Reshmanth</a:t>
            </a:r>
            <a:r>
              <a:rPr lang="en-IN" dirty="0">
                <a:latin typeface="Times New Roman"/>
                <a:cs typeface="Arial"/>
              </a:rPr>
              <a:t> P, Sushanth Chowdary p, Yogitha R, Aishwarya R,(2022)'Deployment of </a:t>
            </a:r>
            <a:r>
              <a:rPr lang="en-IN" err="1">
                <a:latin typeface="Times New Roman"/>
                <a:cs typeface="Arial"/>
              </a:rPr>
              <a:t>Medibot</a:t>
            </a:r>
            <a:r>
              <a:rPr lang="en-IN" dirty="0">
                <a:latin typeface="Times New Roman"/>
                <a:cs typeface="Arial"/>
              </a:rPr>
              <a:t> in Medical Field'2022 International Conference on Sustainable Computing and Data Communication Systems (ICSCDS)978-1-6654-7884-7/22/$31.00 ©2022 IEEE |DOI: 10.1109/ICSCDS53736.2022.9760900</a:t>
            </a:r>
            <a:endParaRPr lang="en-IN">
              <a:latin typeface="Times New Roman"/>
            </a:endParaRPr>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spc="-1" dirty="0">
                <a:latin typeface="Times New Roman"/>
                <a:ea typeface="+mn-lt"/>
                <a:cs typeface="+mn-lt"/>
              </a:rPr>
              <a:t>A chatbot is an artificially intelligent creature which can converse with humans. This could be text-based, or a spoken conversation. In our project we will be using Python as it is currently the most popular language for creating an AI chatbot. In the middle of AI chatbot, architecture is the Natural Language Processing (NLP) layer.</a:t>
            </a:r>
            <a:endParaRPr lang="en-US">
              <a:latin typeface="Times New Roman"/>
            </a:endParaRPr>
          </a:p>
          <a:p>
            <a:pPr algn="just">
              <a:lnSpc>
                <a:spcPct val="150000"/>
              </a:lnSpc>
            </a:pPr>
            <a:r>
              <a:rPr lang="en-IN" spc="-1" dirty="0">
                <a:latin typeface="Times New Roman"/>
                <a:ea typeface="+mn-lt"/>
                <a:cs typeface="+mn-lt"/>
              </a:rPr>
              <a:t>This project aims to build an user-friendly healthcare chatbot which facilitates the job of a healthcare provider and helps improve their performance by interacting with users in a human-like way.</a:t>
            </a:r>
            <a:endParaRPr lang="en-IN" dirty="0">
              <a:latin typeface="Times New Roman"/>
            </a:endParaRPr>
          </a:p>
          <a:p>
            <a:pPr algn="just">
              <a:lnSpc>
                <a:spcPct val="150000"/>
              </a:lnSpc>
            </a:pPr>
            <a:endParaRPr lang="en-IN" spc="-1" dirty="0">
              <a:latin typeface="Times New Roman"/>
              <a:ea typeface="+mn-lt"/>
              <a:cs typeface="+mn-lt"/>
            </a:endParaRPr>
          </a:p>
          <a:p>
            <a:pPr algn="just">
              <a:lnSpc>
                <a:spcPct val="150000"/>
              </a:lnSpc>
            </a:pPr>
            <a:r>
              <a:rPr lang="en-IN" spc="-1" dirty="0">
                <a:latin typeface="Times New Roman"/>
                <a:ea typeface="+mn-lt"/>
                <a:cs typeface="+mn-lt"/>
              </a:rPr>
              <a:t>Health Care Chat-Bot is a Healthcare Domain Chatbot to simulate the predictions of a General Physician.</a:t>
            </a:r>
            <a:endParaRPr lang="en-US" spc="-1" dirty="0">
              <a:latin typeface="Times New Roman"/>
              <a:ea typeface="+mn-lt"/>
              <a:cs typeface="+mn-lt"/>
            </a:endParaRPr>
          </a:p>
          <a:p>
            <a:pPr algn="just">
              <a:lnSpc>
                <a:spcPct val="150000"/>
              </a:lnSpc>
            </a:pPr>
            <a:r>
              <a:rPr lang="en-IN" spc="-1" err="1">
                <a:latin typeface="Times New Roman"/>
                <a:ea typeface="+mn-lt"/>
                <a:cs typeface="+mn-lt"/>
              </a:rPr>
              <a:t>ChatBot</a:t>
            </a:r>
            <a:r>
              <a:rPr lang="en-IN" spc="-1" dirty="0">
                <a:latin typeface="Times New Roman"/>
                <a:ea typeface="+mn-lt"/>
                <a:cs typeface="+mn-lt"/>
              </a:rPr>
              <a:t> can be described as software that can chat with people using artificial intelligence. These software are used to perform tasks such as quickly responding to users, informing them, helping to purchase products and providing better service to customers. We have made a healthcare based chatbot.</a:t>
            </a:r>
          </a:p>
          <a:p>
            <a:pPr algn="just">
              <a:lnSpc>
                <a:spcPct val="150000"/>
              </a:lnSpc>
            </a:pPr>
            <a:r>
              <a:rPr lang="en-IN" spc="-1" dirty="0">
                <a:latin typeface="Times New Roman"/>
                <a:ea typeface="+mn-lt"/>
                <a:cs typeface="+mn-lt"/>
              </a:rPr>
              <a:t>The three main areas where chatbots can be used are diagnostics, patient engagement outside medical facilities, and mental health. In our major we are working on diagnostic.</a:t>
            </a:r>
          </a:p>
          <a:p>
            <a:pPr algn="just">
              <a:spcAft>
                <a:spcPts val="567"/>
              </a:spcAft>
            </a:pPr>
            <a:endParaRPr lang="en-IN" b="0" strike="noStrike" spc="-1" dirty="0">
              <a:solidFill>
                <a:srgbClr val="000000"/>
              </a:solidFill>
              <a:latin typeface="Arial"/>
            </a:endParaRPr>
          </a:p>
          <a:p>
            <a:pPr algn="just">
              <a:lnSpc>
                <a:spcPct val="150000"/>
              </a:lnSpc>
              <a:spcAft>
                <a:spcPts val="567"/>
              </a:spcAft>
            </a:pPr>
            <a:endParaRPr lang="en-IN"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9337" y="501086"/>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224608290"/>
              </p:ext>
            </p:extLst>
          </p:nvPr>
        </p:nvGraphicFramePr>
        <p:xfrm>
          <a:off x="718457" y="990599"/>
          <a:ext cx="10794860" cy="5003536"/>
        </p:xfrm>
        <a:graphic>
          <a:graphicData uri="http://schemas.openxmlformats.org/drawingml/2006/table">
            <a:tbl>
              <a:tblPr/>
              <a:tblGrid>
                <a:gridCol w="2506342">
                  <a:extLst>
                    <a:ext uri="{9D8B030D-6E8A-4147-A177-3AD203B41FA5}">
                      <a16:colId xmlns:a16="http://schemas.microsoft.com/office/drawing/2014/main" val="20000"/>
                    </a:ext>
                  </a:extLst>
                </a:gridCol>
                <a:gridCol w="3337966">
                  <a:extLst>
                    <a:ext uri="{9D8B030D-6E8A-4147-A177-3AD203B41FA5}">
                      <a16:colId xmlns:a16="http://schemas.microsoft.com/office/drawing/2014/main" val="20001"/>
                    </a:ext>
                  </a:extLst>
                </a:gridCol>
                <a:gridCol w="1674399">
                  <a:extLst>
                    <a:ext uri="{9D8B030D-6E8A-4147-A177-3AD203B41FA5}">
                      <a16:colId xmlns:a16="http://schemas.microsoft.com/office/drawing/2014/main" val="20002"/>
                    </a:ext>
                  </a:extLst>
                </a:gridCol>
                <a:gridCol w="3276153">
                  <a:extLst>
                    <a:ext uri="{9D8B030D-6E8A-4147-A177-3AD203B41FA5}">
                      <a16:colId xmlns:a16="http://schemas.microsoft.com/office/drawing/2014/main" val="20003"/>
                    </a:ext>
                  </a:extLst>
                </a:gridCol>
              </a:tblGrid>
              <a:tr h="35753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668480">
                <a:tc>
                  <a:txBody>
                    <a:bodyPr/>
                    <a:lstStyle/>
                    <a:p>
                      <a:pPr>
                        <a:lnSpc>
                          <a:spcPct val="100000"/>
                        </a:lnSpc>
                      </a:pPr>
                      <a:r>
                        <a:rPr lang="en-US" sz="1500" b="1" strike="noStrike" spc="-1" dirty="0">
                          <a:solidFill>
                            <a:schemeClr val="dk1"/>
                          </a:solidFill>
                          <a:latin typeface="Times New Roman"/>
                          <a:ea typeface="DejaVu Sans"/>
                        </a:rPr>
                        <a:t>PERSONAL HEALTHCARE CHATBOT FOR MEDICAL SUGGESTIONS USING ARTIFICIAL INTELLIGENCE AND MACHINE LEARNING</a:t>
                      </a:r>
                      <a:endParaRPr lang="en-IN" sz="15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 </a:t>
                      </a:r>
                      <a:r>
                        <a:rPr lang="en-US" sz="1800" b="0" i="0" u="none" strike="noStrike" spc="-1" noProof="0" err="1">
                          <a:solidFill>
                            <a:schemeClr val="dk1"/>
                          </a:solidFill>
                          <a:latin typeface="Times New Roman"/>
                        </a:rPr>
                        <a:t>Jegadeesan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Dava Srinivas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Umapathi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G Karthick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Venkateswaran</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13, July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KNN-Machine Learning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NLP-Artificial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Retrieval-based algorithm</a:t>
                      </a:r>
                      <a:r>
                        <a:rPr lang="en-US" sz="1800" b="0" i="0" u="none" strike="noStrike" spc="-1" noProof="0" dirty="0">
                          <a:solidFill>
                            <a:schemeClr val="dk1"/>
                          </a:solidFill>
                        </a:rPr>
                        <a:t>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430124">
                <a:tc>
                  <a:txBody>
                    <a:bodyPr/>
                    <a:lstStyle/>
                    <a:p>
                      <a:pPr>
                        <a:lnSpc>
                          <a:spcPct val="100000"/>
                        </a:lnSpc>
                      </a:pPr>
                      <a:r>
                        <a:rPr lang="en-US" sz="1800" b="1" strike="noStrike" spc="-1" dirty="0">
                          <a:solidFill>
                            <a:schemeClr val="dk1"/>
                          </a:solidFill>
                          <a:latin typeface="Times New Roman"/>
                          <a:ea typeface="DejaVu Sans"/>
                        </a:rPr>
                        <a:t>HEALTHCARE CHATBOT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Athulya 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Jeeshna 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J </a:t>
                      </a:r>
                      <a:r>
                        <a:rPr lang="en-US" sz="1800" b="0" i="0" u="none" strike="noStrike" spc="-1" noProof="0" err="1">
                          <a:solidFill>
                            <a:schemeClr val="dk1"/>
                          </a:solidFill>
                          <a:latin typeface="Times New Roman"/>
                        </a:rPr>
                        <a:t>Aadithyan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U Sreelakshmi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err="1">
                          <a:solidFill>
                            <a:schemeClr val="dk1"/>
                          </a:solidFill>
                          <a:latin typeface="Times New Roman"/>
                        </a:rPr>
                        <a:t>Hairunizha</a:t>
                      </a:r>
                      <a:r>
                        <a:rPr lang="en-US" sz="1800" b="0" i="0" u="none" strike="noStrike" spc="-1" noProof="0" dirty="0">
                          <a:solidFill>
                            <a:schemeClr val="dk1"/>
                          </a:solidFill>
                          <a:latin typeface="Times New Roman"/>
                        </a:rPr>
                        <a:t> Alias Nisha Rose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21 ,Oct 2021</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 Recommendation models</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483096">
                <a:tc>
                  <a:txBody>
                    <a:bodyPr/>
                    <a:lstStyle/>
                    <a:p>
                      <a:pPr>
                        <a:lnSpc>
                          <a:spcPct val="100000"/>
                        </a:lnSpc>
                      </a:pPr>
                      <a:r>
                        <a:rPr lang="en-US" sz="1800" b="1" strike="noStrike" spc="-1" dirty="0">
                          <a:solidFill>
                            <a:schemeClr val="dk1"/>
                          </a:solidFill>
                          <a:latin typeface="Times New Roman"/>
                          <a:ea typeface="DejaVu Sans"/>
                        </a:rPr>
                        <a:t>Bots using Natural Language Processing in </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Medical Sector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Ramni Harbir Singh</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Sargam Maurya</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Tanisha Tripathi</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Tushar Narula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Gaurav Srivastav</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5, June 2020</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Content-Based</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Recommender System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Deep learning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4109248857"/>
              </p:ext>
            </p:extLst>
          </p:nvPr>
        </p:nvGraphicFramePr>
        <p:xfrm>
          <a:off x="827314" y="990600"/>
          <a:ext cx="10709669" cy="4844395"/>
        </p:xfrm>
        <a:graphic>
          <a:graphicData uri="http://schemas.openxmlformats.org/drawingml/2006/table">
            <a:tbl>
              <a:tblPr/>
              <a:tblGrid>
                <a:gridCol w="2236335">
                  <a:extLst>
                    <a:ext uri="{9D8B030D-6E8A-4147-A177-3AD203B41FA5}">
                      <a16:colId xmlns:a16="http://schemas.microsoft.com/office/drawing/2014/main" val="20000"/>
                    </a:ext>
                  </a:extLst>
                </a:gridCol>
                <a:gridCol w="3412396">
                  <a:extLst>
                    <a:ext uri="{9D8B030D-6E8A-4147-A177-3AD203B41FA5}">
                      <a16:colId xmlns:a16="http://schemas.microsoft.com/office/drawing/2014/main" val="20001"/>
                    </a:ext>
                  </a:extLst>
                </a:gridCol>
                <a:gridCol w="1711735">
                  <a:extLst>
                    <a:ext uri="{9D8B030D-6E8A-4147-A177-3AD203B41FA5}">
                      <a16:colId xmlns:a16="http://schemas.microsoft.com/office/drawing/2014/main" val="20002"/>
                    </a:ext>
                  </a:extLst>
                </a:gridCol>
                <a:gridCol w="3349203">
                  <a:extLst>
                    <a:ext uri="{9D8B030D-6E8A-4147-A177-3AD203B41FA5}">
                      <a16:colId xmlns:a16="http://schemas.microsoft.com/office/drawing/2014/main" val="20003"/>
                    </a:ext>
                  </a:extLst>
                </a:gridCol>
              </a:tblGrid>
              <a:tr h="374781">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85246">
                <a:tc>
                  <a:txBody>
                    <a:bodyPr/>
                    <a:lstStyle/>
                    <a:p>
                      <a:pPr lvl="0" algn="just">
                        <a:lnSpc>
                          <a:spcPct val="100000"/>
                        </a:lnSpc>
                        <a:buNone/>
                      </a:pPr>
                      <a:r>
                        <a:rPr lang="en-US" sz="1800" b="1" i="0" u="none" strike="noStrike" spc="-1" noProof="0" dirty="0">
                          <a:solidFill>
                            <a:schemeClr val="dk1"/>
                          </a:solidFill>
                          <a:latin typeface="Times New Roman"/>
                        </a:rPr>
                        <a:t>Conversational Bot for Pharmacy: A Natural Language Approach </a:t>
                      </a:r>
                      <a:endParaRPr lang="en-US">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Nur </a:t>
                      </a:r>
                      <a:r>
                        <a:rPr lang="en-US" sz="1800" b="0" i="0" u="none" strike="noStrike" spc="-1" noProof="0" err="1">
                          <a:solidFill>
                            <a:schemeClr val="dk1"/>
                          </a:solidFill>
                          <a:latin typeface="Times New Roman"/>
                        </a:rPr>
                        <a:t>Syahirah</a:t>
                      </a:r>
                      <a:r>
                        <a:rPr lang="en-US" sz="1800" b="0" i="0" u="none" strike="noStrike" spc="-1" noProof="0" dirty="0">
                          <a:solidFill>
                            <a:schemeClr val="dk1"/>
                          </a:solidFill>
                          <a:latin typeface="Times New Roman"/>
                        </a:rPr>
                        <a:t> Ahmad </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Zainal Abidin Sayadi</a:t>
                      </a:r>
                      <a:endParaRPr lang="en-US" sz="1800" b="0" i="0" u="none" strike="noStrike" spc="-1" noProof="0">
                        <a:solidFill>
                          <a:schemeClr val="dk1"/>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2022</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Natural Language Processing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Cosine Similarity Algorithm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Artificial Intelligence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User Interface</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 Machine Learning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762859">
                <a:tc>
                  <a:txBody>
                    <a:bodyPr/>
                    <a:lstStyle/>
                    <a:p>
                      <a:pPr>
                        <a:lnSpc>
                          <a:spcPct val="100000"/>
                        </a:lnSpc>
                      </a:pPr>
                      <a:r>
                        <a:rPr lang="en-US" sz="1800" b="1" strike="noStrike" spc="-1" dirty="0">
                          <a:solidFill>
                            <a:schemeClr val="dk1"/>
                          </a:solidFill>
                          <a:latin typeface="Times New Roman"/>
                          <a:ea typeface="DejaVu Sans"/>
                        </a:rPr>
                        <a:t>Nurse-Bot: A Robot System Applied to Medical</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Assistance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Jesus Alvarez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Guillermo Campos</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Valeria </a:t>
                      </a:r>
                      <a:r>
                        <a:rPr lang="en-US" sz="1800" b="0" i="0" u="none" strike="noStrike" spc="-1" noProof="0" err="1">
                          <a:solidFill>
                            <a:schemeClr val="dk1"/>
                          </a:solidFill>
                          <a:latin typeface="Times New Roman"/>
                        </a:rPr>
                        <a:t>Enr</a:t>
                      </a:r>
                      <a:r>
                        <a:rPr lang="en-US" sz="1800" b="0" i="0" u="none" strike="noStrike" spc="-1" noProof="0" dirty="0">
                          <a:solidFill>
                            <a:schemeClr val="dk1"/>
                          </a:solidFill>
                          <a:latin typeface="Times New Roman"/>
                        </a:rPr>
                        <a:t> </a:t>
                      </a:r>
                      <a:r>
                        <a:rPr lang="en-US" sz="1800" b="0" i="0" u="none" strike="noStrike" spc="-1" noProof="0" err="1">
                          <a:solidFill>
                            <a:schemeClr val="dk1"/>
                          </a:solidFill>
                          <a:latin typeface="Times New Roman"/>
                        </a:rPr>
                        <a:t>ıquez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Alexis Miranda</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Francisco Rodriguez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Hiram Ponce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rPr>
                        <a:t>16, Oct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221509">
                <a:tc>
                  <a:txBody>
                    <a:bodyPr/>
                    <a:lstStyle/>
                    <a:p>
                      <a:pPr>
                        <a:lnSpc>
                          <a:spcPct val="100000"/>
                        </a:lnSpc>
                      </a:pPr>
                      <a:r>
                        <a:rPr lang="en-US" sz="1800" b="1" strike="noStrike" spc="-1" dirty="0">
                          <a:solidFill>
                            <a:schemeClr val="dk1"/>
                          </a:solidFill>
                          <a:latin typeface="Times New Roman"/>
                          <a:ea typeface="DejaVu Sans"/>
                        </a:rPr>
                        <a:t>Advanced Healthcare Chat Bot using Python</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a:t>
                      </a:r>
                      <a:r>
                        <a:rPr lang="en-US" sz="1800" b="0" i="0" u="none" strike="noStrike" spc="-1" noProof="0" err="1">
                          <a:solidFill>
                            <a:schemeClr val="dk1"/>
                          </a:solidFill>
                          <a:latin typeface="Times New Roman"/>
                        </a:rPr>
                        <a:t>Santhosham</a:t>
                      </a:r>
                      <a:endParaRPr lang="en-US" sz="1800" b="0" i="0" u="none" strike="noStrike" spc="-1" noProof="0">
                        <a:solidFill>
                          <a:schemeClr val="dk1"/>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Chitranjan Prasad Sah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3, March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760680" y="468857"/>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2874883162"/>
              </p:ext>
            </p:extLst>
          </p:nvPr>
        </p:nvGraphicFramePr>
        <p:xfrm>
          <a:off x="805542" y="990600"/>
          <a:ext cx="10738967" cy="4894050"/>
        </p:xfrm>
        <a:graphic>
          <a:graphicData uri="http://schemas.openxmlformats.org/drawingml/2006/table">
            <a:tbl>
              <a:tblPr/>
              <a:tblGrid>
                <a:gridCol w="2086900">
                  <a:extLst>
                    <a:ext uri="{9D8B030D-6E8A-4147-A177-3AD203B41FA5}">
                      <a16:colId xmlns:a16="http://schemas.microsoft.com/office/drawing/2014/main" val="20000"/>
                    </a:ext>
                  </a:extLst>
                </a:gridCol>
                <a:gridCol w="3484375">
                  <a:extLst>
                    <a:ext uri="{9D8B030D-6E8A-4147-A177-3AD203B41FA5}">
                      <a16:colId xmlns:a16="http://schemas.microsoft.com/office/drawing/2014/main" val="20001"/>
                    </a:ext>
                  </a:extLst>
                </a:gridCol>
                <a:gridCol w="1747842">
                  <a:extLst>
                    <a:ext uri="{9D8B030D-6E8A-4147-A177-3AD203B41FA5}">
                      <a16:colId xmlns:a16="http://schemas.microsoft.com/office/drawing/2014/main" val="20002"/>
                    </a:ext>
                  </a:extLst>
                </a:gridCol>
                <a:gridCol w="3419850">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Times New Roman"/>
                          <a:ea typeface="DejaVu Sans"/>
                        </a:rPr>
                        <a:t>Artificial Intelligence based Healthcare Chat Bot System</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Shubham Sharma</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 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Chatterbot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Symptoms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 Database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Times New Roman"/>
                          <a:ea typeface="DejaVu Sans"/>
                        </a:rPr>
                        <a:t>Automatized Medical Chatbot (</a:t>
                      </a:r>
                      <a:r>
                        <a:rPr lang="en-US" sz="1800" b="1" strike="noStrike" spc="-1" err="1">
                          <a:solidFill>
                            <a:schemeClr val="dk1"/>
                          </a:solidFill>
                          <a:latin typeface="Times New Roman"/>
                          <a:ea typeface="DejaVu Sans"/>
                        </a:rPr>
                        <a:t>Medibot</a:t>
                      </a:r>
                      <a:r>
                        <a:rPr lang="en-US" sz="1800" b="1" strike="noStrike" spc="-1" dirty="0">
                          <a:solidFill>
                            <a:schemeClr val="dk1"/>
                          </a:solidFill>
                          <a:latin typeface="Times New Roman"/>
                          <a:ea typeface="DejaVu Sans"/>
                        </a:rPr>
                        <a: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Nishant Singh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28 ,Feb 2022</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Human-machine interaction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Medical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latin typeface="Times New Roman"/>
                        </a:rPr>
                        <a:t>E-Health Bot to change the Face of Medicare</a:t>
                      </a:r>
                      <a:endParaRPr lang="en-US" sz="1800" b="1" dirty="0">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latin typeface="Times New Roman"/>
                        </a:rPr>
                        <a:t>Tushar Tanmay1</a:t>
                      </a:r>
                    </a:p>
                    <a:p>
                      <a:pPr marL="285750" lvl="0" indent="-285750">
                        <a:buFont typeface="Arial"/>
                        <a:buChar char="•"/>
                      </a:pPr>
                      <a:r>
                        <a:rPr lang="en-IN" sz="1800" b="0" i="0" u="none" strike="noStrike" spc="-1" noProof="0" dirty="0">
                          <a:solidFill>
                            <a:srgbClr val="000000"/>
                          </a:solidFill>
                          <a:latin typeface="Times New Roman"/>
                        </a:rPr>
                        <a:t>Akanksha Bhardwaj</a:t>
                      </a:r>
                      <a:endParaRPr lang="en-IN" sz="1800" b="0" i="0" u="none" strike="noStrike" spc="-1" noProof="0">
                        <a:solidFill>
                          <a:srgbClr val="000000"/>
                        </a:solidFill>
                        <a:latin typeface="Times New Roman"/>
                      </a:endParaRPr>
                    </a:p>
                    <a:p>
                      <a:pPr marL="285750" lvl="0" indent="-285750">
                        <a:buFont typeface="Arial"/>
                        <a:buChar char="•"/>
                      </a:pPr>
                      <a:r>
                        <a:rPr lang="en-IN" sz="1800" b="0" i="0" u="none" strike="noStrike" spc="-1" noProof="0" dirty="0">
                          <a:solidFill>
                            <a:srgbClr val="000000"/>
                          </a:solidFill>
                          <a:latin typeface="Times New Roman"/>
                        </a:rPr>
                        <a:t>Shilpi Sharma</a:t>
                      </a:r>
                      <a:endParaRPr lang="en-IN" sz="1800" b="0" i="0" u="none" strike="noStrike" spc="-1" noProof="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r>
                        <a:rPr lang="en-IN" sz="1800" b="0" strike="noStrike" spc="-1" dirty="0">
                          <a:solidFill>
                            <a:srgbClr val="000000"/>
                          </a:solidFill>
                          <a:latin typeface="Times New Roman"/>
                        </a:rPr>
                        <a:t>16,oct 2023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latin typeface="Times New Roman"/>
                        </a:rPr>
                        <a:t>Artificial Intelligence</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Machine Learning</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Chatbot</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763543" y="468857"/>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816308" y="763457"/>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3072409312"/>
              </p:ext>
            </p:extLst>
          </p:nvPr>
        </p:nvGraphicFramePr>
        <p:xfrm>
          <a:off x="783771" y="968828"/>
          <a:ext cx="10752960" cy="5099406"/>
        </p:xfrm>
        <a:graphic>
          <a:graphicData uri="http://schemas.openxmlformats.org/drawingml/2006/table">
            <a:tbl>
              <a:tblPr firstRow="1" bandRow="1">
                <a:tableStyleId>{5C22544A-7EE6-4342-B048-85BDC9FD1C3A}</a:tableStyleId>
              </a:tblPr>
              <a:tblGrid>
                <a:gridCol w="2636323">
                  <a:extLst>
                    <a:ext uri="{9D8B030D-6E8A-4147-A177-3AD203B41FA5}">
                      <a16:colId xmlns:a16="http://schemas.microsoft.com/office/drawing/2014/main" val="646710917"/>
                    </a:ext>
                  </a:extLst>
                </a:gridCol>
                <a:gridCol w="3444100">
                  <a:extLst>
                    <a:ext uri="{9D8B030D-6E8A-4147-A177-3AD203B41FA5}">
                      <a16:colId xmlns:a16="http://schemas.microsoft.com/office/drawing/2014/main" val="2429809415"/>
                    </a:ext>
                  </a:extLst>
                </a:gridCol>
                <a:gridCol w="1828546">
                  <a:extLst>
                    <a:ext uri="{9D8B030D-6E8A-4147-A177-3AD203B41FA5}">
                      <a16:colId xmlns:a16="http://schemas.microsoft.com/office/drawing/2014/main" val="1365111232"/>
                    </a:ext>
                  </a:extLst>
                </a:gridCol>
                <a:gridCol w="2843991">
                  <a:extLst>
                    <a:ext uri="{9D8B030D-6E8A-4147-A177-3AD203B41FA5}">
                      <a16:colId xmlns:a16="http://schemas.microsoft.com/office/drawing/2014/main" val="1253251378"/>
                    </a:ext>
                  </a:extLst>
                </a:gridCol>
              </a:tblGrid>
              <a:tr h="432376">
                <a:tc>
                  <a:txBody>
                    <a:bodyPr/>
                    <a:lstStyle/>
                    <a:p>
                      <a:r>
                        <a:rPr lang="en-US" dirty="0">
                          <a:latin typeface="Times New Roman"/>
                        </a:rPr>
                        <a:t>Title</a:t>
                      </a:r>
                    </a:p>
                  </a:txBody>
                  <a:tcPr/>
                </a:tc>
                <a:tc>
                  <a:txBody>
                    <a:bodyPr/>
                    <a:lstStyle/>
                    <a:p>
                      <a:r>
                        <a:rPr lang="en-US" dirty="0">
                          <a:latin typeface="Times New Roman"/>
                        </a:rPr>
                        <a:t>Author</a:t>
                      </a:r>
                    </a:p>
                  </a:txBody>
                  <a:tcPr/>
                </a:tc>
                <a:tc>
                  <a:txBody>
                    <a:bodyPr/>
                    <a:lstStyle/>
                    <a:p>
                      <a:r>
                        <a:rPr lang="en-US" dirty="0">
                          <a:latin typeface="Times New Roman"/>
                        </a:rPr>
                        <a:t>Released Date</a:t>
                      </a:r>
                    </a:p>
                  </a:txBody>
                  <a:tcPr/>
                </a:tc>
                <a:tc>
                  <a:txBody>
                    <a:bodyPr/>
                    <a:lstStyle/>
                    <a:p>
                      <a:r>
                        <a:rPr lang="en-US" dirty="0">
                          <a:latin typeface="Times New Roman"/>
                        </a:rPr>
                        <a:t>Technology Used</a:t>
                      </a:r>
                    </a:p>
                  </a:txBody>
                  <a:tcPr/>
                </a:tc>
                <a:extLst>
                  <a:ext uri="{0D108BD9-81ED-4DB2-BD59-A6C34878D82A}">
                    <a16:rowId xmlns:a16="http://schemas.microsoft.com/office/drawing/2014/main" val="511461103"/>
                  </a:ext>
                </a:extLst>
              </a:tr>
              <a:tr h="1192310">
                <a:tc>
                  <a:txBody>
                    <a:bodyPr/>
                    <a:lstStyle/>
                    <a:p>
                      <a:pPr lvl="0">
                        <a:buNone/>
                      </a:pPr>
                      <a:r>
                        <a:rPr lang="en-US" sz="1800" b="1" i="0" u="none" strike="noStrike" noProof="0" dirty="0">
                          <a:latin typeface="Times New Roman"/>
                        </a:rPr>
                        <a:t>Self-Supervised Bot Play for Conversational Recommendation with Justifications</a:t>
                      </a:r>
                      <a:endParaRPr lang="en-US" b="1" dirty="0">
                        <a:latin typeface="Times New Roman"/>
                      </a:endParaRPr>
                    </a:p>
                  </a:txBody>
                  <a:tcPr/>
                </a:tc>
                <a:tc>
                  <a:txBody>
                    <a:bodyPr/>
                    <a:lstStyle/>
                    <a:p>
                      <a:pPr marL="285750" indent="-285750">
                        <a:buFont typeface="Arial"/>
                        <a:buChar char="•"/>
                      </a:pPr>
                      <a:r>
                        <a:rPr lang="en-US" sz="1800" b="0" i="0" u="none" strike="noStrike" noProof="0" err="1">
                          <a:latin typeface="Times New Roman"/>
                        </a:rPr>
                        <a:t>Shuyang</a:t>
                      </a:r>
                      <a:r>
                        <a:rPr lang="en-US" sz="1800" b="0" i="0" u="none" strike="noStrike" noProof="0" dirty="0">
                          <a:latin typeface="Times New Roman"/>
                        </a:rPr>
                        <a:t> Li</a:t>
                      </a:r>
                    </a:p>
                    <a:p>
                      <a:pPr marL="285750" lvl="0" indent="-285750">
                        <a:buFont typeface="Arial"/>
                        <a:buChar char="•"/>
                      </a:pPr>
                      <a:r>
                        <a:rPr lang="en-US" sz="1800" b="0" i="0" u="none" strike="noStrike" noProof="0" dirty="0">
                          <a:latin typeface="Times New Roman"/>
                        </a:rPr>
                        <a:t>Bodhisattwa Prasad Majumder</a:t>
                      </a:r>
                    </a:p>
                    <a:p>
                      <a:pPr marL="285750" lvl="0" indent="-285750">
                        <a:buFont typeface="Arial"/>
                        <a:buChar char="•"/>
                      </a:pPr>
                      <a:r>
                        <a:rPr lang="en-US" sz="1800" b="0" i="0" u="none" strike="noStrike" noProof="0" dirty="0">
                          <a:latin typeface="Times New Roman"/>
                        </a:rPr>
                        <a:t>Julian McAuley</a:t>
                      </a:r>
                    </a:p>
                  </a:txBody>
                  <a:tcPr/>
                </a:tc>
                <a:tc>
                  <a:txBody>
                    <a:bodyPr/>
                    <a:lstStyle/>
                    <a:p>
                      <a:r>
                        <a:rPr lang="en-US" dirty="0">
                          <a:latin typeface="Times New Roman"/>
                        </a:rPr>
                        <a:t>09,Dec 2021</a:t>
                      </a:r>
                    </a:p>
                  </a:txBody>
                  <a:tcPr/>
                </a:tc>
                <a:tc>
                  <a:txBody>
                    <a:bodyPr/>
                    <a:lstStyle/>
                    <a:p>
                      <a:pPr marL="285750" indent="-285750">
                        <a:buFont typeface="Arial"/>
                        <a:buChar char="•"/>
                      </a:pPr>
                      <a:r>
                        <a:rPr lang="en-US" sz="1800" b="0" i="0" u="none" strike="noStrike" noProof="0" dirty="0">
                          <a:latin typeface="Times New Roman"/>
                        </a:rPr>
                        <a:t>conversational recommendation</a:t>
                      </a:r>
                      <a:endParaRPr lang="en-US">
                        <a:latin typeface="Times New Roman"/>
                      </a:endParaRPr>
                    </a:p>
                    <a:p>
                      <a:pPr marL="285750" lvl="0" indent="-285750">
                        <a:buFont typeface="Arial"/>
                        <a:buChar char="•"/>
                      </a:pPr>
                      <a:r>
                        <a:rPr lang="en-US" sz="1800" b="0" i="0" u="none" strike="noStrike" noProof="0" dirty="0">
                          <a:latin typeface="Times New Roman"/>
                        </a:rPr>
                        <a:t>recommender system</a:t>
                      </a:r>
                      <a:endParaRPr lang="en-US" dirty="0">
                        <a:latin typeface="Times New Roman"/>
                      </a:endParaRPr>
                    </a:p>
                  </a:txBody>
                  <a:tcPr/>
                </a:tc>
                <a:extLst>
                  <a:ext uri="{0D108BD9-81ED-4DB2-BD59-A6C34878D82A}">
                    <a16:rowId xmlns:a16="http://schemas.microsoft.com/office/drawing/2014/main" val="488252317"/>
                  </a:ext>
                </a:extLst>
              </a:tr>
              <a:tr h="1401943">
                <a:tc>
                  <a:txBody>
                    <a:bodyPr/>
                    <a:lstStyle/>
                    <a:p>
                      <a:pPr lvl="0">
                        <a:buNone/>
                      </a:pPr>
                      <a:r>
                        <a:rPr lang="en-US" sz="1800" b="1" i="0" u="none" strike="noStrike" noProof="0" dirty="0">
                          <a:latin typeface="Times New Roman"/>
                        </a:rPr>
                        <a:t>Using an Internet Bot to Predict the Spread of COVID-19 </a:t>
                      </a:r>
                      <a:endParaRPr lang="en-US">
                        <a:latin typeface="Times New Roman"/>
                      </a:endParaRPr>
                    </a:p>
                  </a:txBody>
                  <a:tcPr/>
                </a:tc>
                <a:tc>
                  <a:txBody>
                    <a:bodyPr/>
                    <a:lstStyle/>
                    <a:p>
                      <a:pPr marL="285750" indent="-285750">
                        <a:buFont typeface="Arial"/>
                        <a:buChar char="•"/>
                      </a:pPr>
                      <a:r>
                        <a:rPr lang="en-US" sz="1800" b="0" i="0" u="none" strike="noStrike" noProof="0" dirty="0">
                          <a:latin typeface="Times New Roman"/>
                        </a:rPr>
                        <a:t>Ivan </a:t>
                      </a:r>
                      <a:r>
                        <a:rPr lang="en-US" sz="1800" b="0" i="0" u="none" strike="noStrike" noProof="0" err="1">
                          <a:latin typeface="Times New Roman"/>
                        </a:rPr>
                        <a:t>Dyyak</a:t>
                      </a:r>
                    </a:p>
                    <a:p>
                      <a:pPr marL="285750" lvl="0" indent="-285750">
                        <a:buFont typeface="Arial"/>
                        <a:buChar char="•"/>
                      </a:pPr>
                      <a:r>
                        <a:rPr lang="en-US" sz="1800" b="0" i="0" u="none" strike="noStrike" noProof="0" dirty="0">
                          <a:latin typeface="Times New Roman"/>
                        </a:rPr>
                        <a:t>Bohdan Melnyk</a:t>
                      </a:r>
                    </a:p>
                    <a:p>
                      <a:pPr marL="285750" lvl="0" indent="-285750">
                        <a:buFont typeface="Arial"/>
                        <a:buChar char="•"/>
                      </a:pPr>
                      <a:r>
                        <a:rPr lang="en-US" sz="1800" b="0" i="0" u="none" strike="noStrike" noProof="0" dirty="0">
                          <a:latin typeface="Times New Roman"/>
                        </a:rPr>
                        <a:t>Nataliya Melnyk</a:t>
                      </a:r>
                    </a:p>
                    <a:p>
                      <a:pPr marL="285750" lvl="0" indent="-285750">
                        <a:buFont typeface="Arial"/>
                        <a:buChar char="•"/>
                      </a:pPr>
                      <a:r>
                        <a:rPr lang="en-US" sz="1800" b="0" i="0" u="none" strike="noStrike" noProof="0" dirty="0">
                          <a:latin typeface="Times New Roman"/>
                        </a:rPr>
                        <a:t>Stepan </a:t>
                      </a:r>
                      <a:r>
                        <a:rPr lang="en-US" sz="1800" b="0" i="0" u="none" strike="noStrike" noProof="0" err="1">
                          <a:latin typeface="Times New Roman"/>
                        </a:rPr>
                        <a:t>Trokhaniak</a:t>
                      </a:r>
                      <a:endParaRPr lang="en-US" sz="1800" b="0" i="0" u="none" strike="noStrike" noProof="0">
                        <a:latin typeface="Times New Roman"/>
                      </a:endParaRPr>
                    </a:p>
                    <a:p>
                      <a:pPr marL="285750" lvl="0" indent="-285750">
                        <a:buFont typeface="Arial"/>
                        <a:buChar char="•"/>
                      </a:pPr>
                      <a:r>
                        <a:rPr lang="en-US" sz="1800" b="0" i="0" u="none" strike="noStrike" noProof="0" dirty="0">
                          <a:latin typeface="Times New Roman"/>
                        </a:rPr>
                        <a:t>Tetiana </a:t>
                      </a:r>
                      <a:r>
                        <a:rPr lang="en-US" sz="1800" b="0" i="0" u="none" strike="noStrike" noProof="0" err="1">
                          <a:latin typeface="Times New Roman"/>
                        </a:rPr>
                        <a:t>Drakohrust</a:t>
                      </a:r>
                      <a:r>
                        <a:rPr lang="en-US" sz="1800" b="0" i="0" u="none" strike="noStrike" noProof="0" dirty="0">
                          <a:latin typeface="Times New Roman"/>
                        </a:rPr>
                        <a:t> </a:t>
                      </a:r>
                    </a:p>
                  </a:txBody>
                  <a:tcPr/>
                </a:tc>
                <a:tc>
                  <a:txBody>
                    <a:bodyPr/>
                    <a:lstStyle/>
                    <a:p>
                      <a:r>
                        <a:rPr lang="en-US" dirty="0">
                          <a:latin typeface="Times New Roman"/>
                        </a:rPr>
                        <a:t>16,Oct 2021</a:t>
                      </a:r>
                    </a:p>
                  </a:txBody>
                  <a:tcPr/>
                </a:tc>
                <a:tc>
                  <a:txBody>
                    <a:bodyPr/>
                    <a:lstStyle/>
                    <a:p>
                      <a:pPr marL="285750" indent="-285750">
                        <a:buFont typeface="Arial"/>
                        <a:buChar char="•"/>
                      </a:pPr>
                      <a:r>
                        <a:rPr lang="en-US" sz="1800" b="0" i="0" u="none" strike="noStrike" noProof="0" dirty="0">
                          <a:latin typeface="Times New Roman"/>
                        </a:rPr>
                        <a:t>COVID-19 pandemic</a:t>
                      </a:r>
                      <a:endParaRPr lang="en-US">
                        <a:latin typeface="Times New Roman"/>
                      </a:endParaRPr>
                    </a:p>
                    <a:p>
                      <a:pPr marL="285750" lvl="0" indent="-285750">
                        <a:buFont typeface="Arial"/>
                        <a:buChar char="•"/>
                      </a:pPr>
                      <a:r>
                        <a:rPr lang="en-US" sz="1800" b="0" i="0" u="none" strike="noStrike" noProof="0" dirty="0">
                          <a:latin typeface="Times New Roman"/>
                        </a:rPr>
                        <a:t>Bot</a:t>
                      </a:r>
                      <a:endParaRPr lang="en-US">
                        <a:latin typeface="Times New Roman"/>
                      </a:endParaRPr>
                    </a:p>
                    <a:p>
                      <a:pPr marL="285750" lvl="0" indent="-285750">
                        <a:buFont typeface="Arial"/>
                        <a:buChar char="•"/>
                      </a:pPr>
                      <a:r>
                        <a:rPr lang="en-US" sz="1800" b="0" i="0" u="none" strike="noStrike" noProof="0" dirty="0">
                          <a:latin typeface="Times New Roman"/>
                        </a:rPr>
                        <a:t>Model</a:t>
                      </a:r>
                      <a:endParaRPr lang="en-US">
                        <a:latin typeface="Times New Roman"/>
                      </a:endParaRPr>
                    </a:p>
                    <a:p>
                      <a:pPr marL="285750" lvl="0" indent="-285750">
                        <a:buFont typeface="Arial"/>
                        <a:buChar char="•"/>
                      </a:pPr>
                      <a:r>
                        <a:rPr lang="en-US" sz="1800" b="0" i="0" u="none" strike="noStrike" noProof="0" dirty="0">
                          <a:latin typeface="Times New Roman"/>
                        </a:rPr>
                        <a:t>Forecasting</a:t>
                      </a:r>
                      <a:endParaRPr lang="en-US">
                        <a:latin typeface="Times New Roman"/>
                      </a:endParaRPr>
                    </a:p>
                    <a:p>
                      <a:pPr marL="285750" lvl="0" indent="-285750">
                        <a:buFont typeface="Arial"/>
                        <a:buChar char="•"/>
                      </a:pPr>
                      <a:r>
                        <a:rPr lang="en-US" sz="1800" b="0" i="0" u="none" strike="noStrike" noProof="0" dirty="0">
                          <a:latin typeface="Times New Roman"/>
                        </a:rPr>
                        <a:t>Bayesian inference</a:t>
                      </a:r>
                      <a:endParaRPr lang="en-US">
                        <a:latin typeface="Times New Roman"/>
                      </a:endParaRPr>
                    </a:p>
                  </a:txBody>
                  <a:tcPr/>
                </a:tc>
                <a:extLst>
                  <a:ext uri="{0D108BD9-81ED-4DB2-BD59-A6C34878D82A}">
                    <a16:rowId xmlns:a16="http://schemas.microsoft.com/office/drawing/2014/main" val="1217847702"/>
                  </a:ext>
                </a:extLst>
              </a:tr>
              <a:tr h="1926036">
                <a:tc>
                  <a:txBody>
                    <a:bodyPr/>
                    <a:lstStyle/>
                    <a:p>
                      <a:r>
                        <a:rPr lang="en-US" b="1" dirty="0">
                          <a:latin typeface="Times New Roman"/>
                        </a:rPr>
                        <a:t>Deployment of </a:t>
                      </a:r>
                      <a:r>
                        <a:rPr lang="en-US" b="1" err="1">
                          <a:latin typeface="Times New Roman"/>
                        </a:rPr>
                        <a:t>Medibot</a:t>
                      </a:r>
                      <a:r>
                        <a:rPr lang="en-US" b="1" dirty="0">
                          <a:latin typeface="Times New Roman"/>
                        </a:rPr>
                        <a:t> in Medical Field</a:t>
                      </a:r>
                    </a:p>
                  </a:txBody>
                  <a:tcPr/>
                </a:tc>
                <a:tc>
                  <a:txBody>
                    <a:bodyPr/>
                    <a:lstStyle/>
                    <a:p>
                      <a:pPr marL="285750" indent="-285750">
                        <a:buFont typeface="Arial"/>
                        <a:buChar char="•"/>
                      </a:pPr>
                      <a:r>
                        <a:rPr lang="en-US" dirty="0">
                          <a:latin typeface="Times New Roman"/>
                        </a:rPr>
                        <a:t>P </a:t>
                      </a:r>
                      <a:r>
                        <a:rPr lang="en-US" err="1">
                          <a:latin typeface="Times New Roman"/>
                        </a:rPr>
                        <a:t>Reshmanth</a:t>
                      </a:r>
                      <a:endParaRPr lang="en-US" dirty="0" err="1">
                        <a:latin typeface="Times New Roman"/>
                      </a:endParaRPr>
                    </a:p>
                    <a:p>
                      <a:pPr marL="285750" lvl="0" indent="-285750">
                        <a:buFont typeface="Arial"/>
                        <a:buChar char="•"/>
                      </a:pPr>
                      <a:r>
                        <a:rPr lang="en-US" dirty="0">
                          <a:latin typeface="Times New Roman"/>
                        </a:rPr>
                        <a:t>P Sushanth Chowdary</a:t>
                      </a:r>
                    </a:p>
                    <a:p>
                      <a:pPr marL="285750" lvl="0" indent="-285750">
                        <a:buFont typeface="Arial"/>
                        <a:buChar char="•"/>
                      </a:pPr>
                      <a:r>
                        <a:rPr lang="en-US" dirty="0">
                          <a:latin typeface="Times New Roman"/>
                        </a:rPr>
                        <a:t>Yogitha R</a:t>
                      </a:r>
                    </a:p>
                    <a:p>
                      <a:pPr marL="285750" lvl="0" indent="-285750">
                        <a:buFont typeface="Arial"/>
                        <a:buChar char="•"/>
                      </a:pPr>
                      <a:r>
                        <a:rPr lang="en-US" dirty="0">
                          <a:latin typeface="Times New Roman"/>
                        </a:rPr>
                        <a:t>R Aishwarya</a:t>
                      </a:r>
                    </a:p>
                  </a:txBody>
                  <a:tcPr/>
                </a:tc>
                <a:tc>
                  <a:txBody>
                    <a:bodyPr/>
                    <a:lstStyle/>
                    <a:p>
                      <a:r>
                        <a:rPr lang="en-US" dirty="0">
                          <a:latin typeface="Times New Roman"/>
                        </a:rPr>
                        <a:t>16,Oct 2023</a:t>
                      </a:r>
                    </a:p>
                  </a:txBody>
                  <a:tcPr/>
                </a:tc>
                <a:tc>
                  <a:txBody>
                    <a:bodyPr/>
                    <a:lstStyle/>
                    <a:p>
                      <a:pPr marL="285750" indent="-285750">
                        <a:buFont typeface="Arial"/>
                        <a:buChar char="•"/>
                      </a:pPr>
                      <a:r>
                        <a:rPr lang="en-US" dirty="0">
                          <a:latin typeface="Times New Roman"/>
                        </a:rPr>
                        <a:t>Deep Learning</a:t>
                      </a:r>
                    </a:p>
                    <a:p>
                      <a:pPr marL="285750" lvl="0" indent="-285750">
                        <a:buFont typeface="Arial"/>
                        <a:buChar char="•"/>
                      </a:pPr>
                      <a:r>
                        <a:rPr lang="en-US" dirty="0">
                          <a:latin typeface="Times New Roman"/>
                        </a:rPr>
                        <a:t>Machine Learning</a:t>
                      </a:r>
                    </a:p>
                    <a:p>
                      <a:pPr marL="285750" lvl="0" indent="-285750">
                        <a:buFont typeface="Arial"/>
                        <a:buChar char="•"/>
                      </a:pPr>
                      <a:r>
                        <a:rPr lang="en-US" dirty="0">
                          <a:latin typeface="Times New Roman"/>
                        </a:rPr>
                        <a:t>Medi bot</a:t>
                      </a:r>
                    </a:p>
                    <a:p>
                      <a:pPr marL="285750" lvl="0" indent="-285750">
                        <a:buFont typeface="Arial"/>
                        <a:buChar char="•"/>
                      </a:pPr>
                      <a:r>
                        <a:rPr lang="en-US" dirty="0">
                          <a:latin typeface="Times New Roman"/>
                        </a:rPr>
                        <a:t>Symptoms</a:t>
                      </a:r>
                    </a:p>
                    <a:p>
                      <a:pPr marL="285750" lvl="0" indent="-285750">
                        <a:buFont typeface="Arial"/>
                        <a:buChar char="•"/>
                      </a:pPr>
                      <a:r>
                        <a:rPr lang="en-US" dirty="0">
                          <a:latin typeface="Times New Roman"/>
                        </a:rPr>
                        <a:t>Artificial Intelligence</a:t>
                      </a:r>
                    </a:p>
                    <a:p>
                      <a:pPr marL="285750" lvl="0" indent="-285750">
                        <a:buFont typeface="Arial"/>
                        <a:buChar char="•"/>
                      </a:pPr>
                      <a:r>
                        <a:rPr lang="en-US" dirty="0">
                          <a:latin typeface="Times New Roman"/>
                        </a:rPr>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97713" y="524058"/>
            <a:ext cx="11073792" cy="6241816"/>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1. Data Collection and Preprocessing:</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Gather a diverse dataset of medical texts, including textbooks, research papers, and reputable</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online sources.</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Preprocess the data to remove noise, standardize formatting, and ensure consistency.</a:t>
            </a:r>
            <a:endParaRPr lang="en-IN" sz="1800" b="0" strike="noStrike" spc="-1">
              <a:solidFill>
                <a:srgbClr val="000000"/>
              </a:solidFill>
              <a:latin typeface="Times New Roman"/>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2. Natural Language Processing (NLP):</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Implement NLP techniques to understand and analyze medical text, including named entity recognition,</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part-of-speech tagging, and sentiment analysis.</a:t>
            </a:r>
            <a:endParaRPr lang="en-IN" sz="1800" b="0" strike="noStrike" spc="-1">
              <a:solidFill>
                <a:srgbClr val="000000"/>
              </a:solidFill>
              <a:latin typeface="Times New Roman"/>
            </a:endParaRPr>
          </a:p>
          <a:p>
            <a:pPr marL="342900" indent="0" algn="just">
              <a:lnSpc>
                <a:spcPct val="150000"/>
              </a:lnSpc>
              <a:spcBef>
                <a:spcPts val="482"/>
              </a:spcBef>
              <a:spcAft>
                <a:spcPts val="567"/>
              </a:spcAft>
              <a:buNone/>
              <a:tabLst>
                <a:tab pos="0" algn="l"/>
              </a:tabLst>
            </a:pPr>
            <a:r>
              <a:rPr lang="en-US" sz="1800" b="1" spc="-1" dirty="0">
                <a:solidFill>
                  <a:srgbClr val="000000"/>
                </a:solidFill>
                <a:latin typeface="Times New Roman"/>
                <a:ea typeface="Verdana"/>
              </a:rPr>
              <a:t>3</a:t>
            </a:r>
            <a:r>
              <a:rPr lang="en-US" sz="1800" b="1" strike="noStrike" spc="-1" dirty="0">
                <a:solidFill>
                  <a:srgbClr val="000000"/>
                </a:solidFill>
                <a:latin typeface="Times New Roman"/>
                <a:ea typeface="Verdana"/>
              </a:rPr>
              <a:t>. Machine Learning Algorithms:</a:t>
            </a:r>
            <a:endParaRPr lang="en-IN" sz="1800" spc="-1" dirty="0">
              <a:solidFill>
                <a:srgbClr val="000000"/>
              </a:solidFill>
              <a:latin typeface="Times New Roman"/>
              <a:ea typeface="Verdana"/>
            </a:endParaRPr>
          </a:p>
          <a:p>
            <a:pPr marL="342900" indent="0" algn="just">
              <a:lnSpc>
                <a:spcPct val="150000"/>
              </a:lnSpc>
              <a:spcBef>
                <a:spcPts val="482"/>
              </a:spcBef>
              <a:spcAft>
                <a:spcPts val="567"/>
              </a:spcAft>
              <a:buNone/>
              <a:tabLst>
                <a:tab pos="0" algn="l"/>
              </a:tabLst>
            </a:pPr>
            <a:r>
              <a:rPr lang="en-US" sz="1800" b="0" strike="noStrike" spc="-1" dirty="0">
                <a:solidFill>
                  <a:srgbClr val="000000"/>
                </a:solidFill>
                <a:latin typeface="Times New Roman"/>
                <a:ea typeface="Verdana"/>
              </a:rPr>
              <a:t>Employ machine learning algorithms, such as support vector machines, decision trees, or deep learning</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models like recurrent neural networks (RNNs) or transformers, for intent classification and entity recognition.</a:t>
            </a:r>
            <a:endParaRPr lang="en-IN" sz="1800" b="0" strike="noStrike" spc="-1">
              <a:solidFill>
                <a:srgbClr val="000000"/>
              </a:solidFill>
              <a:latin typeface="Times New Roman"/>
              <a:ea typeface="Verdana"/>
            </a:endParaRPr>
          </a:p>
          <a:p>
            <a:pPr marL="0" indent="0" algn="just">
              <a:lnSpc>
                <a:spcPct val="150000"/>
              </a:lnSpc>
              <a:spcBef>
                <a:spcPts val="0"/>
              </a:spcBef>
              <a:buNone/>
              <a:tabLst>
                <a:tab pos="0" algn="l"/>
              </a:tabLst>
            </a:pPr>
            <a:r>
              <a:rPr lang="en-US" sz="1800" b="1" spc="-1" dirty="0">
                <a:solidFill>
                  <a:srgbClr val="000000"/>
                </a:solidFill>
                <a:latin typeface="Times New Roman"/>
                <a:ea typeface="Verdana"/>
                <a:cs typeface="Times New Roman"/>
              </a:rPr>
              <a:t>      4. Dialog Management:</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Implement a dialogue management system to maintain context, handle multi-turn conversations,</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and generate appropriate responses based on the chatbot's training.</a:t>
            </a:r>
            <a:endParaRPr lang="en-US" sz="180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68599" y="858377"/>
            <a:ext cx="1076311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US" b="1" spc="-1" dirty="0">
                <a:solidFill>
                  <a:srgbClr val="000000"/>
                </a:solidFill>
                <a:latin typeface="Times New Roman"/>
                <a:ea typeface="Verdana"/>
              </a:rPr>
              <a:t>5</a:t>
            </a:r>
            <a:r>
              <a:rPr lang="en-US" sz="1800" b="1" strike="noStrike" spc="-1" dirty="0">
                <a:solidFill>
                  <a:srgbClr val="000000"/>
                </a:solidFill>
                <a:latin typeface="Times New Roman"/>
                <a:ea typeface="Verdana"/>
              </a:rPr>
              <a:t>. Reinforcement Learning:</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Integrate reinforcement learning techniques to allow the chatbot to learn and optimize responses</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through trial-and-error interactions, adapting to user feedback.</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6</a:t>
            </a:r>
            <a:r>
              <a:rPr lang="en-US" sz="1800" b="1" strike="noStrike" spc="-1" dirty="0">
                <a:solidFill>
                  <a:srgbClr val="000000"/>
                </a:solidFill>
                <a:latin typeface="Times New Roman"/>
                <a:ea typeface="Verdana"/>
              </a:rPr>
              <a:t>. User Feedback Loop:</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Establish a mechanism for collecting user feedback on the chatbot's responses to</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continuously improve its performance and accuracy.</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7</a:t>
            </a:r>
            <a:r>
              <a:rPr lang="en-US" sz="1800" b="1" strike="noStrike" spc="-1" dirty="0">
                <a:solidFill>
                  <a:srgbClr val="000000"/>
                </a:solidFill>
                <a:latin typeface="Times New Roman"/>
                <a:ea typeface="Verdana"/>
              </a:rPr>
              <a:t>. Continuous Learning and Updating:</a:t>
            </a:r>
            <a:endParaRPr lang="en-IN" spc="-1" dirty="0">
              <a:solidFill>
                <a:srgbClr val="000000"/>
              </a:solidFill>
              <a:latin typeface="Times New Roman"/>
              <a:ea typeface="Verdana"/>
            </a:endParaRPr>
          </a:p>
          <a:p>
            <a:pPr algn="just">
              <a:lnSpc>
                <a:spcPct val="150000"/>
              </a:lnSpc>
            </a:pPr>
            <a:r>
              <a:rPr lang="en-US" sz="1800" b="0" strike="noStrike" spc="-1" dirty="0">
                <a:solidFill>
                  <a:srgbClr val="000000"/>
                </a:solidFill>
                <a:latin typeface="Times New Roman"/>
                <a:ea typeface="Verdana"/>
              </a:rPr>
              <a:t>Implement mechanisms for periodic updates and retraining of the chatbot using</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new medical data to keep the information up-to-date and accurate.</a:t>
            </a:r>
          </a:p>
          <a:p>
            <a:pPr algn="just">
              <a:lnSpc>
                <a:spcPct val="150000"/>
              </a:lnSpc>
            </a:pPr>
            <a:r>
              <a:rPr lang="en-US" b="1" spc="-1" dirty="0">
                <a:solidFill>
                  <a:srgbClr val="000000"/>
                </a:solidFill>
                <a:latin typeface="Times New Roman"/>
                <a:ea typeface="Verdana"/>
              </a:rPr>
              <a:t>8</a:t>
            </a:r>
            <a:r>
              <a:rPr lang="en-US" sz="1800" b="1" strike="noStrike" spc="-1" dirty="0">
                <a:solidFill>
                  <a:srgbClr val="000000"/>
                </a:solidFill>
                <a:latin typeface="Times New Roman"/>
                <a:ea typeface="Verdana"/>
              </a:rPr>
              <a:t>. Privacy and Security Measures:</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Incorporate stringent privacy and security measures to ensure the </a:t>
            </a:r>
            <a:r>
              <a:rPr lang="en-US" spc="-1" dirty="0">
                <a:solidFill>
                  <a:srgbClr val="000000"/>
                </a:solidFill>
                <a:latin typeface="Times New Roman"/>
                <a:ea typeface="Verdana"/>
              </a:rPr>
              <a:t>confidentiality and</a:t>
            </a:r>
            <a:r>
              <a:rPr lang="en-US" sz="1800" b="0" strike="noStrike" spc="-1" dirty="0">
                <a:solidFill>
                  <a:srgbClr val="000000"/>
                </a:solidFill>
                <a:latin typeface="Times New Roman"/>
                <a:ea typeface="Verdana"/>
              </a:rPr>
              <a:t> protection of sensitive medical data shared during interactions.</a:t>
            </a:r>
            <a:endParaRPr lang="en-IN" sz="1800" b="0" strike="noStrike" spc="-1">
              <a:solidFill>
                <a:srgbClr val="000000"/>
              </a:solidFill>
              <a:latin typeface="Times New Roman"/>
            </a:endParaRPr>
          </a:p>
        </p:txBody>
      </p:sp>
      <p:sp>
        <p:nvSpPr>
          <p:cNvPr id="103" name="Rectangle 102"/>
          <p:cNvSpPr/>
          <p:nvPr/>
        </p:nvSpPr>
        <p:spPr>
          <a:xfrm>
            <a:off x="763542" y="329348"/>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1. Enhance User Experience and Accessibility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2</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Improve Accuracy and Relevance of Responses</a:t>
            </a:r>
            <a:endParaRPr lang="en-IN" spc="-1" dirty="0">
              <a:solidFill>
                <a:srgbClr val="000000"/>
              </a:solidFill>
              <a:latin typeface="Times New Roman"/>
              <a:ea typeface="DejaVu Sans"/>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pPr>
            <a:r>
              <a:rPr lang="en-IN" sz="1800" b="1" strike="noStrike" spc="-1" dirty="0">
                <a:solidFill>
                  <a:srgbClr val="000000"/>
                </a:solidFill>
                <a:latin typeface="Times New Roman"/>
                <a:ea typeface="DejaVu Sans"/>
              </a:rPr>
              <a:t>3</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Enable Continuous Learning and Adaptability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r>
              <a:rPr lang="en-IN" sz="1800" b="1" strike="noStrike" spc="-1" dirty="0">
                <a:solidFill>
                  <a:srgbClr val="000000"/>
                </a:solidFill>
                <a:latin typeface="Times New Roman"/>
                <a:ea typeface="DejaVu Sans"/>
              </a:rPr>
              <a:t>4.</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Ensure Privacy and Data Security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endParaRPr lang="en-IN" sz="1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1224</TotalTime>
  <Application>Microsoft Office PowerPoint</Application>
  <PresentationFormat>Widescreen</PresentationFormat>
  <Slides>19</Slides>
  <Notes>0</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Expected Outcomes</vt:lpstr>
      <vt:lpstr>Expected Outcomes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
  <cp:revision>514</cp:revision>
  <dcterms:created xsi:type="dcterms:W3CDTF">2023-03-16T03:26:27Z</dcterms:created>
  <dcterms:modified xsi:type="dcterms:W3CDTF">2023-12-07T09:33:04Z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