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media/image1.png" ContentType="image/png"/>
  <Override PartName="/ppt/media/image4.jpeg" ContentType="image/jpeg"/>
  <Override PartName="/ppt/media/image2.jpeg" ContentType="image/jpeg"/>
  <Override PartName="/ppt/media/image3.jpeg" ContentType="image/jpeg"/>
  <Override PartName="/ppt/_rels/presentation.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19.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14.xml.rels" ContentType="application/vnd.openxmlformats-package.relationships+xml"/>
  <Override PartName="/ppt/slideLayouts/_rels/slideLayout3.xml.rels" ContentType="application/vnd.openxmlformats-package.relationships+xml"/>
  <Override PartName="/ppt/slideLayouts/_rels/slideLayout24.xml.rels" ContentType="application/vnd.openxmlformats-package.relationships+xml"/>
  <Override PartName="/ppt/slideLayouts/_rels/slideLayout1.xml.rels" ContentType="application/vnd.openxmlformats-package.relationships+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17.xml" ContentType="application/vnd.openxmlformats-officedocument.presentationml.slideLayout+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_rels/slide15.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14.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6.xml.rels" ContentType="application/vnd.openxmlformats-package.relationships+xml"/>
  <Override PartName="/ppt/slides/_rels/slide12.xml.rels" ContentType="application/vnd.openxmlformats-package.relationships+xml"/>
  <Override PartName="/ppt/slides/_rels/slide5.xml.rels" ContentType="application/vnd.openxmlformats-package.relationships+xml"/>
  <Override PartName="/ppt/slides/_rels/slide11.xml.rels" ContentType="application/vnd.openxmlformats-package.relationships+xml"/>
  <Override PartName="/ppt/slides/_rels/slide4.xml.rels" ContentType="application/vnd.openxmlformats-package.relationships+xml"/>
  <Override PartName="/ppt/slides/_rels/slide10.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E3647E31-E22F-4DFA-9AAB-55CEA7FFD981}"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9EF799DD-E8D5-4679-877B-371B4684521A}"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A8BD1956-8B0E-43A5-A4E8-4129F7486F66}"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833BB829-692F-44E0-8C33-EF71E3DBE734}"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BA263F93-9DA2-42F2-9A8B-DC3EB13B7773}"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DBF28F70-3E56-46C0-B831-AEB4D2D1CA50}"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E39FE490-732C-4BA0-B5BC-B21BBBD98881}"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23B53DE-B695-4A1D-9246-142F78315EFB}"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F830112F-B661-41AD-B62A-0D7A7B350FA9}"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CB1F2A27-20C5-4124-9479-899ABE5D7688}"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60B8F4BE-2E7D-4022-A50E-CA2846E67F6E}"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4E05070-D91A-4FBF-8C7F-8421CD4C633F}"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8EBC58A-676E-497A-AE0B-965C5E198ABD}"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77041F3-E810-4089-AF6F-73699B493D5F}"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1AC48A8D-ADD7-487C-930A-DAEF1BB0B23D}"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6A44D4AA-BEAB-4C40-80F9-43DE303DEC26}"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11A7CC6F-2654-44E6-87B6-7A169A19445A}"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456B4CB-FB7B-48F9-90EC-04C32AF8EAD0}"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2BD0F46-550A-43D2-9CFB-91B4F7E9D24E}"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B81451F-E9B4-4AE3-96AA-DB1A62740B8F}"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8DBB163-729A-432F-B23D-206254031090}"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8F8629B-0299-46F1-8C37-A3E5E23610E6}"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7ACA87D-CADD-4069-AC99-37596DDB7DF4}"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FECAD48-FB1C-49FE-B67E-520D9607E506}"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6"/>
          <p:cNvSpPr/>
          <p:nvPr/>
        </p:nvSpPr>
        <p:spPr>
          <a:xfrm>
            <a:off x="812520" y="914400"/>
            <a:ext cx="10668240" cy="360"/>
          </a:xfrm>
          <a:prstGeom prst="line">
            <a:avLst/>
          </a:prstGeom>
          <a:ln w="57240">
            <a:solidFill>
              <a:srgbClr val="000000"/>
            </a:solidFill>
            <a:round/>
          </a:ln>
        </p:spPr>
        <p:style>
          <a:lnRef idx="0"/>
          <a:fillRef idx="0"/>
          <a:effectRef idx="0"/>
          <a:fontRef idx="minor"/>
        </p:style>
        <p:txBody>
          <a:bodyPr lIns="90000" rIns="90000" tIns="-44640" bIns="-44640" anchor="t">
            <a:noAutofit/>
          </a:bodyPr>
          <a:p>
            <a:endParaRPr b="0" lang="en-IN" sz="1800" spc="-1" strike="noStrike">
              <a:solidFill>
                <a:srgbClr val="000000"/>
              </a:solidFill>
              <a:latin typeface="Bookman Old Style"/>
              <a:ea typeface="DejaVu Sans"/>
            </a:endParaRPr>
          </a:p>
        </p:txBody>
      </p:sp>
      <p:pic>
        <p:nvPicPr>
          <p:cNvPr id="1" name="Picture 7" descr=""/>
          <p:cNvPicPr/>
          <p:nvPr/>
        </p:nvPicPr>
        <p:blipFill>
          <a:blip r:embed="rId2"/>
          <a:srcRect l="0" t="0" r="0" b="18053"/>
          <a:stretch/>
        </p:blipFill>
        <p:spPr>
          <a:xfrm>
            <a:off x="0" y="5991480"/>
            <a:ext cx="12189240" cy="863640"/>
          </a:xfrm>
          <a:prstGeom prst="rect">
            <a:avLst/>
          </a:prstGeom>
          <a:ln w="0">
            <a:noFill/>
          </a:ln>
        </p:spPr>
      </p:pic>
      <p:sp>
        <p:nvSpPr>
          <p:cNvPr id="2" name="PlaceHolder 1"/>
          <p:cNvSpPr>
            <a:spLocks noGrp="1"/>
          </p:cNvSpPr>
          <p:nvPr>
            <p:ph type="ftr" idx="1"/>
          </p:nvPr>
        </p:nvSpPr>
        <p:spPr>
          <a:xfrm>
            <a:off x="4165560" y="6356520"/>
            <a:ext cx="3857760" cy="3621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 name="PlaceHolder 2"/>
          <p:cNvSpPr>
            <a:spLocks noGrp="1"/>
          </p:cNvSpPr>
          <p:nvPr>
            <p:ph type="sldNum" idx="2"/>
          </p:nvPr>
        </p:nvSpPr>
        <p:spPr>
          <a:xfrm>
            <a:off x="8737560" y="6356520"/>
            <a:ext cx="2841840" cy="3621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GB" sz="1200" spc="-1" strike="noStrike">
                <a:solidFill>
                  <a:srgbClr val="8b8b8b"/>
                </a:solidFill>
                <a:latin typeface="Verdana"/>
                <a:ea typeface="Verdana"/>
              </a:defRPr>
            </a:lvl1pPr>
          </a:lstStyle>
          <a:p>
            <a:pPr indent="0" algn="r">
              <a:lnSpc>
                <a:spcPct val="100000"/>
              </a:lnSpc>
              <a:buNone/>
              <a:tabLst>
                <a:tab algn="l" pos="0"/>
              </a:tabLst>
            </a:pPr>
            <a:fld id="{ECB1A418-E713-4BAA-AC15-4F4F169B95E9}" type="slidenum">
              <a:rPr b="0" lang="en-GB" sz="1200" spc="-1" strike="noStrike">
                <a:solidFill>
                  <a:srgbClr val="8b8b8b"/>
                </a:solidFill>
                <a:latin typeface="Verdana"/>
                <a:ea typeface="Verdana"/>
              </a:rPr>
              <a:t>&lt;number&gt;</a:t>
            </a:fld>
            <a:endParaRPr b="0" lang="en-IN" sz="1200" spc="-1" strike="noStrike">
              <a:solidFill>
                <a:srgbClr val="000000"/>
              </a:solidFill>
              <a:latin typeface="Times New Roman"/>
            </a:endParaRPr>
          </a:p>
        </p:txBody>
      </p:sp>
      <p:sp>
        <p:nvSpPr>
          <p:cNvPr id="4" name="PlaceHolder 3"/>
          <p:cNvSpPr>
            <a:spLocks noGrp="1"/>
          </p:cNvSpPr>
          <p:nvPr>
            <p:ph type="dt" idx="3"/>
          </p:nvPr>
        </p:nvSpPr>
        <p:spPr>
          <a:xfrm>
            <a:off x="609480" y="6356520"/>
            <a:ext cx="2841840" cy="36216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5"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Line 6"/>
          <p:cNvSpPr/>
          <p:nvPr/>
        </p:nvSpPr>
        <p:spPr>
          <a:xfrm>
            <a:off x="812520" y="914400"/>
            <a:ext cx="10668240" cy="360"/>
          </a:xfrm>
          <a:prstGeom prst="line">
            <a:avLst/>
          </a:prstGeom>
          <a:ln w="57240">
            <a:solidFill>
              <a:srgbClr val="000000"/>
            </a:solidFill>
            <a:round/>
          </a:ln>
        </p:spPr>
        <p:style>
          <a:lnRef idx="0"/>
          <a:fillRef idx="0"/>
          <a:effectRef idx="0"/>
          <a:fontRef idx="minor"/>
        </p:style>
        <p:txBody>
          <a:bodyPr lIns="90000" rIns="90000" tIns="-44640" bIns="-44640" anchor="t">
            <a:noAutofit/>
          </a:bodyPr>
          <a:p>
            <a:endParaRPr b="0" lang="en-IN" sz="1800" spc="-1" strike="noStrike">
              <a:solidFill>
                <a:srgbClr val="000000"/>
              </a:solidFill>
              <a:latin typeface="Bookman Old Style"/>
              <a:ea typeface="DejaVu Sans"/>
            </a:endParaRPr>
          </a:p>
        </p:txBody>
      </p:sp>
      <p:pic>
        <p:nvPicPr>
          <p:cNvPr id="44" name="Picture 7" descr=""/>
          <p:cNvPicPr/>
          <p:nvPr/>
        </p:nvPicPr>
        <p:blipFill>
          <a:blip r:embed="rId2"/>
          <a:srcRect l="0" t="0" r="0" b="18053"/>
          <a:stretch/>
        </p:blipFill>
        <p:spPr>
          <a:xfrm>
            <a:off x="0" y="5991480"/>
            <a:ext cx="12189240" cy="863640"/>
          </a:xfrm>
          <a:prstGeom prst="rect">
            <a:avLst/>
          </a:prstGeom>
          <a:ln w="0">
            <a:noFill/>
          </a:ln>
        </p:spPr>
      </p:pic>
      <p:sp>
        <p:nvSpPr>
          <p:cNvPr id="45" name="PlaceHolder 1"/>
          <p:cNvSpPr>
            <a:spLocks noGrp="1"/>
          </p:cNvSpPr>
          <p:nvPr>
            <p:ph type="ftr" idx="4"/>
          </p:nvPr>
        </p:nvSpPr>
        <p:spPr>
          <a:xfrm>
            <a:off x="4165560" y="6356520"/>
            <a:ext cx="3857760" cy="3621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6" name="PlaceHolder 2"/>
          <p:cNvSpPr>
            <a:spLocks noGrp="1"/>
          </p:cNvSpPr>
          <p:nvPr>
            <p:ph type="sldNum" idx="5"/>
          </p:nvPr>
        </p:nvSpPr>
        <p:spPr>
          <a:xfrm>
            <a:off x="8737560" y="6356520"/>
            <a:ext cx="2841840" cy="3621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GB" sz="1200" spc="-1" strike="noStrike">
                <a:solidFill>
                  <a:srgbClr val="8b8b8b"/>
                </a:solidFill>
                <a:latin typeface="Verdana"/>
                <a:ea typeface="Verdana"/>
              </a:defRPr>
            </a:lvl1pPr>
          </a:lstStyle>
          <a:p>
            <a:pPr indent="0" algn="r">
              <a:lnSpc>
                <a:spcPct val="100000"/>
              </a:lnSpc>
              <a:buNone/>
              <a:tabLst>
                <a:tab algn="l" pos="0"/>
              </a:tabLst>
            </a:pPr>
            <a:fld id="{B88ECB32-24DF-4981-8C12-9D2D8D8C9336}" type="slidenum">
              <a:rPr b="0" lang="en-GB" sz="1200" spc="-1" strike="noStrike">
                <a:solidFill>
                  <a:srgbClr val="8b8b8b"/>
                </a:solidFill>
                <a:latin typeface="Verdana"/>
                <a:ea typeface="Verdana"/>
              </a:rPr>
              <a:t>&lt;number&gt;</a:t>
            </a:fld>
            <a:endParaRPr b="0" lang="en-IN" sz="1200" spc="-1" strike="noStrike">
              <a:solidFill>
                <a:srgbClr val="000000"/>
              </a:solidFill>
              <a:latin typeface="Times New Roman"/>
            </a:endParaRPr>
          </a:p>
        </p:txBody>
      </p:sp>
      <p:sp>
        <p:nvSpPr>
          <p:cNvPr id="47" name="PlaceHolder 3"/>
          <p:cNvSpPr>
            <a:spLocks noGrp="1"/>
          </p:cNvSpPr>
          <p:nvPr>
            <p:ph type="dt" idx="6"/>
          </p:nvPr>
        </p:nvSpPr>
        <p:spPr>
          <a:xfrm>
            <a:off x="609480" y="6356520"/>
            <a:ext cx="2841840" cy="36216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8"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4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790560" y="1069200"/>
            <a:ext cx="10360440" cy="1467000"/>
          </a:xfrm>
          <a:prstGeom prst="rect">
            <a:avLst/>
          </a:prstGeom>
          <a:noFill/>
          <a:ln w="0">
            <a:noFill/>
          </a:ln>
        </p:spPr>
        <p:txBody>
          <a:bodyPr lIns="0" rIns="0" tIns="0" bIns="0" anchor="ctr">
            <a:noAutofit/>
          </a:bodyPr>
          <a:p>
            <a:pPr indent="0">
              <a:lnSpc>
                <a:spcPct val="100000"/>
              </a:lnSpc>
              <a:buNone/>
              <a:tabLst>
                <a:tab algn="l" pos="0"/>
              </a:tabLst>
            </a:pPr>
            <a:r>
              <a:rPr b="1" lang="en-GB" sz="2800" spc="-1" strike="noStrike">
                <a:solidFill>
                  <a:srgbClr val="17375e"/>
                </a:solidFill>
                <a:latin typeface="Verdana"/>
                <a:ea typeface="Verdana"/>
              </a:rPr>
              <a:t>PROJECT TITLE : Self-Learning Bot(Medic-Bot)</a:t>
            </a:r>
            <a:br>
              <a:rPr sz="2800"/>
            </a:br>
            <a:endParaRPr b="0" lang="en-IN" sz="2800" spc="-1" strike="noStrike">
              <a:solidFill>
                <a:srgbClr val="000000"/>
              </a:solidFill>
              <a:latin typeface="Arial"/>
            </a:endParaRPr>
          </a:p>
        </p:txBody>
      </p:sp>
      <p:sp>
        <p:nvSpPr>
          <p:cNvPr id="87" name="PlaceHolder 2"/>
          <p:cNvSpPr>
            <a:spLocks noGrp="1"/>
          </p:cNvSpPr>
          <p:nvPr>
            <p:ph type="subTitle"/>
          </p:nvPr>
        </p:nvSpPr>
        <p:spPr>
          <a:xfrm>
            <a:off x="790560" y="2170080"/>
            <a:ext cx="3967560" cy="549360"/>
          </a:xfrm>
          <a:prstGeom prst="rect">
            <a:avLst/>
          </a:prstGeom>
          <a:noFill/>
          <a:ln w="0">
            <a:noFill/>
          </a:ln>
        </p:spPr>
        <p:txBody>
          <a:bodyPr lIns="0" rIns="0" tIns="0" bIns="0" anchor="t">
            <a:noAutofit/>
          </a:bodyPr>
          <a:p>
            <a:pPr indent="0">
              <a:lnSpc>
                <a:spcPct val="100000"/>
              </a:lnSpc>
              <a:spcBef>
                <a:spcPts val="400"/>
              </a:spcBef>
              <a:buNone/>
              <a:tabLst>
                <a:tab algn="l" pos="0"/>
              </a:tabLst>
            </a:pPr>
            <a:r>
              <a:rPr b="1" lang="en-GB" sz="2000" spc="-1" strike="noStrike">
                <a:solidFill>
                  <a:srgbClr val="17375e"/>
                </a:solidFill>
                <a:latin typeface="Verdana"/>
                <a:ea typeface="Verdana"/>
              </a:rPr>
              <a:t>Batch Number:</a:t>
            </a:r>
            <a:endParaRPr b="0" lang="en-IN" sz="2000" spc="-1" strike="noStrike">
              <a:solidFill>
                <a:srgbClr val="000000"/>
              </a:solidFill>
              <a:latin typeface="Arial"/>
            </a:endParaRPr>
          </a:p>
          <a:p>
            <a:pPr indent="0">
              <a:lnSpc>
                <a:spcPct val="100000"/>
              </a:lnSpc>
              <a:spcBef>
                <a:spcPts val="400"/>
              </a:spcBef>
              <a:buNone/>
              <a:tabLst>
                <a:tab algn="l" pos="0"/>
              </a:tabLst>
            </a:pPr>
            <a:r>
              <a:rPr b="1" lang="en-GB" sz="2000" spc="-1" strike="noStrike">
                <a:solidFill>
                  <a:srgbClr val="17375e"/>
                </a:solidFill>
                <a:latin typeface="Verdana"/>
                <a:ea typeface="Verdana"/>
              </a:rPr>
              <a:t>COM-G10</a:t>
            </a:r>
            <a:endParaRPr b="0" lang="en-IN" sz="2000" spc="-1" strike="noStrike">
              <a:solidFill>
                <a:srgbClr val="000000"/>
              </a:solidFill>
              <a:latin typeface="Arial"/>
            </a:endParaRPr>
          </a:p>
        </p:txBody>
      </p:sp>
      <p:graphicFrame>
        <p:nvGraphicFramePr>
          <p:cNvPr id="88" name="Table 3"/>
          <p:cNvGraphicFramePr/>
          <p:nvPr/>
        </p:nvGraphicFramePr>
        <p:xfrm>
          <a:off x="631080" y="3274200"/>
          <a:ext cx="5418000" cy="2198880"/>
        </p:xfrm>
        <a:graphic>
          <a:graphicData uri="http://schemas.openxmlformats.org/drawingml/2006/table">
            <a:tbl>
              <a:tblPr/>
              <a:tblGrid>
                <a:gridCol w="2084760"/>
                <a:gridCol w="3333600"/>
              </a:tblGrid>
              <a:tr h="333000">
                <a:tc>
                  <a:txBody>
                    <a:bodyPr anchor="ctr">
                      <a:noAutofit/>
                    </a:bodyPr>
                    <a:p>
                      <a:pPr algn="ctr">
                        <a:lnSpc>
                          <a:spcPct val="100000"/>
                        </a:lnSpc>
                      </a:pPr>
                      <a:r>
                        <a:rPr b="1" lang="en-GB" sz="1800" spc="-1" strike="noStrike">
                          <a:solidFill>
                            <a:srgbClr val="17375e"/>
                          </a:solidFill>
                          <a:latin typeface="Bookman Old Style"/>
                        </a:rPr>
                        <a:t>Roll Number</a:t>
                      </a:r>
                      <a:endParaRPr b="0" lang="en-IN"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nchor="ctr">
                      <a:noAutofit/>
                    </a:bodyPr>
                    <a:p>
                      <a:pPr algn="ctr">
                        <a:lnSpc>
                          <a:spcPct val="100000"/>
                        </a:lnSpc>
                      </a:pPr>
                      <a:r>
                        <a:rPr b="1" lang="en-GB" sz="1800" spc="-1" strike="noStrike">
                          <a:solidFill>
                            <a:srgbClr val="17375e"/>
                          </a:solidFill>
                          <a:latin typeface="Bookman Old Style"/>
                        </a:rPr>
                        <a:t>Student Name</a:t>
                      </a:r>
                      <a:endParaRPr b="0" lang="en-IN"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r>
              <a:tr h="370800">
                <a:tc>
                  <a:txBody>
                    <a:bodyPr anchor="ctr">
                      <a:noAutofit/>
                    </a:bodyPr>
                    <a:p>
                      <a:pPr>
                        <a:lnSpc>
                          <a:spcPct val="100000"/>
                        </a:lnSpc>
                      </a:pPr>
                      <a:r>
                        <a:rPr b="0" lang="en-GB" sz="1800" spc="-1" strike="noStrike">
                          <a:solidFill>
                            <a:srgbClr val="000000"/>
                          </a:solidFill>
                          <a:latin typeface="Bookman Old Style"/>
                        </a:rPr>
                        <a:t>     </a:t>
                      </a:r>
                      <a:r>
                        <a:rPr b="0" lang="en-GB" sz="1800" spc="-1" strike="noStrike">
                          <a:solidFill>
                            <a:srgbClr val="000000"/>
                          </a:solidFill>
                          <a:latin typeface="Bookman Old Style"/>
                        </a:rPr>
                        <a:t>20201CEI0077</a:t>
                      </a:r>
                      <a:endParaRPr b="0" lang="en-IN"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nchor="ctr">
                      <a:noAutofit/>
                    </a:bodyPr>
                    <a:p>
                      <a:pPr>
                        <a:lnSpc>
                          <a:spcPct val="100000"/>
                        </a:lnSpc>
                      </a:pPr>
                      <a:r>
                        <a:rPr b="0" lang="en-GB" sz="1800" spc="-1" strike="noStrike">
                          <a:solidFill>
                            <a:srgbClr val="000000"/>
                          </a:solidFill>
                          <a:latin typeface="Bookman Old Style"/>
                          <a:ea typeface="Arial"/>
                        </a:rPr>
                        <a:t>               </a:t>
                      </a:r>
                      <a:r>
                        <a:rPr b="0" lang="en-GB" sz="1800" spc="-1" strike="noStrike">
                          <a:solidFill>
                            <a:srgbClr val="000000"/>
                          </a:solidFill>
                          <a:latin typeface="Bookman Old Style"/>
                          <a:ea typeface="Arial"/>
                        </a:rPr>
                        <a:t>KRISHNAN S</a:t>
                      </a:r>
                      <a:endParaRPr b="0" lang="en-IN"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r>
              <a:tr h="370800">
                <a:tc>
                  <a:txBody>
                    <a:bodyPr anchor="ctr">
                      <a:noAutofit/>
                    </a:bodyPr>
                    <a:p>
                      <a:pPr>
                        <a:lnSpc>
                          <a:spcPct val="100000"/>
                        </a:lnSpc>
                      </a:pPr>
                      <a:r>
                        <a:rPr b="0" lang="en-GB" sz="1800" spc="-1" strike="noStrike">
                          <a:solidFill>
                            <a:srgbClr val="000000"/>
                          </a:solidFill>
                          <a:latin typeface="Bookman Old Style"/>
                        </a:rPr>
                        <a:t>     </a:t>
                      </a:r>
                      <a:r>
                        <a:rPr b="0" lang="en-GB" sz="1800" spc="-1" strike="noStrike">
                          <a:solidFill>
                            <a:srgbClr val="000000"/>
                          </a:solidFill>
                          <a:latin typeface="Bookman Old Style"/>
                        </a:rPr>
                        <a:t>20201CEI0030</a:t>
                      </a:r>
                      <a:endParaRPr b="0" lang="en-IN"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nchor="ctr">
                      <a:noAutofit/>
                    </a:bodyPr>
                    <a:p>
                      <a:pPr>
                        <a:lnSpc>
                          <a:spcPct val="100000"/>
                        </a:lnSpc>
                      </a:pPr>
                      <a:r>
                        <a:rPr b="0" lang="en-GB" sz="1800" spc="-1" strike="noStrike">
                          <a:solidFill>
                            <a:srgbClr val="000000"/>
                          </a:solidFill>
                          <a:latin typeface="Bookman Old Style"/>
                        </a:rPr>
                        <a:t>               </a:t>
                      </a:r>
                      <a:r>
                        <a:rPr b="0" lang="en-GB" sz="1800" spc="-1" strike="noStrike">
                          <a:solidFill>
                            <a:srgbClr val="000000"/>
                          </a:solidFill>
                          <a:latin typeface="Bookman Old Style"/>
                        </a:rPr>
                        <a:t>RIHAN ANWAR C A</a:t>
                      </a:r>
                      <a:endParaRPr b="0" lang="en-IN"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r>
              <a:tr h="370800">
                <a:tc>
                  <a:txBody>
                    <a:bodyPr anchor="ctr">
                      <a:noAutofit/>
                    </a:bodyPr>
                    <a:p>
                      <a:pPr>
                        <a:lnSpc>
                          <a:spcPct val="100000"/>
                        </a:lnSpc>
                      </a:pPr>
                      <a:r>
                        <a:rPr b="0" lang="en-GB" sz="1800" spc="-1" strike="noStrike">
                          <a:solidFill>
                            <a:srgbClr val="000000"/>
                          </a:solidFill>
                          <a:latin typeface="Bookman Old Style"/>
                        </a:rPr>
                        <a:t>     </a:t>
                      </a:r>
                      <a:r>
                        <a:rPr b="0" lang="en-GB" sz="1800" spc="-1" strike="noStrike">
                          <a:solidFill>
                            <a:srgbClr val="000000"/>
                          </a:solidFill>
                          <a:latin typeface="Bookman Old Style"/>
                        </a:rPr>
                        <a:t>20201CEI0001</a:t>
                      </a:r>
                      <a:endParaRPr b="0" lang="en-IN"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nchor="ctr">
                      <a:noAutofit/>
                    </a:bodyPr>
                    <a:p>
                      <a:pPr>
                        <a:lnSpc>
                          <a:spcPct val="100000"/>
                        </a:lnSpc>
                      </a:pPr>
                      <a:r>
                        <a:rPr b="0" lang="en-GB" sz="1800" spc="-1" strike="noStrike">
                          <a:solidFill>
                            <a:srgbClr val="000000"/>
                          </a:solidFill>
                          <a:latin typeface="Bookman Old Style"/>
                        </a:rPr>
                        <a:t>           </a:t>
                      </a:r>
                      <a:r>
                        <a:rPr b="0" lang="en-GB" sz="1800" spc="-1" strike="noStrike">
                          <a:solidFill>
                            <a:srgbClr val="000000"/>
                          </a:solidFill>
                          <a:latin typeface="Bookman Old Style"/>
                        </a:rPr>
                        <a:t>AMBRISH KUMAR S</a:t>
                      </a:r>
                      <a:endParaRPr b="0" lang="en-IN"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r>
              <a:tr h="370800">
                <a:tc>
                  <a:txBody>
                    <a:bodyPr anchor="ctr">
                      <a:noAutofit/>
                    </a:bodyPr>
                    <a:p>
                      <a:pPr>
                        <a:lnSpc>
                          <a:spcPct val="100000"/>
                        </a:lnSpc>
                      </a:pPr>
                      <a:r>
                        <a:rPr b="0" lang="en-GB" sz="1800" spc="-1" strike="noStrike">
                          <a:solidFill>
                            <a:srgbClr val="000000"/>
                          </a:solidFill>
                          <a:latin typeface="Bookman Old Style"/>
                        </a:rPr>
                        <a:t>     </a:t>
                      </a:r>
                      <a:r>
                        <a:rPr b="0" lang="en-GB" sz="1800" spc="-1" strike="noStrike">
                          <a:solidFill>
                            <a:srgbClr val="000000"/>
                          </a:solidFill>
                          <a:latin typeface="Bookman Old Style"/>
                        </a:rPr>
                        <a:t>20201CEI0011</a:t>
                      </a:r>
                      <a:endParaRPr b="0" lang="en-IN"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nchor="ctr">
                      <a:noAutofit/>
                    </a:bodyPr>
                    <a:p>
                      <a:pPr>
                        <a:lnSpc>
                          <a:spcPct val="100000"/>
                        </a:lnSpc>
                      </a:pPr>
                      <a:r>
                        <a:rPr b="0" lang="en-IN" sz="1800" spc="-1" strike="noStrike">
                          <a:solidFill>
                            <a:srgbClr val="000000"/>
                          </a:solidFill>
                          <a:latin typeface="Arial"/>
                        </a:rPr>
                        <a:t>     </a:t>
                      </a:r>
                      <a:r>
                        <a:rPr b="0" lang="en-IN" sz="1800" spc="-1" strike="noStrike">
                          <a:solidFill>
                            <a:srgbClr val="000000"/>
                          </a:solidFill>
                          <a:latin typeface="Bookman Old Style"/>
                        </a:rPr>
                        <a:t>S MOHAMMED ENTHIHAJ</a:t>
                      </a:r>
                      <a:endParaRPr b="0" lang="en-IN"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r>
              <a:tr h="370800">
                <a:tc>
                  <a:txBody>
                    <a:bodyPr anchor="ctr">
                      <a:noAutofit/>
                    </a:bodyPr>
                    <a:p>
                      <a:endParaRPr b="0" lang="en-GB" sz="1800" spc="-1" strike="noStrike">
                        <a:solidFill>
                          <a:srgbClr val="000000"/>
                        </a:solidFill>
                        <a:latin typeface="Bookman Old Style"/>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nchor="ctr">
                      <a:noAutofit/>
                    </a:bodyPr>
                    <a:p>
                      <a:endParaRPr b="0" lang="en-GB" sz="1800" spc="-1" strike="noStrike">
                        <a:solidFill>
                          <a:srgbClr val="000000"/>
                        </a:solidFill>
                        <a:latin typeface="Bookman Old Style"/>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r>
            </a:tbl>
          </a:graphicData>
        </a:graphic>
      </p:graphicFrame>
      <p:sp>
        <p:nvSpPr>
          <p:cNvPr id="89" name="Subtitle 2"/>
          <p:cNvSpPr/>
          <p:nvPr/>
        </p:nvSpPr>
        <p:spPr>
          <a:xfrm>
            <a:off x="6454800" y="3274200"/>
            <a:ext cx="5511240" cy="2430720"/>
          </a:xfrm>
          <a:prstGeom prst="rect">
            <a:avLst/>
          </a:prstGeom>
          <a:noFill/>
          <a:ln w="0">
            <a:noFill/>
          </a:ln>
        </p:spPr>
        <p:style>
          <a:lnRef idx="0"/>
          <a:fillRef idx="0"/>
          <a:effectRef idx="0"/>
          <a:fontRef idx="minor"/>
        </p:style>
        <p:txBody>
          <a:bodyPr lIns="90000" rIns="90000" tIns="45000" bIns="45000" anchor="t">
            <a:normAutofit/>
          </a:bodyPr>
          <a:p>
            <a:pPr algn="ctr">
              <a:lnSpc>
                <a:spcPct val="100000"/>
              </a:lnSpc>
              <a:spcBef>
                <a:spcPts val="400"/>
              </a:spcBef>
              <a:tabLst>
                <a:tab algn="l" pos="0"/>
              </a:tabLst>
            </a:pPr>
            <a:r>
              <a:rPr b="1" lang="en-GB" sz="2000" spc="-1" strike="noStrike">
                <a:solidFill>
                  <a:srgbClr val="17375e"/>
                </a:solidFill>
                <a:latin typeface="Verdana"/>
                <a:ea typeface="Verdana"/>
              </a:rPr>
              <a:t>Under the Supervision of,</a:t>
            </a:r>
            <a:endParaRPr b="0" lang="en-IN" sz="2000" spc="-1" strike="noStrike">
              <a:solidFill>
                <a:srgbClr val="000000"/>
              </a:solidFill>
              <a:latin typeface="Arial"/>
            </a:endParaRPr>
          </a:p>
          <a:p>
            <a:pPr>
              <a:lnSpc>
                <a:spcPct val="100000"/>
              </a:lnSpc>
              <a:spcBef>
                <a:spcPts val="340"/>
              </a:spcBef>
              <a:tabLst>
                <a:tab algn="l" pos="0"/>
              </a:tabLst>
            </a:pPr>
            <a:r>
              <a:rPr b="1" lang="en-GB" sz="1700" spc="-1" strike="noStrike">
                <a:solidFill>
                  <a:srgbClr val="17375e"/>
                </a:solidFill>
                <a:latin typeface="Verdana"/>
                <a:ea typeface="Verdana"/>
              </a:rPr>
              <a:t>Assistant Professor </a:t>
            </a:r>
            <a:r>
              <a:rPr b="1" lang="en-GB" sz="2000" spc="-1" strike="noStrike">
                <a:solidFill>
                  <a:srgbClr val="17375e"/>
                </a:solidFill>
                <a:latin typeface="Verdana"/>
                <a:ea typeface="Verdana"/>
              </a:rPr>
              <a:t>Mr. Muthuraju V</a:t>
            </a:r>
            <a:r>
              <a:rPr b="1" lang="en-GB" sz="1700" spc="-1" strike="noStrike">
                <a:solidFill>
                  <a:srgbClr val="17375e"/>
                </a:solidFill>
                <a:latin typeface="Verdana"/>
                <a:ea typeface="Verdana"/>
              </a:rPr>
              <a:t> </a:t>
            </a:r>
            <a:endParaRPr b="0" lang="en-IN" sz="1700" spc="-1" strike="noStrike">
              <a:solidFill>
                <a:srgbClr val="000000"/>
              </a:solidFill>
              <a:latin typeface="Arial"/>
            </a:endParaRPr>
          </a:p>
          <a:p>
            <a:pPr>
              <a:lnSpc>
                <a:spcPct val="100000"/>
              </a:lnSpc>
              <a:spcBef>
                <a:spcPts val="340"/>
              </a:spcBef>
              <a:tabLst>
                <a:tab algn="l" pos="0"/>
              </a:tabLst>
            </a:pPr>
            <a:r>
              <a:rPr b="1" lang="en-GB" sz="1700" spc="-1" strike="noStrike">
                <a:solidFill>
                  <a:srgbClr val="17375e"/>
                </a:solidFill>
                <a:latin typeface="Verdana"/>
                <a:ea typeface="Verdana"/>
              </a:rPr>
              <a:t>School of Computer Science &amp; Engineering</a:t>
            </a:r>
            <a:endParaRPr b="0" lang="en-IN" sz="1700" spc="-1" strike="noStrike">
              <a:solidFill>
                <a:srgbClr val="000000"/>
              </a:solidFill>
              <a:latin typeface="Arial"/>
            </a:endParaRPr>
          </a:p>
          <a:p>
            <a:pPr>
              <a:lnSpc>
                <a:spcPct val="100000"/>
              </a:lnSpc>
              <a:spcBef>
                <a:spcPts val="340"/>
              </a:spcBef>
              <a:tabLst>
                <a:tab algn="l" pos="0"/>
              </a:tabLst>
            </a:pPr>
            <a:r>
              <a:rPr b="1" lang="en-GB" sz="1700" spc="-1" strike="noStrike">
                <a:solidFill>
                  <a:srgbClr val="17375e"/>
                </a:solidFill>
                <a:latin typeface="Verdana"/>
                <a:ea typeface="Verdana"/>
              </a:rPr>
              <a:t>Presidency University</a:t>
            </a:r>
            <a:endParaRPr b="0" lang="en-IN" sz="1700" spc="-1" strike="noStrike">
              <a:solidFill>
                <a:srgbClr val="000000"/>
              </a:solidFill>
              <a:latin typeface="Arial"/>
            </a:endParaRPr>
          </a:p>
          <a:p>
            <a:pPr>
              <a:lnSpc>
                <a:spcPct val="100000"/>
              </a:lnSpc>
              <a:spcBef>
                <a:spcPts val="400"/>
              </a:spcBef>
              <a:tabLst>
                <a:tab algn="l" pos="0"/>
              </a:tabLst>
            </a:pPr>
            <a:endParaRPr b="0" lang="en-IN" sz="2000" spc="-1" strike="noStrike">
              <a:solidFill>
                <a:srgbClr val="000000"/>
              </a:solidFill>
              <a:latin typeface="Arial"/>
            </a:endParaRPr>
          </a:p>
        </p:txBody>
      </p:sp>
      <p:sp>
        <p:nvSpPr>
          <p:cNvPr id="90" name="Subtitle 2"/>
          <p:cNvSpPr/>
          <p:nvPr/>
        </p:nvSpPr>
        <p:spPr>
          <a:xfrm>
            <a:off x="3986640" y="334080"/>
            <a:ext cx="3967560" cy="549360"/>
          </a:xfrm>
          <a:prstGeom prst="rect">
            <a:avLst/>
          </a:prstGeom>
          <a:noFill/>
          <a:ln w="0">
            <a:noFill/>
          </a:ln>
        </p:spPr>
        <p:style>
          <a:lnRef idx="0"/>
          <a:fillRef idx="0"/>
          <a:effectRef idx="0"/>
          <a:fontRef idx="minor"/>
        </p:style>
        <p:txBody>
          <a:bodyPr lIns="90000" rIns="90000" tIns="45000" bIns="45000" anchor="t">
            <a:normAutofit fontScale="69000"/>
          </a:bodyPr>
          <a:p>
            <a:pPr algn="ctr">
              <a:lnSpc>
                <a:spcPct val="100000"/>
              </a:lnSpc>
              <a:spcBef>
                <a:spcPts val="400"/>
              </a:spcBef>
              <a:tabLst>
                <a:tab algn="l" pos="0"/>
              </a:tabLst>
            </a:pPr>
            <a:r>
              <a:rPr b="1" lang="en-GB" sz="2000" spc="-1" strike="noStrike">
                <a:solidFill>
                  <a:srgbClr val="17375e"/>
                </a:solidFill>
                <a:latin typeface="Verdana"/>
                <a:ea typeface="Verdana"/>
              </a:rPr>
              <a:t>PIP104 University Project-II</a:t>
            </a:r>
            <a:endParaRPr b="0" lang="en-IN" sz="2000" spc="-1" strike="noStrike">
              <a:solidFill>
                <a:srgbClr val="000000"/>
              </a:solidFill>
              <a:latin typeface="Arial"/>
            </a:endParaRPr>
          </a:p>
          <a:p>
            <a:pPr algn="ctr">
              <a:lnSpc>
                <a:spcPct val="100000"/>
              </a:lnSpc>
              <a:spcBef>
                <a:spcPts val="400"/>
              </a:spcBef>
              <a:tabLst>
                <a:tab algn="l" pos="0"/>
              </a:tabLst>
            </a:pPr>
            <a:r>
              <a:rPr b="1" lang="en-GB" sz="2000" spc="-1" strike="noStrike">
                <a:solidFill>
                  <a:srgbClr val="17375e"/>
                </a:solidFill>
                <a:latin typeface="Verdana"/>
                <a:ea typeface="Verdana"/>
              </a:rPr>
              <a:t>Review-0</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
          <p:cNvSpPr/>
          <p:nvPr/>
        </p:nvSpPr>
        <p:spPr>
          <a:xfrm>
            <a:off x="720000" y="1062360"/>
            <a:ext cx="10978560" cy="48762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Aft>
                <a:spcPts val="567"/>
              </a:spcAft>
              <a:tabLst>
                <a:tab algn="l" pos="0"/>
              </a:tabLst>
            </a:pPr>
            <a:r>
              <a:rPr b="1" lang="en-IN" sz="1800" spc="-1" strike="noStrike">
                <a:solidFill>
                  <a:srgbClr val="000000"/>
                </a:solidFill>
                <a:latin typeface="Arial"/>
                <a:ea typeface="DejaVu Sans"/>
              </a:rPr>
              <a:t>4. Reinforcement Learning and Feedback Loop:</a:t>
            </a:r>
            <a:endParaRPr b="0" lang="en-IN" sz="1800" spc="-1" strike="noStrike">
              <a:solidFill>
                <a:srgbClr val="000000"/>
              </a:solidFill>
              <a:latin typeface="Arial"/>
            </a:endParaRPr>
          </a:p>
          <a:p>
            <a:pPr algn="just">
              <a:lnSpc>
                <a:spcPct val="100000"/>
              </a:lnSpc>
              <a:spcAft>
                <a:spcPts val="567"/>
              </a:spcAft>
              <a:tabLst>
                <a:tab algn="l" pos="0"/>
              </a:tabLst>
            </a:pPr>
            <a:r>
              <a:rPr b="1" lang="en-IN" sz="1800" spc="-1" strike="noStrike">
                <a:solidFill>
                  <a:srgbClr val="000000"/>
                </a:solidFill>
                <a:latin typeface="Arial"/>
                <a:ea typeface="DejaVu Sans"/>
              </a:rPr>
              <a:t>  </a:t>
            </a: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Implement a reinforcement learning approach to continually improve the chatbot's responses based on user feedback and interactions.</a:t>
            </a:r>
            <a:endParaRPr b="0" lang="en-IN" sz="1800" spc="-1" strike="noStrike">
              <a:solidFill>
                <a:srgbClr val="000000"/>
              </a:solidFill>
              <a:latin typeface="Arial"/>
            </a:endParaRPr>
          </a:p>
          <a:p>
            <a:pPr algn="just">
              <a:lnSpc>
                <a:spcPct val="100000"/>
              </a:lnSpc>
              <a:tabLst>
                <a:tab algn="l" pos="0"/>
              </a:tabLst>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Create a feedback loop that allows users to rate and provide feedback on the chatbot's responses, enabling the model to learn from its mistakes and enhance  its accuracy and relevance over time.</a:t>
            </a:r>
            <a:endParaRPr b="0" lang="en-IN" sz="1800" spc="-1" strike="noStrike">
              <a:solidFill>
                <a:srgbClr val="000000"/>
              </a:solidFill>
              <a:latin typeface="Arial"/>
            </a:endParaRPr>
          </a:p>
          <a:p>
            <a:pPr algn="just">
              <a:lnSpc>
                <a:spcPct val="100000"/>
              </a:lnSpc>
              <a:tabLst>
                <a:tab algn="l" pos="0"/>
              </a:tabLst>
            </a:pPr>
            <a:endParaRPr b="0" lang="en-IN" sz="1800" spc="-1" strike="noStrike">
              <a:solidFill>
                <a:srgbClr val="000000"/>
              </a:solidFill>
              <a:latin typeface="Arial"/>
            </a:endParaRPr>
          </a:p>
          <a:p>
            <a:pPr algn="just">
              <a:lnSpc>
                <a:spcPct val="100000"/>
              </a:lnSpc>
              <a:spcAft>
                <a:spcPts val="850"/>
              </a:spcAft>
              <a:tabLst>
                <a:tab algn="l" pos="0"/>
              </a:tabLst>
            </a:pPr>
            <a:r>
              <a:rPr b="1" lang="en-IN" sz="1800" spc="-1" strike="noStrike">
                <a:solidFill>
                  <a:srgbClr val="000000"/>
                </a:solidFill>
                <a:latin typeface="Arial"/>
                <a:ea typeface="DejaVu Sans"/>
              </a:rPr>
              <a:t>5.  Iterative Development and Evaluation:</a:t>
            </a:r>
            <a:endParaRPr b="0" lang="en-IN" sz="1800" spc="-1" strike="noStrike">
              <a:solidFill>
                <a:srgbClr val="000000"/>
              </a:solidFill>
              <a:latin typeface="Arial"/>
            </a:endParaRPr>
          </a:p>
          <a:p>
            <a:pPr algn="just">
              <a:lnSpc>
                <a:spcPct val="100000"/>
              </a:lnSpc>
              <a:spcAft>
                <a:spcPts val="1134"/>
              </a:spcAft>
              <a:tabLst>
                <a:tab algn="l" pos="0"/>
              </a:tabLst>
            </a:pPr>
            <a:r>
              <a:rPr b="1" lang="en-IN" sz="1800" spc="-1" strike="noStrike">
                <a:solidFill>
                  <a:srgbClr val="000000"/>
                </a:solidFill>
                <a:latin typeface="Arial"/>
                <a:ea typeface="DejaVu Sans"/>
              </a:rPr>
              <a:t>   </a:t>
            </a:r>
            <a:r>
              <a:rPr b="0" lang="en-IN" sz="1800" spc="-1" strike="noStrike">
                <a:solidFill>
                  <a:srgbClr val="000000"/>
                </a:solidFill>
                <a:latin typeface="Arial"/>
                <a:ea typeface="DejaVu Sans"/>
              </a:rPr>
              <a:t>Adopt an iterative development approach, where the chatbot is continually updated, refined, and expanded with new medical data and improved algorithms.</a:t>
            </a:r>
            <a:endParaRPr b="0" lang="en-IN" sz="1800" spc="-1" strike="noStrike">
              <a:solidFill>
                <a:srgbClr val="000000"/>
              </a:solidFill>
              <a:latin typeface="Arial"/>
            </a:endParaRPr>
          </a:p>
          <a:p>
            <a:pPr algn="just">
              <a:lnSpc>
                <a:spcPct val="100000"/>
              </a:lnSpc>
              <a:spcAft>
                <a:spcPts val="1701"/>
              </a:spcAft>
              <a:tabLst>
                <a:tab algn="l" pos="0"/>
              </a:tabLst>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Evaluate the chatbot's performance using various metrics such as precision, recall, F1-score, and user satisfaction surveys to identify areas for enhancement and ensure the chatbot meets its intended objectives.</a:t>
            </a:r>
            <a:endParaRPr b="0" lang="en-IN" sz="1800" spc="-1" strike="noStrike">
              <a:solidFill>
                <a:srgbClr val="000000"/>
              </a:solidFill>
              <a:latin typeface="Arial"/>
            </a:endParaRPr>
          </a:p>
          <a:p>
            <a:pPr algn="just">
              <a:lnSpc>
                <a:spcPct val="100000"/>
              </a:lnSpc>
              <a:tabLst>
                <a:tab algn="l" pos="0"/>
              </a:tabLst>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These methodologies provide a structured approach for building a self-learning medical chatbot, focusing on data, language understanding, machine learning models, continuous learning, and iterative development to create an effective and reliable healthcare tool.</a:t>
            </a:r>
            <a:endParaRPr b="0" lang="en-IN" sz="1800" spc="-1" strike="noStrike">
              <a:solidFill>
                <a:srgbClr val="000000"/>
              </a:solidFill>
              <a:latin typeface="Arial"/>
            </a:endParaRPr>
          </a:p>
        </p:txBody>
      </p:sp>
      <p:sp>
        <p:nvSpPr>
          <p:cNvPr id="109" name=""/>
          <p:cNvSpPr/>
          <p:nvPr/>
        </p:nvSpPr>
        <p:spPr>
          <a:xfrm>
            <a:off x="900000" y="360000"/>
            <a:ext cx="3240000" cy="520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800" spc="-1" strike="noStrike">
                <a:solidFill>
                  <a:srgbClr val="17375e"/>
                </a:solidFill>
                <a:latin typeface="Verdana"/>
                <a:ea typeface="Verdana"/>
              </a:rPr>
              <a:t>Methodology</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12880" y="274680"/>
            <a:ext cx="10665000" cy="484560"/>
          </a:xfrm>
          <a:prstGeom prst="rect">
            <a:avLst/>
          </a:prstGeom>
          <a:noFill/>
          <a:ln w="0">
            <a:noFill/>
          </a:ln>
        </p:spPr>
        <p:txBody>
          <a:bodyPr lIns="90000" rIns="90000" tIns="45000" bIns="45000" anchor="ctr">
            <a:noAutofit/>
          </a:bodyPr>
          <a:p>
            <a:pPr indent="0">
              <a:lnSpc>
                <a:spcPct val="100000"/>
              </a:lnSpc>
              <a:buNone/>
              <a:tabLst>
                <a:tab algn="l" pos="0"/>
              </a:tabLst>
            </a:pPr>
            <a:r>
              <a:rPr b="1" lang="en-GB" sz="2800" spc="-1" strike="noStrike">
                <a:solidFill>
                  <a:srgbClr val="17375e"/>
                </a:solidFill>
                <a:latin typeface="Verdana"/>
                <a:ea typeface="Verdana"/>
              </a:rPr>
              <a:t>Timeline of Project</a:t>
            </a:r>
            <a:endParaRPr b="0" lang="en-IN" sz="2800" spc="-1" strike="noStrike">
              <a:solidFill>
                <a:srgbClr val="000000"/>
              </a:solidFill>
              <a:latin typeface="Arial"/>
            </a:endParaRPr>
          </a:p>
        </p:txBody>
      </p:sp>
      <p:sp>
        <p:nvSpPr>
          <p:cNvPr id="111" name="Content Placeholder 3"/>
          <p:cNvSpPr/>
          <p:nvPr/>
        </p:nvSpPr>
        <p:spPr>
          <a:xfrm>
            <a:off x="540000" y="760680"/>
            <a:ext cx="10665000" cy="49500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479"/>
              </a:spcBef>
            </a:pPr>
            <a:endParaRPr b="0" lang="en-IN" sz="1800" spc="-1" strike="noStrike">
              <a:solidFill>
                <a:srgbClr val="000000"/>
              </a:solidFill>
              <a:latin typeface="Arial"/>
            </a:endParaRPr>
          </a:p>
          <a:p>
            <a:pPr marL="343080" indent="-343080" algn="just">
              <a:lnSpc>
                <a:spcPct val="100000"/>
              </a:lnSpc>
              <a:spcAft>
                <a:spcPts val="567"/>
              </a:spcAft>
              <a:buClr>
                <a:srgbClr val="000000"/>
              </a:buClr>
              <a:buFont typeface="Arial"/>
              <a:buChar char="•"/>
            </a:pPr>
            <a:r>
              <a:rPr b="1" lang="en-US" sz="1800" spc="-1" strike="noStrike">
                <a:solidFill>
                  <a:srgbClr val="000000"/>
                </a:solidFill>
                <a:latin typeface="Arial"/>
                <a:ea typeface="Verdana"/>
              </a:rPr>
              <a:t>Week 1: Project Inception and Data Collection(09/09/2023)</a:t>
            </a:r>
            <a:endParaRPr b="0" lang="en-IN" sz="1800" spc="-1" strike="noStrike">
              <a:solidFill>
                <a:srgbClr val="000000"/>
              </a:solidFill>
              <a:latin typeface="Arial"/>
            </a:endParaRPr>
          </a:p>
          <a:p>
            <a:pPr marL="343080" indent="-343080" algn="just">
              <a:lnSpc>
                <a:spcPct val="100000"/>
              </a:lnSpc>
              <a:spcBef>
                <a:spcPts val="479"/>
              </a:spcBef>
              <a:buClr>
                <a:srgbClr val="000000"/>
              </a:buClr>
              <a:buFont typeface="Arial"/>
              <a:buChar char="•"/>
            </a:pPr>
            <a:r>
              <a:rPr b="0" lang="en-US" sz="1800" spc="-1" strike="noStrike">
                <a:solidFill>
                  <a:srgbClr val="000000"/>
                </a:solidFill>
                <a:latin typeface="Arial"/>
                <a:ea typeface="Verdana"/>
              </a:rPr>
              <a:t> </a:t>
            </a:r>
            <a:r>
              <a:rPr b="0" lang="en-US" sz="1800" spc="-1" strike="noStrike">
                <a:solidFill>
                  <a:srgbClr val="000000"/>
                </a:solidFill>
                <a:latin typeface="Arial"/>
                <a:ea typeface="Verdana"/>
              </a:rPr>
              <a:t>Day 1-2: Project kickoff, team formation, and goal alignment.</a:t>
            </a:r>
            <a:endParaRPr b="0" lang="en-IN" sz="1800" spc="-1" strike="noStrike">
              <a:solidFill>
                <a:srgbClr val="000000"/>
              </a:solidFill>
              <a:latin typeface="Arial"/>
            </a:endParaRPr>
          </a:p>
          <a:p>
            <a:pPr marL="343080" indent="-343080" algn="just">
              <a:lnSpc>
                <a:spcPct val="100000"/>
              </a:lnSpc>
              <a:spcBef>
                <a:spcPts val="479"/>
              </a:spcBef>
              <a:buClr>
                <a:srgbClr val="000000"/>
              </a:buClr>
              <a:buFont typeface="Arial"/>
              <a:buChar char="•"/>
            </a:pPr>
            <a:r>
              <a:rPr b="0" lang="en-US" sz="1800" spc="-1" strike="noStrike">
                <a:solidFill>
                  <a:srgbClr val="000000"/>
                </a:solidFill>
                <a:latin typeface="Arial"/>
                <a:ea typeface="Verdana"/>
              </a:rPr>
              <a:t> </a:t>
            </a:r>
            <a:r>
              <a:rPr b="0" lang="en-US" sz="1800" spc="-1" strike="noStrike">
                <a:solidFill>
                  <a:srgbClr val="000000"/>
                </a:solidFill>
                <a:latin typeface="Arial"/>
                <a:ea typeface="Verdana"/>
              </a:rPr>
              <a:t>Day 3-4: Define project scope, objectives, and establish key performance indicators (KPIs).</a:t>
            </a:r>
            <a:endParaRPr b="0" lang="en-IN" sz="1800" spc="-1" strike="noStrike">
              <a:solidFill>
                <a:srgbClr val="000000"/>
              </a:solidFill>
              <a:latin typeface="Arial"/>
            </a:endParaRPr>
          </a:p>
          <a:p>
            <a:pPr marL="343080" indent="-343080" algn="just">
              <a:lnSpc>
                <a:spcPct val="100000"/>
              </a:lnSpc>
              <a:spcBef>
                <a:spcPts val="479"/>
              </a:spcBef>
              <a:buClr>
                <a:srgbClr val="000000"/>
              </a:buClr>
              <a:buFont typeface="Arial"/>
              <a:buChar char="•"/>
            </a:pPr>
            <a:r>
              <a:rPr b="0" lang="en-US" sz="1800" spc="-1" strike="noStrike">
                <a:solidFill>
                  <a:srgbClr val="000000"/>
                </a:solidFill>
                <a:latin typeface="Arial"/>
                <a:ea typeface="Verdana"/>
              </a:rPr>
              <a:t> </a:t>
            </a:r>
            <a:r>
              <a:rPr b="0" lang="en-US" sz="1800" spc="-1" strike="noStrike">
                <a:solidFill>
                  <a:srgbClr val="000000"/>
                </a:solidFill>
                <a:latin typeface="Arial"/>
                <a:ea typeface="Verdana"/>
              </a:rPr>
              <a:t>Day 5-7: Research and select suitable datasets and sources for medical data collection. </a:t>
            </a:r>
            <a:endParaRPr b="0" lang="en-IN" sz="1800" spc="-1" strike="noStrike">
              <a:solidFill>
                <a:srgbClr val="000000"/>
              </a:solidFill>
              <a:latin typeface="Arial"/>
            </a:endParaRPr>
          </a:p>
          <a:p>
            <a:pPr algn="just">
              <a:lnSpc>
                <a:spcPct val="100000"/>
              </a:lnSpc>
            </a:pPr>
            <a:endParaRPr b="0" lang="en-IN" sz="1800" spc="-1" strike="noStrike">
              <a:solidFill>
                <a:srgbClr val="000000"/>
              </a:solidFill>
              <a:latin typeface="Arial"/>
            </a:endParaRPr>
          </a:p>
          <a:p>
            <a:pPr marL="343080" indent="-343080" algn="just">
              <a:lnSpc>
                <a:spcPct val="100000"/>
              </a:lnSpc>
              <a:spcAft>
                <a:spcPts val="567"/>
              </a:spcAft>
              <a:buClr>
                <a:srgbClr val="000000"/>
              </a:buClr>
              <a:buFont typeface="Arial"/>
              <a:buChar char="•"/>
            </a:pPr>
            <a:r>
              <a:rPr b="0" lang="en-US" sz="1800" spc="-1" strike="noStrike">
                <a:solidFill>
                  <a:srgbClr val="000000"/>
                </a:solidFill>
                <a:latin typeface="Arial"/>
                <a:ea typeface="Verdana"/>
              </a:rPr>
              <a:t> </a:t>
            </a:r>
            <a:r>
              <a:rPr b="1" lang="en-US" sz="1800" spc="-1" strike="noStrike">
                <a:solidFill>
                  <a:srgbClr val="000000"/>
                </a:solidFill>
                <a:latin typeface="Arial"/>
                <a:ea typeface="Verdana"/>
              </a:rPr>
              <a:t>Week 2: Project Inception and Data Collection(10/11/2023)</a:t>
            </a:r>
            <a:endParaRPr b="0" lang="en-IN" sz="1800" spc="-1" strike="noStrike">
              <a:solidFill>
                <a:srgbClr val="000000"/>
              </a:solidFill>
              <a:latin typeface="Arial"/>
            </a:endParaRPr>
          </a:p>
          <a:p>
            <a:pPr marL="343080" indent="-343080" algn="just">
              <a:lnSpc>
                <a:spcPct val="100000"/>
              </a:lnSpc>
              <a:spcBef>
                <a:spcPts val="479"/>
              </a:spcBef>
              <a:buClr>
                <a:srgbClr val="000000"/>
              </a:buClr>
              <a:buFont typeface="Arial"/>
              <a:buChar char="•"/>
            </a:pPr>
            <a:r>
              <a:rPr b="0" lang="en-US" sz="1800" spc="-1" strike="noStrike">
                <a:solidFill>
                  <a:srgbClr val="000000"/>
                </a:solidFill>
                <a:latin typeface="Arial"/>
                <a:ea typeface="Verdana"/>
              </a:rPr>
              <a:t> </a:t>
            </a:r>
            <a:r>
              <a:rPr b="0" lang="en-US" sz="1800" spc="-1" strike="noStrike">
                <a:solidFill>
                  <a:srgbClr val="000000"/>
                </a:solidFill>
                <a:latin typeface="Arial"/>
                <a:ea typeface="Verdana"/>
              </a:rPr>
              <a:t>Day 1-3: Collect and curate the selected medical datasets for preprocessing.</a:t>
            </a:r>
            <a:endParaRPr b="0" lang="en-IN" sz="1800" spc="-1" strike="noStrike">
              <a:solidFill>
                <a:srgbClr val="000000"/>
              </a:solidFill>
              <a:latin typeface="Arial"/>
            </a:endParaRPr>
          </a:p>
          <a:p>
            <a:pPr marL="343080" indent="-343080" algn="just">
              <a:lnSpc>
                <a:spcPct val="100000"/>
              </a:lnSpc>
              <a:spcBef>
                <a:spcPts val="479"/>
              </a:spcBef>
              <a:buClr>
                <a:srgbClr val="000000"/>
              </a:buClr>
              <a:buFont typeface="Arial"/>
              <a:buChar char="•"/>
            </a:pPr>
            <a:r>
              <a:rPr b="0" lang="en-US" sz="1800" spc="-1" strike="noStrike">
                <a:solidFill>
                  <a:srgbClr val="000000"/>
                </a:solidFill>
                <a:latin typeface="Arial"/>
                <a:ea typeface="Verdana"/>
              </a:rPr>
              <a:t> </a:t>
            </a:r>
            <a:r>
              <a:rPr b="0" lang="en-US" sz="1800" spc="-1" strike="noStrike">
                <a:solidFill>
                  <a:srgbClr val="000000"/>
                </a:solidFill>
                <a:latin typeface="Arial"/>
                <a:ea typeface="Verdana"/>
              </a:rPr>
              <a:t>Day 4-5: Begin data preprocessing (cleaning, formatting, and structuring).</a:t>
            </a:r>
            <a:endParaRPr b="0" lang="en-IN" sz="1800" spc="-1" strike="noStrike">
              <a:solidFill>
                <a:srgbClr val="000000"/>
              </a:solidFill>
              <a:latin typeface="Arial"/>
            </a:endParaRPr>
          </a:p>
          <a:p>
            <a:pPr marL="343080" indent="-343080" algn="just">
              <a:lnSpc>
                <a:spcPct val="100000"/>
              </a:lnSpc>
              <a:spcBef>
                <a:spcPts val="479"/>
              </a:spcBef>
              <a:buClr>
                <a:srgbClr val="000000"/>
              </a:buClr>
              <a:buFont typeface="Arial"/>
              <a:buChar char="•"/>
            </a:pPr>
            <a:r>
              <a:rPr b="0" lang="en-US" sz="1800" spc="-1" strike="noStrike">
                <a:solidFill>
                  <a:srgbClr val="000000"/>
                </a:solidFill>
                <a:latin typeface="Arial"/>
                <a:ea typeface="Verdana"/>
              </a:rPr>
              <a:t> </a:t>
            </a:r>
            <a:r>
              <a:rPr b="0" lang="en-US" sz="1800" spc="-1" strike="noStrike">
                <a:solidFill>
                  <a:srgbClr val="000000"/>
                </a:solidFill>
                <a:latin typeface="Arial"/>
                <a:ea typeface="Verdana"/>
              </a:rPr>
              <a:t>Day 6-7: Document data preprocessing procedures and initial findings.</a:t>
            </a:r>
            <a:endParaRPr b="0" lang="en-IN" sz="1800" spc="-1" strike="noStrike">
              <a:solidFill>
                <a:srgbClr val="000000"/>
              </a:solidFill>
              <a:latin typeface="Arial"/>
            </a:endParaRPr>
          </a:p>
          <a:p>
            <a:pPr marL="343080" indent="-343080" algn="just">
              <a:lnSpc>
                <a:spcPct val="100000"/>
              </a:lnSpc>
              <a:spcBef>
                <a:spcPts val="1417"/>
              </a:spcBef>
              <a:spcAft>
                <a:spcPts val="1134"/>
              </a:spcAft>
              <a:buClr>
                <a:srgbClr val="000000"/>
              </a:buClr>
              <a:buFont typeface="Arial"/>
              <a:buChar char="•"/>
            </a:pPr>
            <a:r>
              <a:rPr b="1" lang="en-US" sz="1800" spc="-1" strike="noStrike">
                <a:solidFill>
                  <a:srgbClr val="000000"/>
                </a:solidFill>
                <a:latin typeface="Arial"/>
                <a:ea typeface="Verdana"/>
              </a:rPr>
              <a:t>Week 3: Implementing Natural Language Processing  (27/11/2023)</a:t>
            </a:r>
            <a:endParaRPr b="0" lang="en-IN" sz="1800" spc="-1" strike="noStrike">
              <a:solidFill>
                <a:srgbClr val="000000"/>
              </a:solidFill>
              <a:latin typeface="Arial"/>
            </a:endParaRPr>
          </a:p>
          <a:p>
            <a:pPr marL="343080" indent="-343080" algn="just">
              <a:lnSpc>
                <a:spcPct val="100000"/>
              </a:lnSpc>
              <a:spcBef>
                <a:spcPts val="479"/>
              </a:spcBef>
              <a:buClr>
                <a:srgbClr val="000000"/>
              </a:buClr>
              <a:buFont typeface="Arial"/>
              <a:buChar char="•"/>
            </a:pPr>
            <a:r>
              <a:rPr b="0" lang="en-US" sz="1800" spc="-1" strike="noStrike">
                <a:solidFill>
                  <a:srgbClr val="000000"/>
                </a:solidFill>
                <a:latin typeface="Arial"/>
                <a:ea typeface="Verdana"/>
              </a:rPr>
              <a:t> </a:t>
            </a:r>
            <a:r>
              <a:rPr b="0" lang="en-US" sz="1800" spc="-1" strike="noStrike">
                <a:solidFill>
                  <a:srgbClr val="000000"/>
                </a:solidFill>
                <a:latin typeface="Arial"/>
                <a:ea typeface="Verdana"/>
              </a:rPr>
              <a:t>Day 1-2: Implement basic NLP techniques on preprocessed data (tokenization, stop-word removal,    etc.).</a:t>
            </a:r>
            <a:endParaRPr b="0" lang="en-IN" sz="1800" spc="-1" strike="noStrike">
              <a:solidFill>
                <a:srgbClr val="000000"/>
              </a:solidFill>
              <a:latin typeface="Arial"/>
            </a:endParaRPr>
          </a:p>
          <a:p>
            <a:pPr marL="343080" indent="-343080" algn="just">
              <a:lnSpc>
                <a:spcPct val="100000"/>
              </a:lnSpc>
              <a:spcBef>
                <a:spcPts val="479"/>
              </a:spcBef>
              <a:buClr>
                <a:srgbClr val="000000"/>
              </a:buClr>
              <a:buFont typeface="Arial"/>
              <a:buChar char="•"/>
            </a:pPr>
            <a:r>
              <a:rPr b="0" lang="en-US" sz="1800" spc="-1" strike="noStrike">
                <a:solidFill>
                  <a:srgbClr val="000000"/>
                </a:solidFill>
                <a:latin typeface="Arial"/>
                <a:ea typeface="Verdana"/>
              </a:rPr>
              <a:t> </a:t>
            </a:r>
            <a:r>
              <a:rPr b="0" lang="en-US" sz="1800" spc="-1" strike="noStrike">
                <a:solidFill>
                  <a:srgbClr val="000000"/>
                </a:solidFill>
                <a:latin typeface="Arial"/>
                <a:ea typeface="Verdana"/>
              </a:rPr>
              <a:t>Day 3-4: Begin developing machine learning models for intent classification and entity extraction.</a:t>
            </a:r>
            <a:endParaRPr b="0" lang="en-IN" sz="1800" spc="-1" strike="noStrike">
              <a:solidFill>
                <a:srgbClr val="000000"/>
              </a:solidFill>
              <a:latin typeface="Arial"/>
            </a:endParaRPr>
          </a:p>
          <a:p>
            <a:pPr marL="343080" indent="-343080" algn="just">
              <a:lnSpc>
                <a:spcPct val="100000"/>
              </a:lnSpc>
              <a:spcBef>
                <a:spcPts val="479"/>
              </a:spcBef>
              <a:buClr>
                <a:srgbClr val="000000"/>
              </a:buClr>
              <a:buFont typeface="Arial"/>
              <a:buChar char="•"/>
            </a:pPr>
            <a:r>
              <a:rPr b="0" lang="en-US" sz="1800" spc="-1" strike="noStrike">
                <a:solidFill>
                  <a:srgbClr val="000000"/>
                </a:solidFill>
                <a:latin typeface="Arial"/>
                <a:ea typeface="Verdana"/>
              </a:rPr>
              <a:t> </a:t>
            </a:r>
            <a:r>
              <a:rPr b="0" lang="en-US" sz="1800" spc="-1" strike="noStrike">
                <a:solidFill>
                  <a:srgbClr val="000000"/>
                </a:solidFill>
                <a:latin typeface="Arial"/>
                <a:ea typeface="Verdana"/>
              </a:rPr>
              <a:t>Day 5-7: Evaluate and refine the initial machine learning models.</a:t>
            </a:r>
            <a:endParaRPr b="0" lang="en-IN" sz="1800" spc="-1" strike="noStrike">
              <a:solidFill>
                <a:srgbClr val="000000"/>
              </a:solidFill>
              <a:latin typeface="Arial"/>
            </a:endParaRPr>
          </a:p>
          <a:p>
            <a:pPr algn="just">
              <a:lnSpc>
                <a:spcPct val="100000"/>
              </a:lnSpc>
              <a:spcBef>
                <a:spcPts val="479"/>
              </a:spcBef>
            </a:pPr>
            <a:endParaRPr b="0" lang="en-IN" sz="1800" spc="-1" strike="noStrike">
              <a:solidFill>
                <a:srgbClr val="000000"/>
              </a:solidFill>
              <a:latin typeface="Arial"/>
            </a:endParaRPr>
          </a:p>
          <a:p>
            <a:pPr algn="just">
              <a:lnSpc>
                <a:spcPct val="100000"/>
              </a:lnSpc>
              <a:spcBef>
                <a:spcPts val="479"/>
              </a:spcBef>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
          <p:cNvSpPr/>
          <p:nvPr/>
        </p:nvSpPr>
        <p:spPr>
          <a:xfrm>
            <a:off x="468000" y="324000"/>
            <a:ext cx="12229560" cy="6206760"/>
          </a:xfrm>
          <a:prstGeom prst="rect">
            <a:avLst/>
          </a:prstGeom>
          <a:noFill/>
          <a:ln w="0">
            <a:noFill/>
          </a:ln>
        </p:spPr>
        <p:style>
          <a:lnRef idx="0"/>
          <a:fillRef idx="0"/>
          <a:effectRef idx="0"/>
          <a:fontRef idx="minor"/>
        </p:style>
        <p:txBody>
          <a:bodyPr lIns="90000" rIns="90000" tIns="45000" bIns="45000" anchor="t">
            <a:noAutofit/>
          </a:bodyPr>
          <a:p>
            <a:pPr marL="343080" algn="just">
              <a:lnSpc>
                <a:spcPct val="100000"/>
              </a:lnSpc>
              <a:spcBef>
                <a:spcPts val="479"/>
              </a:spcBef>
              <a:tabLst>
                <a:tab algn="l" pos="0"/>
              </a:tabLst>
            </a:pPr>
            <a:endParaRPr b="0" lang="en-IN" sz="1800" spc="-1" strike="noStrike">
              <a:solidFill>
                <a:srgbClr val="000000"/>
              </a:solidFill>
              <a:latin typeface="Arial"/>
            </a:endParaRPr>
          </a:p>
          <a:p>
            <a:pPr marL="343080" algn="just">
              <a:lnSpc>
                <a:spcPct val="100000"/>
              </a:lnSpc>
              <a:spcBef>
                <a:spcPts val="479"/>
              </a:spcBef>
              <a:tabLst>
                <a:tab algn="l" pos="0"/>
              </a:tabLst>
            </a:pPr>
            <a:endParaRPr b="0" lang="en-IN" sz="1800" spc="-1" strike="noStrike">
              <a:solidFill>
                <a:srgbClr val="000000"/>
              </a:solidFill>
              <a:latin typeface="Arial"/>
            </a:endParaRPr>
          </a:p>
          <a:p>
            <a:pPr marL="343080" algn="just">
              <a:lnSpc>
                <a:spcPct val="100000"/>
              </a:lnSpc>
              <a:spcBef>
                <a:spcPts val="283"/>
              </a:spcBef>
              <a:tabLst>
                <a:tab algn="l" pos="0"/>
              </a:tabLst>
            </a:pPr>
            <a:r>
              <a:rPr b="1" lang="en-US" sz="1800" spc="-1" strike="noStrike">
                <a:solidFill>
                  <a:srgbClr val="000000"/>
                </a:solidFill>
                <a:latin typeface="Arial"/>
                <a:ea typeface="Verdana"/>
              </a:rPr>
              <a:t>   </a:t>
            </a:r>
            <a:r>
              <a:rPr b="1" lang="en-US" sz="1800" spc="-1" strike="noStrike">
                <a:solidFill>
                  <a:srgbClr val="000000"/>
                </a:solidFill>
                <a:latin typeface="Arial"/>
                <a:ea typeface="Verdana"/>
              </a:rPr>
              <a:t>Week 4:Model Development(08/12/2023)</a:t>
            </a:r>
            <a:endParaRPr b="0" lang="en-IN" sz="1800" spc="-1" strike="noStrike">
              <a:solidFill>
                <a:srgbClr val="000000"/>
              </a:solidFill>
              <a:latin typeface="Arial"/>
            </a:endParaRPr>
          </a:p>
          <a:p>
            <a:pPr marL="343080" algn="just">
              <a:lnSpc>
                <a:spcPct val="100000"/>
              </a:lnSpc>
              <a:spcBef>
                <a:spcPts val="479"/>
              </a:spcBef>
              <a:tabLst>
                <a:tab algn="l" pos="0"/>
              </a:tabLst>
            </a:pPr>
            <a:r>
              <a:rPr b="0" lang="en-US" sz="1800" spc="-1" strike="noStrike">
                <a:solidFill>
                  <a:srgbClr val="000000"/>
                </a:solidFill>
                <a:latin typeface="Arial"/>
                <a:ea typeface="Verdana"/>
              </a:rPr>
              <a:t>    </a:t>
            </a:r>
            <a:r>
              <a:rPr b="0" lang="en-US" sz="1800" spc="-1" strike="noStrike">
                <a:solidFill>
                  <a:srgbClr val="000000"/>
                </a:solidFill>
                <a:latin typeface="Arial"/>
                <a:ea typeface="Verdana"/>
              </a:rPr>
              <a:t>Day 1-2: Explore and experiment with advanced NLP models and deep learning architectures</a:t>
            </a:r>
            <a:endParaRPr b="0" lang="en-IN" sz="1800" spc="-1" strike="noStrike">
              <a:solidFill>
                <a:srgbClr val="000000"/>
              </a:solidFill>
              <a:latin typeface="Arial"/>
            </a:endParaRPr>
          </a:p>
          <a:p>
            <a:pPr marL="343080" algn="just">
              <a:lnSpc>
                <a:spcPct val="100000"/>
              </a:lnSpc>
              <a:spcBef>
                <a:spcPts val="479"/>
              </a:spcBef>
              <a:tabLst>
                <a:tab algn="l" pos="0"/>
              </a:tabLst>
            </a:pPr>
            <a:r>
              <a:rPr b="0" lang="en-US" sz="1800" spc="-1" strike="noStrike">
                <a:solidFill>
                  <a:srgbClr val="000000"/>
                </a:solidFill>
                <a:latin typeface="Arial"/>
                <a:ea typeface="Verdana"/>
              </a:rPr>
              <a:t>    </a:t>
            </a:r>
            <a:r>
              <a:rPr b="0" lang="en-US" sz="1800" spc="-1" strike="noStrike">
                <a:solidFill>
                  <a:srgbClr val="000000"/>
                </a:solidFill>
                <a:latin typeface="Arial"/>
                <a:ea typeface="Verdana"/>
              </a:rPr>
              <a:t>(e.g:- RNNs, transformers).</a:t>
            </a:r>
            <a:endParaRPr b="0" lang="en-IN" sz="1800" spc="-1" strike="noStrike">
              <a:solidFill>
                <a:srgbClr val="000000"/>
              </a:solidFill>
              <a:latin typeface="Arial"/>
            </a:endParaRPr>
          </a:p>
          <a:p>
            <a:pPr marL="343080" algn="just">
              <a:lnSpc>
                <a:spcPct val="100000"/>
              </a:lnSpc>
              <a:spcBef>
                <a:spcPts val="479"/>
              </a:spcBef>
              <a:tabLst>
                <a:tab algn="l" pos="0"/>
              </a:tabLst>
            </a:pPr>
            <a:r>
              <a:rPr b="0" lang="en-US" sz="1800" spc="-1" strike="noStrike">
                <a:solidFill>
                  <a:srgbClr val="000000"/>
                </a:solidFill>
                <a:latin typeface="Arial"/>
                <a:ea typeface="Verdana"/>
              </a:rPr>
              <a:t>    </a:t>
            </a:r>
            <a:r>
              <a:rPr b="0" lang="en-US" sz="1800" spc="-1" strike="noStrike">
                <a:solidFill>
                  <a:srgbClr val="000000"/>
                </a:solidFill>
                <a:latin typeface="Arial"/>
                <a:ea typeface="Verdana"/>
              </a:rPr>
              <a:t>Day 3-5: Train and fine-tune the models using the preprocessed medical data.</a:t>
            </a:r>
            <a:endParaRPr b="0" lang="en-IN" sz="1800" spc="-1" strike="noStrike">
              <a:solidFill>
                <a:srgbClr val="000000"/>
              </a:solidFill>
              <a:latin typeface="Arial"/>
            </a:endParaRPr>
          </a:p>
          <a:p>
            <a:pPr marL="343080" algn="just">
              <a:lnSpc>
                <a:spcPct val="100000"/>
              </a:lnSpc>
              <a:spcBef>
                <a:spcPts val="482"/>
              </a:spcBef>
              <a:spcAft>
                <a:spcPts val="1134"/>
              </a:spcAft>
              <a:tabLst>
                <a:tab algn="l" pos="0"/>
              </a:tabLst>
            </a:pPr>
            <a:r>
              <a:rPr b="0" lang="en-US" sz="1800" spc="-1" strike="noStrike">
                <a:solidFill>
                  <a:srgbClr val="000000"/>
                </a:solidFill>
                <a:latin typeface="Arial"/>
                <a:ea typeface="Verdana"/>
              </a:rPr>
              <a:t>    </a:t>
            </a:r>
            <a:r>
              <a:rPr b="0" lang="en-US" sz="1800" spc="-1" strike="noStrike">
                <a:solidFill>
                  <a:srgbClr val="000000"/>
                </a:solidFill>
                <a:latin typeface="Arial"/>
                <a:ea typeface="Verdana"/>
              </a:rPr>
              <a:t>Day 6-7: Evaluate model performance, choose the most effective model, and document the results.</a:t>
            </a:r>
            <a:endParaRPr b="0" lang="en-IN" sz="1800" spc="-1" strike="noStrike">
              <a:solidFill>
                <a:srgbClr val="000000"/>
              </a:solidFill>
              <a:latin typeface="Arial"/>
            </a:endParaRPr>
          </a:p>
          <a:p>
            <a:pPr marL="343080" algn="just">
              <a:lnSpc>
                <a:spcPct val="100000"/>
              </a:lnSpc>
              <a:spcBef>
                <a:spcPts val="479"/>
              </a:spcBef>
              <a:tabLst>
                <a:tab algn="l" pos="0"/>
              </a:tabLst>
            </a:pPr>
            <a:r>
              <a:rPr b="1" lang="en-US" sz="1800" spc="-1" strike="noStrike">
                <a:solidFill>
                  <a:srgbClr val="000000"/>
                </a:solidFill>
                <a:latin typeface="Arial"/>
                <a:ea typeface="Verdana"/>
              </a:rPr>
              <a:t>   </a:t>
            </a:r>
            <a:r>
              <a:rPr b="1" lang="en-US" sz="1800" spc="-1" strike="noStrike">
                <a:solidFill>
                  <a:srgbClr val="000000"/>
                </a:solidFill>
                <a:latin typeface="Arial"/>
                <a:ea typeface="Verdana"/>
              </a:rPr>
              <a:t>Week 5: Integration, User Feedback Loop, and Continuous Learning(26/12/2023)</a:t>
            </a:r>
            <a:endParaRPr b="0" lang="en-IN" sz="1800" spc="-1" strike="noStrike">
              <a:solidFill>
                <a:srgbClr val="000000"/>
              </a:solidFill>
              <a:latin typeface="Arial"/>
            </a:endParaRPr>
          </a:p>
          <a:p>
            <a:pPr marL="343080" algn="just">
              <a:lnSpc>
                <a:spcPct val="100000"/>
              </a:lnSpc>
              <a:tabLst>
                <a:tab algn="l" pos="0"/>
              </a:tabLst>
            </a:pPr>
            <a:endParaRPr b="0" lang="en-IN" sz="1800" spc="-1" strike="noStrike">
              <a:solidFill>
                <a:srgbClr val="000000"/>
              </a:solidFill>
              <a:latin typeface="Arial"/>
            </a:endParaRPr>
          </a:p>
          <a:p>
            <a:pPr marL="343080" algn="just">
              <a:lnSpc>
                <a:spcPct val="100000"/>
              </a:lnSpc>
              <a:tabLst>
                <a:tab algn="l" pos="0"/>
              </a:tabLst>
            </a:pPr>
            <a:r>
              <a:rPr b="0" lang="en-US" sz="1800" spc="-1" strike="noStrike">
                <a:solidFill>
                  <a:srgbClr val="000000"/>
                </a:solidFill>
                <a:latin typeface="Arial"/>
                <a:ea typeface="Verdana"/>
              </a:rPr>
              <a:t>     </a:t>
            </a:r>
            <a:r>
              <a:rPr b="0" lang="en-US" sz="1800" spc="-1" strike="noStrike">
                <a:solidFill>
                  <a:srgbClr val="000000"/>
                </a:solidFill>
                <a:latin typeface="Arial"/>
                <a:ea typeface="Verdana"/>
              </a:rPr>
              <a:t>Day 1-3: Integrate the selected machine learning model into the chatbot interface.</a:t>
            </a:r>
            <a:endParaRPr b="0" lang="en-IN" sz="1800" spc="-1" strike="noStrike">
              <a:solidFill>
                <a:srgbClr val="000000"/>
              </a:solidFill>
              <a:latin typeface="Arial"/>
            </a:endParaRPr>
          </a:p>
          <a:p>
            <a:pPr marL="343080" algn="just">
              <a:lnSpc>
                <a:spcPct val="100000"/>
              </a:lnSpc>
              <a:tabLst>
                <a:tab algn="l" pos="0"/>
              </a:tabLst>
            </a:pPr>
            <a:r>
              <a:rPr b="0" lang="en-US" sz="1800" spc="-1" strike="noStrike">
                <a:solidFill>
                  <a:srgbClr val="000000"/>
                </a:solidFill>
                <a:latin typeface="Arial"/>
                <a:ea typeface="Verdana"/>
              </a:rPr>
              <a:t>     </a:t>
            </a:r>
            <a:r>
              <a:rPr b="0" lang="en-US" sz="1800" spc="-1" strike="noStrike">
                <a:solidFill>
                  <a:srgbClr val="000000"/>
                </a:solidFill>
                <a:latin typeface="Arial"/>
                <a:ea typeface="Verdana"/>
              </a:rPr>
              <a:t>Day 4-5: Implement a user feedback mechanism and set up the feedback loop for continuous learning.</a:t>
            </a:r>
            <a:endParaRPr b="0" lang="en-IN" sz="1800" spc="-1" strike="noStrike">
              <a:solidFill>
                <a:srgbClr val="000000"/>
              </a:solidFill>
              <a:latin typeface="Arial"/>
            </a:endParaRPr>
          </a:p>
          <a:p>
            <a:pPr marL="343080" algn="just">
              <a:lnSpc>
                <a:spcPct val="100000"/>
              </a:lnSpc>
              <a:tabLst>
                <a:tab algn="l" pos="0"/>
              </a:tabLst>
            </a:pPr>
            <a:r>
              <a:rPr b="0" lang="en-US" sz="1800" spc="-1" strike="noStrike">
                <a:solidFill>
                  <a:srgbClr val="000000"/>
                </a:solidFill>
                <a:latin typeface="Arial"/>
                <a:ea typeface="Verdana"/>
              </a:rPr>
              <a:t>     </a:t>
            </a:r>
            <a:r>
              <a:rPr b="0" lang="en-US" sz="1800" spc="-1" strike="noStrike">
                <a:solidFill>
                  <a:srgbClr val="000000"/>
                </a:solidFill>
                <a:latin typeface="Arial"/>
                <a:ea typeface="Verdana"/>
              </a:rPr>
              <a:t>Day 6-7: Conduct initial usability testing and gather feedback for improvements.</a:t>
            </a:r>
            <a:endParaRPr b="0" lang="en-IN" sz="1800" spc="-1" strike="noStrike">
              <a:solidFill>
                <a:srgbClr val="000000"/>
              </a:solidFill>
              <a:latin typeface="Arial"/>
            </a:endParaRPr>
          </a:p>
          <a:p>
            <a:pPr marL="343080" algn="just">
              <a:lnSpc>
                <a:spcPct val="100000"/>
              </a:lnSpc>
              <a:tabLst>
                <a:tab algn="l" pos="0"/>
              </a:tabLst>
            </a:pPr>
            <a:endParaRPr b="0" lang="en-IN" sz="1800" spc="-1" strike="noStrike">
              <a:solidFill>
                <a:srgbClr val="000000"/>
              </a:solidFill>
              <a:latin typeface="Arial"/>
            </a:endParaRPr>
          </a:p>
          <a:p>
            <a:pPr marL="343080" algn="just">
              <a:lnSpc>
                <a:spcPct val="100000"/>
              </a:lnSpc>
              <a:tabLst>
                <a:tab algn="l" pos="0"/>
              </a:tabLst>
            </a:pPr>
            <a:r>
              <a:rPr b="0" lang="en-US" sz="1800" spc="-1" strike="noStrike">
                <a:solidFill>
                  <a:srgbClr val="000000"/>
                </a:solidFill>
                <a:latin typeface="Arial"/>
                <a:ea typeface="Verdana"/>
              </a:rPr>
              <a:t>    </a:t>
            </a:r>
            <a:r>
              <a:rPr b="1" lang="en-US" sz="1800" spc="-1" strike="noStrike">
                <a:solidFill>
                  <a:srgbClr val="000000"/>
                </a:solidFill>
                <a:latin typeface="Arial"/>
                <a:ea typeface="Verdana"/>
              </a:rPr>
              <a:t>Week 6: Refinement, Testing, and Final Presentation(8/01/2024)</a:t>
            </a:r>
            <a:endParaRPr b="0" lang="en-IN" sz="1800" spc="-1" strike="noStrike">
              <a:solidFill>
                <a:srgbClr val="000000"/>
              </a:solidFill>
              <a:latin typeface="Arial"/>
            </a:endParaRPr>
          </a:p>
          <a:p>
            <a:pPr marL="343080" algn="just">
              <a:lnSpc>
                <a:spcPct val="100000"/>
              </a:lnSpc>
              <a:tabLst>
                <a:tab algn="l" pos="0"/>
              </a:tabLst>
            </a:pPr>
            <a:r>
              <a:rPr b="0" lang="en-US" sz="1800" spc="-1" strike="noStrike">
                <a:solidFill>
                  <a:srgbClr val="000000"/>
                </a:solidFill>
                <a:latin typeface="Arial"/>
                <a:ea typeface="Verdana"/>
              </a:rPr>
              <a:t>  </a:t>
            </a:r>
            <a:endParaRPr b="0" lang="en-IN" sz="1800" spc="-1" strike="noStrike">
              <a:solidFill>
                <a:srgbClr val="000000"/>
              </a:solidFill>
              <a:latin typeface="Arial"/>
            </a:endParaRPr>
          </a:p>
          <a:p>
            <a:pPr marL="343080" algn="just">
              <a:lnSpc>
                <a:spcPct val="100000"/>
              </a:lnSpc>
              <a:tabLst>
                <a:tab algn="l" pos="0"/>
              </a:tabLst>
            </a:pPr>
            <a:r>
              <a:rPr b="0" lang="en-US" sz="1800" spc="-1" strike="noStrike">
                <a:solidFill>
                  <a:srgbClr val="000000"/>
                </a:solidFill>
                <a:latin typeface="Arial"/>
                <a:ea typeface="Verdana"/>
              </a:rPr>
              <a:t>     </a:t>
            </a:r>
            <a:r>
              <a:rPr b="0" lang="en-US" sz="1800" spc="-1" strike="noStrike">
                <a:solidFill>
                  <a:srgbClr val="000000"/>
                </a:solidFill>
                <a:latin typeface="Arial"/>
                <a:ea typeface="Verdana"/>
              </a:rPr>
              <a:t>Day 1-3: Incorporate feedback and make necessary refinements to the chatbot's interface and functionality.</a:t>
            </a:r>
            <a:endParaRPr b="0" lang="en-IN" sz="1800" spc="-1" strike="noStrike">
              <a:solidFill>
                <a:srgbClr val="000000"/>
              </a:solidFill>
              <a:latin typeface="Arial"/>
            </a:endParaRPr>
          </a:p>
          <a:p>
            <a:pPr marL="343080" algn="just">
              <a:lnSpc>
                <a:spcPct val="100000"/>
              </a:lnSpc>
              <a:tabLst>
                <a:tab algn="l" pos="0"/>
              </a:tabLst>
            </a:pPr>
            <a:r>
              <a:rPr b="0" lang="en-US" sz="1800" spc="-1" strike="noStrike">
                <a:solidFill>
                  <a:srgbClr val="000000"/>
                </a:solidFill>
                <a:latin typeface="Arial"/>
                <a:ea typeface="Verdana"/>
              </a:rPr>
              <a:t>     </a:t>
            </a:r>
            <a:r>
              <a:rPr b="0" lang="en-US" sz="1800" spc="-1" strike="noStrike">
                <a:solidFill>
                  <a:srgbClr val="000000"/>
                </a:solidFill>
                <a:latin typeface="Arial"/>
                <a:ea typeface="Verdana"/>
              </a:rPr>
              <a:t>Day 4-5: Conduct comprehensive testing, including stress testing and edge case analysis.</a:t>
            </a:r>
            <a:endParaRPr b="0" lang="en-IN" sz="1800" spc="-1" strike="noStrike">
              <a:solidFill>
                <a:srgbClr val="000000"/>
              </a:solidFill>
              <a:latin typeface="Arial"/>
            </a:endParaRPr>
          </a:p>
          <a:p>
            <a:pPr marL="343080" algn="just">
              <a:lnSpc>
                <a:spcPct val="100000"/>
              </a:lnSpc>
              <a:tabLst>
                <a:tab algn="l" pos="0"/>
              </a:tabLst>
            </a:pPr>
            <a:r>
              <a:rPr b="0" lang="en-US" sz="1800" spc="-1" strike="noStrike">
                <a:solidFill>
                  <a:srgbClr val="000000"/>
                </a:solidFill>
                <a:latin typeface="Arial"/>
                <a:ea typeface="Verdana"/>
              </a:rPr>
              <a:t>     </a:t>
            </a:r>
            <a:r>
              <a:rPr b="0" lang="en-US" sz="1800" spc="-1" strike="noStrike">
                <a:solidFill>
                  <a:srgbClr val="000000"/>
                </a:solidFill>
                <a:latin typeface="Arial"/>
                <a:ea typeface="Verdana"/>
              </a:rPr>
              <a:t>Day 6-7: Finalize the presentation, including results, learnings, and future recommendations.</a:t>
            </a:r>
            <a:endParaRPr b="0" lang="en-IN" sz="1800" spc="-1" strike="noStrike">
              <a:solidFill>
                <a:srgbClr val="000000"/>
              </a:solidFill>
              <a:latin typeface="Arial"/>
            </a:endParaRPr>
          </a:p>
          <a:p>
            <a:pPr marL="343080" algn="just">
              <a:lnSpc>
                <a:spcPct val="100000"/>
              </a:lnSpc>
              <a:tabLst>
                <a:tab algn="l" pos="0"/>
              </a:tabLst>
            </a:pPr>
            <a:endParaRPr b="0" lang="en-IN" sz="1800" spc="-1" strike="noStrike">
              <a:solidFill>
                <a:srgbClr val="000000"/>
              </a:solidFill>
              <a:latin typeface="Arial"/>
            </a:endParaRPr>
          </a:p>
          <a:p>
            <a:pPr marL="343080" algn="just">
              <a:lnSpc>
                <a:spcPct val="100000"/>
              </a:lnSpc>
              <a:spcBef>
                <a:spcPts val="479"/>
              </a:spcBef>
              <a:tabLst>
                <a:tab algn="l" pos="0"/>
              </a:tabLst>
            </a:pPr>
            <a:endParaRPr b="0" lang="en-IN" sz="1800" spc="-1" strike="noStrike">
              <a:solidFill>
                <a:srgbClr val="000000"/>
              </a:solidFill>
              <a:latin typeface="Arial"/>
            </a:endParaRPr>
          </a:p>
        </p:txBody>
      </p:sp>
      <p:sp>
        <p:nvSpPr>
          <p:cNvPr id="113" name=""/>
          <p:cNvSpPr/>
          <p:nvPr/>
        </p:nvSpPr>
        <p:spPr>
          <a:xfrm>
            <a:off x="900000" y="198360"/>
            <a:ext cx="6118560" cy="52020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1" lang="en-GB" sz="2800" spc="-1" strike="noStrike">
                <a:solidFill>
                  <a:srgbClr val="17375e"/>
                </a:solidFill>
                <a:latin typeface="Verdana"/>
                <a:ea typeface="Verdana"/>
              </a:rPr>
              <a:t>Timeline of Project</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812880" y="274680"/>
            <a:ext cx="10665000" cy="484560"/>
          </a:xfrm>
          <a:prstGeom prst="rect">
            <a:avLst/>
          </a:prstGeom>
          <a:noFill/>
          <a:ln w="0">
            <a:noFill/>
          </a:ln>
        </p:spPr>
        <p:txBody>
          <a:bodyPr lIns="90000" rIns="90000" tIns="45000" bIns="45000" anchor="ctr">
            <a:noAutofit/>
          </a:bodyPr>
          <a:p>
            <a:pPr indent="0">
              <a:lnSpc>
                <a:spcPct val="100000"/>
              </a:lnSpc>
              <a:buNone/>
              <a:tabLst>
                <a:tab algn="l" pos="0"/>
              </a:tabLst>
            </a:pPr>
            <a:r>
              <a:rPr b="1" lang="en-GB" sz="2800" spc="-1" strike="noStrike">
                <a:solidFill>
                  <a:srgbClr val="17375e"/>
                </a:solidFill>
                <a:latin typeface="Verdana"/>
                <a:ea typeface="Verdana"/>
              </a:rPr>
              <a:t>Expected Outcomes</a:t>
            </a:r>
            <a:endParaRPr b="0" lang="en-IN" sz="2800" spc="-1" strike="noStrike">
              <a:solidFill>
                <a:srgbClr val="000000"/>
              </a:solidFill>
              <a:latin typeface="Arial"/>
            </a:endParaRPr>
          </a:p>
        </p:txBody>
      </p:sp>
      <p:pic>
        <p:nvPicPr>
          <p:cNvPr id="115" name="" descr=""/>
          <p:cNvPicPr/>
          <p:nvPr/>
        </p:nvPicPr>
        <p:blipFill>
          <a:blip r:embed="rId1"/>
          <a:srcRect l="25767" t="0" r="20111" b="0"/>
          <a:stretch/>
        </p:blipFill>
        <p:spPr>
          <a:xfrm rot="10200">
            <a:off x="533880" y="1083240"/>
            <a:ext cx="3777480" cy="4317840"/>
          </a:xfrm>
          <a:prstGeom prst="rect">
            <a:avLst/>
          </a:prstGeom>
          <a:ln w="0">
            <a:noFill/>
          </a:ln>
        </p:spPr>
      </p:pic>
      <p:sp>
        <p:nvSpPr>
          <p:cNvPr id="116" name=""/>
          <p:cNvSpPr/>
          <p:nvPr/>
        </p:nvSpPr>
        <p:spPr>
          <a:xfrm>
            <a:off x="900000" y="1017720"/>
            <a:ext cx="1437840" cy="600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800" spc="-1" strike="noStrike">
                <a:solidFill>
                  <a:srgbClr val="000000"/>
                </a:solidFill>
                <a:latin typeface="Arial"/>
                <a:ea typeface="DejaVu Sans"/>
              </a:rPr>
              <a:t>Greetings:</a:t>
            </a:r>
            <a:endParaRPr b="0" lang="en-IN" sz="1800" spc="-1" strike="noStrike">
              <a:solidFill>
                <a:srgbClr val="000000"/>
              </a:solidFill>
              <a:latin typeface="Arial"/>
            </a:endParaRPr>
          </a:p>
        </p:txBody>
      </p:sp>
      <p:pic>
        <p:nvPicPr>
          <p:cNvPr id="117" name="" descr=""/>
          <p:cNvPicPr/>
          <p:nvPr/>
        </p:nvPicPr>
        <p:blipFill>
          <a:blip r:embed="rId2"/>
          <a:srcRect l="34882" t="0" r="15688" b="0"/>
          <a:stretch/>
        </p:blipFill>
        <p:spPr>
          <a:xfrm>
            <a:off x="4320360" y="1620720"/>
            <a:ext cx="3057480" cy="3788280"/>
          </a:xfrm>
          <a:prstGeom prst="rect">
            <a:avLst/>
          </a:prstGeom>
          <a:ln w="0">
            <a:noFill/>
          </a:ln>
        </p:spPr>
      </p:pic>
      <p:sp>
        <p:nvSpPr>
          <p:cNvPr id="118" name=""/>
          <p:cNvSpPr/>
          <p:nvPr/>
        </p:nvSpPr>
        <p:spPr>
          <a:xfrm>
            <a:off x="4320000" y="1080000"/>
            <a:ext cx="2877840" cy="344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800" spc="-1" strike="noStrike">
                <a:solidFill>
                  <a:srgbClr val="000000"/>
                </a:solidFill>
                <a:latin typeface="Arial"/>
                <a:ea typeface="DejaVu Sans"/>
              </a:rPr>
              <a:t>Successful answer:</a:t>
            </a:r>
            <a:endParaRPr b="0" lang="en-IN" sz="1800" spc="-1" strike="noStrike">
              <a:solidFill>
                <a:srgbClr val="000000"/>
              </a:solidFill>
              <a:latin typeface="Arial"/>
            </a:endParaRPr>
          </a:p>
        </p:txBody>
      </p:sp>
      <p:pic>
        <p:nvPicPr>
          <p:cNvPr id="119" name="" descr=""/>
          <p:cNvPicPr/>
          <p:nvPr/>
        </p:nvPicPr>
        <p:blipFill>
          <a:blip r:embed="rId3"/>
          <a:srcRect l="39329" t="0" r="15166" b="0"/>
          <a:stretch/>
        </p:blipFill>
        <p:spPr>
          <a:xfrm>
            <a:off x="8460000" y="1620000"/>
            <a:ext cx="2877840" cy="3597840"/>
          </a:xfrm>
          <a:prstGeom prst="rect">
            <a:avLst/>
          </a:prstGeom>
          <a:ln w="0">
            <a:noFill/>
          </a:ln>
        </p:spPr>
      </p:pic>
      <p:sp>
        <p:nvSpPr>
          <p:cNvPr id="120" name=""/>
          <p:cNvSpPr/>
          <p:nvPr/>
        </p:nvSpPr>
        <p:spPr>
          <a:xfrm>
            <a:off x="8371800" y="1017720"/>
            <a:ext cx="2517840" cy="600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800" spc="-1" strike="noStrike">
                <a:solidFill>
                  <a:srgbClr val="000000"/>
                </a:solidFill>
                <a:latin typeface="Arial"/>
                <a:ea typeface="DejaVu Sans"/>
              </a:rPr>
              <a:t>Unsuccessful answer:</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812880" y="274680"/>
            <a:ext cx="10665000" cy="484560"/>
          </a:xfrm>
          <a:prstGeom prst="rect">
            <a:avLst/>
          </a:prstGeom>
          <a:noFill/>
          <a:ln w="0">
            <a:noFill/>
          </a:ln>
        </p:spPr>
        <p:txBody>
          <a:bodyPr lIns="90000" rIns="90000" tIns="45000" bIns="45000" anchor="ctr">
            <a:noAutofit/>
          </a:bodyPr>
          <a:p>
            <a:pPr indent="0">
              <a:lnSpc>
                <a:spcPct val="100000"/>
              </a:lnSpc>
              <a:buNone/>
              <a:tabLst>
                <a:tab algn="l" pos="0"/>
              </a:tabLst>
            </a:pPr>
            <a:r>
              <a:rPr b="1" lang="en-GB" sz="2800" spc="-1" strike="noStrike">
                <a:solidFill>
                  <a:srgbClr val="17375e"/>
                </a:solidFill>
                <a:latin typeface="Verdana"/>
                <a:ea typeface="Verdana"/>
              </a:rPr>
              <a:t>Conclusion</a:t>
            </a:r>
            <a:endParaRPr b="0" lang="en-IN" sz="2800" spc="-1" strike="noStrike">
              <a:solidFill>
                <a:srgbClr val="000000"/>
              </a:solidFill>
              <a:latin typeface="Arial"/>
            </a:endParaRPr>
          </a:p>
        </p:txBody>
      </p:sp>
      <p:sp>
        <p:nvSpPr>
          <p:cNvPr id="122" name=""/>
          <p:cNvSpPr/>
          <p:nvPr/>
        </p:nvSpPr>
        <p:spPr>
          <a:xfrm>
            <a:off x="900000" y="900000"/>
            <a:ext cx="10617840" cy="51004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Aft>
                <a:spcPts val="1417"/>
              </a:spcAft>
            </a:pPr>
            <a:endParaRPr b="0" lang="en-IN" sz="2550" spc="-1" strike="noStrike">
              <a:solidFill>
                <a:srgbClr val="000000"/>
              </a:solidFill>
              <a:latin typeface="Arial"/>
              <a:ea typeface="DejaVu Sans"/>
            </a:endParaRPr>
          </a:p>
        </p:txBody>
      </p:sp>
      <p:sp>
        <p:nvSpPr>
          <p:cNvPr id="123" name=""/>
          <p:cNvSpPr/>
          <p:nvPr/>
        </p:nvSpPr>
        <p:spPr>
          <a:xfrm>
            <a:off x="540000" y="952200"/>
            <a:ext cx="11339280" cy="55270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r>
              <a:rPr b="0" lang="en-IN" sz="2400" spc="-1" strike="noStrike">
                <a:solidFill>
                  <a:srgbClr val="000000"/>
                </a:solidFill>
                <a:latin typeface="Arial"/>
                <a:ea typeface="DejaVu Sans"/>
              </a:rPr>
              <a:t> </a:t>
            </a:r>
            <a:r>
              <a:rPr b="0" lang="en-IN" sz="2400" spc="-1" strike="noStrike">
                <a:solidFill>
                  <a:srgbClr val="000000"/>
                </a:solidFill>
                <a:latin typeface="Arial"/>
                <a:ea typeface="DejaVu Sans"/>
              </a:rPr>
              <a:t>The proposed methods outline a robust methodology for developing an advanced healthcare chatbot. By leveraging diverse datasets, implementing Natural Language Processing (NLP) techniques, and constructing knowledge graphs, the chatbot aims to enhance user experience, improve response accuracy, and facilitate continuous learning. Machine learning algorithms, reinforced by deep learning models, form the core of intent recognition and entity extraction, ensuring the chatbot's adaptability and relevance. </a:t>
            </a:r>
            <a:endParaRPr b="0" lang="en-IN" sz="2400" spc="-1" strike="noStrike">
              <a:solidFill>
                <a:srgbClr val="000000"/>
              </a:solidFill>
              <a:latin typeface="Arial"/>
            </a:endParaRPr>
          </a:p>
          <a:p>
            <a:pPr algn="just">
              <a:lnSpc>
                <a:spcPct val="100000"/>
              </a:lnSpc>
            </a:pPr>
            <a:endParaRPr b="0" lang="en-IN" sz="2400" spc="-1" strike="noStrike">
              <a:solidFill>
                <a:srgbClr val="000000"/>
              </a:solidFill>
              <a:latin typeface="Arial"/>
            </a:endParaRPr>
          </a:p>
          <a:p>
            <a:pPr algn="just">
              <a:lnSpc>
                <a:spcPct val="100000"/>
              </a:lnSpc>
            </a:pPr>
            <a:r>
              <a:rPr b="0" lang="en-IN" sz="2400" spc="-1" strike="noStrike">
                <a:solidFill>
                  <a:srgbClr val="000000"/>
                </a:solidFill>
                <a:latin typeface="Arial"/>
                <a:ea typeface="DejaVu Sans"/>
              </a:rPr>
              <a:t>The incorporation of a user feedback loop, continuous learning mechanisms, and stringent privacy measures further underscores the commitment to user satisfaction, data security, and personalized healthcare guidance. This iterative and comprehensive development process is designed to create a self-learning medical chatbot that evolves with new information, user feedback, and changing healthcare contexts, ultimately providing an effective and reliable tool for accessible and personalized healthcare assistance.</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812880" y="274680"/>
            <a:ext cx="10665000" cy="484560"/>
          </a:xfrm>
          <a:prstGeom prst="rect">
            <a:avLst/>
          </a:prstGeom>
          <a:noFill/>
          <a:ln w="0">
            <a:noFill/>
          </a:ln>
        </p:spPr>
        <p:txBody>
          <a:bodyPr lIns="90000" rIns="90000" tIns="45000" bIns="45000" anchor="ctr">
            <a:noAutofit/>
          </a:bodyPr>
          <a:p>
            <a:pPr indent="0">
              <a:lnSpc>
                <a:spcPct val="100000"/>
              </a:lnSpc>
              <a:buNone/>
              <a:tabLst>
                <a:tab algn="l" pos="0"/>
              </a:tabLst>
            </a:pPr>
            <a:r>
              <a:rPr b="1" lang="en-GB" sz="2800" spc="-1" strike="noStrike">
                <a:solidFill>
                  <a:srgbClr val="17375e"/>
                </a:solidFill>
                <a:latin typeface="Verdana"/>
                <a:ea typeface="Verdana"/>
              </a:rPr>
              <a:t>References</a:t>
            </a:r>
            <a:endParaRPr b="0" lang="en-IN" sz="2800" spc="-1" strike="noStrike">
              <a:solidFill>
                <a:srgbClr val="000000"/>
              </a:solidFill>
              <a:latin typeface="Arial"/>
            </a:endParaRPr>
          </a:p>
        </p:txBody>
      </p:sp>
      <p:sp>
        <p:nvSpPr>
          <p:cNvPr id="125" name="PlaceHolder 2"/>
          <p:cNvSpPr>
            <a:spLocks noGrp="1"/>
          </p:cNvSpPr>
          <p:nvPr>
            <p:ph/>
          </p:nvPr>
        </p:nvSpPr>
        <p:spPr>
          <a:xfrm>
            <a:off x="812880" y="900000"/>
            <a:ext cx="10665000" cy="4950000"/>
          </a:xfrm>
          <a:prstGeom prst="rect">
            <a:avLst/>
          </a:prstGeom>
          <a:noFill/>
          <a:ln w="0">
            <a:noFill/>
          </a:ln>
        </p:spPr>
        <p:txBody>
          <a:bodyPr lIns="90000" rIns="90000" tIns="45000" bIns="45000" anchor="t">
            <a:noAutofit/>
          </a:bodyPr>
          <a:p>
            <a:pPr indent="0">
              <a:lnSpc>
                <a:spcPct val="100000"/>
              </a:lnSpc>
              <a:spcBef>
                <a:spcPts val="1417"/>
              </a:spcBef>
              <a:buNone/>
              <a:tabLst>
                <a:tab algn="l" pos="0"/>
              </a:tabLst>
            </a:pPr>
            <a:r>
              <a:rPr b="0" lang="en-IN" sz="1850" spc="-1" strike="noStrike">
                <a:solidFill>
                  <a:srgbClr val="000000"/>
                </a:solidFill>
                <a:latin typeface="TimesNewRomanPSMT"/>
              </a:rPr>
              <a:t>[1] A. P. Chaves and M. A. Gerosa, ‘‘How should my chatbot interact? A survey on social characteristics in human– chatbot interaction design,’’ Inc.. Hum.-Comput. Interact., vol. 37, no. 8, pp. 729–758, May 2021, doi:10.1080/10447318.2020.1841438.</a:t>
            </a:r>
            <a:endParaRPr b="0" lang="en-IN" sz="1850" spc="-1" strike="noStrike">
              <a:solidFill>
                <a:srgbClr val="000000"/>
              </a:solidFill>
              <a:latin typeface="Arial"/>
            </a:endParaRPr>
          </a:p>
          <a:p>
            <a:pPr indent="0">
              <a:lnSpc>
                <a:spcPct val="100000"/>
              </a:lnSpc>
              <a:spcBef>
                <a:spcPts val="1417"/>
              </a:spcBef>
              <a:buNone/>
              <a:tabLst>
                <a:tab algn="l" pos="0"/>
              </a:tabLst>
            </a:pPr>
            <a:r>
              <a:rPr b="0" lang="en-IN" sz="1850" spc="-1" strike="noStrike">
                <a:solidFill>
                  <a:srgbClr val="000000"/>
                </a:solidFill>
                <a:latin typeface="TimesNewRomanPSMT"/>
              </a:rPr>
              <a:t>[2] M. Chung, E. Ko, H. Joung, and S. J. Kim, ‘‘Chatbot e-service and customer satisfaction regarding luxury brands,’’ J. Bus. Res., vol. 117,pp. 587–595, Sep.2020</a:t>
            </a:r>
            <a:endParaRPr b="0" lang="en-IN" sz="1850" spc="-1" strike="noStrike">
              <a:solidFill>
                <a:srgbClr val="000000"/>
              </a:solidFill>
              <a:latin typeface="Arial"/>
            </a:endParaRPr>
          </a:p>
          <a:p>
            <a:pPr indent="0">
              <a:lnSpc>
                <a:spcPct val="100000"/>
              </a:lnSpc>
              <a:spcBef>
                <a:spcPts val="1417"/>
              </a:spcBef>
              <a:buNone/>
              <a:tabLst>
                <a:tab algn="l" pos="0"/>
              </a:tabLst>
            </a:pPr>
            <a:r>
              <a:rPr b="0" lang="en-IN" sz="1850" spc="-1" strike="noStrike">
                <a:solidFill>
                  <a:srgbClr val="000000"/>
                </a:solidFill>
                <a:latin typeface="TimesNewRomanPSMT"/>
              </a:rPr>
              <a:t>[3]Ms. Ch.Lavanya Susanna and R. Pratyusha, "COLLEGE ENQUIRY CHATBOT" in International Research Journal of Engineering and Technology (IRJET) on 3rd March 2020.</a:t>
            </a:r>
            <a:endParaRPr b="0" lang="en-IN" sz="1850" spc="-1" strike="noStrike">
              <a:solidFill>
                <a:srgbClr val="000000"/>
              </a:solidFill>
              <a:latin typeface="Arial"/>
            </a:endParaRPr>
          </a:p>
          <a:p>
            <a:pPr indent="0">
              <a:lnSpc>
                <a:spcPct val="100000"/>
              </a:lnSpc>
              <a:spcBef>
                <a:spcPts val="1417"/>
              </a:spcBef>
              <a:buNone/>
              <a:tabLst>
                <a:tab algn="l" pos="0"/>
              </a:tabLst>
            </a:pPr>
            <a:r>
              <a:rPr b="0" lang="en-IN" sz="1850" spc="-1" strike="noStrike">
                <a:solidFill>
                  <a:srgbClr val="000000"/>
                </a:solidFill>
                <a:latin typeface="TimesNewRomanPSMT"/>
              </a:rPr>
              <a:t>[4] S. Pérez-Soler, E. Guerra, and J. de Lara, ‘‘Model-driven chatbot development,’’ in Conceptual Modeling, G. Dobbie, U. Frank, G. Kappel, S. W. Liddle, and H. C. Mayr, Eds. Cham, Switzerland: Springer, 2020, pp. 207–222</a:t>
            </a:r>
            <a:endParaRPr b="0" lang="en-IN" sz="1850" spc="-1" strike="noStrike">
              <a:solidFill>
                <a:srgbClr val="000000"/>
              </a:solidFill>
              <a:latin typeface="Arial"/>
            </a:endParaRPr>
          </a:p>
          <a:p>
            <a:pPr indent="0">
              <a:lnSpc>
                <a:spcPct val="100000"/>
              </a:lnSpc>
              <a:spcBef>
                <a:spcPts val="1417"/>
              </a:spcBef>
              <a:buNone/>
              <a:tabLst>
                <a:tab algn="l" pos="0"/>
              </a:tabLst>
            </a:pPr>
            <a:r>
              <a:rPr b="0" lang="en-IN" sz="1850" spc="-1" strike="noStrike">
                <a:solidFill>
                  <a:srgbClr val="000000"/>
                </a:solidFill>
                <a:latin typeface="TimesNewRomanPSMT"/>
              </a:rPr>
              <a:t>[5] M. M. H. Dihyat and J. Hough, ‘‘Can rule-based chatbots outperform neural models without pre-training in small data situations: A preliminary comparison of AIML and Seq2Seq,’’ in Proc. 25th Workshop Semantics Pragmatics Dialogue, 2021, pp. 1–3</a:t>
            </a:r>
            <a:endParaRPr b="0" lang="en-IN" sz="1850" spc="-1" strike="noStrike">
              <a:solidFill>
                <a:srgbClr val="000000"/>
              </a:solidFill>
              <a:latin typeface="Arial"/>
            </a:endParaRPr>
          </a:p>
          <a:p>
            <a:pPr indent="0">
              <a:lnSpc>
                <a:spcPct val="100000"/>
              </a:lnSpc>
              <a:spcBef>
                <a:spcPts val="1417"/>
              </a:spcBef>
              <a:buNone/>
              <a:tabLst>
                <a:tab algn="l" pos="0"/>
              </a:tabLst>
            </a:pPr>
            <a:r>
              <a:rPr b="0" lang="en-IN" sz="1850" spc="-1" strike="noStrike">
                <a:solidFill>
                  <a:srgbClr val="000000"/>
                </a:solidFill>
                <a:latin typeface="TimesNewRomanPSMT"/>
              </a:rPr>
              <a:t>[6] J. Jiang and N. Ahuja, ‘‘Response quality in human-chatbot collaborative systems,’’ in Proc. 43rd Int. ACM SIGIR Conf. Res. Develop. Inf. Retr. New York, NY, USA: Association for Computing Machinery, Jul. 2020.</a:t>
            </a:r>
            <a:endParaRPr b="0" lang="en-IN" sz="18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p:nvPr>
        </p:nvSpPr>
        <p:spPr>
          <a:xfrm>
            <a:off x="812880" y="1143000"/>
            <a:ext cx="10665000" cy="4950000"/>
          </a:xfrm>
          <a:prstGeom prst="rect">
            <a:avLst/>
          </a:prstGeom>
          <a:noFill/>
          <a:ln w="0">
            <a:noFill/>
          </a:ln>
        </p:spPr>
        <p:txBody>
          <a:bodyPr lIns="90000" rIns="90000" tIns="45000" bIns="45000" anchor="t">
            <a:normAutofit/>
          </a:bodyPr>
          <a:p>
            <a:pPr indent="0" algn="ctr">
              <a:lnSpc>
                <a:spcPct val="100000"/>
              </a:lnSpc>
              <a:spcBef>
                <a:spcPts val="879"/>
              </a:spcBef>
              <a:buNone/>
              <a:tabLst>
                <a:tab algn="l" pos="0"/>
              </a:tabLst>
            </a:pPr>
            <a:endParaRPr b="0" lang="en-IN" sz="4400" spc="-1" strike="noStrike">
              <a:solidFill>
                <a:srgbClr val="000000"/>
              </a:solidFill>
              <a:latin typeface="Arial"/>
            </a:endParaRPr>
          </a:p>
          <a:p>
            <a:pPr indent="0" algn="ctr">
              <a:lnSpc>
                <a:spcPct val="100000"/>
              </a:lnSpc>
              <a:spcBef>
                <a:spcPts val="879"/>
              </a:spcBef>
              <a:buNone/>
              <a:tabLst>
                <a:tab algn="l" pos="0"/>
              </a:tabLst>
            </a:pPr>
            <a:endParaRPr b="0" lang="en-IN" sz="4400" spc="-1" strike="noStrike">
              <a:solidFill>
                <a:srgbClr val="000000"/>
              </a:solidFill>
              <a:latin typeface="Arial"/>
            </a:endParaRPr>
          </a:p>
          <a:p>
            <a:pPr indent="0" algn="ctr">
              <a:lnSpc>
                <a:spcPct val="100000"/>
              </a:lnSpc>
              <a:spcBef>
                <a:spcPts val="1199"/>
              </a:spcBef>
              <a:buNone/>
              <a:tabLst>
                <a:tab algn="l" pos="0"/>
              </a:tabLst>
            </a:pPr>
            <a:r>
              <a:rPr b="0" lang="en-GB" sz="6000" spc="-1" strike="noStrike">
                <a:solidFill>
                  <a:srgbClr val="000000"/>
                </a:solidFill>
                <a:latin typeface="Verdana"/>
                <a:ea typeface="Verdana"/>
              </a:rPr>
              <a:t>Thank You</a:t>
            </a:r>
            <a:endParaRPr b="0" lang="en-IN" sz="6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12880" y="292680"/>
            <a:ext cx="10665000" cy="484560"/>
          </a:xfrm>
          <a:prstGeom prst="rect">
            <a:avLst/>
          </a:prstGeom>
          <a:noFill/>
          <a:ln w="0">
            <a:noFill/>
          </a:ln>
        </p:spPr>
        <p:txBody>
          <a:bodyPr lIns="90000" rIns="90000" tIns="45000" bIns="45000" anchor="ctr">
            <a:noAutofit/>
          </a:bodyPr>
          <a:p>
            <a:pPr indent="0">
              <a:lnSpc>
                <a:spcPct val="100000"/>
              </a:lnSpc>
              <a:buNone/>
              <a:tabLst>
                <a:tab algn="l" pos="0"/>
              </a:tabLst>
            </a:pPr>
            <a:r>
              <a:rPr b="1" lang="en-GB" sz="2800" spc="-1" strike="noStrike">
                <a:solidFill>
                  <a:srgbClr val="17375e"/>
                </a:solidFill>
                <a:latin typeface="Verdana"/>
                <a:ea typeface="Verdana"/>
              </a:rPr>
              <a:t>Introduction</a:t>
            </a:r>
            <a:endParaRPr b="0" lang="en-IN" sz="2800" spc="-1" strike="noStrike">
              <a:solidFill>
                <a:srgbClr val="000000"/>
              </a:solidFill>
              <a:latin typeface="Arial"/>
            </a:endParaRPr>
          </a:p>
        </p:txBody>
      </p:sp>
      <p:sp>
        <p:nvSpPr>
          <p:cNvPr id="92" name=""/>
          <p:cNvSpPr/>
          <p:nvPr/>
        </p:nvSpPr>
        <p:spPr>
          <a:xfrm>
            <a:off x="720720" y="1080000"/>
            <a:ext cx="10798560" cy="525852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Aft>
                <a:spcPts val="567"/>
              </a:spcAft>
            </a:pPr>
            <a:r>
              <a:rPr b="0" lang="en-IN" sz="2600" spc="-1" strike="noStrike">
                <a:solidFill>
                  <a:srgbClr val="000000"/>
                </a:solidFill>
                <a:latin typeface="Arial"/>
                <a:ea typeface="DejaVu Sans"/>
              </a:rPr>
              <a:t>In the dynamic landscape of healthcare technology, the emergence of a self-learning medical chatbot marks a pivotal shift in user engagement with healthcare resources. This proposed methodology intricately weaves together data collection, Natural Language Processing (NLP), and machine learning techniques to sculpt an intelligent healthcare assistant.</a:t>
            </a:r>
            <a:endParaRPr b="0" lang="en-IN" sz="2600" spc="-1" strike="noStrike">
              <a:solidFill>
                <a:srgbClr val="000000"/>
              </a:solidFill>
              <a:latin typeface="Arial"/>
            </a:endParaRPr>
          </a:p>
          <a:p>
            <a:pPr algn="just">
              <a:lnSpc>
                <a:spcPct val="100000"/>
              </a:lnSpc>
              <a:spcAft>
                <a:spcPts val="567"/>
              </a:spcAft>
            </a:pPr>
            <a:r>
              <a:rPr b="0" lang="en-IN" sz="2600" spc="-1" strike="noStrike">
                <a:solidFill>
                  <a:srgbClr val="000000"/>
                </a:solidFill>
                <a:latin typeface="Arial"/>
                <a:ea typeface="DejaVu Sans"/>
              </a:rPr>
              <a:t> </a:t>
            </a:r>
            <a:r>
              <a:rPr b="0" lang="en-IN" sz="2600" spc="-1" strike="noStrike">
                <a:solidFill>
                  <a:srgbClr val="000000"/>
                </a:solidFill>
                <a:latin typeface="Arial"/>
                <a:ea typeface="DejaVu Sans"/>
              </a:rPr>
              <a:t>Prioritizing user experience, data precision, and privacy safeguards, the chatbot aims to be a reliable and adaptable guide, offering personalized assistance amid the intricate tapestry of healthcare information. As we embark on this journey, the vision is clear: to redefine accessibility and responsiveness in the realm of healthcare support through an evolving and intelligent chatbot framework.</a:t>
            </a:r>
            <a:endParaRPr b="0" lang="en-IN"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812880" y="414000"/>
            <a:ext cx="10665000" cy="484560"/>
          </a:xfrm>
          <a:prstGeom prst="rect">
            <a:avLst/>
          </a:prstGeom>
          <a:noFill/>
          <a:ln w="0">
            <a:noFill/>
          </a:ln>
        </p:spPr>
        <p:txBody>
          <a:bodyPr lIns="90000" rIns="90000" tIns="45000" bIns="45000" anchor="ctr">
            <a:noAutofit/>
          </a:bodyPr>
          <a:p>
            <a:pPr indent="0">
              <a:lnSpc>
                <a:spcPct val="100000"/>
              </a:lnSpc>
              <a:buNone/>
              <a:tabLst>
                <a:tab algn="l" pos="0"/>
              </a:tabLst>
            </a:pPr>
            <a:r>
              <a:rPr b="1" lang="en-GB" sz="2800" spc="-1" strike="noStrike">
                <a:solidFill>
                  <a:srgbClr val="17375e"/>
                </a:solidFill>
                <a:latin typeface="Verdana"/>
                <a:ea typeface="Verdana"/>
              </a:rPr>
              <a:t>Literature Review</a:t>
            </a:r>
            <a:endParaRPr b="0" lang="en-IN" sz="2800" spc="-1" strike="noStrike">
              <a:solidFill>
                <a:srgbClr val="000000"/>
              </a:solidFill>
              <a:latin typeface="Arial"/>
            </a:endParaRPr>
          </a:p>
        </p:txBody>
      </p:sp>
      <p:sp>
        <p:nvSpPr>
          <p:cNvPr id="94" name="PlaceHolder 2"/>
          <p:cNvSpPr>
            <a:spLocks noGrp="1"/>
          </p:cNvSpPr>
          <p:nvPr>
            <p:ph/>
          </p:nvPr>
        </p:nvSpPr>
        <p:spPr>
          <a:xfrm>
            <a:off x="720000" y="988560"/>
            <a:ext cx="10665000" cy="4950000"/>
          </a:xfrm>
          <a:prstGeom prst="rect">
            <a:avLst/>
          </a:prstGeom>
          <a:noFill/>
          <a:ln w="0">
            <a:noFill/>
          </a:ln>
        </p:spPr>
        <p:txBody>
          <a:bodyPr lIns="90000" rIns="90000" tIns="45000" bIns="45000" anchor="t">
            <a:noAutofit/>
          </a:bodyPr>
          <a:p>
            <a:pPr indent="0">
              <a:spcBef>
                <a:spcPts val="1417"/>
              </a:spcBef>
              <a:buNone/>
            </a:pPr>
            <a:endParaRPr b="0" lang="en-IN" sz="1800" spc="-1" strike="noStrike">
              <a:solidFill>
                <a:srgbClr val="000000"/>
              </a:solidFill>
              <a:latin typeface="Arial"/>
            </a:endParaRPr>
          </a:p>
        </p:txBody>
      </p:sp>
      <p:graphicFrame>
        <p:nvGraphicFramePr>
          <p:cNvPr id="95" name="Table 2"/>
          <p:cNvGraphicFramePr/>
          <p:nvPr/>
        </p:nvGraphicFramePr>
        <p:xfrm>
          <a:off x="-30600" y="988560"/>
          <a:ext cx="12196080" cy="5034240"/>
        </p:xfrm>
        <a:graphic>
          <a:graphicData uri="http://schemas.openxmlformats.org/drawingml/2006/table">
            <a:tbl>
              <a:tblPr/>
              <a:tblGrid>
                <a:gridCol w="2831760"/>
                <a:gridCol w="3771360"/>
                <a:gridCol w="1891800"/>
                <a:gridCol w="3701520"/>
              </a:tblGrid>
              <a:tr h="356760">
                <a:tc>
                  <a:txBody>
                    <a:bodyPr anchor="t">
                      <a:noAutofit/>
                    </a:bodyPr>
                    <a:p>
                      <a:pPr>
                        <a:lnSpc>
                          <a:spcPct val="100000"/>
                        </a:lnSpc>
                      </a:pPr>
                      <a:r>
                        <a:rPr b="1" lang="en-US" sz="1800" spc="-1" strike="noStrike">
                          <a:solidFill>
                            <a:schemeClr val="lt1"/>
                          </a:solidFill>
                          <a:latin typeface="Arial"/>
                          <a:ea typeface="DejaVu Sans"/>
                        </a:rPr>
                        <a:t>Title</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nSpc>
                          <a:spcPct val="100000"/>
                        </a:lnSpc>
                      </a:pPr>
                      <a:r>
                        <a:rPr b="1" lang="en-US" sz="1800" spc="-1" strike="noStrike">
                          <a:solidFill>
                            <a:schemeClr val="lt1"/>
                          </a:solidFill>
                          <a:latin typeface="Arial"/>
                          <a:ea typeface="DejaVu Sans"/>
                        </a:rPr>
                        <a:t>Author</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nSpc>
                          <a:spcPct val="100000"/>
                        </a:lnSpc>
                      </a:pPr>
                      <a:r>
                        <a:rPr b="1" lang="en-US" sz="1800" spc="-1" strike="noStrike">
                          <a:solidFill>
                            <a:schemeClr val="lt1"/>
                          </a:solidFill>
                          <a:latin typeface="Arial"/>
                          <a:ea typeface="DejaVu Sans"/>
                        </a:rPr>
                        <a:t>Published Date</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nSpc>
                          <a:spcPct val="100000"/>
                        </a:lnSpc>
                      </a:pPr>
                      <a:r>
                        <a:rPr b="1" lang="en-US" sz="1800" spc="-1" strike="noStrike">
                          <a:solidFill>
                            <a:schemeClr val="lt1"/>
                          </a:solidFill>
                          <a:latin typeface="Arial"/>
                          <a:ea typeface="DejaVu Sans"/>
                        </a:rPr>
                        <a:t>Technology used</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1428840">
                <a:tc>
                  <a:txBody>
                    <a:bodyPr anchor="t">
                      <a:noAutofit/>
                    </a:bodyPr>
                    <a:p>
                      <a:pPr>
                        <a:lnSpc>
                          <a:spcPct val="100000"/>
                        </a:lnSpc>
                      </a:pPr>
                      <a:r>
                        <a:rPr b="1" lang="en-US" sz="1500" spc="-1" strike="noStrike">
                          <a:solidFill>
                            <a:schemeClr val="dk1"/>
                          </a:solidFill>
                          <a:latin typeface="Arial"/>
                          <a:ea typeface="DejaVu Sans"/>
                        </a:rPr>
                        <a:t>PERSONAL HEALTHCARE CHATBOT FOR MEDICAL SUGGESTIONS USING ARTIFICIAL INTELLIGENCE AND MACHINE LEARNING</a:t>
                      </a:r>
                      <a:endParaRPr b="0" lang="en-IN" sz="15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marL="285840" indent="-285840">
                        <a:lnSpc>
                          <a:spcPct val="100000"/>
                        </a:lnSpc>
                        <a:buClr>
                          <a:srgbClr val="000000"/>
                        </a:buClr>
                        <a:buFont typeface="Arial"/>
                        <a:buChar char="•"/>
                      </a:pPr>
                      <a:r>
                        <a:rPr b="0" lang="en-US" sz="1800" spc="-1" strike="noStrike">
                          <a:solidFill>
                            <a:schemeClr val="dk1"/>
                          </a:solidFill>
                          <a:latin typeface="Arial"/>
                          <a:ea typeface="DejaVu Sans"/>
                        </a:rPr>
                        <a:t>Mrs. P. Elakkiya</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M. Varun</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P. S. Mohamed Riswan Maliq</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S. Pragadeesh</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a:lnSpc>
                          <a:spcPct val="100000"/>
                        </a:lnSpc>
                      </a:pPr>
                      <a:r>
                        <a:rPr b="0" lang="en-US" sz="1800" spc="-1" strike="noStrike">
                          <a:solidFill>
                            <a:schemeClr val="dk1"/>
                          </a:solidFill>
                          <a:latin typeface="Arial"/>
                          <a:ea typeface="DejaVu Sans"/>
                        </a:rPr>
                        <a:t>1, June 2022</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marL="285840" indent="-285840">
                        <a:lnSpc>
                          <a:spcPct val="100000"/>
                        </a:lnSpc>
                        <a:buClr>
                          <a:srgbClr val="000000"/>
                        </a:buClr>
                        <a:buFont typeface="Arial"/>
                        <a:buChar char="•"/>
                      </a:pPr>
                      <a:r>
                        <a:rPr b="0" lang="en-US" sz="1800" spc="-1" strike="noStrike">
                          <a:solidFill>
                            <a:schemeClr val="dk1"/>
                          </a:solidFill>
                          <a:latin typeface="Arial"/>
                          <a:ea typeface="DejaVu Sans"/>
                        </a:rPr>
                        <a:t>Natural Language Processing</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Cosine Similarity Algorithm</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Artificial Intelligence </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User Interface</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 </a:t>
                      </a:r>
                      <a:r>
                        <a:rPr b="0" lang="en-US" sz="1800" spc="-1" strike="noStrike">
                          <a:solidFill>
                            <a:schemeClr val="dk1"/>
                          </a:solidFill>
                          <a:latin typeface="Arial"/>
                          <a:ea typeface="DejaVu Sans"/>
                        </a:rPr>
                        <a:t>Machine Learning</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1695960">
                <a:tc>
                  <a:txBody>
                    <a:bodyPr anchor="t">
                      <a:noAutofit/>
                    </a:bodyPr>
                    <a:p>
                      <a:pPr>
                        <a:lnSpc>
                          <a:spcPct val="100000"/>
                        </a:lnSpc>
                      </a:pPr>
                      <a:r>
                        <a:rPr b="1" lang="en-US" sz="1800" spc="-1" strike="noStrike">
                          <a:solidFill>
                            <a:schemeClr val="dk1"/>
                          </a:solidFill>
                          <a:latin typeface="Arial"/>
                          <a:ea typeface="DejaVu Sans"/>
                        </a:rPr>
                        <a:t>HEALTHCARE CHATBOT</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marL="285840" indent="-285840">
                        <a:lnSpc>
                          <a:spcPct val="100000"/>
                        </a:lnSpc>
                        <a:buClr>
                          <a:srgbClr val="000000"/>
                        </a:buClr>
                        <a:buFont typeface="Arial"/>
                        <a:buChar char="•"/>
                      </a:pPr>
                      <a:r>
                        <a:rPr b="0" lang="en-US" sz="1800" spc="-1" strike="noStrike">
                          <a:solidFill>
                            <a:schemeClr val="dk1"/>
                          </a:solidFill>
                          <a:latin typeface="Arial"/>
                          <a:ea typeface="DejaVu Sans"/>
                        </a:rPr>
                        <a:t>Shailesh D. Kalkar</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Prof. Pramila M. </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Chawan</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a:lnSpc>
                          <a:spcPct val="100000"/>
                        </a:lnSpc>
                      </a:pPr>
                      <a:r>
                        <a:rPr b="0" lang="en-US" sz="1800" spc="-1" strike="noStrike">
                          <a:solidFill>
                            <a:schemeClr val="dk1"/>
                          </a:solidFill>
                          <a:latin typeface="Arial"/>
                          <a:ea typeface="DejaVu Sans"/>
                        </a:rPr>
                        <a:t>09 ,Sep 2022</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marL="285840" indent="-285840">
                        <a:lnSpc>
                          <a:spcPct val="100000"/>
                        </a:lnSpc>
                        <a:buClr>
                          <a:srgbClr val="000000"/>
                        </a:buClr>
                        <a:buFont typeface="Arial"/>
                        <a:buChar char="•"/>
                      </a:pPr>
                      <a:r>
                        <a:rPr b="0" lang="en-US" sz="1800" spc="-1" strike="noStrike">
                          <a:solidFill>
                            <a:schemeClr val="dk1"/>
                          </a:solidFill>
                          <a:latin typeface="Arial"/>
                          <a:ea typeface="DejaVu Sans"/>
                        </a:rPr>
                        <a:t>Recommendation System</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Machine Learning Recommendation models</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Content filtering,</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Collaborative filtering</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1552680">
                <a:tc>
                  <a:txBody>
                    <a:bodyPr anchor="t">
                      <a:noAutofit/>
                    </a:bodyPr>
                    <a:p>
                      <a:pPr>
                        <a:lnSpc>
                          <a:spcPct val="100000"/>
                        </a:lnSpc>
                      </a:pPr>
                      <a:r>
                        <a:rPr b="1" lang="en-US" sz="1800" spc="-1" strike="noStrike">
                          <a:solidFill>
                            <a:schemeClr val="dk1"/>
                          </a:solidFill>
                          <a:latin typeface="Arial"/>
                          <a:ea typeface="DejaVu Sans"/>
                        </a:rPr>
                        <a:t>Bots using Natural Language Processing in </a:t>
                      </a:r>
                      <a:endParaRPr b="0" lang="en-IN" sz="1800" spc="-1" strike="noStrike">
                        <a:solidFill>
                          <a:srgbClr val="000000"/>
                        </a:solidFill>
                        <a:latin typeface="Arial"/>
                      </a:endParaRPr>
                    </a:p>
                    <a:p>
                      <a:pPr>
                        <a:lnSpc>
                          <a:spcPct val="100000"/>
                        </a:lnSpc>
                      </a:pPr>
                      <a:r>
                        <a:rPr b="1" lang="en-US" sz="1800" spc="-1" strike="noStrike">
                          <a:solidFill>
                            <a:schemeClr val="dk1"/>
                          </a:solidFill>
                          <a:latin typeface="Arial"/>
                          <a:ea typeface="DejaVu Sans"/>
                        </a:rPr>
                        <a:t>Medical Sector</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marL="285840" indent="-285840">
                        <a:lnSpc>
                          <a:spcPct val="100000"/>
                        </a:lnSpc>
                        <a:buClr>
                          <a:srgbClr val="000000"/>
                        </a:buClr>
                        <a:buFont typeface="Arial"/>
                        <a:buChar char="•"/>
                      </a:pPr>
                      <a:r>
                        <a:rPr b="0" lang="en-US" sz="1800" spc="-1" strike="noStrike">
                          <a:solidFill>
                            <a:schemeClr val="dk1"/>
                          </a:solidFill>
                          <a:latin typeface="Arial"/>
                          <a:ea typeface="DejaVu Sans"/>
                        </a:rPr>
                        <a:t>Ramni Harbir Singh</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Sargam Maurya</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Tanisha Tripathi</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Tushar Narula </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Gaurav Srivastav</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a:lnSpc>
                          <a:spcPct val="100000"/>
                        </a:lnSpc>
                      </a:pPr>
                      <a:r>
                        <a:rPr b="0" lang="en-US" sz="1800" spc="-1" strike="noStrike">
                          <a:solidFill>
                            <a:schemeClr val="dk1"/>
                          </a:solidFill>
                          <a:latin typeface="Arial"/>
                          <a:ea typeface="DejaVu Sans"/>
                        </a:rPr>
                        <a:t>5, June 2020</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marL="285840" indent="-285840">
                        <a:lnSpc>
                          <a:spcPct val="100000"/>
                        </a:lnSpc>
                        <a:buClr>
                          <a:srgbClr val="000000"/>
                        </a:buClr>
                        <a:buFont typeface="Arial"/>
                        <a:buChar char="•"/>
                      </a:pPr>
                      <a:r>
                        <a:rPr b="0" lang="en-US" sz="1800" spc="-1" strike="noStrike">
                          <a:solidFill>
                            <a:schemeClr val="dk1"/>
                          </a:solidFill>
                          <a:latin typeface="Arial"/>
                          <a:ea typeface="DejaVu Sans"/>
                        </a:rPr>
                        <a:t>Recommendation System</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Content-Based</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Recommender System </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Deep learning</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bl>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96" name="Table 1"/>
          <p:cNvGraphicFramePr/>
          <p:nvPr/>
        </p:nvGraphicFramePr>
        <p:xfrm>
          <a:off x="-30240" y="988920"/>
          <a:ext cx="12196080" cy="5034240"/>
        </p:xfrm>
        <a:graphic>
          <a:graphicData uri="http://schemas.openxmlformats.org/drawingml/2006/table">
            <a:tbl>
              <a:tblPr/>
              <a:tblGrid>
                <a:gridCol w="2831760"/>
                <a:gridCol w="3771360"/>
                <a:gridCol w="1891800"/>
                <a:gridCol w="3701520"/>
              </a:tblGrid>
              <a:tr h="356760">
                <a:tc>
                  <a:txBody>
                    <a:bodyPr anchor="t">
                      <a:noAutofit/>
                    </a:bodyPr>
                    <a:p>
                      <a:pPr>
                        <a:lnSpc>
                          <a:spcPct val="100000"/>
                        </a:lnSpc>
                      </a:pPr>
                      <a:r>
                        <a:rPr b="1" lang="en-US" sz="1800" spc="-1" strike="noStrike">
                          <a:solidFill>
                            <a:schemeClr val="lt1"/>
                          </a:solidFill>
                          <a:latin typeface="Arial"/>
                          <a:ea typeface="DejaVu Sans"/>
                        </a:rPr>
                        <a:t>Title</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nSpc>
                          <a:spcPct val="100000"/>
                        </a:lnSpc>
                      </a:pPr>
                      <a:r>
                        <a:rPr b="1" lang="en-US" sz="1800" spc="-1" strike="noStrike">
                          <a:solidFill>
                            <a:schemeClr val="lt1"/>
                          </a:solidFill>
                          <a:latin typeface="Arial"/>
                          <a:ea typeface="DejaVu Sans"/>
                        </a:rPr>
                        <a:t>Author</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nSpc>
                          <a:spcPct val="100000"/>
                        </a:lnSpc>
                      </a:pPr>
                      <a:r>
                        <a:rPr b="1" lang="en-US" sz="1800" spc="-1" strike="noStrike">
                          <a:solidFill>
                            <a:schemeClr val="lt1"/>
                          </a:solidFill>
                          <a:latin typeface="Arial"/>
                          <a:ea typeface="DejaVu Sans"/>
                        </a:rPr>
                        <a:t>Published Date</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nSpc>
                          <a:spcPct val="100000"/>
                        </a:lnSpc>
                      </a:pPr>
                      <a:r>
                        <a:rPr b="1" lang="en-US" sz="1800" spc="-1" strike="noStrike">
                          <a:solidFill>
                            <a:schemeClr val="lt1"/>
                          </a:solidFill>
                          <a:latin typeface="Arial"/>
                          <a:ea typeface="DejaVu Sans"/>
                        </a:rPr>
                        <a:t>Technology used</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1428840">
                <a:tc>
                  <a:txBody>
                    <a:bodyPr anchor="t">
                      <a:noAutofit/>
                    </a:bodyPr>
                    <a:p>
                      <a:pPr>
                        <a:lnSpc>
                          <a:spcPct val="100000"/>
                        </a:lnSpc>
                      </a:pPr>
                      <a:r>
                        <a:rPr b="1" lang="en-US" sz="1800" spc="-1" strike="noStrike">
                          <a:solidFill>
                            <a:schemeClr val="dk1"/>
                          </a:solidFill>
                          <a:latin typeface="Arial"/>
                          <a:ea typeface="DejaVu Sans"/>
                        </a:rPr>
                        <a:t>Chatbot Application for Tourism Using Deep Learning</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marL="285840" indent="-285840">
                        <a:lnSpc>
                          <a:spcPct val="100000"/>
                        </a:lnSpc>
                        <a:buClr>
                          <a:srgbClr val="000000"/>
                        </a:buClr>
                        <a:buFont typeface="Arial"/>
                        <a:buChar char="•"/>
                      </a:pPr>
                      <a:r>
                        <a:rPr b="0" lang="en-US" sz="1800" spc="-1" strike="noStrike">
                          <a:solidFill>
                            <a:schemeClr val="dk1"/>
                          </a:solidFill>
                          <a:latin typeface="Arial"/>
                          <a:ea typeface="DejaVu Sans"/>
                        </a:rPr>
                        <a:t>Ramni Harbir Singh</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Sargam Maurya</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Tanisha Tripathi</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Tushar Narula </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Gaurav Srivastav</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a:lnSpc>
                          <a:spcPct val="100000"/>
                        </a:lnSpc>
                      </a:pPr>
                      <a:r>
                        <a:rPr b="0" lang="en-US" sz="1800" spc="-1" strike="noStrike">
                          <a:solidFill>
                            <a:schemeClr val="dk1"/>
                          </a:solidFill>
                          <a:latin typeface="Arial"/>
                          <a:ea typeface="DejaVu Sans"/>
                        </a:rPr>
                        <a:t>1, June 2022</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marL="285840" indent="-285840">
                        <a:lnSpc>
                          <a:spcPct val="100000"/>
                        </a:lnSpc>
                        <a:buClr>
                          <a:srgbClr val="000000"/>
                        </a:buClr>
                        <a:buFont typeface="Arial"/>
                        <a:buChar char="•"/>
                      </a:pPr>
                      <a:r>
                        <a:rPr b="0" lang="en-US" sz="1800" spc="-1" strike="noStrike">
                          <a:solidFill>
                            <a:schemeClr val="dk1"/>
                          </a:solidFill>
                          <a:latin typeface="Arial"/>
                          <a:ea typeface="DejaVu Sans"/>
                        </a:rPr>
                        <a:t>Natural Language Processing</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Cosine Similarity Algorithm</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Artificial Intelligence </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User Interface</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 </a:t>
                      </a:r>
                      <a:r>
                        <a:rPr b="0" lang="en-US" sz="1800" spc="-1" strike="noStrike">
                          <a:solidFill>
                            <a:schemeClr val="dk1"/>
                          </a:solidFill>
                          <a:latin typeface="Arial"/>
                          <a:ea typeface="DejaVu Sans"/>
                        </a:rPr>
                        <a:t>Machine Learning</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1695960">
                <a:tc>
                  <a:txBody>
                    <a:bodyPr anchor="t">
                      <a:noAutofit/>
                    </a:bodyPr>
                    <a:p>
                      <a:pPr>
                        <a:lnSpc>
                          <a:spcPct val="100000"/>
                        </a:lnSpc>
                      </a:pPr>
                      <a:r>
                        <a:rPr b="1" lang="en-US" sz="1800" spc="-1" strike="noStrike">
                          <a:solidFill>
                            <a:schemeClr val="dk1"/>
                          </a:solidFill>
                          <a:latin typeface="Arial"/>
                          <a:ea typeface="DejaVu Sans"/>
                        </a:rPr>
                        <a:t>Nurse-Bot: A Robot System Applied to Medical</a:t>
                      </a:r>
                      <a:endParaRPr b="0" lang="en-IN" sz="1800" spc="-1" strike="noStrike">
                        <a:solidFill>
                          <a:srgbClr val="000000"/>
                        </a:solidFill>
                        <a:latin typeface="Arial"/>
                      </a:endParaRPr>
                    </a:p>
                    <a:p>
                      <a:pPr>
                        <a:lnSpc>
                          <a:spcPct val="100000"/>
                        </a:lnSpc>
                      </a:pPr>
                      <a:r>
                        <a:rPr b="1" lang="en-US" sz="1800" spc="-1" strike="noStrike">
                          <a:solidFill>
                            <a:schemeClr val="dk1"/>
                          </a:solidFill>
                          <a:latin typeface="Arial"/>
                          <a:ea typeface="DejaVu Sans"/>
                        </a:rPr>
                        <a:t>Assistance</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marL="216000" indent="-216000">
                        <a:lnSpc>
                          <a:spcPct val="100000"/>
                        </a:lnSpc>
                        <a:buClr>
                          <a:srgbClr val="000000"/>
                        </a:buClr>
                        <a:buSzPct val="45000"/>
                        <a:buFont typeface="Wingdings" charset="2"/>
                        <a:buChar char=""/>
                      </a:pPr>
                      <a:r>
                        <a:rPr b="0" lang="en-US" sz="1800" spc="-1" strike="noStrike">
                          <a:solidFill>
                            <a:schemeClr val="dk1"/>
                          </a:solidFill>
                          <a:latin typeface="Arial"/>
                          <a:ea typeface="DejaVu Sans"/>
                        </a:rPr>
                        <a:t>Trisha K R1</a:t>
                      </a:r>
                      <a:endParaRPr b="0" lang="en-IN" sz="18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1800" spc="-1" strike="noStrike">
                          <a:solidFill>
                            <a:schemeClr val="dk1"/>
                          </a:solidFill>
                          <a:latin typeface="Arial"/>
                          <a:ea typeface="DejaVu Sans"/>
                        </a:rPr>
                        <a:t>Ebina S2</a:t>
                      </a:r>
                      <a:endParaRPr b="0" lang="en-IN" sz="18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1800" spc="-1" strike="noStrike">
                          <a:solidFill>
                            <a:schemeClr val="dk1"/>
                          </a:solidFill>
                          <a:latin typeface="Arial"/>
                          <a:ea typeface="DejaVu Sans"/>
                        </a:rPr>
                        <a:t>Sahana Akshadha J3</a:t>
                      </a:r>
                      <a:endParaRPr b="0" lang="en-IN" sz="18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1800" spc="-1" strike="noStrike">
                          <a:solidFill>
                            <a:schemeClr val="dk1"/>
                          </a:solidFill>
                          <a:latin typeface="Arial"/>
                          <a:ea typeface="DejaVu Sans"/>
                        </a:rPr>
                        <a:t>Mrs. T. Subashini4</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a:lnSpc>
                          <a:spcPct val="100000"/>
                        </a:lnSpc>
                      </a:pPr>
                      <a:r>
                        <a:rPr b="0" lang="en-US" sz="1800" spc="-1" strike="noStrike">
                          <a:solidFill>
                            <a:schemeClr val="dk1"/>
                          </a:solidFill>
                          <a:latin typeface="Arial"/>
                          <a:ea typeface="DejaVu Sans"/>
                        </a:rPr>
                        <a:t>09 ,Sep 2022</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marL="285840" indent="-285840">
                        <a:lnSpc>
                          <a:spcPct val="100000"/>
                        </a:lnSpc>
                        <a:buClr>
                          <a:srgbClr val="000000"/>
                        </a:buClr>
                        <a:buFont typeface="Arial"/>
                        <a:buChar char="•"/>
                      </a:pPr>
                      <a:r>
                        <a:rPr b="0" lang="en-US" sz="1800" spc="-1" strike="noStrike">
                          <a:solidFill>
                            <a:schemeClr val="dk1"/>
                          </a:solidFill>
                          <a:latin typeface="Arial"/>
                          <a:ea typeface="DejaVu Sans"/>
                        </a:rPr>
                        <a:t>Recommendation System</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Machine Learning</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Movies Recommendation models</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Content filtering,</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Collaborative filtering</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1552680">
                <a:tc>
                  <a:txBody>
                    <a:bodyPr anchor="t">
                      <a:noAutofit/>
                    </a:bodyPr>
                    <a:p>
                      <a:pPr>
                        <a:lnSpc>
                          <a:spcPct val="100000"/>
                        </a:lnSpc>
                      </a:pPr>
                      <a:r>
                        <a:rPr b="1" lang="en-US" sz="1800" spc="-1" strike="noStrike">
                          <a:solidFill>
                            <a:schemeClr val="dk1"/>
                          </a:solidFill>
                          <a:latin typeface="Arial"/>
                          <a:ea typeface="DejaVu Sans"/>
                        </a:rPr>
                        <a:t>Advanced Healthcare Chat Bot using Pytho</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marL="285840" indent="-285840">
                        <a:lnSpc>
                          <a:spcPct val="100000"/>
                        </a:lnSpc>
                        <a:buClr>
                          <a:srgbClr val="000000"/>
                        </a:buClr>
                        <a:buFont typeface="Arial"/>
                        <a:buChar char="•"/>
                      </a:pPr>
                      <a:r>
                        <a:rPr b="0" lang="en-US" sz="1800" spc="-1" strike="noStrike">
                          <a:solidFill>
                            <a:schemeClr val="dk1"/>
                          </a:solidFill>
                          <a:latin typeface="Arial"/>
                          <a:ea typeface="DejaVu Sans"/>
                        </a:rPr>
                        <a:t>Mrs. P. Elakkiya</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M. Varun</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P. S. Mohamed Riswan Maliq</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S. Pragadeesh</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a:lnSpc>
                          <a:spcPct val="100000"/>
                        </a:lnSpc>
                      </a:pPr>
                      <a:r>
                        <a:rPr b="0" lang="en-US" sz="1800" spc="-1" strike="noStrike">
                          <a:solidFill>
                            <a:schemeClr val="dk1"/>
                          </a:solidFill>
                          <a:latin typeface="Arial"/>
                          <a:ea typeface="DejaVu Sans"/>
                        </a:rPr>
                        <a:t>5, June 2020</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marL="285840" indent="-285840">
                        <a:lnSpc>
                          <a:spcPct val="100000"/>
                        </a:lnSpc>
                        <a:buClr>
                          <a:srgbClr val="000000"/>
                        </a:buClr>
                        <a:buFont typeface="Arial"/>
                        <a:buChar char="•"/>
                      </a:pPr>
                      <a:r>
                        <a:rPr b="0" lang="en-US" sz="1800" spc="-1" strike="noStrike">
                          <a:solidFill>
                            <a:schemeClr val="dk1"/>
                          </a:solidFill>
                          <a:latin typeface="Arial"/>
                          <a:ea typeface="DejaVu Sans"/>
                        </a:rPr>
                        <a:t>Recommendation System</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Content-Based</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Recommender System </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Deep learning</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bl>
          </a:graphicData>
        </a:graphic>
      </p:graphicFrame>
      <p:sp>
        <p:nvSpPr>
          <p:cNvPr id="97" name=""/>
          <p:cNvSpPr/>
          <p:nvPr/>
        </p:nvSpPr>
        <p:spPr>
          <a:xfrm>
            <a:off x="760680" y="360000"/>
            <a:ext cx="4819320" cy="520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800" spc="-1" strike="noStrike">
                <a:solidFill>
                  <a:srgbClr val="17375e"/>
                </a:solidFill>
                <a:latin typeface="Verdana"/>
                <a:ea typeface="Verdana"/>
              </a:rPr>
              <a:t>Literature Review</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98" name="Table 4"/>
          <p:cNvGraphicFramePr/>
          <p:nvPr/>
        </p:nvGraphicFramePr>
        <p:xfrm>
          <a:off x="-29880" y="989280"/>
          <a:ext cx="12196080" cy="5034240"/>
        </p:xfrm>
        <a:graphic>
          <a:graphicData uri="http://schemas.openxmlformats.org/drawingml/2006/table">
            <a:tbl>
              <a:tblPr/>
              <a:tblGrid>
                <a:gridCol w="2831760"/>
                <a:gridCol w="3771360"/>
                <a:gridCol w="1891800"/>
                <a:gridCol w="3701520"/>
              </a:tblGrid>
              <a:tr h="356760">
                <a:tc>
                  <a:txBody>
                    <a:bodyPr anchor="t">
                      <a:noAutofit/>
                    </a:bodyPr>
                    <a:p>
                      <a:pPr>
                        <a:lnSpc>
                          <a:spcPct val="100000"/>
                        </a:lnSpc>
                      </a:pPr>
                      <a:r>
                        <a:rPr b="1" lang="en-US" sz="1800" spc="-1" strike="noStrike">
                          <a:solidFill>
                            <a:schemeClr val="lt1"/>
                          </a:solidFill>
                          <a:latin typeface="Arial"/>
                          <a:ea typeface="DejaVu Sans"/>
                        </a:rPr>
                        <a:t>Title</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nSpc>
                          <a:spcPct val="100000"/>
                        </a:lnSpc>
                      </a:pPr>
                      <a:r>
                        <a:rPr b="1" lang="en-US" sz="1800" spc="-1" strike="noStrike">
                          <a:solidFill>
                            <a:schemeClr val="lt1"/>
                          </a:solidFill>
                          <a:latin typeface="Arial"/>
                          <a:ea typeface="DejaVu Sans"/>
                        </a:rPr>
                        <a:t>Author</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nSpc>
                          <a:spcPct val="100000"/>
                        </a:lnSpc>
                      </a:pPr>
                      <a:r>
                        <a:rPr b="1" lang="en-US" sz="1800" spc="-1" strike="noStrike">
                          <a:solidFill>
                            <a:schemeClr val="lt1"/>
                          </a:solidFill>
                          <a:latin typeface="Arial"/>
                          <a:ea typeface="DejaVu Sans"/>
                        </a:rPr>
                        <a:t>Published Date</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nSpc>
                          <a:spcPct val="100000"/>
                        </a:lnSpc>
                      </a:pPr>
                      <a:r>
                        <a:rPr b="1" lang="en-US" sz="1800" spc="-1" strike="noStrike">
                          <a:solidFill>
                            <a:schemeClr val="lt1"/>
                          </a:solidFill>
                          <a:latin typeface="Arial"/>
                          <a:ea typeface="DejaVu Sans"/>
                        </a:rPr>
                        <a:t>Technology used</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1428840">
                <a:tc>
                  <a:txBody>
                    <a:bodyPr anchor="t">
                      <a:noAutofit/>
                    </a:bodyPr>
                    <a:p>
                      <a:pPr>
                        <a:lnSpc>
                          <a:spcPct val="100000"/>
                        </a:lnSpc>
                      </a:pPr>
                      <a:r>
                        <a:rPr b="1" lang="en-US" sz="1800" spc="-1" strike="noStrike">
                          <a:solidFill>
                            <a:schemeClr val="dk1"/>
                          </a:solidFill>
                          <a:latin typeface="Arial"/>
                          <a:ea typeface="DejaVu Sans"/>
                        </a:rPr>
                        <a:t>Artificial Intelligence based Healthcare Chat Bot System</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marL="285840" indent="-285840">
                        <a:lnSpc>
                          <a:spcPct val="100000"/>
                        </a:lnSpc>
                        <a:buClr>
                          <a:srgbClr val="000000"/>
                        </a:buClr>
                        <a:buFont typeface="Arial"/>
                        <a:buChar char="•"/>
                      </a:pPr>
                      <a:r>
                        <a:rPr b="0" lang="en-US" sz="1800" spc="-1" strike="noStrike">
                          <a:solidFill>
                            <a:schemeClr val="dk1"/>
                          </a:solidFill>
                          <a:latin typeface="Arial"/>
                          <a:ea typeface="DejaVu Sans"/>
                        </a:rPr>
                        <a:t>Mrs. P. Elakkiya</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M. Varun</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P. S. Mohamed Riswan Maliq</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S. Pragadeesh</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a:lnSpc>
                          <a:spcPct val="100000"/>
                        </a:lnSpc>
                      </a:pPr>
                      <a:r>
                        <a:rPr b="0" lang="en-US" sz="1800" spc="-1" strike="noStrike">
                          <a:solidFill>
                            <a:schemeClr val="dk1"/>
                          </a:solidFill>
                          <a:latin typeface="Arial"/>
                          <a:ea typeface="DejaVu Sans"/>
                        </a:rPr>
                        <a:t>1, June 2022</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marL="285840" indent="-285840">
                        <a:lnSpc>
                          <a:spcPct val="100000"/>
                        </a:lnSpc>
                        <a:buClr>
                          <a:srgbClr val="000000"/>
                        </a:buClr>
                        <a:buFont typeface="Arial"/>
                        <a:buChar char="•"/>
                      </a:pPr>
                      <a:r>
                        <a:rPr b="0" lang="en-US" sz="1800" spc="-1" strike="noStrike">
                          <a:solidFill>
                            <a:schemeClr val="dk1"/>
                          </a:solidFill>
                          <a:latin typeface="Arial"/>
                          <a:ea typeface="DejaVu Sans"/>
                        </a:rPr>
                        <a:t>Natural Language Processing</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Cosine Similarity Algorithm</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Artificial Intelligence </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User Interface</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 </a:t>
                      </a:r>
                      <a:r>
                        <a:rPr b="0" lang="en-US" sz="1800" spc="-1" strike="noStrike">
                          <a:solidFill>
                            <a:schemeClr val="dk1"/>
                          </a:solidFill>
                          <a:latin typeface="Arial"/>
                          <a:ea typeface="DejaVu Sans"/>
                        </a:rPr>
                        <a:t>Machine Learning</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1695960">
                <a:tc>
                  <a:txBody>
                    <a:bodyPr anchor="t">
                      <a:noAutofit/>
                    </a:bodyPr>
                    <a:p>
                      <a:pPr>
                        <a:lnSpc>
                          <a:spcPct val="100000"/>
                        </a:lnSpc>
                      </a:pPr>
                      <a:r>
                        <a:rPr b="1" lang="en-US" sz="1800" spc="-1" strike="noStrike">
                          <a:solidFill>
                            <a:schemeClr val="dk1"/>
                          </a:solidFill>
                          <a:latin typeface="Arial"/>
                          <a:ea typeface="DejaVu Sans"/>
                        </a:rPr>
                        <a:t>Automatized Medical Chatbot (Medibot)</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marL="216000" indent="-216000">
                        <a:lnSpc>
                          <a:spcPct val="100000"/>
                        </a:lnSpc>
                        <a:buClr>
                          <a:srgbClr val="000000"/>
                        </a:buClr>
                        <a:buSzPct val="45000"/>
                        <a:buFont typeface="Wingdings" charset="2"/>
                        <a:buChar char=""/>
                      </a:pPr>
                      <a:r>
                        <a:rPr b="0" lang="en-US" sz="1800" spc="-1" strike="noStrike">
                          <a:solidFill>
                            <a:schemeClr val="dk1"/>
                          </a:solidFill>
                          <a:latin typeface="Arial"/>
                          <a:ea typeface="DejaVu Sans"/>
                        </a:rPr>
                        <a:t>Ramni Harbir Singh</a:t>
                      </a:r>
                      <a:endParaRPr b="0" lang="en-IN" sz="18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1800" spc="-1" strike="noStrike">
                          <a:solidFill>
                            <a:schemeClr val="dk1"/>
                          </a:solidFill>
                          <a:latin typeface="Arial"/>
                          <a:ea typeface="DejaVu Sans"/>
                        </a:rPr>
                        <a:t>Sargam Maurya</a:t>
                      </a:r>
                      <a:endParaRPr b="0" lang="en-IN" sz="18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1800" spc="-1" strike="noStrike">
                          <a:solidFill>
                            <a:schemeClr val="dk1"/>
                          </a:solidFill>
                          <a:latin typeface="Arial"/>
                          <a:ea typeface="DejaVu Sans"/>
                        </a:rPr>
                        <a:t>Tanisha Tripathi</a:t>
                      </a:r>
                      <a:endParaRPr b="0" lang="en-IN" sz="18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1800" spc="-1" strike="noStrike">
                          <a:solidFill>
                            <a:schemeClr val="dk1"/>
                          </a:solidFill>
                          <a:latin typeface="Arial"/>
                          <a:ea typeface="DejaVu Sans"/>
                        </a:rPr>
                        <a:t>Tushar Narula </a:t>
                      </a:r>
                      <a:endParaRPr b="0" lang="en-IN" sz="18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1800" spc="-1" strike="noStrike">
                          <a:solidFill>
                            <a:schemeClr val="dk1"/>
                          </a:solidFill>
                          <a:latin typeface="Arial"/>
                          <a:ea typeface="DejaVu Sans"/>
                        </a:rPr>
                        <a:t>Gaurav Srivastav</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a:lnSpc>
                          <a:spcPct val="100000"/>
                        </a:lnSpc>
                      </a:pPr>
                      <a:r>
                        <a:rPr b="0" lang="en-US" sz="1800" spc="-1" strike="noStrike">
                          <a:solidFill>
                            <a:schemeClr val="dk1"/>
                          </a:solidFill>
                          <a:latin typeface="Arial"/>
                          <a:ea typeface="DejaVu Sans"/>
                        </a:rPr>
                        <a:t>09 ,Sep 2022</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marL="285840" indent="-285840">
                        <a:lnSpc>
                          <a:spcPct val="100000"/>
                        </a:lnSpc>
                        <a:buClr>
                          <a:srgbClr val="000000"/>
                        </a:buClr>
                        <a:buFont typeface="Arial"/>
                        <a:buChar char="•"/>
                      </a:pPr>
                      <a:r>
                        <a:rPr b="0" lang="en-US" sz="1800" spc="-1" strike="noStrike">
                          <a:solidFill>
                            <a:schemeClr val="dk1"/>
                          </a:solidFill>
                          <a:latin typeface="Arial"/>
                          <a:ea typeface="DejaVu Sans"/>
                        </a:rPr>
                        <a:t>Recommendation System</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Machine Learning</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Movies Recommendation models</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Content filtering,</a:t>
                      </a:r>
                      <a:endParaRPr b="0" lang="en-IN"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chemeClr val="dk1"/>
                          </a:solidFill>
                          <a:latin typeface="Arial"/>
                          <a:ea typeface="DejaVu Sans"/>
                        </a:rPr>
                        <a:t>Collaborative filtering</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1552680">
                <a:tc>
                  <a:txBody>
                    <a:bodyPr anchor="t">
                      <a:noAutofit/>
                    </a:bodyPr>
                    <a:p>
                      <a:endParaRPr b="1" lang="en-IN" sz="2400" spc="-1" strike="noStrike">
                        <a:solidFill>
                          <a:srgbClr val="000000"/>
                        </a:solidFill>
                        <a:latin typeface="Times New Roman"/>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endParaRPr b="0" lang="en-IN" sz="2400" spc="-1" strike="noStrike">
                        <a:solidFill>
                          <a:srgbClr val="000000"/>
                        </a:solidFill>
                        <a:latin typeface="Times New Roman"/>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endParaRPr b="0" lang="en-IN" sz="2400" spc="-1" strike="noStrike">
                        <a:solidFill>
                          <a:srgbClr val="000000"/>
                        </a:solidFill>
                        <a:latin typeface="Times New Roman"/>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endParaRPr b="0" lang="en-IN" sz="2400" spc="-1" strike="noStrike">
                        <a:solidFill>
                          <a:srgbClr val="000000"/>
                        </a:solidFill>
                        <a:latin typeface="Times New Roman"/>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bl>
          </a:graphicData>
        </a:graphic>
      </p:graphicFrame>
      <p:sp>
        <p:nvSpPr>
          <p:cNvPr id="99" name=""/>
          <p:cNvSpPr/>
          <p:nvPr/>
        </p:nvSpPr>
        <p:spPr>
          <a:xfrm>
            <a:off x="720000" y="360000"/>
            <a:ext cx="4680000" cy="520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800" spc="-1" strike="noStrike">
                <a:solidFill>
                  <a:srgbClr val="17375e"/>
                </a:solidFill>
                <a:latin typeface="Verdana"/>
                <a:ea typeface="Verdana"/>
              </a:rPr>
              <a:t>Literature Review</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812880" y="274680"/>
            <a:ext cx="10665000" cy="484560"/>
          </a:xfrm>
          <a:prstGeom prst="rect">
            <a:avLst/>
          </a:prstGeom>
          <a:noFill/>
          <a:ln w="0">
            <a:noFill/>
          </a:ln>
        </p:spPr>
        <p:txBody>
          <a:bodyPr lIns="90000" rIns="90000" tIns="45000" bIns="45000" anchor="ctr">
            <a:noAutofit/>
          </a:bodyPr>
          <a:p>
            <a:pPr indent="0">
              <a:lnSpc>
                <a:spcPct val="100000"/>
              </a:lnSpc>
              <a:buNone/>
              <a:tabLst>
                <a:tab algn="l" pos="0"/>
              </a:tabLst>
            </a:pPr>
            <a:r>
              <a:rPr b="1" lang="en-GB" sz="2800" spc="-1" strike="noStrike">
                <a:solidFill>
                  <a:srgbClr val="17375e"/>
                </a:solidFill>
                <a:latin typeface="Verdana"/>
                <a:ea typeface="Verdana"/>
              </a:rPr>
              <a:t>Proposed Method</a:t>
            </a:r>
            <a:endParaRPr b="0" lang="en-IN" sz="2800" spc="-1" strike="noStrike">
              <a:solidFill>
                <a:srgbClr val="000000"/>
              </a:solidFill>
              <a:latin typeface="Arial"/>
            </a:endParaRPr>
          </a:p>
        </p:txBody>
      </p:sp>
      <p:sp>
        <p:nvSpPr>
          <p:cNvPr id="101" name="PlaceHolder 2"/>
          <p:cNvSpPr>
            <a:spLocks noGrp="1"/>
          </p:cNvSpPr>
          <p:nvPr>
            <p:ph/>
          </p:nvPr>
        </p:nvSpPr>
        <p:spPr>
          <a:xfrm>
            <a:off x="180000" y="720000"/>
            <a:ext cx="12238560" cy="5218560"/>
          </a:xfrm>
          <a:prstGeom prst="rect">
            <a:avLst/>
          </a:prstGeom>
          <a:noFill/>
          <a:ln w="0">
            <a:noFill/>
          </a:ln>
        </p:spPr>
        <p:txBody>
          <a:bodyPr lIns="90000" rIns="90000" tIns="45000" bIns="45000" anchor="t">
            <a:noAutofit/>
          </a:bodyPr>
          <a:p>
            <a:pPr marL="343080" indent="0">
              <a:lnSpc>
                <a:spcPct val="100000"/>
              </a:lnSpc>
              <a:spcBef>
                <a:spcPts val="479"/>
              </a:spcBef>
              <a:buNone/>
              <a:tabLst>
                <a:tab algn="l" pos="0"/>
              </a:tabLst>
            </a:pPr>
            <a:endParaRPr b="0" lang="en-IN" sz="1600" spc="-1" strike="noStrike">
              <a:solidFill>
                <a:srgbClr val="000000"/>
              </a:solidFill>
              <a:latin typeface="Arial"/>
            </a:endParaRPr>
          </a:p>
          <a:p>
            <a:pPr marL="343080" indent="0">
              <a:lnSpc>
                <a:spcPct val="100000"/>
              </a:lnSpc>
              <a:spcBef>
                <a:spcPts val="482"/>
              </a:spcBef>
              <a:spcAft>
                <a:spcPts val="283"/>
              </a:spcAft>
              <a:buNone/>
              <a:tabLst>
                <a:tab algn="l" pos="0"/>
              </a:tabLst>
            </a:pPr>
            <a:r>
              <a:rPr b="1" lang="en-US" sz="1600" spc="-1" strike="noStrike">
                <a:solidFill>
                  <a:srgbClr val="000000"/>
                </a:solidFill>
                <a:latin typeface="Verdana"/>
                <a:ea typeface="Verdana"/>
              </a:rPr>
              <a:t>1. Data Collection and Preprocessing:</a:t>
            </a:r>
            <a:endParaRPr b="0" lang="en-IN" sz="1600" spc="-1" strike="noStrike">
              <a:solidFill>
                <a:srgbClr val="000000"/>
              </a:solidFill>
              <a:latin typeface="Arial"/>
            </a:endParaRPr>
          </a:p>
          <a:p>
            <a:pPr marL="343080" indent="0">
              <a:lnSpc>
                <a:spcPct val="100000"/>
              </a:lnSpc>
              <a:spcBef>
                <a:spcPts val="479"/>
              </a:spcBef>
              <a:buNone/>
              <a:tabLst>
                <a:tab algn="l" pos="0"/>
              </a:tabLst>
            </a:pPr>
            <a:r>
              <a:rPr b="1" lang="en-US" sz="1600" spc="-1" strike="noStrike">
                <a:solidFill>
                  <a:srgbClr val="000000"/>
                </a:solidFill>
                <a:latin typeface="Verdana"/>
                <a:ea typeface="Verdana"/>
              </a:rPr>
              <a:t>    </a:t>
            </a:r>
            <a:r>
              <a:rPr b="0" lang="en-US" sz="1600" spc="-1" strike="noStrike">
                <a:solidFill>
                  <a:srgbClr val="000000"/>
                </a:solidFill>
                <a:latin typeface="Verdana"/>
                <a:ea typeface="Verdana"/>
              </a:rPr>
              <a:t>Gather a diverse dataset of medical texts, including textbooks, research papers, and reputable </a:t>
            </a:r>
            <a:endParaRPr b="0" lang="en-IN" sz="1600" spc="-1" strike="noStrike">
              <a:solidFill>
                <a:srgbClr val="000000"/>
              </a:solidFill>
              <a:latin typeface="Arial"/>
            </a:endParaRPr>
          </a:p>
          <a:p>
            <a:pPr marL="343080" indent="0">
              <a:lnSpc>
                <a:spcPct val="100000"/>
              </a:lnSpc>
              <a:spcBef>
                <a:spcPts val="479"/>
              </a:spcBef>
              <a:buNone/>
              <a:tabLst>
                <a:tab algn="l" pos="0"/>
              </a:tabLst>
            </a:pPr>
            <a:r>
              <a:rPr b="0" lang="en-US" sz="1600" spc="-1" strike="noStrike">
                <a:solidFill>
                  <a:srgbClr val="000000"/>
                </a:solidFill>
                <a:latin typeface="Verdana"/>
                <a:ea typeface="Verdana"/>
              </a:rPr>
              <a:t>    </a:t>
            </a:r>
            <a:r>
              <a:rPr b="0" lang="en-US" sz="1600" spc="-1" strike="noStrike">
                <a:solidFill>
                  <a:srgbClr val="000000"/>
                </a:solidFill>
                <a:latin typeface="Verdana"/>
                <a:ea typeface="Verdana"/>
              </a:rPr>
              <a:t>online sources.</a:t>
            </a:r>
            <a:endParaRPr b="0" lang="en-IN" sz="1600" spc="-1" strike="noStrike">
              <a:solidFill>
                <a:srgbClr val="000000"/>
              </a:solidFill>
              <a:latin typeface="Arial"/>
            </a:endParaRPr>
          </a:p>
          <a:p>
            <a:pPr marL="343080" indent="0">
              <a:lnSpc>
                <a:spcPct val="100000"/>
              </a:lnSpc>
              <a:spcBef>
                <a:spcPts val="479"/>
              </a:spcBef>
              <a:buNone/>
              <a:tabLst>
                <a:tab algn="l" pos="0"/>
              </a:tabLst>
            </a:pPr>
            <a:r>
              <a:rPr b="0" lang="en-US" sz="1600" spc="-1" strike="noStrike">
                <a:solidFill>
                  <a:srgbClr val="000000"/>
                </a:solidFill>
                <a:latin typeface="Verdana"/>
                <a:ea typeface="Verdana"/>
              </a:rPr>
              <a:t>    </a:t>
            </a:r>
            <a:r>
              <a:rPr b="0" lang="en-US" sz="1600" spc="-1" strike="noStrike">
                <a:solidFill>
                  <a:srgbClr val="000000"/>
                </a:solidFill>
                <a:latin typeface="Verdana"/>
                <a:ea typeface="Verdana"/>
              </a:rPr>
              <a:t>Preprocess the data to remove noise, standardize formatting, and ensure consistency.</a:t>
            </a:r>
            <a:endParaRPr b="0" lang="en-IN" sz="1600" spc="-1" strike="noStrike">
              <a:solidFill>
                <a:srgbClr val="000000"/>
              </a:solidFill>
              <a:latin typeface="Arial"/>
            </a:endParaRPr>
          </a:p>
          <a:p>
            <a:pPr marL="343080" indent="0">
              <a:lnSpc>
                <a:spcPct val="100000"/>
              </a:lnSpc>
              <a:spcBef>
                <a:spcPts val="482"/>
              </a:spcBef>
              <a:spcAft>
                <a:spcPts val="283"/>
              </a:spcAft>
              <a:buNone/>
              <a:tabLst>
                <a:tab algn="l" pos="0"/>
              </a:tabLst>
            </a:pPr>
            <a:r>
              <a:rPr b="1" lang="en-US" sz="1600" spc="-1" strike="noStrike">
                <a:solidFill>
                  <a:srgbClr val="000000"/>
                </a:solidFill>
                <a:latin typeface="Verdana"/>
                <a:ea typeface="Verdana"/>
              </a:rPr>
              <a:t>2. Natural Language Processing (NLP):</a:t>
            </a:r>
            <a:endParaRPr b="0" lang="en-IN" sz="1600" spc="-1" strike="noStrike">
              <a:solidFill>
                <a:srgbClr val="000000"/>
              </a:solidFill>
              <a:latin typeface="Arial"/>
            </a:endParaRPr>
          </a:p>
          <a:p>
            <a:pPr marL="343080" indent="0">
              <a:lnSpc>
                <a:spcPct val="100000"/>
              </a:lnSpc>
              <a:spcBef>
                <a:spcPts val="479"/>
              </a:spcBef>
              <a:buNone/>
              <a:tabLst>
                <a:tab algn="l" pos="0"/>
              </a:tabLst>
            </a:pPr>
            <a:r>
              <a:rPr b="1" lang="en-US" sz="1600" spc="-1" strike="noStrike">
                <a:solidFill>
                  <a:srgbClr val="000000"/>
                </a:solidFill>
                <a:latin typeface="Verdana"/>
                <a:ea typeface="Verdana"/>
              </a:rPr>
              <a:t>   </a:t>
            </a:r>
            <a:r>
              <a:rPr b="0" lang="en-US" sz="1600" spc="-1" strike="noStrike">
                <a:solidFill>
                  <a:srgbClr val="000000"/>
                </a:solidFill>
                <a:latin typeface="Verdana"/>
                <a:ea typeface="Verdana"/>
              </a:rPr>
              <a:t> </a:t>
            </a:r>
            <a:r>
              <a:rPr b="0" lang="en-US" sz="1600" spc="-1" strike="noStrike">
                <a:solidFill>
                  <a:srgbClr val="000000"/>
                </a:solidFill>
                <a:latin typeface="Verdana"/>
                <a:ea typeface="Verdana"/>
              </a:rPr>
              <a:t>Implement NLP techniques to understand and analyze medical text, including named entity recognition,</a:t>
            </a:r>
            <a:endParaRPr b="0" lang="en-IN" sz="1600" spc="-1" strike="noStrike">
              <a:solidFill>
                <a:srgbClr val="000000"/>
              </a:solidFill>
              <a:latin typeface="Arial"/>
            </a:endParaRPr>
          </a:p>
          <a:p>
            <a:pPr marL="343080" indent="0">
              <a:lnSpc>
                <a:spcPct val="100000"/>
              </a:lnSpc>
              <a:spcBef>
                <a:spcPts val="479"/>
              </a:spcBef>
              <a:buNone/>
              <a:tabLst>
                <a:tab algn="l" pos="0"/>
              </a:tabLst>
            </a:pPr>
            <a:r>
              <a:rPr b="0" lang="en-US" sz="1600" spc="-1" strike="noStrike">
                <a:solidFill>
                  <a:srgbClr val="000000"/>
                </a:solidFill>
                <a:latin typeface="Verdana"/>
                <a:ea typeface="Verdana"/>
              </a:rPr>
              <a:t>    </a:t>
            </a:r>
            <a:r>
              <a:rPr b="0" lang="en-US" sz="1600" spc="-1" strike="noStrike">
                <a:solidFill>
                  <a:srgbClr val="000000"/>
                </a:solidFill>
                <a:latin typeface="Verdana"/>
                <a:ea typeface="Verdana"/>
              </a:rPr>
              <a:t>part-of-speech tagging, and sentiment analysis.</a:t>
            </a:r>
            <a:endParaRPr b="0" lang="en-IN" sz="1600" spc="-1" strike="noStrike">
              <a:solidFill>
                <a:srgbClr val="000000"/>
              </a:solidFill>
              <a:latin typeface="Arial"/>
            </a:endParaRPr>
          </a:p>
          <a:p>
            <a:pPr marL="343080" indent="0">
              <a:lnSpc>
                <a:spcPct val="100000"/>
              </a:lnSpc>
              <a:spcBef>
                <a:spcPts val="482"/>
              </a:spcBef>
              <a:spcAft>
                <a:spcPts val="283"/>
              </a:spcAft>
              <a:buNone/>
              <a:tabLst>
                <a:tab algn="l" pos="0"/>
              </a:tabLst>
            </a:pPr>
            <a:r>
              <a:rPr b="1" lang="en-US" sz="1600" spc="-1" strike="noStrike">
                <a:solidFill>
                  <a:srgbClr val="000000"/>
                </a:solidFill>
                <a:latin typeface="Verdana"/>
                <a:ea typeface="Verdana"/>
              </a:rPr>
              <a:t>3. Knowledge Graphs:</a:t>
            </a:r>
            <a:endParaRPr b="0" lang="en-IN" sz="1600" spc="-1" strike="noStrike">
              <a:solidFill>
                <a:srgbClr val="000000"/>
              </a:solidFill>
              <a:latin typeface="Arial"/>
            </a:endParaRPr>
          </a:p>
          <a:p>
            <a:pPr marL="343080" indent="0">
              <a:lnSpc>
                <a:spcPct val="100000"/>
              </a:lnSpc>
              <a:spcBef>
                <a:spcPts val="479"/>
              </a:spcBef>
              <a:buNone/>
              <a:tabLst>
                <a:tab algn="l" pos="0"/>
              </a:tabLst>
            </a:pPr>
            <a:r>
              <a:rPr b="1" lang="en-US" sz="1600" spc="-1" strike="noStrike">
                <a:solidFill>
                  <a:srgbClr val="000000"/>
                </a:solidFill>
                <a:latin typeface="Verdana"/>
                <a:ea typeface="Verdana"/>
              </a:rPr>
              <a:t>   </a:t>
            </a:r>
            <a:r>
              <a:rPr b="0" lang="en-US" sz="1600" spc="-1" strike="noStrike">
                <a:solidFill>
                  <a:srgbClr val="000000"/>
                </a:solidFill>
                <a:latin typeface="Verdana"/>
                <a:ea typeface="Verdana"/>
              </a:rPr>
              <a:t>Create a structured knowledge graph using the preprocessed data to organize medical concepts and their,             facilitating efficient information retrieval.</a:t>
            </a:r>
            <a:endParaRPr b="0" lang="en-IN" sz="1600" spc="-1" strike="noStrike">
              <a:solidFill>
                <a:srgbClr val="000000"/>
              </a:solidFill>
              <a:latin typeface="Arial"/>
            </a:endParaRPr>
          </a:p>
          <a:p>
            <a:pPr marL="343080" indent="0">
              <a:lnSpc>
                <a:spcPct val="100000"/>
              </a:lnSpc>
              <a:spcBef>
                <a:spcPts val="482"/>
              </a:spcBef>
              <a:spcAft>
                <a:spcPts val="283"/>
              </a:spcAft>
              <a:buNone/>
              <a:tabLst>
                <a:tab algn="l" pos="0"/>
              </a:tabLst>
            </a:pPr>
            <a:r>
              <a:rPr b="1" lang="en-US" sz="1600" spc="-1" strike="noStrike">
                <a:solidFill>
                  <a:srgbClr val="000000"/>
                </a:solidFill>
                <a:latin typeface="Verdana"/>
                <a:ea typeface="Verdana"/>
              </a:rPr>
              <a:t>4. Intent Recognition and Entity Extraction:</a:t>
            </a:r>
            <a:endParaRPr b="0" lang="en-IN" sz="1600" spc="-1" strike="noStrike">
              <a:solidFill>
                <a:srgbClr val="000000"/>
              </a:solidFill>
              <a:latin typeface="Arial"/>
            </a:endParaRPr>
          </a:p>
          <a:p>
            <a:pPr marL="343080" indent="0">
              <a:lnSpc>
                <a:spcPct val="100000"/>
              </a:lnSpc>
              <a:spcBef>
                <a:spcPts val="479"/>
              </a:spcBef>
              <a:buNone/>
              <a:tabLst>
                <a:tab algn="l" pos="0"/>
              </a:tabLst>
            </a:pPr>
            <a:r>
              <a:rPr b="1" lang="en-US" sz="1600" spc="-1" strike="noStrike">
                <a:solidFill>
                  <a:srgbClr val="000000"/>
                </a:solidFill>
                <a:latin typeface="Verdana"/>
                <a:ea typeface="Verdana"/>
              </a:rPr>
              <a:t>    </a:t>
            </a:r>
            <a:r>
              <a:rPr b="0" lang="en-US" sz="1600" spc="-1" strike="noStrike">
                <a:solidFill>
                  <a:srgbClr val="000000"/>
                </a:solidFill>
                <a:latin typeface="Verdana"/>
                <a:ea typeface="Verdana"/>
              </a:rPr>
              <a:t>Utilize machine learning models to identify user intents and extract relevant entities from user queries, </a:t>
            </a:r>
            <a:endParaRPr b="0" lang="en-IN" sz="1600" spc="-1" strike="noStrike">
              <a:solidFill>
                <a:srgbClr val="000000"/>
              </a:solidFill>
              <a:latin typeface="Arial"/>
            </a:endParaRPr>
          </a:p>
          <a:p>
            <a:pPr marL="343080" indent="0">
              <a:lnSpc>
                <a:spcPct val="100000"/>
              </a:lnSpc>
              <a:spcBef>
                <a:spcPts val="479"/>
              </a:spcBef>
              <a:buNone/>
              <a:tabLst>
                <a:tab algn="l" pos="0"/>
              </a:tabLst>
            </a:pPr>
            <a:r>
              <a:rPr b="0" lang="en-US" sz="1600" spc="-1" strike="noStrike">
                <a:solidFill>
                  <a:srgbClr val="000000"/>
                </a:solidFill>
                <a:latin typeface="Verdana"/>
                <a:ea typeface="Verdana"/>
              </a:rPr>
              <a:t>    </a:t>
            </a:r>
            <a:r>
              <a:rPr b="0" lang="en-US" sz="1600" spc="-1" strike="noStrike">
                <a:solidFill>
                  <a:srgbClr val="000000"/>
                </a:solidFill>
                <a:latin typeface="Verdana"/>
                <a:ea typeface="Verdana"/>
              </a:rPr>
              <a:t>aiding in understanding the context and purpose of the conversation.</a:t>
            </a:r>
            <a:endParaRPr b="0" lang="en-IN" sz="1600" spc="-1" strike="noStrike">
              <a:solidFill>
                <a:srgbClr val="000000"/>
              </a:solidFill>
              <a:latin typeface="Arial"/>
            </a:endParaRPr>
          </a:p>
          <a:p>
            <a:pPr marL="343080" indent="0">
              <a:lnSpc>
                <a:spcPct val="100000"/>
              </a:lnSpc>
              <a:spcBef>
                <a:spcPts val="482"/>
              </a:spcBef>
              <a:spcAft>
                <a:spcPts val="567"/>
              </a:spcAft>
              <a:buNone/>
              <a:tabLst>
                <a:tab algn="l" pos="0"/>
              </a:tabLst>
            </a:pPr>
            <a:r>
              <a:rPr b="1" lang="en-US" sz="1600" spc="-1" strike="noStrike">
                <a:solidFill>
                  <a:srgbClr val="000000"/>
                </a:solidFill>
                <a:latin typeface="Verdana"/>
                <a:ea typeface="Verdana"/>
              </a:rPr>
              <a:t>5. Machine Learning Algorithms:</a:t>
            </a:r>
            <a:endParaRPr b="0" lang="en-IN" sz="1600" spc="-1" strike="noStrike">
              <a:solidFill>
                <a:srgbClr val="000000"/>
              </a:solidFill>
              <a:latin typeface="Arial"/>
            </a:endParaRPr>
          </a:p>
          <a:p>
            <a:pPr marL="343080" indent="0">
              <a:lnSpc>
                <a:spcPct val="100000"/>
              </a:lnSpc>
              <a:spcBef>
                <a:spcPts val="479"/>
              </a:spcBef>
              <a:buNone/>
              <a:tabLst>
                <a:tab algn="l" pos="0"/>
              </a:tabLst>
            </a:pPr>
            <a:r>
              <a:rPr b="1" lang="en-US" sz="1600" spc="-1" strike="noStrike">
                <a:solidFill>
                  <a:srgbClr val="000000"/>
                </a:solidFill>
                <a:latin typeface="Verdana"/>
                <a:ea typeface="Verdana"/>
              </a:rPr>
              <a:t>   </a:t>
            </a:r>
            <a:r>
              <a:rPr b="0" lang="en-US" sz="1600" spc="-1" strike="noStrike">
                <a:solidFill>
                  <a:srgbClr val="000000"/>
                </a:solidFill>
                <a:latin typeface="Verdana"/>
                <a:ea typeface="Verdana"/>
              </a:rPr>
              <a:t> </a:t>
            </a:r>
            <a:r>
              <a:rPr b="0" lang="en-US" sz="1600" spc="-1" strike="noStrike">
                <a:solidFill>
                  <a:srgbClr val="000000"/>
                </a:solidFill>
                <a:latin typeface="Verdana"/>
                <a:ea typeface="Verdana"/>
              </a:rPr>
              <a:t>Employ machine learning algorithms, such as support vector machines, decision trees, or deep learning </a:t>
            </a:r>
            <a:endParaRPr b="0" lang="en-IN" sz="1600" spc="-1" strike="noStrike">
              <a:solidFill>
                <a:srgbClr val="000000"/>
              </a:solidFill>
              <a:latin typeface="Arial"/>
            </a:endParaRPr>
          </a:p>
          <a:p>
            <a:pPr marL="343080" indent="0">
              <a:lnSpc>
                <a:spcPct val="100000"/>
              </a:lnSpc>
              <a:spcBef>
                <a:spcPts val="479"/>
              </a:spcBef>
              <a:buNone/>
              <a:tabLst>
                <a:tab algn="l" pos="0"/>
              </a:tabLst>
            </a:pPr>
            <a:r>
              <a:rPr b="0" lang="en-US" sz="1600" spc="-1" strike="noStrike">
                <a:solidFill>
                  <a:srgbClr val="000000"/>
                </a:solidFill>
                <a:latin typeface="Verdana"/>
                <a:ea typeface="Verdana"/>
              </a:rPr>
              <a:t>    </a:t>
            </a:r>
            <a:r>
              <a:rPr b="0" lang="en-US" sz="1600" spc="-1" strike="noStrike">
                <a:solidFill>
                  <a:srgbClr val="000000"/>
                </a:solidFill>
                <a:latin typeface="Verdana"/>
                <a:ea typeface="Verdana"/>
              </a:rPr>
              <a:t>models like recurrent neural networks (RNNs) or transformers, for intent classification and entity recognition.</a:t>
            </a:r>
            <a:endParaRPr b="0" lang="en-IN"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
          <p:cNvSpPr/>
          <p:nvPr/>
        </p:nvSpPr>
        <p:spPr>
          <a:xfrm>
            <a:off x="540000" y="978120"/>
            <a:ext cx="11699280" cy="51411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r>
              <a:rPr b="1" lang="en-US" sz="1800" spc="-1" strike="noStrike">
                <a:solidFill>
                  <a:srgbClr val="000000"/>
                </a:solidFill>
                <a:latin typeface="Verdana"/>
                <a:ea typeface="Verdana"/>
              </a:rPr>
              <a:t>6. Dialog Management:</a:t>
            </a:r>
            <a:endParaRPr b="0" lang="en-IN" sz="1800" spc="-1" strike="noStrike">
              <a:solidFill>
                <a:srgbClr val="000000"/>
              </a:solidFill>
              <a:latin typeface="Arial"/>
            </a:endParaRPr>
          </a:p>
          <a:p>
            <a:pPr algn="just">
              <a:lnSpc>
                <a:spcPct val="100000"/>
              </a:lnSpc>
            </a:pPr>
            <a:r>
              <a:rPr b="1" lang="en-US" sz="1800" spc="-1" strike="noStrike">
                <a:solidFill>
                  <a:srgbClr val="000000"/>
                </a:solidFill>
                <a:latin typeface="Verdana"/>
                <a:ea typeface="Verdana"/>
              </a:rPr>
              <a:t>   </a:t>
            </a:r>
            <a:r>
              <a:rPr b="0" lang="en-US" sz="1800" spc="-1" strike="noStrike">
                <a:solidFill>
                  <a:srgbClr val="000000"/>
                </a:solidFill>
                <a:latin typeface="Verdana"/>
                <a:ea typeface="Verdana"/>
              </a:rPr>
              <a:t>Implement a dialogue management system to maintain context, handle multi-turn conversations,</a:t>
            </a:r>
            <a:endParaRPr b="0" lang="en-IN" sz="1800" spc="-1" strike="noStrike">
              <a:solidFill>
                <a:srgbClr val="000000"/>
              </a:solidFill>
              <a:latin typeface="Arial"/>
            </a:endParaRPr>
          </a:p>
          <a:p>
            <a:pPr algn="just">
              <a:lnSpc>
                <a:spcPct val="100000"/>
              </a:lnSpc>
            </a:pPr>
            <a:r>
              <a:rPr b="0" lang="en-US" sz="1800" spc="-1" strike="noStrike">
                <a:solidFill>
                  <a:srgbClr val="000000"/>
                </a:solidFill>
                <a:latin typeface="Verdana"/>
                <a:ea typeface="Verdana"/>
              </a:rPr>
              <a:t>   </a:t>
            </a:r>
            <a:r>
              <a:rPr b="0" lang="en-US" sz="1800" spc="-1" strike="noStrike">
                <a:solidFill>
                  <a:srgbClr val="000000"/>
                </a:solidFill>
                <a:latin typeface="Verdana"/>
                <a:ea typeface="Verdana"/>
              </a:rPr>
              <a:t>and generate appropriate responses based on the chatbot's training.</a:t>
            </a:r>
            <a:endParaRPr b="0" lang="en-IN" sz="1800" spc="-1" strike="noStrike">
              <a:solidFill>
                <a:srgbClr val="000000"/>
              </a:solidFill>
              <a:latin typeface="Arial"/>
            </a:endParaRPr>
          </a:p>
          <a:p>
            <a:pPr algn="just">
              <a:lnSpc>
                <a:spcPct val="100000"/>
              </a:lnSpc>
            </a:pPr>
            <a:endParaRPr b="0" lang="en-IN" sz="1800" spc="-1" strike="noStrike">
              <a:solidFill>
                <a:srgbClr val="000000"/>
              </a:solidFill>
              <a:latin typeface="Arial"/>
            </a:endParaRPr>
          </a:p>
          <a:p>
            <a:pPr algn="just">
              <a:lnSpc>
                <a:spcPct val="100000"/>
              </a:lnSpc>
            </a:pPr>
            <a:r>
              <a:rPr b="1" lang="en-US" sz="1800" spc="-1" strike="noStrike">
                <a:solidFill>
                  <a:srgbClr val="000000"/>
                </a:solidFill>
                <a:latin typeface="Verdana"/>
                <a:ea typeface="Verdana"/>
              </a:rPr>
              <a:t>7. Reinforcement Learning:</a:t>
            </a:r>
            <a:endParaRPr b="0" lang="en-IN" sz="1800" spc="-1" strike="noStrike">
              <a:solidFill>
                <a:srgbClr val="000000"/>
              </a:solidFill>
              <a:latin typeface="Arial"/>
            </a:endParaRPr>
          </a:p>
          <a:p>
            <a:pPr algn="just">
              <a:lnSpc>
                <a:spcPct val="100000"/>
              </a:lnSpc>
            </a:pPr>
            <a:r>
              <a:rPr b="1" lang="en-US" sz="1800" spc="-1" strike="noStrike">
                <a:solidFill>
                  <a:srgbClr val="000000"/>
                </a:solidFill>
                <a:latin typeface="Verdana"/>
                <a:ea typeface="Verdana"/>
              </a:rPr>
              <a:t>    </a:t>
            </a:r>
            <a:r>
              <a:rPr b="0" lang="en-US" sz="1800" spc="-1" strike="noStrike">
                <a:solidFill>
                  <a:srgbClr val="000000"/>
                </a:solidFill>
                <a:latin typeface="Verdana"/>
                <a:ea typeface="Verdana"/>
              </a:rPr>
              <a:t>Integrate reinforcement learning techniques to allow the chatbot to learn and optimize responses </a:t>
            </a:r>
            <a:endParaRPr b="0" lang="en-IN" sz="1800" spc="-1" strike="noStrike">
              <a:solidFill>
                <a:srgbClr val="000000"/>
              </a:solidFill>
              <a:latin typeface="Arial"/>
            </a:endParaRPr>
          </a:p>
          <a:p>
            <a:pPr algn="just">
              <a:lnSpc>
                <a:spcPct val="100000"/>
              </a:lnSpc>
            </a:pPr>
            <a:r>
              <a:rPr b="0" lang="en-US" sz="1800" spc="-1" strike="noStrike">
                <a:solidFill>
                  <a:srgbClr val="000000"/>
                </a:solidFill>
                <a:latin typeface="Verdana"/>
                <a:ea typeface="Verdana"/>
              </a:rPr>
              <a:t>    </a:t>
            </a:r>
            <a:r>
              <a:rPr b="0" lang="en-US" sz="1800" spc="-1" strike="noStrike">
                <a:solidFill>
                  <a:srgbClr val="000000"/>
                </a:solidFill>
                <a:latin typeface="Verdana"/>
                <a:ea typeface="Verdana"/>
              </a:rPr>
              <a:t>through trial-and-error interactions, adapting to user feedback.</a:t>
            </a:r>
            <a:endParaRPr b="0" lang="en-IN" sz="1800" spc="-1" strike="noStrike">
              <a:solidFill>
                <a:srgbClr val="000000"/>
              </a:solidFill>
              <a:latin typeface="Arial"/>
            </a:endParaRPr>
          </a:p>
          <a:p>
            <a:pPr algn="just">
              <a:lnSpc>
                <a:spcPct val="100000"/>
              </a:lnSpc>
            </a:pPr>
            <a:endParaRPr b="0" lang="en-IN" sz="1800" spc="-1" strike="noStrike">
              <a:solidFill>
                <a:srgbClr val="000000"/>
              </a:solidFill>
              <a:latin typeface="Arial"/>
            </a:endParaRPr>
          </a:p>
          <a:p>
            <a:pPr algn="just">
              <a:lnSpc>
                <a:spcPct val="100000"/>
              </a:lnSpc>
            </a:pPr>
            <a:r>
              <a:rPr b="1" lang="en-US" sz="1800" spc="-1" strike="noStrike">
                <a:solidFill>
                  <a:srgbClr val="000000"/>
                </a:solidFill>
                <a:latin typeface="Verdana"/>
                <a:ea typeface="Verdana"/>
              </a:rPr>
              <a:t>8. User Feedback Loop:</a:t>
            </a:r>
            <a:endParaRPr b="0" lang="en-IN" sz="1800" spc="-1" strike="noStrike">
              <a:solidFill>
                <a:srgbClr val="000000"/>
              </a:solidFill>
              <a:latin typeface="Arial"/>
            </a:endParaRPr>
          </a:p>
          <a:p>
            <a:pPr algn="just">
              <a:lnSpc>
                <a:spcPct val="100000"/>
              </a:lnSpc>
            </a:pPr>
            <a:r>
              <a:rPr b="1" lang="en-US" sz="1800" spc="-1" strike="noStrike">
                <a:solidFill>
                  <a:srgbClr val="000000"/>
                </a:solidFill>
                <a:latin typeface="Verdana"/>
                <a:ea typeface="Verdana"/>
              </a:rPr>
              <a:t>    </a:t>
            </a:r>
            <a:r>
              <a:rPr b="0" lang="en-US" sz="1800" spc="-1" strike="noStrike">
                <a:solidFill>
                  <a:srgbClr val="000000"/>
                </a:solidFill>
                <a:latin typeface="Verdana"/>
                <a:ea typeface="Verdana"/>
              </a:rPr>
              <a:t>Establish a mechanism for collecting user feedback on the chatbot's responses to </a:t>
            </a:r>
            <a:endParaRPr b="0" lang="en-IN" sz="1800" spc="-1" strike="noStrike">
              <a:solidFill>
                <a:srgbClr val="000000"/>
              </a:solidFill>
              <a:latin typeface="Arial"/>
            </a:endParaRPr>
          </a:p>
          <a:p>
            <a:pPr algn="just">
              <a:lnSpc>
                <a:spcPct val="100000"/>
              </a:lnSpc>
            </a:pPr>
            <a:r>
              <a:rPr b="0" lang="en-US" sz="1800" spc="-1" strike="noStrike">
                <a:solidFill>
                  <a:srgbClr val="000000"/>
                </a:solidFill>
                <a:latin typeface="Verdana"/>
                <a:ea typeface="Verdana"/>
              </a:rPr>
              <a:t>    </a:t>
            </a:r>
            <a:r>
              <a:rPr b="0" lang="en-US" sz="1800" spc="-1" strike="noStrike">
                <a:solidFill>
                  <a:srgbClr val="000000"/>
                </a:solidFill>
                <a:latin typeface="Verdana"/>
                <a:ea typeface="Verdana"/>
              </a:rPr>
              <a:t>continuously improve its performance and accuracy.</a:t>
            </a:r>
            <a:endParaRPr b="0" lang="en-IN" sz="1800" spc="-1" strike="noStrike">
              <a:solidFill>
                <a:srgbClr val="000000"/>
              </a:solidFill>
              <a:latin typeface="Arial"/>
            </a:endParaRPr>
          </a:p>
          <a:p>
            <a:pPr algn="just">
              <a:lnSpc>
                <a:spcPct val="100000"/>
              </a:lnSpc>
            </a:pPr>
            <a:endParaRPr b="0" lang="en-IN" sz="1800" spc="-1" strike="noStrike">
              <a:solidFill>
                <a:srgbClr val="000000"/>
              </a:solidFill>
              <a:latin typeface="Arial"/>
            </a:endParaRPr>
          </a:p>
          <a:p>
            <a:pPr algn="just">
              <a:lnSpc>
                <a:spcPct val="100000"/>
              </a:lnSpc>
            </a:pPr>
            <a:r>
              <a:rPr b="1" lang="en-US" sz="1800" spc="-1" strike="noStrike">
                <a:solidFill>
                  <a:srgbClr val="000000"/>
                </a:solidFill>
                <a:latin typeface="Verdana"/>
                <a:ea typeface="Verdana"/>
              </a:rPr>
              <a:t>9. Continuous Learning and Updating:</a:t>
            </a:r>
            <a:endParaRPr b="0" lang="en-IN" sz="1800" spc="-1" strike="noStrike">
              <a:solidFill>
                <a:srgbClr val="000000"/>
              </a:solidFill>
              <a:latin typeface="Arial"/>
            </a:endParaRPr>
          </a:p>
          <a:p>
            <a:pPr algn="just">
              <a:lnSpc>
                <a:spcPct val="100000"/>
              </a:lnSpc>
            </a:pPr>
            <a:r>
              <a:rPr b="1" lang="en-US" sz="1800" spc="-1" strike="noStrike">
                <a:solidFill>
                  <a:srgbClr val="000000"/>
                </a:solidFill>
                <a:latin typeface="Verdana"/>
                <a:ea typeface="Verdana"/>
              </a:rPr>
              <a:t>    </a:t>
            </a:r>
            <a:r>
              <a:rPr b="0" lang="en-US" sz="1800" spc="-1" strike="noStrike">
                <a:solidFill>
                  <a:srgbClr val="000000"/>
                </a:solidFill>
                <a:latin typeface="Verdana"/>
                <a:ea typeface="Verdana"/>
              </a:rPr>
              <a:t>Implement mechanisms for periodic updates and retraining of the chatbot using </a:t>
            </a:r>
            <a:endParaRPr b="0" lang="en-IN" sz="1800" spc="-1" strike="noStrike">
              <a:solidFill>
                <a:srgbClr val="000000"/>
              </a:solidFill>
              <a:latin typeface="Arial"/>
            </a:endParaRPr>
          </a:p>
          <a:p>
            <a:pPr algn="just">
              <a:lnSpc>
                <a:spcPct val="100000"/>
              </a:lnSpc>
            </a:pPr>
            <a:r>
              <a:rPr b="0" lang="en-US" sz="1800" spc="-1" strike="noStrike">
                <a:solidFill>
                  <a:srgbClr val="000000"/>
                </a:solidFill>
                <a:latin typeface="Verdana"/>
                <a:ea typeface="Verdana"/>
              </a:rPr>
              <a:t>    </a:t>
            </a:r>
            <a:r>
              <a:rPr b="0" lang="en-US" sz="1800" spc="-1" strike="noStrike">
                <a:solidFill>
                  <a:srgbClr val="000000"/>
                </a:solidFill>
                <a:latin typeface="Verdana"/>
                <a:ea typeface="Verdana"/>
              </a:rPr>
              <a:t>new medical data to keep the information up-to-date and accurate.</a:t>
            </a:r>
            <a:endParaRPr b="0" lang="en-IN" sz="1800" spc="-1" strike="noStrike">
              <a:solidFill>
                <a:srgbClr val="000000"/>
              </a:solidFill>
              <a:latin typeface="Arial"/>
            </a:endParaRPr>
          </a:p>
          <a:p>
            <a:pPr algn="just">
              <a:lnSpc>
                <a:spcPct val="100000"/>
              </a:lnSpc>
            </a:pPr>
            <a:endParaRPr b="0" lang="en-IN" sz="1800" spc="-1" strike="noStrike">
              <a:solidFill>
                <a:srgbClr val="000000"/>
              </a:solidFill>
              <a:latin typeface="Arial"/>
            </a:endParaRPr>
          </a:p>
          <a:p>
            <a:pPr algn="just">
              <a:lnSpc>
                <a:spcPct val="100000"/>
              </a:lnSpc>
            </a:pPr>
            <a:r>
              <a:rPr b="1" lang="en-US" sz="1800" spc="-1" strike="noStrike">
                <a:solidFill>
                  <a:srgbClr val="000000"/>
                </a:solidFill>
                <a:latin typeface="Verdana"/>
                <a:ea typeface="Verdana"/>
              </a:rPr>
              <a:t>10. Privacy and Security Measures:</a:t>
            </a:r>
            <a:endParaRPr b="0" lang="en-IN" sz="1800" spc="-1" strike="noStrike">
              <a:solidFill>
                <a:srgbClr val="000000"/>
              </a:solidFill>
              <a:latin typeface="Arial"/>
            </a:endParaRPr>
          </a:p>
          <a:p>
            <a:pPr algn="just">
              <a:lnSpc>
                <a:spcPct val="100000"/>
              </a:lnSpc>
            </a:pPr>
            <a:r>
              <a:rPr b="1" lang="en-US" sz="1800" spc="-1" strike="noStrike">
                <a:solidFill>
                  <a:srgbClr val="000000"/>
                </a:solidFill>
                <a:latin typeface="Verdana"/>
                <a:ea typeface="Verdana"/>
              </a:rPr>
              <a:t>    </a:t>
            </a:r>
            <a:r>
              <a:rPr b="0" lang="en-US" sz="1800" spc="-1" strike="noStrike">
                <a:solidFill>
                  <a:srgbClr val="000000"/>
                </a:solidFill>
                <a:latin typeface="Verdana"/>
                <a:ea typeface="Verdana"/>
              </a:rPr>
              <a:t>Incorporate stringent privacy and security measures to ensure the confidentiality</a:t>
            </a:r>
            <a:endParaRPr b="0" lang="en-IN" sz="1800" spc="-1" strike="noStrike">
              <a:solidFill>
                <a:srgbClr val="000000"/>
              </a:solidFill>
              <a:latin typeface="Arial"/>
            </a:endParaRPr>
          </a:p>
          <a:p>
            <a:pPr algn="just">
              <a:lnSpc>
                <a:spcPct val="100000"/>
              </a:lnSpc>
            </a:pPr>
            <a:r>
              <a:rPr b="0" lang="en-US" sz="1800" spc="-1" strike="noStrike">
                <a:solidFill>
                  <a:srgbClr val="000000"/>
                </a:solidFill>
                <a:latin typeface="Verdana"/>
                <a:ea typeface="Verdana"/>
              </a:rPr>
              <a:t>    </a:t>
            </a:r>
            <a:r>
              <a:rPr b="0" lang="en-US" sz="1800" spc="-1" strike="noStrike">
                <a:solidFill>
                  <a:srgbClr val="000000"/>
                </a:solidFill>
                <a:latin typeface="Verdana"/>
                <a:ea typeface="Verdana"/>
              </a:rPr>
              <a:t>and protection of sensitive medical data shared during interactions.</a:t>
            </a:r>
            <a:endParaRPr b="0" lang="en-IN" sz="1800" spc="-1" strike="noStrike">
              <a:solidFill>
                <a:srgbClr val="000000"/>
              </a:solidFill>
              <a:latin typeface="Arial"/>
            </a:endParaRPr>
          </a:p>
        </p:txBody>
      </p:sp>
      <p:sp>
        <p:nvSpPr>
          <p:cNvPr id="103" name=""/>
          <p:cNvSpPr/>
          <p:nvPr/>
        </p:nvSpPr>
        <p:spPr>
          <a:xfrm>
            <a:off x="720000" y="198720"/>
            <a:ext cx="4320000" cy="520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800" spc="-1" strike="noStrike">
                <a:solidFill>
                  <a:srgbClr val="17375e"/>
                </a:solidFill>
                <a:latin typeface="Verdana"/>
                <a:ea typeface="Verdana"/>
              </a:rPr>
              <a:t>Proposed Method</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720000" y="180000"/>
            <a:ext cx="10757880" cy="579240"/>
          </a:xfrm>
          <a:prstGeom prst="rect">
            <a:avLst/>
          </a:prstGeom>
          <a:noFill/>
          <a:ln w="0">
            <a:noFill/>
          </a:ln>
        </p:spPr>
        <p:txBody>
          <a:bodyPr lIns="90000" rIns="90000" tIns="45000" bIns="45000" anchor="ctr">
            <a:noAutofit/>
          </a:bodyPr>
          <a:p>
            <a:pPr indent="0">
              <a:lnSpc>
                <a:spcPct val="100000"/>
              </a:lnSpc>
              <a:buNone/>
              <a:tabLst>
                <a:tab algn="l" pos="0"/>
              </a:tabLst>
            </a:pPr>
            <a:r>
              <a:rPr b="1" lang="en-GB" sz="2800" spc="-1" strike="noStrike">
                <a:solidFill>
                  <a:srgbClr val="17375e"/>
                </a:solidFill>
                <a:latin typeface="Verdana"/>
                <a:ea typeface="Verdana"/>
              </a:rPr>
              <a:t>Objectives</a:t>
            </a:r>
            <a:endParaRPr b="0" lang="en-IN" sz="2800" spc="-1" strike="noStrike">
              <a:solidFill>
                <a:srgbClr val="000000"/>
              </a:solidFill>
              <a:latin typeface="Arial"/>
            </a:endParaRPr>
          </a:p>
        </p:txBody>
      </p:sp>
      <p:sp>
        <p:nvSpPr>
          <p:cNvPr id="105" name=""/>
          <p:cNvSpPr/>
          <p:nvPr/>
        </p:nvSpPr>
        <p:spPr>
          <a:xfrm>
            <a:off x="540000" y="720000"/>
            <a:ext cx="11747880" cy="57592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endParaRPr b="0" lang="en-IN" sz="1800" spc="-1" strike="noStrike">
              <a:solidFill>
                <a:srgbClr val="000000"/>
              </a:solidFill>
              <a:latin typeface="Arial"/>
            </a:endParaRPr>
          </a:p>
          <a:p>
            <a:pPr algn="just">
              <a:lnSpc>
                <a:spcPct val="100000"/>
              </a:lnSpc>
              <a:spcAft>
                <a:spcPts val="567"/>
              </a:spcAft>
            </a:pPr>
            <a:r>
              <a:rPr b="1" lang="en-IN" sz="1800" spc="-1" strike="noStrike">
                <a:solidFill>
                  <a:srgbClr val="000000"/>
                </a:solidFill>
                <a:latin typeface="Arial"/>
                <a:ea typeface="DejaVu Sans"/>
              </a:rPr>
              <a:t>1. Enhance User Experience and Accessibility</a:t>
            </a:r>
            <a:r>
              <a:rPr b="0" lang="en-IN" sz="1800" spc="-1" strike="noStrike">
                <a:solidFill>
                  <a:srgbClr val="000000"/>
                </a:solidFill>
                <a:latin typeface="Arial"/>
                <a:ea typeface="DejaVu Sans"/>
              </a:rPr>
              <a:t>:</a:t>
            </a:r>
            <a:endParaRPr b="0" lang="en-IN" sz="1800" spc="-1" strike="noStrike">
              <a:solidFill>
                <a:srgbClr val="000000"/>
              </a:solidFill>
              <a:latin typeface="Arial"/>
            </a:endParaRPr>
          </a:p>
          <a:p>
            <a:pPr algn="just">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Develop a medical chatbot that offers an intuitive and user-friendly interface to provide accessible healthcare          information and assistance to users, ensuring a positive user experience.</a:t>
            </a:r>
            <a:endParaRPr b="0" lang="en-IN" sz="1800" spc="-1" strike="noStrike">
              <a:solidFill>
                <a:srgbClr val="000000"/>
              </a:solidFill>
              <a:latin typeface="Arial"/>
            </a:endParaRPr>
          </a:p>
          <a:p>
            <a:pPr algn="just">
              <a:lnSpc>
                <a:spcPct val="100000"/>
              </a:lnSpc>
            </a:pPr>
            <a:endParaRPr b="0" lang="en-IN" sz="1800" spc="-1" strike="noStrike">
              <a:solidFill>
                <a:srgbClr val="000000"/>
              </a:solidFill>
              <a:latin typeface="Arial"/>
            </a:endParaRPr>
          </a:p>
          <a:p>
            <a:pPr algn="just">
              <a:lnSpc>
                <a:spcPct val="100000"/>
              </a:lnSpc>
              <a:spcAft>
                <a:spcPts val="567"/>
              </a:spcAft>
            </a:pPr>
            <a:r>
              <a:rPr b="1" lang="en-IN" sz="1800" spc="-1" strike="noStrike">
                <a:solidFill>
                  <a:srgbClr val="000000"/>
                </a:solidFill>
                <a:latin typeface="Arial"/>
                <a:ea typeface="DejaVu Sans"/>
              </a:rPr>
              <a:t>2</a:t>
            </a:r>
            <a:r>
              <a:rPr b="0" lang="en-IN" sz="1800" spc="-1" strike="noStrike">
                <a:solidFill>
                  <a:srgbClr val="000000"/>
                </a:solidFill>
                <a:latin typeface="Arial"/>
                <a:ea typeface="DejaVu Sans"/>
              </a:rPr>
              <a:t>. </a:t>
            </a:r>
            <a:r>
              <a:rPr b="1" lang="en-IN" sz="1800" spc="-1" strike="noStrike">
                <a:solidFill>
                  <a:srgbClr val="000000"/>
                </a:solidFill>
                <a:latin typeface="Arial"/>
                <a:ea typeface="DejaVu Sans"/>
              </a:rPr>
              <a:t>Improve Accuracy and Relevance of Responses</a:t>
            </a:r>
            <a:r>
              <a:rPr b="0" lang="en-IN" sz="1800" spc="-1" strike="noStrike">
                <a:solidFill>
                  <a:srgbClr val="000000"/>
                </a:solidFill>
                <a:latin typeface="Arial"/>
                <a:ea typeface="DejaVu Sans"/>
              </a:rPr>
              <a:t>:</a:t>
            </a:r>
            <a:endParaRPr b="0" lang="en-IN" sz="1800" spc="-1" strike="noStrike">
              <a:solidFill>
                <a:srgbClr val="000000"/>
              </a:solidFill>
              <a:latin typeface="Arial"/>
            </a:endParaRPr>
          </a:p>
          <a:p>
            <a:pPr algn="just">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Implement machine learning algorithms to enhance the chatbot's ability to understand user intents, accurately         extract medical  entities, and generate relevant responses, thereby improving the quality of interactions.</a:t>
            </a:r>
            <a:endParaRPr b="0" lang="en-IN" sz="1800" spc="-1" strike="noStrike">
              <a:solidFill>
                <a:srgbClr val="000000"/>
              </a:solidFill>
              <a:latin typeface="Arial"/>
            </a:endParaRPr>
          </a:p>
          <a:p>
            <a:pPr algn="just">
              <a:lnSpc>
                <a:spcPct val="100000"/>
              </a:lnSpc>
            </a:pPr>
            <a:endParaRPr b="0" lang="en-IN" sz="1800" spc="-1" strike="noStrike">
              <a:solidFill>
                <a:srgbClr val="000000"/>
              </a:solidFill>
              <a:latin typeface="Arial"/>
            </a:endParaRPr>
          </a:p>
          <a:p>
            <a:pPr algn="just">
              <a:lnSpc>
                <a:spcPct val="100000"/>
              </a:lnSpc>
            </a:pPr>
            <a:r>
              <a:rPr b="1" lang="en-IN" sz="1800" spc="-1" strike="noStrike">
                <a:solidFill>
                  <a:srgbClr val="000000"/>
                </a:solidFill>
                <a:latin typeface="Arial"/>
                <a:ea typeface="DejaVu Sans"/>
              </a:rPr>
              <a:t>3</a:t>
            </a:r>
            <a:r>
              <a:rPr b="0" lang="en-IN" sz="1800" spc="-1" strike="noStrike">
                <a:solidFill>
                  <a:srgbClr val="000000"/>
                </a:solidFill>
                <a:latin typeface="Arial"/>
                <a:ea typeface="DejaVu Sans"/>
              </a:rPr>
              <a:t>. </a:t>
            </a:r>
            <a:r>
              <a:rPr b="1" lang="en-IN" sz="1800" spc="-1" strike="noStrike">
                <a:solidFill>
                  <a:srgbClr val="000000"/>
                </a:solidFill>
                <a:latin typeface="Arial"/>
                <a:ea typeface="DejaVu Sans"/>
              </a:rPr>
              <a:t>Enable Continuous Learning and Adaptability:</a:t>
            </a:r>
            <a:endParaRPr b="0" lang="en-IN" sz="1800" spc="-1" strike="noStrike">
              <a:solidFill>
                <a:srgbClr val="000000"/>
              </a:solidFill>
              <a:latin typeface="Arial"/>
            </a:endParaRPr>
          </a:p>
          <a:p>
            <a:pPr algn="just">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Integrate mechanisms for self-learning, reinforcement learning, and continuous updates, allowing the chatbot to     adapt to new medical information, user feedback, and changing healthcare contexts for improved performance        over time.</a:t>
            </a:r>
            <a:endParaRPr b="0" lang="en-IN" sz="1800" spc="-1" strike="noStrike">
              <a:solidFill>
                <a:srgbClr val="000000"/>
              </a:solidFill>
              <a:latin typeface="Arial"/>
            </a:endParaRPr>
          </a:p>
          <a:p>
            <a:pPr algn="just">
              <a:lnSpc>
                <a:spcPct val="100000"/>
              </a:lnSpc>
            </a:pPr>
            <a:endParaRPr b="0" lang="en-IN" sz="1800" spc="-1" strike="noStrike">
              <a:solidFill>
                <a:srgbClr val="000000"/>
              </a:solidFill>
              <a:latin typeface="Arial"/>
            </a:endParaRPr>
          </a:p>
          <a:p>
            <a:pPr algn="just">
              <a:lnSpc>
                <a:spcPct val="100000"/>
              </a:lnSpc>
            </a:pPr>
            <a:r>
              <a:rPr b="1" lang="en-IN" sz="1800" spc="-1" strike="noStrike">
                <a:solidFill>
                  <a:srgbClr val="000000"/>
                </a:solidFill>
                <a:latin typeface="Arial"/>
                <a:ea typeface="DejaVu Sans"/>
              </a:rPr>
              <a:t>4.  Ensure Privacy and Data Security:</a:t>
            </a:r>
            <a:endParaRPr b="0" lang="en-IN" sz="1800" spc="-1" strike="noStrike">
              <a:solidFill>
                <a:srgbClr val="000000"/>
              </a:solidFill>
              <a:latin typeface="Arial"/>
            </a:endParaRPr>
          </a:p>
          <a:p>
            <a:pPr algn="just">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Incorporate robust privacy measures and data encryption techniques to safeguard users' medical data </a:t>
            </a:r>
            <a:endParaRPr b="0" lang="en-IN" sz="1800" spc="-1" strike="noStrike">
              <a:solidFill>
                <a:srgbClr val="000000"/>
              </a:solidFill>
              <a:latin typeface="Arial"/>
            </a:endParaRPr>
          </a:p>
          <a:p>
            <a:pPr algn="just">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and ensure compliance with healthcare privacy regulations, establishing trust and confidentiality in interactions.</a:t>
            </a:r>
            <a:endParaRPr b="0" lang="en-IN" sz="1800" spc="-1" strike="noStrike">
              <a:solidFill>
                <a:srgbClr val="000000"/>
              </a:solidFill>
              <a:latin typeface="Arial"/>
            </a:endParaRPr>
          </a:p>
          <a:p>
            <a:pPr algn="just">
              <a:lnSpc>
                <a:spcPct val="100000"/>
              </a:lnSpc>
            </a:pPr>
            <a:endParaRPr b="0" lang="en-IN" sz="1800" spc="-1" strike="noStrike">
              <a:solidFill>
                <a:srgbClr val="000000"/>
              </a:solidFill>
              <a:latin typeface="Arial"/>
            </a:endParaRPr>
          </a:p>
          <a:p>
            <a:pPr algn="just">
              <a:lnSpc>
                <a:spcPct val="100000"/>
              </a:lnSpc>
              <a:spcAft>
                <a:spcPts val="567"/>
              </a:spcAf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812880" y="274680"/>
            <a:ext cx="10665000" cy="484560"/>
          </a:xfrm>
          <a:prstGeom prst="rect">
            <a:avLst/>
          </a:prstGeom>
          <a:noFill/>
          <a:ln w="0">
            <a:noFill/>
          </a:ln>
        </p:spPr>
        <p:txBody>
          <a:bodyPr lIns="90000" rIns="90000" tIns="45000" bIns="45000" anchor="ctr">
            <a:noAutofit/>
          </a:bodyPr>
          <a:p>
            <a:pPr indent="0">
              <a:lnSpc>
                <a:spcPct val="100000"/>
              </a:lnSpc>
              <a:buNone/>
              <a:tabLst>
                <a:tab algn="l" pos="0"/>
              </a:tabLst>
            </a:pPr>
            <a:r>
              <a:rPr b="1" lang="en-GB" sz="2800" spc="-1" strike="noStrike">
                <a:solidFill>
                  <a:srgbClr val="17375e"/>
                </a:solidFill>
                <a:latin typeface="Verdana"/>
                <a:ea typeface="Verdana"/>
              </a:rPr>
              <a:t>Methodology</a:t>
            </a:r>
            <a:endParaRPr b="0" lang="en-IN" sz="2800" spc="-1" strike="noStrike">
              <a:solidFill>
                <a:srgbClr val="000000"/>
              </a:solidFill>
              <a:latin typeface="Arial"/>
            </a:endParaRPr>
          </a:p>
        </p:txBody>
      </p:sp>
      <p:sp>
        <p:nvSpPr>
          <p:cNvPr id="107" name="PlaceHolder 2"/>
          <p:cNvSpPr>
            <a:spLocks noGrp="1"/>
          </p:cNvSpPr>
          <p:nvPr>
            <p:ph/>
          </p:nvPr>
        </p:nvSpPr>
        <p:spPr>
          <a:xfrm>
            <a:off x="0" y="1080000"/>
            <a:ext cx="12238560" cy="5398560"/>
          </a:xfrm>
          <a:prstGeom prst="rect">
            <a:avLst/>
          </a:prstGeom>
          <a:noFill/>
          <a:ln w="0">
            <a:noFill/>
          </a:ln>
        </p:spPr>
        <p:txBody>
          <a:bodyPr lIns="90000" rIns="90000" tIns="45000" bIns="45000" anchor="t">
            <a:noAutofit/>
          </a:bodyPr>
          <a:p>
            <a:pPr indent="0" algn="just">
              <a:lnSpc>
                <a:spcPct val="100000"/>
              </a:lnSpc>
              <a:buNone/>
              <a:tabLst>
                <a:tab algn="l" pos="0"/>
              </a:tabLst>
            </a:pPr>
            <a:r>
              <a:rPr b="1" lang="en-IN" sz="1800" spc="-1" strike="noStrike">
                <a:solidFill>
                  <a:srgbClr val="000000"/>
                </a:solidFill>
                <a:latin typeface="Arial"/>
              </a:rPr>
              <a:t>          </a:t>
            </a:r>
            <a:r>
              <a:rPr b="1" lang="en-IN" sz="1800" spc="-1" strike="noStrike">
                <a:solidFill>
                  <a:srgbClr val="000000"/>
                </a:solidFill>
                <a:latin typeface="Arial"/>
              </a:rPr>
              <a:t>1.  Data Collection and Preparation:</a:t>
            </a:r>
            <a:endParaRPr b="0" lang="en-IN" sz="1800" spc="-1" strike="noStrike">
              <a:solidFill>
                <a:srgbClr val="000000"/>
              </a:solidFill>
              <a:latin typeface="Arial"/>
            </a:endParaRPr>
          </a:p>
          <a:p>
            <a:pPr indent="0" algn="just">
              <a:lnSpc>
                <a:spcPct val="100000"/>
              </a:lnSpc>
              <a:spcAft>
                <a:spcPts val="283"/>
              </a:spcAft>
              <a:buNone/>
              <a:tabLst>
                <a:tab algn="l" pos="0"/>
              </a:tabLst>
            </a:pPr>
            <a:r>
              <a:rPr b="1" lang="en-IN" sz="1800" spc="-1" strike="noStrike">
                <a:solidFill>
                  <a:srgbClr val="000000"/>
                </a:solidFill>
                <a:latin typeface="Arial"/>
              </a:rPr>
              <a:t>          </a:t>
            </a:r>
            <a:r>
              <a:rPr b="0" lang="en-IN" sz="1800" spc="-1" strike="noStrike">
                <a:solidFill>
                  <a:srgbClr val="000000"/>
                </a:solidFill>
                <a:latin typeface="Arial"/>
              </a:rPr>
              <a:t>   </a:t>
            </a:r>
            <a:r>
              <a:rPr b="0" lang="en-IN" sz="1800" spc="-1" strike="noStrike">
                <a:solidFill>
                  <a:srgbClr val="000000"/>
                </a:solidFill>
                <a:latin typeface="Arial"/>
              </a:rPr>
              <a:t>Collect a diverse dataset of medical literature, research papers, clinical notes, and publicly available healthcare               information to form the basis of the chatbot's knowledge.</a:t>
            </a:r>
            <a:endParaRPr b="0" lang="en-IN" sz="1800" spc="-1" strike="noStrike">
              <a:solidFill>
                <a:srgbClr val="000000"/>
              </a:solidFill>
              <a:latin typeface="Arial"/>
            </a:endParaRPr>
          </a:p>
          <a:p>
            <a:pPr indent="0" algn="just">
              <a:lnSpc>
                <a:spcPct val="100000"/>
              </a:lnSpc>
              <a:buNone/>
              <a:tabLst>
                <a:tab algn="l" pos="0"/>
              </a:tabLst>
            </a:pPr>
            <a:r>
              <a:rPr b="0" lang="en-IN" sz="1800" spc="-1" strike="noStrike">
                <a:solidFill>
                  <a:srgbClr val="000000"/>
                </a:solidFill>
                <a:latin typeface="Arial"/>
              </a:rPr>
              <a:t>             </a:t>
            </a:r>
            <a:r>
              <a:rPr b="0" lang="en-IN" sz="1800" spc="-1" strike="noStrike">
                <a:solidFill>
                  <a:srgbClr val="000000"/>
                </a:solidFill>
                <a:latin typeface="Arial"/>
              </a:rPr>
              <a:t>Preprocess the data by cleaning and standardizing the text, removing irrelevant information, and structuring it                  into a format suitable for analysis and modelling</a:t>
            </a:r>
            <a:endParaRPr b="0" lang="en-IN" sz="1800" spc="-1" strike="noStrike">
              <a:solidFill>
                <a:srgbClr val="000000"/>
              </a:solidFill>
              <a:latin typeface="Arial"/>
            </a:endParaRPr>
          </a:p>
          <a:p>
            <a:pPr indent="0" algn="just">
              <a:lnSpc>
                <a:spcPct val="100000"/>
              </a:lnSpc>
              <a:buNone/>
              <a:tabLst>
                <a:tab algn="l" pos="0"/>
              </a:tabLst>
            </a:pPr>
            <a:endParaRPr b="0" lang="en-IN" sz="1800" spc="-1" strike="noStrike">
              <a:solidFill>
                <a:srgbClr val="000000"/>
              </a:solidFill>
              <a:latin typeface="Arial"/>
            </a:endParaRPr>
          </a:p>
          <a:p>
            <a:pPr indent="0" algn="just">
              <a:lnSpc>
                <a:spcPct val="100000"/>
              </a:lnSpc>
              <a:buNone/>
              <a:tabLst>
                <a:tab algn="l" pos="0"/>
              </a:tabLst>
            </a:pPr>
            <a:r>
              <a:rPr b="1" lang="en-IN" sz="1800" spc="-1" strike="noStrike">
                <a:solidFill>
                  <a:srgbClr val="000000"/>
                </a:solidFill>
                <a:latin typeface="Arial"/>
              </a:rPr>
              <a:t>         </a:t>
            </a:r>
            <a:r>
              <a:rPr b="1" lang="en-IN" sz="1800" spc="-1" strike="noStrike">
                <a:solidFill>
                  <a:srgbClr val="000000"/>
                </a:solidFill>
                <a:latin typeface="Arial"/>
              </a:rPr>
              <a:t>2. Natural Language Processing (NLP):</a:t>
            </a:r>
            <a:endParaRPr b="0" lang="en-IN" sz="1800" spc="-1" strike="noStrike">
              <a:solidFill>
                <a:srgbClr val="000000"/>
              </a:solidFill>
              <a:latin typeface="Arial"/>
            </a:endParaRPr>
          </a:p>
          <a:p>
            <a:pPr indent="0" algn="just">
              <a:lnSpc>
                <a:spcPct val="100000"/>
              </a:lnSpc>
              <a:spcAft>
                <a:spcPts val="283"/>
              </a:spcAft>
              <a:buNone/>
              <a:tabLst>
                <a:tab algn="l" pos="0"/>
              </a:tabLst>
            </a:pPr>
            <a:r>
              <a:rPr b="1" lang="en-IN" sz="1800" spc="-1" strike="noStrike">
                <a:solidFill>
                  <a:srgbClr val="000000"/>
                </a:solidFill>
                <a:latin typeface="Arial"/>
              </a:rPr>
              <a:t>           </a:t>
            </a:r>
            <a:r>
              <a:rPr b="0" lang="en-IN" sz="1800" spc="-1" strike="noStrike">
                <a:solidFill>
                  <a:srgbClr val="000000"/>
                </a:solidFill>
                <a:latin typeface="Arial"/>
              </a:rPr>
              <a:t>Implement NLP techniques to parse and understand the medical text, including tokenization, stop-word removal,             stemming, and lemmatization.</a:t>
            </a:r>
            <a:endParaRPr b="0" lang="en-IN" sz="1800" spc="-1" strike="noStrike">
              <a:solidFill>
                <a:srgbClr val="000000"/>
              </a:solidFill>
              <a:latin typeface="Arial"/>
            </a:endParaRPr>
          </a:p>
          <a:p>
            <a:pPr indent="0" algn="just">
              <a:lnSpc>
                <a:spcPct val="100000"/>
              </a:lnSpc>
              <a:buNone/>
              <a:tabLst>
                <a:tab algn="l" pos="0"/>
              </a:tabLst>
            </a:pPr>
            <a:r>
              <a:rPr b="0" lang="en-IN" sz="1800" spc="-1" strike="noStrike">
                <a:solidFill>
                  <a:srgbClr val="000000"/>
                </a:solidFill>
                <a:latin typeface="Arial"/>
              </a:rPr>
              <a:t>           </a:t>
            </a:r>
            <a:r>
              <a:rPr b="0" lang="en-IN" sz="1800" spc="-1" strike="noStrike">
                <a:solidFill>
                  <a:srgbClr val="000000"/>
                </a:solidFill>
                <a:latin typeface="Arial"/>
              </a:rPr>
              <a:t>Utilize named entity recognition (NER) and part-of-speech tagging to identify medical entities, relationships, and              categories within the text.</a:t>
            </a:r>
            <a:endParaRPr b="0" lang="en-IN" sz="1800" spc="-1" strike="noStrike">
              <a:solidFill>
                <a:srgbClr val="000000"/>
              </a:solidFill>
              <a:latin typeface="Arial"/>
            </a:endParaRPr>
          </a:p>
          <a:p>
            <a:pPr indent="0" algn="just">
              <a:lnSpc>
                <a:spcPct val="100000"/>
              </a:lnSpc>
              <a:buNone/>
              <a:tabLst>
                <a:tab algn="l" pos="0"/>
              </a:tabLst>
            </a:pPr>
            <a:endParaRPr b="0" lang="en-IN" sz="1800" spc="-1" strike="noStrike">
              <a:solidFill>
                <a:srgbClr val="000000"/>
              </a:solidFill>
              <a:latin typeface="Arial"/>
            </a:endParaRPr>
          </a:p>
          <a:p>
            <a:pPr indent="0" algn="just">
              <a:lnSpc>
                <a:spcPct val="100000"/>
              </a:lnSpc>
              <a:buNone/>
              <a:tabLst>
                <a:tab algn="l" pos="0"/>
              </a:tabLst>
            </a:pPr>
            <a:r>
              <a:rPr b="1" lang="en-IN" sz="1800" spc="-1" strike="noStrike">
                <a:solidFill>
                  <a:srgbClr val="000000"/>
                </a:solidFill>
                <a:latin typeface="Arial"/>
              </a:rPr>
              <a:t>        </a:t>
            </a:r>
            <a:r>
              <a:rPr b="1" lang="en-IN" sz="1800" spc="-1" strike="noStrike">
                <a:solidFill>
                  <a:srgbClr val="000000"/>
                </a:solidFill>
                <a:latin typeface="Arial"/>
              </a:rPr>
              <a:t>3.Machine Learning and Deep Learning Models:</a:t>
            </a:r>
            <a:endParaRPr b="0" lang="en-IN" sz="1800" spc="-1" strike="noStrike">
              <a:solidFill>
                <a:srgbClr val="000000"/>
              </a:solidFill>
              <a:latin typeface="Arial"/>
            </a:endParaRPr>
          </a:p>
          <a:p>
            <a:pPr indent="0" algn="just">
              <a:lnSpc>
                <a:spcPct val="100000"/>
              </a:lnSpc>
              <a:spcAft>
                <a:spcPts val="567"/>
              </a:spcAft>
              <a:buNone/>
              <a:tabLst>
                <a:tab algn="l" pos="0"/>
              </a:tabLst>
            </a:pPr>
            <a:r>
              <a:rPr b="1" lang="en-IN" sz="1800" spc="-1" strike="noStrike">
                <a:solidFill>
                  <a:srgbClr val="000000"/>
                </a:solidFill>
                <a:latin typeface="Arial"/>
              </a:rPr>
              <a:t>          </a:t>
            </a:r>
            <a:r>
              <a:rPr b="0" lang="en-IN" sz="1800" spc="-1" strike="noStrike">
                <a:solidFill>
                  <a:srgbClr val="000000"/>
                </a:solidFill>
                <a:latin typeface="Arial"/>
              </a:rPr>
              <a:t>Develop machine learning models, such as support vector machines (SVM) or decision trees, to classify intents               and extract key medical entities from user queries.</a:t>
            </a:r>
            <a:endParaRPr b="0" lang="en-IN" sz="1800" spc="-1" strike="noStrike">
              <a:solidFill>
                <a:srgbClr val="000000"/>
              </a:solidFill>
              <a:latin typeface="Arial"/>
            </a:endParaRPr>
          </a:p>
          <a:p>
            <a:pPr indent="0" algn="just">
              <a:lnSpc>
                <a:spcPct val="100000"/>
              </a:lnSpc>
              <a:buNone/>
              <a:tabLst>
                <a:tab algn="l" pos="0"/>
              </a:tabLst>
            </a:pPr>
            <a:r>
              <a:rPr b="0" lang="en-IN" sz="1800" spc="-1" strike="noStrike">
                <a:solidFill>
                  <a:srgbClr val="000000"/>
                </a:solidFill>
                <a:latin typeface="Arial"/>
              </a:rPr>
              <a:t>          </a:t>
            </a:r>
            <a:r>
              <a:rPr b="0" lang="en-IN" sz="1800" spc="-1" strike="noStrike">
                <a:solidFill>
                  <a:srgbClr val="000000"/>
                </a:solidFill>
                <a:latin typeface="Arial"/>
              </a:rPr>
              <a:t>Explore advanced deep learning models like recurrent neural networks (RNNs) or transformers for intent                          classification, entity recognition, and response generation based on the preprocessed medical text.</a:t>
            </a:r>
            <a:endParaRPr b="0" lang="en-IN" sz="1800" spc="-1" strike="noStrike">
              <a:solidFill>
                <a:srgbClr val="000000"/>
              </a:solidFill>
              <a:latin typeface="Arial"/>
            </a:endParaRPr>
          </a:p>
          <a:p>
            <a:pPr indent="0" algn="just">
              <a:lnSpc>
                <a:spcPct val="100000"/>
              </a:lnSpc>
              <a:buNone/>
              <a:tabLst>
                <a:tab algn="l" pos="0"/>
              </a:tabLst>
            </a:pPr>
            <a:endParaRPr b="0" lang="en-IN" sz="1800" spc="-1" strike="noStrike">
              <a:solidFill>
                <a:srgbClr val="000000"/>
              </a:solidFill>
              <a:latin typeface="Arial"/>
            </a:endParaRPr>
          </a:p>
          <a:p>
            <a:pPr indent="0" algn="just">
              <a:lnSpc>
                <a:spcPct val="100000"/>
              </a:lnSpc>
              <a:buNone/>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Bioinformatics</Template>
  <TotalTime>1224</TotalTime>
  <Application>LibreOffice/7.5.5.2$MacOSX_AARCH64 LibreOffice_project/ca8fe7424262805f223b9a2334bc7181abbcbf5e</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2023-03-16T03:26:27Z</dcterms:created>
  <dc:creator>Sanjeev P Kaulgud-Asst. Prof-CSE</dc:creator>
  <dc:description/>
  <dc:language>en-IN</dc:language>
  <cp:lastModifiedBy/>
  <dcterms:modified xsi:type="dcterms:W3CDTF">2023-11-15T12:45:37Z</dcterms:modified>
  <cp:revision>20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r8>11</vt:r8>
  </property>
</Properties>
</file>