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72" r:id="rId8"/>
    <p:sldId id="261" r:id="rId9"/>
    <p:sldId id="262" r:id="rId10"/>
    <p:sldId id="263" r:id="rId11"/>
    <p:sldId id="264" r:id="rId12"/>
    <p:sldId id="265" r:id="rId13"/>
    <p:sldId id="266" r:id="rId14"/>
    <p:sldId id="267" r:id="rId15"/>
    <p:sldId id="277" r:id="rId16"/>
    <p:sldId id="268" r:id="rId17"/>
    <p:sldId id="274" r:id="rId18"/>
    <p:sldId id="275" r:id="rId19"/>
    <p:sldId id="276" r:id="rId20"/>
    <p:sldId id="269" r:id="rId21"/>
    <p:sldId id="270" r:id="rId22"/>
    <p:sldId id="273" r:id="rId23"/>
    <p:sldId id="271" r:id="rId2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362C73-A78F-3F41-E38A-0629BB72302E}" v="418" dt="2023-12-07T09:32:57.550"/>
    <p1510:client id="{ABA4D6FC-729C-2875-99C8-D9F2F7251E7A}" v="1489" dt="2023-11-25T19:40:23.0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E3647E31-E22F-4DFA-9AAB-55CEA7FFD981}"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9EF799DD-E8D5-4679-877B-371B4684521A}"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A8BD1956-8B0E-43A5-A4E8-4129F7486F66}"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833BB829-692F-44E0-8C33-EF71E3DBE734}"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BA263F93-9DA2-42F2-9A8B-DC3EB13B7773}"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DBF28F70-3E56-46C0-B831-AEB4D2D1CA50}"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E39FE490-732C-4BA0-B5BC-B21BBBD98881}"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B23B53DE-B695-4A1D-9246-142F78315EFB}"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F830112F-B661-41AD-B62A-0D7A7B350FA9}"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CB1F2A27-20C5-4124-9479-899ABE5D7688}"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60B8F4BE-2E7D-4022-A50E-CA2846E67F6E}"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54E05070-D91A-4FBF-8C7F-8421CD4C633F}"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08EBC58A-676E-497A-AE0B-965C5E198ABD}"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377041F3-E810-4089-AF6F-73699B493D5F}"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1AC48A8D-ADD7-487C-930A-DAEF1BB0B23D}"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6A44D4AA-BEAB-4C40-80F9-43DE303DEC26}"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11A7CC6F-2654-44E6-87B6-7A169A19445A}"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456B4CB-FB7B-48F9-90EC-04C32AF8EAD0}"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12BD0F46-550A-43D2-9CFB-91B4F7E9D24E}"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9B81451F-E9B4-4AE3-96AA-DB1A62740B8F}"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28DBB163-729A-432F-B23D-206254031090}"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58F8629B-0299-46F1-8C37-A3E5E23610E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87ACA87D-CADD-4069-AC99-37596DDB7DF4}"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FECAD48-FB1C-49FE-B67E-520D9607E50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Line 6"/>
          <p:cNvSpPr/>
          <p:nvPr/>
        </p:nvSpPr>
        <p:spPr>
          <a:xfrm>
            <a:off x="812520" y="914400"/>
            <a:ext cx="10668240" cy="360"/>
          </a:xfrm>
          <a:prstGeom prst="line">
            <a:avLst/>
          </a:prstGeom>
          <a:ln w="57240">
            <a:solidFill>
              <a:srgbClr val="000000"/>
            </a:solidFill>
            <a:round/>
          </a:ln>
        </p:spPr>
        <p:style>
          <a:lnRef idx="0">
            <a:scrgbClr r="0" g="0" b="0"/>
          </a:lnRef>
          <a:fillRef idx="0">
            <a:scrgbClr r="0" g="0" b="0"/>
          </a:fillRef>
          <a:effectRef idx="0">
            <a:scrgbClr r="0" g="0" b="0"/>
          </a:effectRef>
          <a:fontRef idx="minor"/>
        </p:style>
        <p:txBody>
          <a:bodyPr lIns="90000" tIns="-44640" rIns="90000" bIns="-44640" anchor="t">
            <a:noAutofit/>
          </a:bodyPr>
          <a:lstStyle/>
          <a:p>
            <a:endParaRPr lang="en-IN" sz="1800" b="0" strike="noStrike" spc="-1">
              <a:solidFill>
                <a:srgbClr val="000000"/>
              </a:solidFill>
              <a:latin typeface="Bookman Old Style"/>
              <a:ea typeface="DejaVu Sans"/>
            </a:endParaRPr>
          </a:p>
        </p:txBody>
      </p:sp>
      <p:pic>
        <p:nvPicPr>
          <p:cNvPr id="8" name="Picture 7"/>
          <p:cNvPicPr/>
          <p:nvPr/>
        </p:nvPicPr>
        <p:blipFill>
          <a:blip r:embed="rId14"/>
          <a:srcRect b="18053"/>
          <a:stretch/>
        </p:blipFill>
        <p:spPr>
          <a:xfrm>
            <a:off x="0" y="5991480"/>
            <a:ext cx="12189240" cy="863640"/>
          </a:xfrm>
          <a:prstGeom prst="rect">
            <a:avLst/>
          </a:prstGeom>
          <a:ln w="0">
            <a:noFill/>
          </a:ln>
        </p:spPr>
      </p:pic>
      <p:sp>
        <p:nvSpPr>
          <p:cNvPr id="2" name="PlaceHolder 1"/>
          <p:cNvSpPr>
            <a:spLocks noGrp="1"/>
          </p:cNvSpPr>
          <p:nvPr>
            <p:ph type="ftr" idx="1"/>
          </p:nvPr>
        </p:nvSpPr>
        <p:spPr>
          <a:xfrm>
            <a:off x="4165560" y="6356520"/>
            <a:ext cx="3857760" cy="36216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3" name="PlaceHolder 2"/>
          <p:cNvSpPr>
            <a:spLocks noGrp="1"/>
          </p:cNvSpPr>
          <p:nvPr>
            <p:ph type="sldNum" idx="2"/>
          </p:nvPr>
        </p:nvSpPr>
        <p:spPr>
          <a:xfrm>
            <a:off x="8737560" y="6356520"/>
            <a:ext cx="2841840" cy="36216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GB" sz="1200" b="0" strike="noStrike" spc="-1">
                <a:solidFill>
                  <a:srgbClr val="8B8B8B"/>
                </a:solidFill>
                <a:latin typeface="Verdana"/>
                <a:ea typeface="Verdana"/>
              </a:defRPr>
            </a:lvl1pPr>
          </a:lstStyle>
          <a:p>
            <a:pPr indent="0" algn="r">
              <a:lnSpc>
                <a:spcPct val="100000"/>
              </a:lnSpc>
              <a:buNone/>
              <a:tabLst>
                <a:tab pos="0" algn="l"/>
              </a:tabLst>
            </a:pPr>
            <a:fld id="{ECB1A418-E713-4BAA-AC15-4F4F169B95E9}" type="slidenum">
              <a:rPr lang="en-GB" sz="1200" b="0" strike="noStrike" spc="-1">
                <a:solidFill>
                  <a:srgbClr val="8B8B8B"/>
                </a:solidFill>
                <a:latin typeface="Verdana"/>
                <a:ea typeface="Verdana"/>
              </a:rPr>
              <a:t>‹#›</a:t>
            </a:fld>
            <a:endParaRPr lang="en-IN" sz="1200" b="0" strike="noStrike" spc="-1">
              <a:solidFill>
                <a:srgbClr val="000000"/>
              </a:solidFill>
              <a:latin typeface="Times New Roman"/>
            </a:endParaRPr>
          </a:p>
        </p:txBody>
      </p:sp>
      <p:sp>
        <p:nvSpPr>
          <p:cNvPr id="4" name="PlaceHolder 3"/>
          <p:cNvSpPr>
            <a:spLocks noGrp="1"/>
          </p:cNvSpPr>
          <p:nvPr>
            <p:ph type="dt" idx="3"/>
          </p:nvPr>
        </p:nvSpPr>
        <p:spPr>
          <a:xfrm>
            <a:off x="609480" y="6356520"/>
            <a:ext cx="2841840" cy="36216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Line 6"/>
          <p:cNvSpPr/>
          <p:nvPr/>
        </p:nvSpPr>
        <p:spPr>
          <a:xfrm>
            <a:off x="812520" y="914400"/>
            <a:ext cx="10668240" cy="360"/>
          </a:xfrm>
          <a:prstGeom prst="line">
            <a:avLst/>
          </a:prstGeom>
          <a:ln w="57240">
            <a:solidFill>
              <a:srgbClr val="000000"/>
            </a:solidFill>
            <a:round/>
          </a:ln>
        </p:spPr>
        <p:style>
          <a:lnRef idx="0">
            <a:scrgbClr r="0" g="0" b="0"/>
          </a:lnRef>
          <a:fillRef idx="0">
            <a:scrgbClr r="0" g="0" b="0"/>
          </a:fillRef>
          <a:effectRef idx="0">
            <a:scrgbClr r="0" g="0" b="0"/>
          </a:effectRef>
          <a:fontRef idx="minor"/>
        </p:style>
        <p:txBody>
          <a:bodyPr lIns="90000" tIns="-44640" rIns="90000" bIns="-44640" anchor="t">
            <a:noAutofit/>
          </a:bodyPr>
          <a:lstStyle/>
          <a:p>
            <a:endParaRPr lang="en-IN" sz="1800" b="0" strike="noStrike" spc="-1">
              <a:solidFill>
                <a:srgbClr val="000000"/>
              </a:solidFill>
              <a:latin typeface="Bookman Old Style"/>
              <a:ea typeface="DejaVu Sans"/>
            </a:endParaRPr>
          </a:p>
        </p:txBody>
      </p:sp>
      <p:pic>
        <p:nvPicPr>
          <p:cNvPr id="44" name="Picture 7"/>
          <p:cNvPicPr/>
          <p:nvPr/>
        </p:nvPicPr>
        <p:blipFill>
          <a:blip r:embed="rId14"/>
          <a:srcRect b="18053"/>
          <a:stretch/>
        </p:blipFill>
        <p:spPr>
          <a:xfrm>
            <a:off x="0" y="5991480"/>
            <a:ext cx="12189240" cy="863640"/>
          </a:xfrm>
          <a:prstGeom prst="rect">
            <a:avLst/>
          </a:prstGeom>
          <a:ln w="0">
            <a:noFill/>
          </a:ln>
        </p:spPr>
      </p:pic>
      <p:sp>
        <p:nvSpPr>
          <p:cNvPr id="45" name="PlaceHolder 1"/>
          <p:cNvSpPr>
            <a:spLocks noGrp="1"/>
          </p:cNvSpPr>
          <p:nvPr>
            <p:ph type="ftr" idx="4"/>
          </p:nvPr>
        </p:nvSpPr>
        <p:spPr>
          <a:xfrm>
            <a:off x="4165560" y="6356520"/>
            <a:ext cx="3857760" cy="36216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46" name="PlaceHolder 2"/>
          <p:cNvSpPr>
            <a:spLocks noGrp="1"/>
          </p:cNvSpPr>
          <p:nvPr>
            <p:ph type="sldNum" idx="5"/>
          </p:nvPr>
        </p:nvSpPr>
        <p:spPr>
          <a:xfrm>
            <a:off x="8737560" y="6356520"/>
            <a:ext cx="2841840" cy="36216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GB" sz="1200" b="0" strike="noStrike" spc="-1">
                <a:solidFill>
                  <a:srgbClr val="8B8B8B"/>
                </a:solidFill>
                <a:latin typeface="Verdana"/>
                <a:ea typeface="Verdana"/>
              </a:defRPr>
            </a:lvl1pPr>
          </a:lstStyle>
          <a:p>
            <a:pPr indent="0" algn="r">
              <a:lnSpc>
                <a:spcPct val="100000"/>
              </a:lnSpc>
              <a:buNone/>
              <a:tabLst>
                <a:tab pos="0" algn="l"/>
              </a:tabLst>
            </a:pPr>
            <a:fld id="{B88ECB32-24DF-4981-8C12-9D2D8D8C9336}" type="slidenum">
              <a:rPr lang="en-GB" sz="1200" b="0" strike="noStrike" spc="-1">
                <a:solidFill>
                  <a:srgbClr val="8B8B8B"/>
                </a:solidFill>
                <a:latin typeface="Verdana"/>
                <a:ea typeface="Verdana"/>
              </a:rPr>
              <a:t>‹#›</a:t>
            </a:fld>
            <a:endParaRPr lang="en-IN" sz="1200" b="0" strike="noStrike" spc="-1">
              <a:solidFill>
                <a:srgbClr val="000000"/>
              </a:solidFill>
              <a:latin typeface="Times New Roman"/>
            </a:endParaRPr>
          </a:p>
        </p:txBody>
      </p:sp>
      <p:sp>
        <p:nvSpPr>
          <p:cNvPr id="47" name="PlaceHolder 3"/>
          <p:cNvSpPr>
            <a:spLocks noGrp="1"/>
          </p:cNvSpPr>
          <p:nvPr>
            <p:ph type="dt" idx="6"/>
          </p:nvPr>
        </p:nvSpPr>
        <p:spPr>
          <a:xfrm>
            <a:off x="609480" y="6356520"/>
            <a:ext cx="2841840" cy="36216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48"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4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790560" y="1069200"/>
            <a:ext cx="10360440" cy="1467000"/>
          </a:xfrm>
          <a:prstGeom prst="rect">
            <a:avLst/>
          </a:prstGeom>
          <a:noFill/>
          <a:ln w="0">
            <a:noFill/>
          </a:ln>
        </p:spPr>
        <p:txBody>
          <a:bodyPr lIns="0" tIns="0" rIns="0" bIns="0" anchor="ctr">
            <a:noAutofit/>
          </a:bodyPr>
          <a:lstStyle/>
          <a:p>
            <a:pPr indent="0">
              <a:lnSpc>
                <a:spcPct val="100000"/>
              </a:lnSpc>
              <a:buNone/>
              <a:tabLst>
                <a:tab pos="0" algn="l"/>
              </a:tabLst>
            </a:pPr>
            <a:r>
              <a:rPr lang="en-GB" sz="2800" b="1" strike="noStrike" spc="-1">
                <a:solidFill>
                  <a:srgbClr val="17375E"/>
                </a:solidFill>
                <a:latin typeface="Verdana"/>
                <a:ea typeface="Verdana"/>
              </a:rPr>
              <a:t>PROJECT TITLE : Self-Learning Bot(Medic-Bot)</a:t>
            </a:r>
            <a:br>
              <a:rPr sz="2800"/>
            </a:br>
            <a:endParaRPr lang="en-IN" sz="2800" b="0" strike="noStrike" spc="-1">
              <a:solidFill>
                <a:srgbClr val="000000"/>
              </a:solidFill>
              <a:latin typeface="Arial"/>
            </a:endParaRPr>
          </a:p>
        </p:txBody>
      </p:sp>
      <p:sp>
        <p:nvSpPr>
          <p:cNvPr id="87" name="PlaceHolder 2"/>
          <p:cNvSpPr>
            <a:spLocks noGrp="1"/>
          </p:cNvSpPr>
          <p:nvPr>
            <p:ph type="subTitle"/>
          </p:nvPr>
        </p:nvSpPr>
        <p:spPr>
          <a:xfrm>
            <a:off x="790560" y="2170080"/>
            <a:ext cx="3967560" cy="549360"/>
          </a:xfrm>
          <a:prstGeom prst="rect">
            <a:avLst/>
          </a:prstGeom>
          <a:noFill/>
          <a:ln w="0">
            <a:noFill/>
          </a:ln>
        </p:spPr>
        <p:txBody>
          <a:bodyPr lIns="0" tIns="0" rIns="0" bIns="0" anchor="t">
            <a:noAutofit/>
          </a:bodyPr>
          <a:lstStyle/>
          <a:p>
            <a:pPr indent="0">
              <a:lnSpc>
                <a:spcPct val="100000"/>
              </a:lnSpc>
              <a:spcBef>
                <a:spcPts val="400"/>
              </a:spcBef>
              <a:buNone/>
              <a:tabLst>
                <a:tab pos="0" algn="l"/>
              </a:tabLst>
            </a:pPr>
            <a:r>
              <a:rPr lang="en-GB" sz="2000" b="1" strike="noStrike" spc="-1">
                <a:solidFill>
                  <a:srgbClr val="17375E"/>
                </a:solidFill>
                <a:latin typeface="Verdana"/>
                <a:ea typeface="Verdana"/>
              </a:rPr>
              <a:t>Batch Number:</a:t>
            </a:r>
            <a:endParaRPr lang="en-IN" sz="2000" b="0" strike="noStrike" spc="-1">
              <a:solidFill>
                <a:srgbClr val="000000"/>
              </a:solidFill>
              <a:latin typeface="Arial"/>
            </a:endParaRPr>
          </a:p>
          <a:p>
            <a:pPr indent="0">
              <a:lnSpc>
                <a:spcPct val="100000"/>
              </a:lnSpc>
              <a:spcBef>
                <a:spcPts val="400"/>
              </a:spcBef>
              <a:buNone/>
              <a:tabLst>
                <a:tab pos="0" algn="l"/>
              </a:tabLst>
            </a:pPr>
            <a:r>
              <a:rPr lang="en-GB" sz="2000" b="1" strike="noStrike" spc="-1">
                <a:solidFill>
                  <a:srgbClr val="17375E"/>
                </a:solidFill>
                <a:latin typeface="Verdana"/>
                <a:ea typeface="Verdana"/>
              </a:rPr>
              <a:t>COM-G10</a:t>
            </a:r>
            <a:endParaRPr lang="en-IN" sz="2000" b="0" strike="noStrike" spc="-1">
              <a:solidFill>
                <a:srgbClr val="000000"/>
              </a:solidFill>
              <a:latin typeface="Arial"/>
            </a:endParaRPr>
          </a:p>
        </p:txBody>
      </p:sp>
      <p:graphicFrame>
        <p:nvGraphicFramePr>
          <p:cNvPr id="88" name="Table 3"/>
          <p:cNvGraphicFramePr/>
          <p:nvPr>
            <p:extLst>
              <p:ext uri="{D42A27DB-BD31-4B8C-83A1-F6EECF244321}">
                <p14:modId xmlns:p14="http://schemas.microsoft.com/office/powerpoint/2010/main" val="484600908"/>
              </p:ext>
            </p:extLst>
          </p:nvPr>
        </p:nvGraphicFramePr>
        <p:xfrm>
          <a:off x="446314" y="3276600"/>
          <a:ext cx="5605991" cy="2219760"/>
        </p:xfrm>
        <a:graphic>
          <a:graphicData uri="http://schemas.openxmlformats.org/drawingml/2006/table">
            <a:tbl>
              <a:tblPr/>
              <a:tblGrid>
                <a:gridCol w="2272392">
                  <a:extLst>
                    <a:ext uri="{9D8B030D-6E8A-4147-A177-3AD203B41FA5}">
                      <a16:colId xmlns:a16="http://schemas.microsoft.com/office/drawing/2014/main" val="20000"/>
                    </a:ext>
                  </a:extLst>
                </a:gridCol>
                <a:gridCol w="3333599">
                  <a:extLst>
                    <a:ext uri="{9D8B030D-6E8A-4147-A177-3AD203B41FA5}">
                      <a16:colId xmlns:a16="http://schemas.microsoft.com/office/drawing/2014/main" val="20001"/>
                    </a:ext>
                  </a:extLst>
                </a:gridCol>
              </a:tblGrid>
              <a:tr h="333000">
                <a:tc>
                  <a:txBody>
                    <a:bodyPr/>
                    <a:lstStyle/>
                    <a:p>
                      <a:pPr algn="ctr">
                        <a:lnSpc>
                          <a:spcPct val="100000"/>
                        </a:lnSpc>
                      </a:pPr>
                      <a:r>
                        <a:rPr lang="en-GB" sz="1800" b="1" strike="noStrike" spc="-1" dirty="0">
                          <a:solidFill>
                            <a:srgbClr val="17375E"/>
                          </a:solidFill>
                          <a:latin typeface="Bookman Old Style"/>
                        </a:rPr>
                        <a:t>Roll Number</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ctr">
                        <a:lnSpc>
                          <a:spcPct val="100000"/>
                        </a:lnSpc>
                      </a:pPr>
                      <a:r>
                        <a:rPr lang="en-GB" sz="1800" b="1" strike="noStrike" spc="-1" dirty="0">
                          <a:solidFill>
                            <a:srgbClr val="17375E"/>
                          </a:solidFill>
                          <a:latin typeface="Bookman Old Style"/>
                        </a:rPr>
                        <a:t>Student Name</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0"/>
                  </a:ext>
                </a:extLst>
              </a:tr>
              <a:tr h="370800">
                <a:tc>
                  <a:txBody>
                    <a:bodyPr/>
                    <a:lstStyle/>
                    <a:p>
                      <a:pPr>
                        <a:lnSpc>
                          <a:spcPct val="100000"/>
                        </a:lnSpc>
                      </a:pPr>
                      <a:r>
                        <a:rPr lang="en-GB" sz="1800" b="0" strike="noStrike" spc="-1" dirty="0">
                          <a:solidFill>
                            <a:srgbClr val="000000"/>
                          </a:solidFill>
                          <a:latin typeface="Bookman Old Style"/>
                        </a:rPr>
                        <a:t>     20201CEI0077</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GB" sz="1800" b="0" strike="noStrike" spc="-1" dirty="0">
                          <a:solidFill>
                            <a:srgbClr val="000000"/>
                          </a:solidFill>
                          <a:latin typeface="Bookman Old Style"/>
                          <a:ea typeface="Arial"/>
                        </a:rPr>
                        <a:t>               KRISHNAN S</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1"/>
                  </a:ext>
                </a:extLst>
              </a:tr>
              <a:tr h="370800">
                <a:tc>
                  <a:txBody>
                    <a:bodyPr/>
                    <a:lstStyle/>
                    <a:p>
                      <a:pPr>
                        <a:lnSpc>
                          <a:spcPct val="100000"/>
                        </a:lnSpc>
                      </a:pPr>
                      <a:r>
                        <a:rPr lang="en-GB" sz="1800" b="0" strike="noStrike" spc="-1" dirty="0">
                          <a:solidFill>
                            <a:srgbClr val="000000"/>
                          </a:solidFill>
                          <a:latin typeface="Bookman Old Style"/>
                        </a:rPr>
                        <a:t>     20201CEI0030</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GB" sz="1800" b="0" strike="noStrike" spc="-1" dirty="0">
                          <a:solidFill>
                            <a:srgbClr val="000000"/>
                          </a:solidFill>
                          <a:latin typeface="Bookman Old Style"/>
                        </a:rPr>
                        <a:t>            RIHAN ANWAR C A</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2"/>
                  </a:ext>
                </a:extLst>
              </a:tr>
              <a:tr h="370800">
                <a:tc>
                  <a:txBody>
                    <a:bodyPr/>
                    <a:lstStyle/>
                    <a:p>
                      <a:pPr>
                        <a:lnSpc>
                          <a:spcPct val="100000"/>
                        </a:lnSpc>
                      </a:pPr>
                      <a:r>
                        <a:rPr lang="en-GB" sz="1800" b="0" strike="noStrike" spc="-1" dirty="0">
                          <a:solidFill>
                            <a:srgbClr val="000000"/>
                          </a:solidFill>
                          <a:latin typeface="Bookman Old Style"/>
                        </a:rPr>
                        <a:t>     20201CEI0001</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GB" sz="1800" b="0" strike="noStrike" spc="-1" dirty="0">
                          <a:solidFill>
                            <a:srgbClr val="000000"/>
                          </a:solidFill>
                          <a:latin typeface="Bookman Old Style"/>
                        </a:rPr>
                        <a:t>           AMBRISH KUMAR S</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3"/>
                  </a:ext>
                </a:extLst>
              </a:tr>
              <a:tr h="370800">
                <a:tc>
                  <a:txBody>
                    <a:bodyPr/>
                    <a:lstStyle/>
                    <a:p>
                      <a:pPr>
                        <a:lnSpc>
                          <a:spcPct val="100000"/>
                        </a:lnSpc>
                      </a:pPr>
                      <a:r>
                        <a:rPr lang="en-GB" sz="1800" b="0" strike="noStrike" spc="-1" dirty="0">
                          <a:solidFill>
                            <a:srgbClr val="000000"/>
                          </a:solidFill>
                          <a:latin typeface="Bookman Old Style"/>
                        </a:rPr>
                        <a:t>     20201CEI0011</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IN" sz="1800" b="0" strike="noStrike" spc="-1" dirty="0">
                          <a:solidFill>
                            <a:srgbClr val="000000"/>
                          </a:solidFill>
                          <a:latin typeface="Arial"/>
                        </a:rPr>
                        <a:t> </a:t>
                      </a:r>
                      <a:r>
                        <a:rPr lang="en-IN" sz="1800" b="0" strike="noStrike" spc="-1" dirty="0">
                          <a:solidFill>
                            <a:srgbClr val="000000"/>
                          </a:solidFill>
                          <a:latin typeface="Bookman Old Style"/>
                        </a:rPr>
                        <a:t>S MOHAMMED ENTHIHAJ</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4"/>
                  </a:ext>
                </a:extLst>
              </a:tr>
              <a:tr h="370800">
                <a:tc>
                  <a:txBody>
                    <a:bodyPr/>
                    <a:lstStyle/>
                    <a:p>
                      <a:endParaRPr lang="en-GB" sz="1800" b="0" strike="noStrike" spc="-1">
                        <a:solidFill>
                          <a:srgbClr val="000000"/>
                        </a:solidFill>
                        <a:latin typeface="Bookman Old Style"/>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endParaRPr lang="en-GB" sz="1800" b="0" strike="noStrike" spc="-1">
                        <a:solidFill>
                          <a:srgbClr val="000000"/>
                        </a:solidFill>
                        <a:latin typeface="Bookman Old Style"/>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5"/>
                  </a:ext>
                </a:extLst>
              </a:tr>
            </a:tbl>
          </a:graphicData>
        </a:graphic>
      </p:graphicFrame>
      <p:sp>
        <p:nvSpPr>
          <p:cNvPr id="89" name="Subtitle 2"/>
          <p:cNvSpPr/>
          <p:nvPr/>
        </p:nvSpPr>
        <p:spPr>
          <a:xfrm>
            <a:off x="6461701" y="3355942"/>
            <a:ext cx="5511240" cy="179421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lnSpcReduction="10000"/>
          </a:bodyPr>
          <a:lstStyle/>
          <a:p>
            <a:pPr algn="ctr">
              <a:lnSpc>
                <a:spcPct val="100000"/>
              </a:lnSpc>
              <a:spcBef>
                <a:spcPts val="400"/>
              </a:spcBef>
              <a:tabLst>
                <a:tab pos="0" algn="l"/>
              </a:tabLst>
            </a:pPr>
            <a:r>
              <a:rPr lang="en-GB" sz="2000" b="1" strike="noStrike" spc="-1" dirty="0">
                <a:solidFill>
                  <a:srgbClr val="17375E"/>
                </a:solidFill>
                <a:latin typeface="Verdana"/>
                <a:ea typeface="Verdana"/>
              </a:rPr>
              <a:t>Under the Supervision of,</a:t>
            </a:r>
          </a:p>
          <a:p>
            <a:pPr algn="ctr">
              <a:lnSpc>
                <a:spcPct val="100000"/>
              </a:lnSpc>
              <a:spcBef>
                <a:spcPts val="400"/>
              </a:spcBef>
              <a:tabLst>
                <a:tab pos="0" algn="l"/>
              </a:tabLst>
            </a:pPr>
            <a:endParaRPr lang="en-GB" sz="2000" b="1" strike="noStrike" spc="-1" dirty="0">
              <a:solidFill>
                <a:srgbClr val="17375E"/>
              </a:solidFill>
              <a:latin typeface="Verdana"/>
              <a:ea typeface="Verdana"/>
            </a:endParaRPr>
          </a:p>
          <a:p>
            <a:pPr>
              <a:spcBef>
                <a:spcPts val="340"/>
              </a:spcBef>
              <a:tabLst>
                <a:tab pos="0" algn="l"/>
              </a:tabLst>
            </a:pPr>
            <a:r>
              <a:rPr lang="en-GB" sz="1800" b="1" strike="noStrike" spc="-1" dirty="0">
                <a:solidFill>
                  <a:srgbClr val="17375E"/>
                </a:solidFill>
                <a:latin typeface="Verdana"/>
                <a:ea typeface="Verdana"/>
              </a:rPr>
              <a:t>Mr. Muthu Raju V</a:t>
            </a:r>
            <a:r>
              <a:rPr lang="en-GB" sz="1600" b="1" strike="noStrike" spc="-1" dirty="0">
                <a:solidFill>
                  <a:srgbClr val="17375E"/>
                </a:solidFill>
                <a:latin typeface="Verdana"/>
                <a:ea typeface="Verdana"/>
              </a:rPr>
              <a:t> </a:t>
            </a:r>
            <a:endParaRPr lang="en-GB" sz="1700" strike="noStrike" spc="-1" dirty="0">
              <a:solidFill>
                <a:srgbClr val="17375E"/>
              </a:solidFill>
              <a:latin typeface="Verdana"/>
              <a:ea typeface="Verdana"/>
            </a:endParaRPr>
          </a:p>
          <a:p>
            <a:pPr>
              <a:lnSpc>
                <a:spcPct val="100000"/>
              </a:lnSpc>
              <a:spcBef>
                <a:spcPts val="340"/>
              </a:spcBef>
              <a:tabLst>
                <a:tab pos="0" algn="l"/>
              </a:tabLst>
            </a:pPr>
            <a:r>
              <a:rPr lang="en-GB" sz="1700" b="1" strike="noStrike" spc="-1" dirty="0">
                <a:solidFill>
                  <a:srgbClr val="17375E"/>
                </a:solidFill>
                <a:latin typeface="Verdana"/>
                <a:ea typeface="Verdana"/>
              </a:rPr>
              <a:t>Assistant Professor</a:t>
            </a:r>
            <a:endParaRPr lang="en-IN" sz="1700" b="0" strike="noStrike" spc="-1" dirty="0">
              <a:solidFill>
                <a:srgbClr val="000000"/>
              </a:solidFill>
              <a:latin typeface="Arial"/>
            </a:endParaRPr>
          </a:p>
          <a:p>
            <a:pPr>
              <a:lnSpc>
                <a:spcPct val="100000"/>
              </a:lnSpc>
              <a:spcBef>
                <a:spcPts val="340"/>
              </a:spcBef>
              <a:tabLst>
                <a:tab pos="0" algn="l"/>
              </a:tabLst>
            </a:pPr>
            <a:r>
              <a:rPr lang="en-GB" sz="1700" b="1" strike="noStrike" spc="-1" dirty="0">
                <a:solidFill>
                  <a:srgbClr val="17375E"/>
                </a:solidFill>
                <a:latin typeface="Verdana"/>
                <a:ea typeface="Verdana"/>
              </a:rPr>
              <a:t>School of Computer Science &amp; Engineering</a:t>
            </a:r>
            <a:endParaRPr lang="en-IN" sz="1700" b="0" strike="noStrike" spc="-1" dirty="0">
              <a:solidFill>
                <a:srgbClr val="000000"/>
              </a:solidFill>
              <a:latin typeface="Arial"/>
            </a:endParaRPr>
          </a:p>
          <a:p>
            <a:pPr>
              <a:lnSpc>
                <a:spcPct val="100000"/>
              </a:lnSpc>
              <a:spcBef>
                <a:spcPts val="340"/>
              </a:spcBef>
              <a:tabLst>
                <a:tab pos="0" algn="l"/>
              </a:tabLst>
            </a:pPr>
            <a:r>
              <a:rPr lang="en-GB" sz="1700" b="1" strike="noStrike" spc="-1" dirty="0">
                <a:solidFill>
                  <a:srgbClr val="17375E"/>
                </a:solidFill>
                <a:latin typeface="Verdana"/>
                <a:ea typeface="Verdana"/>
              </a:rPr>
              <a:t>Presidency University</a:t>
            </a:r>
            <a:endParaRPr lang="en-IN" sz="1700" b="0" strike="noStrike" spc="-1" dirty="0">
              <a:solidFill>
                <a:srgbClr val="000000"/>
              </a:solidFill>
              <a:latin typeface="Arial"/>
            </a:endParaRPr>
          </a:p>
          <a:p>
            <a:pPr>
              <a:lnSpc>
                <a:spcPct val="100000"/>
              </a:lnSpc>
              <a:spcBef>
                <a:spcPts val="400"/>
              </a:spcBef>
              <a:tabLst>
                <a:tab pos="0" algn="l"/>
              </a:tabLst>
            </a:pPr>
            <a:endParaRPr lang="en-IN" sz="2000" b="0" strike="noStrike" spc="-1" dirty="0">
              <a:solidFill>
                <a:srgbClr val="000000"/>
              </a:solidFill>
              <a:latin typeface="Arial"/>
            </a:endParaRPr>
          </a:p>
        </p:txBody>
      </p:sp>
      <p:sp>
        <p:nvSpPr>
          <p:cNvPr id="90" name="Subtitle 2"/>
          <p:cNvSpPr/>
          <p:nvPr/>
        </p:nvSpPr>
        <p:spPr>
          <a:xfrm>
            <a:off x="3986640" y="334080"/>
            <a:ext cx="3967560" cy="549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76500" lnSpcReduction="20000"/>
          </a:bodyPr>
          <a:lstStyle/>
          <a:p>
            <a:pPr algn="ctr">
              <a:lnSpc>
                <a:spcPct val="100000"/>
              </a:lnSpc>
              <a:spcBef>
                <a:spcPts val="400"/>
              </a:spcBef>
              <a:tabLst>
                <a:tab pos="0" algn="l"/>
              </a:tabLst>
            </a:pPr>
            <a:r>
              <a:rPr lang="en-GB" sz="2000" b="1" strike="noStrike" spc="-1" dirty="0">
                <a:solidFill>
                  <a:srgbClr val="17375E"/>
                </a:solidFill>
                <a:latin typeface="Verdana"/>
                <a:ea typeface="Verdana"/>
              </a:rPr>
              <a:t>PIP104 University Project-III</a:t>
            </a:r>
            <a:endParaRPr lang="en-IN" sz="2000" b="0" strike="noStrike" spc="-1" dirty="0">
              <a:solidFill>
                <a:srgbClr val="000000"/>
              </a:solidFill>
              <a:latin typeface="Arial"/>
            </a:endParaRPr>
          </a:p>
          <a:p>
            <a:pPr algn="ctr">
              <a:lnSpc>
                <a:spcPct val="100000"/>
              </a:lnSpc>
              <a:spcBef>
                <a:spcPts val="400"/>
              </a:spcBef>
              <a:tabLst>
                <a:tab pos="0" algn="l"/>
              </a:tabLst>
            </a:pPr>
            <a:r>
              <a:rPr lang="en-GB" sz="2000" b="1" spc="-1" dirty="0">
                <a:solidFill>
                  <a:srgbClr val="17375E"/>
                </a:solidFill>
                <a:latin typeface="Verdana"/>
                <a:ea typeface="Verdana"/>
              </a:rPr>
              <a:t>Review-3</a:t>
            </a:r>
            <a:endParaRPr lang="en-IN" sz="20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Methodology</a:t>
            </a:r>
            <a:endParaRPr lang="en-IN" sz="2800" b="0" strike="noStrike" spc="-1">
              <a:solidFill>
                <a:srgbClr val="000000"/>
              </a:solidFill>
              <a:latin typeface="Arial"/>
            </a:endParaRPr>
          </a:p>
        </p:txBody>
      </p:sp>
      <p:sp>
        <p:nvSpPr>
          <p:cNvPr id="107" name="PlaceHolder 2"/>
          <p:cNvSpPr>
            <a:spLocks noGrp="1"/>
          </p:cNvSpPr>
          <p:nvPr>
            <p:ph/>
          </p:nvPr>
        </p:nvSpPr>
        <p:spPr>
          <a:xfrm>
            <a:off x="664028" y="1003800"/>
            <a:ext cx="11062904" cy="5224389"/>
          </a:xfrm>
          <a:prstGeom prst="rect">
            <a:avLst/>
          </a:prstGeom>
          <a:noFill/>
          <a:ln w="0">
            <a:noFill/>
          </a:ln>
        </p:spPr>
        <p:txBody>
          <a:bodyPr lIns="90000" tIns="45000" rIns="90000" bIns="45000" anchor="t">
            <a:noAutofit/>
          </a:bodyPr>
          <a:lstStyle/>
          <a:p>
            <a:pPr indent="0">
              <a:lnSpc>
                <a:spcPct val="150000"/>
              </a:lnSpc>
              <a:buNone/>
              <a:tabLst>
                <a:tab pos="0" algn="l"/>
              </a:tabLst>
            </a:pPr>
            <a:r>
              <a:rPr lang="en-IN" sz="1800" b="1" strike="noStrike" spc="-1" dirty="0">
                <a:solidFill>
                  <a:srgbClr val="000000"/>
                </a:solidFill>
                <a:latin typeface="Times New Roman"/>
              </a:rPr>
              <a:t>1.</a:t>
            </a:r>
            <a:r>
              <a:rPr lang="en-IN" sz="1800" b="1" spc="-1" dirty="0">
                <a:solidFill>
                  <a:srgbClr val="000000"/>
                </a:solidFill>
                <a:latin typeface="Times New Roman"/>
              </a:rPr>
              <a:t> </a:t>
            </a:r>
            <a:r>
              <a:rPr lang="en-IN" sz="1800" b="1" strike="noStrike" spc="-1" dirty="0">
                <a:solidFill>
                  <a:srgbClr val="000000"/>
                </a:solidFill>
                <a:latin typeface="Times New Roman"/>
              </a:rPr>
              <a:t> Data Collection and Preparation:</a:t>
            </a:r>
            <a:endParaRPr lang="en-IN" sz="1800" spc="-1">
              <a:solidFill>
                <a:srgbClr val="000000"/>
              </a:solidFill>
              <a:latin typeface="Times New Roman"/>
            </a:endParaRPr>
          </a:p>
          <a:p>
            <a:pPr indent="0">
              <a:lnSpc>
                <a:spcPct val="150000"/>
              </a:lnSpc>
              <a:buNone/>
              <a:tabLst>
                <a:tab pos="0" algn="l"/>
              </a:tabLst>
            </a:pPr>
            <a:r>
              <a:rPr lang="en-IN" sz="1800" b="0" strike="noStrike" spc="-1" dirty="0">
                <a:solidFill>
                  <a:srgbClr val="000000"/>
                </a:solidFill>
                <a:latin typeface="Times New Roman"/>
              </a:rPr>
              <a:t>Collect a diverse dataset of medical literature, research papers, clinical notes, and publicly available healthcare</a:t>
            </a:r>
            <a:r>
              <a:rPr lang="en-IN" sz="1800" spc="-1" dirty="0">
                <a:solidFill>
                  <a:srgbClr val="000000"/>
                </a:solidFill>
                <a:latin typeface="Times New Roman"/>
              </a:rPr>
              <a:t> </a:t>
            </a:r>
            <a:r>
              <a:rPr lang="en-IN" sz="1800" b="0" strike="noStrike" spc="-1" dirty="0">
                <a:solidFill>
                  <a:srgbClr val="000000"/>
                </a:solidFill>
                <a:latin typeface="Times New Roman"/>
              </a:rPr>
              <a:t>information to form the basis of the chatbot's knowledge.</a:t>
            </a:r>
            <a:endParaRPr lang="en-IN" sz="1800" spc="-1">
              <a:solidFill>
                <a:srgbClr val="000000"/>
              </a:solidFill>
              <a:latin typeface="Times New Roman"/>
            </a:endParaRPr>
          </a:p>
          <a:p>
            <a:pPr indent="0">
              <a:lnSpc>
                <a:spcPct val="150000"/>
              </a:lnSpc>
              <a:buNone/>
              <a:tabLst>
                <a:tab pos="0" algn="l"/>
              </a:tabLst>
            </a:pPr>
            <a:r>
              <a:rPr lang="en-IN" sz="1800" b="1" strike="noStrike" spc="-1" dirty="0">
                <a:solidFill>
                  <a:srgbClr val="000000"/>
                </a:solidFill>
                <a:latin typeface="Times New Roman"/>
              </a:rPr>
              <a:t>2. Natural Language Processing (NLP):</a:t>
            </a:r>
            <a:endParaRPr lang="en-IN" sz="1800" b="0" strike="noStrike" spc="-1">
              <a:solidFill>
                <a:srgbClr val="000000"/>
              </a:solidFill>
              <a:latin typeface="Times New Roman"/>
            </a:endParaRPr>
          </a:p>
          <a:p>
            <a:pPr indent="0">
              <a:lnSpc>
                <a:spcPct val="150000"/>
              </a:lnSpc>
              <a:spcAft>
                <a:spcPts val="283"/>
              </a:spcAft>
              <a:buNone/>
              <a:tabLst>
                <a:tab pos="0" algn="l"/>
              </a:tabLst>
            </a:pPr>
            <a:r>
              <a:rPr lang="en-IN" sz="1800" b="0" strike="noStrike" spc="-1" dirty="0">
                <a:solidFill>
                  <a:srgbClr val="000000"/>
                </a:solidFill>
                <a:latin typeface="Times New Roman"/>
              </a:rPr>
              <a:t>Utilize named entity recognition (NER) and part-of-speech tagging to identify medical entities, relationships, </a:t>
            </a:r>
            <a:r>
              <a:rPr lang="en-IN" sz="1800" spc="-1" dirty="0">
                <a:solidFill>
                  <a:srgbClr val="000000"/>
                </a:solidFill>
                <a:latin typeface="Times New Roman"/>
              </a:rPr>
              <a:t>and categories</a:t>
            </a:r>
            <a:r>
              <a:rPr lang="en-IN" sz="1800" b="0" strike="noStrike" spc="-1" dirty="0">
                <a:solidFill>
                  <a:srgbClr val="000000"/>
                </a:solidFill>
                <a:latin typeface="Times New Roman"/>
              </a:rPr>
              <a:t> within the text.</a:t>
            </a:r>
            <a:endParaRPr lang="en-IN" sz="1800">
              <a:latin typeface="Times New Roman"/>
            </a:endParaRPr>
          </a:p>
          <a:p>
            <a:pPr indent="0">
              <a:lnSpc>
                <a:spcPct val="150000"/>
              </a:lnSpc>
              <a:buNone/>
              <a:tabLst>
                <a:tab pos="0" algn="l"/>
              </a:tabLst>
            </a:pPr>
            <a:r>
              <a:rPr lang="en-IN" sz="1800" b="1" strike="noStrike" spc="-1" dirty="0">
                <a:solidFill>
                  <a:srgbClr val="000000"/>
                </a:solidFill>
                <a:latin typeface="Times New Roman"/>
              </a:rPr>
              <a:t>3.Machine Learning and Deep Learning Models:</a:t>
            </a:r>
            <a:endParaRPr lang="en-IN" sz="1800" b="0" strike="noStrike" spc="-1">
              <a:solidFill>
                <a:srgbClr val="000000"/>
              </a:solidFill>
              <a:latin typeface="Times New Roman"/>
            </a:endParaRPr>
          </a:p>
          <a:p>
            <a:pPr indent="0">
              <a:lnSpc>
                <a:spcPct val="150000"/>
              </a:lnSpc>
              <a:spcAft>
                <a:spcPts val="567"/>
              </a:spcAft>
              <a:buNone/>
              <a:tabLst>
                <a:tab pos="0" algn="l"/>
              </a:tabLst>
            </a:pPr>
            <a:r>
              <a:rPr lang="en-IN" sz="1800" b="0" strike="noStrike" spc="-1" dirty="0">
                <a:solidFill>
                  <a:srgbClr val="000000"/>
                </a:solidFill>
                <a:latin typeface="Times New Roman"/>
              </a:rPr>
              <a:t>Develop machine learning models, such as support vector machines (SVM) or decision trees, to classify </a:t>
            </a:r>
            <a:r>
              <a:rPr lang="en-IN" sz="1800" spc="-1" dirty="0">
                <a:solidFill>
                  <a:srgbClr val="000000"/>
                </a:solidFill>
                <a:latin typeface="Times New Roman"/>
              </a:rPr>
              <a:t>intents and</a:t>
            </a:r>
            <a:r>
              <a:rPr lang="en-IN" sz="1800" b="0" strike="noStrike" spc="-1" dirty="0">
                <a:solidFill>
                  <a:srgbClr val="000000"/>
                </a:solidFill>
                <a:latin typeface="Times New Roman"/>
              </a:rPr>
              <a:t> extract key medical entities from user queries.</a:t>
            </a:r>
            <a:endParaRPr lang="en-IN" sz="1800" b="0" strike="noStrike" spc="-1">
              <a:solidFill>
                <a:srgbClr val="000000"/>
              </a:solidFill>
              <a:latin typeface="Times New Roman"/>
            </a:endParaRPr>
          </a:p>
          <a:p>
            <a:pPr indent="0">
              <a:lnSpc>
                <a:spcPct val="150000"/>
              </a:lnSpc>
              <a:buNone/>
              <a:tabLst>
                <a:tab pos="0" algn="l"/>
              </a:tabLst>
            </a:pPr>
            <a:endParaRPr lang="en-IN" sz="1800" b="0" strike="noStrike" spc="-1" dirty="0">
              <a:solidFill>
                <a:srgbClr val="000000"/>
              </a:solidFill>
              <a:latin typeface="Times New Roman"/>
            </a:endParaRPr>
          </a:p>
          <a:p>
            <a:pPr indent="0">
              <a:lnSpc>
                <a:spcPct val="150000"/>
              </a:lnSpc>
              <a:buNone/>
              <a:tabLst>
                <a:tab pos="0" algn="l"/>
              </a:tabLst>
            </a:pPr>
            <a:endParaRPr lang="en-IN" sz="1800" b="0" strike="noStrike" spc="-1" dirty="0">
              <a:solidFill>
                <a:srgbClr val="000000"/>
              </a:solidFill>
              <a:latin typeface="Times New Roman"/>
            </a:endParaRPr>
          </a:p>
          <a:p>
            <a:pPr indent="0">
              <a:lnSpc>
                <a:spcPct val="150000"/>
              </a:lnSpc>
              <a:buNone/>
              <a:tabLst>
                <a:tab pos="0" algn="l"/>
              </a:tabLst>
            </a:pPr>
            <a:endParaRPr lang="en-IN" sz="1800" b="0" strike="noStrike" spc="-1" dirty="0">
              <a:solidFill>
                <a:srgbClr val="000000"/>
              </a:solidFill>
              <a:latin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763542" y="1062360"/>
            <a:ext cx="10804390" cy="4876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spcAft>
                <a:spcPts val="567"/>
              </a:spcAft>
              <a:tabLst>
                <a:tab pos="0" algn="l"/>
              </a:tabLst>
            </a:pPr>
            <a:r>
              <a:rPr lang="en-IN" sz="1800" b="1" strike="noStrike" spc="-1" dirty="0">
                <a:solidFill>
                  <a:srgbClr val="000000"/>
                </a:solidFill>
                <a:latin typeface="Times New Roman"/>
                <a:ea typeface="DejaVu Sans"/>
              </a:rPr>
              <a:t>4. Reinforcement Learning and Feedback Loop:</a:t>
            </a:r>
            <a:endParaRPr lang="en-IN" sz="1800" b="0" strike="noStrike" spc="-1" dirty="0">
              <a:solidFill>
                <a:srgbClr val="000000"/>
              </a:solidFill>
              <a:latin typeface="Times New Roman"/>
            </a:endParaRPr>
          </a:p>
          <a:p>
            <a:pPr algn="just">
              <a:spcAft>
                <a:spcPts val="567"/>
              </a:spcAft>
              <a:tabLst>
                <a:tab pos="0" algn="l"/>
              </a:tabLst>
            </a:pPr>
            <a:r>
              <a:rPr lang="en-IN" sz="1800" b="0" strike="noStrike" spc="-1" dirty="0">
                <a:solidFill>
                  <a:srgbClr val="000000"/>
                </a:solidFill>
                <a:latin typeface="Times New Roman"/>
                <a:ea typeface="DejaVu Sans"/>
              </a:rPr>
              <a:t>Implement a reinforcement learning approach to continually improve the chatbot's responses based on user feedback and interactions.</a:t>
            </a:r>
          </a:p>
          <a:p>
            <a:pPr algn="just">
              <a:spcAft>
                <a:spcPts val="567"/>
              </a:spcAft>
              <a:tabLst>
                <a:tab pos="0" algn="l"/>
              </a:tabLst>
            </a:pPr>
            <a:endParaRPr lang="en-IN" spc="-1" dirty="0">
              <a:solidFill>
                <a:srgbClr val="000000"/>
              </a:solidFill>
              <a:latin typeface="Times New Roman"/>
              <a:ea typeface="DejaVu Sans"/>
            </a:endParaRPr>
          </a:p>
          <a:p>
            <a:pPr algn="just">
              <a:spcAft>
                <a:spcPts val="850"/>
              </a:spcAft>
              <a:tabLst>
                <a:tab pos="0" algn="l"/>
              </a:tabLst>
            </a:pPr>
            <a:r>
              <a:rPr lang="en-IN" sz="1800" b="1" strike="noStrike" spc="-1" dirty="0">
                <a:solidFill>
                  <a:srgbClr val="000000"/>
                </a:solidFill>
                <a:latin typeface="Times New Roman"/>
                <a:ea typeface="DejaVu Sans"/>
              </a:rPr>
              <a:t>5.</a:t>
            </a:r>
            <a:r>
              <a:rPr lang="en-IN" b="1" spc="-1" dirty="0">
                <a:solidFill>
                  <a:srgbClr val="000000"/>
                </a:solidFill>
                <a:latin typeface="Times New Roman"/>
                <a:ea typeface="DejaVu Sans"/>
              </a:rPr>
              <a:t> </a:t>
            </a:r>
            <a:r>
              <a:rPr lang="en-IN" sz="1800" b="1" strike="noStrike" spc="-1" dirty="0">
                <a:solidFill>
                  <a:srgbClr val="000000"/>
                </a:solidFill>
                <a:latin typeface="Times New Roman"/>
                <a:ea typeface="DejaVu Sans"/>
              </a:rPr>
              <a:t> Iterative Development and Evaluation:</a:t>
            </a:r>
            <a:endParaRPr lang="en-IN" sz="1800" b="0" strike="noStrike" spc="-1" dirty="0">
              <a:solidFill>
                <a:srgbClr val="000000"/>
              </a:solidFill>
              <a:latin typeface="Times New Roman"/>
            </a:endParaRPr>
          </a:p>
          <a:p>
            <a:pPr algn="just">
              <a:spcAft>
                <a:spcPts val="1134"/>
              </a:spcAft>
              <a:tabLst>
                <a:tab pos="0" algn="l"/>
              </a:tabLst>
            </a:pPr>
            <a:r>
              <a:rPr lang="en-IN" sz="1800" b="0" strike="noStrike" spc="-1" dirty="0">
                <a:solidFill>
                  <a:srgbClr val="000000"/>
                </a:solidFill>
                <a:latin typeface="Times New Roman"/>
                <a:ea typeface="DejaVu Sans"/>
              </a:rPr>
              <a:t>Adopt an iterative development approach, where the chatbot is continually updated, refined, and expanded with new medical data and improved algorithms.</a:t>
            </a:r>
          </a:p>
          <a:p>
            <a:pPr algn="just">
              <a:spcAft>
                <a:spcPts val="1134"/>
              </a:spcAft>
              <a:tabLst>
                <a:tab pos="0" algn="l"/>
              </a:tabLst>
            </a:pPr>
            <a:endParaRPr lang="en-IN" sz="1800" b="0" strike="noStrike" spc="-1" dirty="0">
              <a:solidFill>
                <a:srgbClr val="000000"/>
              </a:solidFill>
              <a:latin typeface="Times New Roman"/>
            </a:endParaRPr>
          </a:p>
          <a:p>
            <a:pPr algn="just">
              <a:spcAft>
                <a:spcPts val="1701"/>
              </a:spcAft>
              <a:tabLst>
                <a:tab pos="0" algn="l"/>
              </a:tabLst>
            </a:pPr>
            <a:r>
              <a:rPr lang="en-IN" b="1" spc="-1" dirty="0">
                <a:solidFill>
                  <a:srgbClr val="000000"/>
                </a:solidFill>
                <a:latin typeface="Times New Roman"/>
                <a:cs typeface="Arial"/>
              </a:rPr>
              <a:t>6.  Decision Tree:</a:t>
            </a:r>
            <a:endParaRPr lang="en-IN" dirty="0">
              <a:latin typeface="Times New Roman"/>
            </a:endParaRPr>
          </a:p>
          <a:p>
            <a:pPr algn="just">
              <a:spcAft>
                <a:spcPts val="1701"/>
              </a:spcAft>
              <a:tabLst>
                <a:tab pos="0" algn="l"/>
              </a:tabLst>
            </a:pPr>
            <a:r>
              <a:rPr lang="en-IN" spc="-1" dirty="0">
                <a:latin typeface="Times New Roman"/>
                <a:ea typeface="+mn-lt"/>
                <a:cs typeface="+mn-lt"/>
              </a:rPr>
              <a:t>Decision trees are a popular machine learning algorithm that can be used for both classification and regression tasks.</a:t>
            </a:r>
            <a:endParaRPr lang="en-IN" dirty="0">
              <a:latin typeface="Times New Roman"/>
            </a:endParaRPr>
          </a:p>
        </p:txBody>
      </p:sp>
      <p:sp>
        <p:nvSpPr>
          <p:cNvPr id="109" name="Rectangle 108"/>
          <p:cNvSpPr/>
          <p:nvPr/>
        </p:nvSpPr>
        <p:spPr>
          <a:xfrm>
            <a:off x="769371" y="262029"/>
            <a:ext cx="324000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Methodology</a:t>
            </a:r>
            <a:endParaRPr lang="en-IN" sz="2800" b="0" strike="noStrike" spc="-1">
              <a:solidFill>
                <a:srgbClr val="000000"/>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dirty="0">
                <a:solidFill>
                  <a:srgbClr val="17375E"/>
                </a:solidFill>
                <a:latin typeface="Verdana"/>
                <a:ea typeface="Verdana"/>
              </a:rPr>
              <a:t>Timeline of Project</a:t>
            </a:r>
            <a:endParaRPr lang="en-IN" sz="2800" b="0" strike="noStrike" spc="-1" dirty="0">
              <a:solidFill>
                <a:srgbClr val="000000"/>
              </a:solidFill>
              <a:latin typeface="Arial"/>
            </a:endParaRPr>
          </a:p>
        </p:txBody>
      </p:sp>
      <p:sp>
        <p:nvSpPr>
          <p:cNvPr id="111" name="Content Placeholder 3"/>
          <p:cNvSpPr/>
          <p:nvPr/>
        </p:nvSpPr>
        <p:spPr>
          <a:xfrm>
            <a:off x="812143" y="564737"/>
            <a:ext cx="10665000" cy="589705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spcBef>
                <a:spcPts val="479"/>
              </a:spcBef>
            </a:pPr>
            <a:endParaRPr lang="en-IN" sz="1800" b="0" strike="noStrike" spc="-1" dirty="0">
              <a:solidFill>
                <a:srgbClr val="000000"/>
              </a:solidFill>
              <a:latin typeface="Arial"/>
            </a:endParaRPr>
          </a:p>
          <a:p>
            <a:pPr algn="just">
              <a:lnSpc>
                <a:spcPct val="150000"/>
              </a:lnSpc>
              <a:spcAft>
                <a:spcPts val="567"/>
              </a:spcAft>
              <a:buClr>
                <a:srgbClr val="000000"/>
              </a:buClr>
            </a:pPr>
            <a:r>
              <a:rPr lang="en-US" sz="1800" b="1" strike="noStrike" spc="-1" dirty="0">
                <a:solidFill>
                  <a:srgbClr val="000000"/>
                </a:solidFill>
                <a:latin typeface="Times New Roman"/>
                <a:ea typeface="Verdana"/>
              </a:rPr>
              <a:t>Week 1: Project Inception and Data Collection(09/09/2023)</a:t>
            </a:r>
            <a:endParaRPr lang="en-IN" spc="-1" dirty="0">
              <a:solidFill>
                <a:srgbClr val="000000"/>
              </a:solidFill>
              <a:latin typeface="Times New Roman"/>
              <a:ea typeface="Verdana"/>
            </a:endParaRPr>
          </a:p>
          <a:p>
            <a:pPr algn="just">
              <a:lnSpc>
                <a:spcPct val="150000"/>
              </a:lnSpc>
              <a:spcAft>
                <a:spcPts val="567"/>
              </a:spcAft>
              <a:buClr>
                <a:srgbClr val="000000"/>
              </a:buClr>
            </a:pPr>
            <a:r>
              <a:rPr lang="en-US" sz="1800" b="0" strike="noStrike" spc="-1" dirty="0">
                <a:solidFill>
                  <a:srgbClr val="000000"/>
                </a:solidFill>
                <a:latin typeface="Times New Roman"/>
                <a:ea typeface="Verdana"/>
              </a:rPr>
              <a:t>Day 1-2: Project kickoff, team formation, and goal alignment.</a:t>
            </a:r>
            <a:endParaRPr lang="en-IN" spc="-1" dirty="0">
              <a:solidFill>
                <a:srgbClr val="000000"/>
              </a:solidFill>
              <a:latin typeface="Times New Roman"/>
              <a:ea typeface="Verdana"/>
            </a:endParaRPr>
          </a:p>
          <a:p>
            <a:pPr algn="just">
              <a:lnSpc>
                <a:spcPct val="150000"/>
              </a:lnSpc>
              <a:spcAft>
                <a:spcPts val="567"/>
              </a:spcAft>
            </a:pPr>
            <a:r>
              <a:rPr lang="en-US" sz="1800" b="0" strike="noStrike" spc="-1" dirty="0">
                <a:solidFill>
                  <a:srgbClr val="000000"/>
                </a:solidFill>
                <a:latin typeface="Times New Roman"/>
                <a:ea typeface="Verdana"/>
              </a:rPr>
              <a:t>Day 3-4: Define project scope, objectives, and establish key performance indicators (KPIs).</a:t>
            </a:r>
            <a:endParaRPr lang="en-IN" spc="-1" dirty="0">
              <a:solidFill>
                <a:srgbClr val="000000"/>
              </a:solidFill>
              <a:latin typeface="Times New Roman"/>
              <a:ea typeface="Verdana"/>
            </a:endParaRPr>
          </a:p>
          <a:p>
            <a:pPr algn="just">
              <a:lnSpc>
                <a:spcPct val="150000"/>
              </a:lnSpc>
              <a:spcAft>
                <a:spcPts val="567"/>
              </a:spcAft>
            </a:pPr>
            <a:r>
              <a:rPr lang="en-US" sz="1800" b="0" strike="noStrike" spc="-1" dirty="0">
                <a:solidFill>
                  <a:srgbClr val="000000"/>
                </a:solidFill>
                <a:latin typeface="Times New Roman"/>
                <a:ea typeface="Verdana"/>
              </a:rPr>
              <a:t>Day 5-7: Research and select suitable datasets and sources for medical data collection.</a:t>
            </a:r>
            <a:r>
              <a:rPr lang="en-US" spc="-1" dirty="0">
                <a:solidFill>
                  <a:srgbClr val="000000"/>
                </a:solidFill>
                <a:latin typeface="Times New Roman"/>
                <a:ea typeface="Verdana"/>
              </a:rPr>
              <a:t> </a:t>
            </a:r>
            <a:endParaRPr lang="en-IN" sz="1800" b="0" strike="noStrike" spc="-1" dirty="0">
              <a:solidFill>
                <a:srgbClr val="000000"/>
              </a:solidFill>
              <a:latin typeface="Times New Roman"/>
            </a:endParaRPr>
          </a:p>
          <a:p>
            <a:pPr algn="just">
              <a:lnSpc>
                <a:spcPct val="150000"/>
              </a:lnSpc>
            </a:pPr>
            <a:r>
              <a:rPr lang="en-US" sz="1800" b="1" strike="noStrike" spc="-1" dirty="0">
                <a:solidFill>
                  <a:srgbClr val="000000"/>
                </a:solidFill>
                <a:latin typeface="Times New Roman"/>
                <a:ea typeface="Verdana"/>
              </a:rPr>
              <a:t>Week 2: Project Inception and Data Collection(10/11/2023)</a:t>
            </a:r>
            <a:endParaRPr lang="en-IN" sz="1800" b="0" strike="noStrike" spc="-1" dirty="0">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Day 1-3: Collect and curate the selected medical datasets for preprocessing.</a:t>
            </a:r>
            <a:endParaRPr lang="en-IN" sz="1800" b="0" strike="noStrike" spc="-1" dirty="0">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4-5: Begin data preprocessing (cleaning, formatting, and structuring).</a:t>
            </a:r>
            <a:endParaRPr lang="en-IN" sz="1800" b="0" strike="noStrike" spc="-1" dirty="0">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6-7: Document data preprocessing procedures and initial findings.</a:t>
            </a:r>
            <a:endParaRPr lang="en-IN" spc="-1" dirty="0">
              <a:solidFill>
                <a:srgbClr val="000000"/>
              </a:solidFill>
              <a:latin typeface="Times New Roman"/>
              <a:ea typeface="Verdana"/>
            </a:endParaRPr>
          </a:p>
          <a:p>
            <a:pPr algn="just">
              <a:lnSpc>
                <a:spcPct val="150000"/>
              </a:lnSpc>
              <a:spcBef>
                <a:spcPts val="479"/>
              </a:spcBef>
            </a:pPr>
            <a:r>
              <a:rPr lang="en-US" sz="1800" b="1" strike="noStrike" spc="-1" dirty="0">
                <a:solidFill>
                  <a:srgbClr val="000000"/>
                </a:solidFill>
                <a:latin typeface="Times New Roman"/>
                <a:ea typeface="Verdana"/>
              </a:rPr>
              <a:t>Week 3: Implementing Natural Language Processing</a:t>
            </a:r>
            <a:r>
              <a:rPr lang="en-US" b="1" spc="-1" dirty="0">
                <a:solidFill>
                  <a:srgbClr val="000000"/>
                </a:solidFill>
                <a:latin typeface="Times New Roman"/>
                <a:ea typeface="Verdana"/>
              </a:rPr>
              <a:t> </a:t>
            </a:r>
            <a:r>
              <a:rPr lang="en-US" sz="1800" b="1" strike="noStrike" spc="-1" dirty="0">
                <a:solidFill>
                  <a:srgbClr val="000000"/>
                </a:solidFill>
                <a:latin typeface="Times New Roman"/>
                <a:ea typeface="Verdana"/>
              </a:rPr>
              <a:t> (27/11/2023)</a:t>
            </a:r>
            <a:endParaRPr lang="en-IN" sz="1800" b="0" strike="noStrike" spc="-1" dirty="0">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1-2: Implement basic NLP techniques on preprocessed data (tokenization, stop-word removal,</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etc.).</a:t>
            </a:r>
            <a:endParaRPr lang="en-IN" sz="1800" b="0" strike="noStrike" spc="-1" dirty="0">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3-4: Begin developing machine learning models for intent classification and entity extraction.</a:t>
            </a:r>
            <a:endParaRPr lang="en-IN" sz="1800" b="0" strike="noStrike" spc="-1" dirty="0">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5-7: Evaluate and refine the initial machine learning models.</a:t>
            </a:r>
            <a:endParaRPr lang="en-IN" sz="1800" b="0" strike="noStrike" spc="-1" dirty="0">
              <a:solidFill>
                <a:srgbClr val="000000"/>
              </a:solidFill>
              <a:latin typeface="Times New Roman"/>
            </a:endParaRPr>
          </a:p>
          <a:p>
            <a:pPr algn="just">
              <a:lnSpc>
                <a:spcPct val="100000"/>
              </a:lnSpc>
              <a:spcBef>
                <a:spcPts val="479"/>
              </a:spcBef>
            </a:pPr>
            <a:endParaRPr lang="en-IN" sz="1800" b="0" strike="noStrike" spc="-1" dirty="0">
              <a:solidFill>
                <a:srgbClr val="000000"/>
              </a:solidFill>
              <a:latin typeface="Arial"/>
            </a:endParaRPr>
          </a:p>
          <a:p>
            <a:pPr algn="just">
              <a:lnSpc>
                <a:spcPct val="100000"/>
              </a:lnSpc>
              <a:spcBef>
                <a:spcPts val="479"/>
              </a:spcBef>
            </a:pPr>
            <a:endParaRPr lang="en-IN" sz="1800" b="0" strike="noStrike" spc="-1" dirty="0">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111"/>
          <p:cNvSpPr/>
          <p:nvPr/>
        </p:nvSpPr>
        <p:spPr>
          <a:xfrm>
            <a:off x="446227" y="-89658"/>
            <a:ext cx="10879731" cy="662041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algn="just">
              <a:lnSpc>
                <a:spcPct val="150000"/>
              </a:lnSpc>
              <a:spcBef>
                <a:spcPts val="479"/>
              </a:spcBef>
              <a:tabLst>
                <a:tab pos="0" algn="l"/>
              </a:tabLst>
            </a:pPr>
            <a:endParaRPr lang="en-US" b="1" spc="-1" dirty="0">
              <a:solidFill>
                <a:srgbClr val="000000"/>
              </a:solidFill>
              <a:latin typeface="Times New Roman"/>
              <a:ea typeface="Verdana"/>
            </a:endParaRPr>
          </a:p>
          <a:p>
            <a:pPr marL="342900" algn="just">
              <a:lnSpc>
                <a:spcPct val="150000"/>
              </a:lnSpc>
              <a:spcBef>
                <a:spcPts val="479"/>
              </a:spcBef>
              <a:tabLst>
                <a:tab pos="0" algn="l"/>
              </a:tabLst>
            </a:pPr>
            <a:endParaRPr lang="en-US" b="1" spc="-1" dirty="0">
              <a:solidFill>
                <a:srgbClr val="000000"/>
              </a:solidFill>
              <a:latin typeface="Times New Roman"/>
              <a:ea typeface="Verdana"/>
            </a:endParaRPr>
          </a:p>
          <a:p>
            <a:pPr marL="342900" algn="just">
              <a:lnSpc>
                <a:spcPct val="150000"/>
              </a:lnSpc>
              <a:spcBef>
                <a:spcPts val="479"/>
              </a:spcBef>
              <a:tabLst>
                <a:tab pos="0" algn="l"/>
              </a:tabLst>
            </a:pPr>
            <a:r>
              <a:rPr lang="en-US" sz="1800" b="1" strike="noStrike" spc="-1" dirty="0">
                <a:solidFill>
                  <a:srgbClr val="000000"/>
                </a:solidFill>
                <a:latin typeface="Times New Roman"/>
                <a:ea typeface="Verdana"/>
              </a:rPr>
              <a:t>Week 4:Model Development(08/12/2023)</a:t>
            </a:r>
            <a:endParaRPr lang="en-IN" spc="-1">
              <a:solidFill>
                <a:srgbClr val="000000"/>
              </a:solidFill>
              <a:latin typeface="Times New Roman"/>
              <a:ea typeface="Verdana"/>
            </a:endParaRPr>
          </a:p>
          <a:p>
            <a:pPr marL="342900" algn="just">
              <a:lnSpc>
                <a:spcPct val="150000"/>
              </a:lnSpc>
              <a:spcBef>
                <a:spcPts val="479"/>
              </a:spcBef>
              <a:tabLst>
                <a:tab pos="0" algn="l"/>
              </a:tabLst>
            </a:pPr>
            <a:r>
              <a:rPr lang="en-US" sz="1800" b="0" strike="noStrike" spc="-1" dirty="0">
                <a:solidFill>
                  <a:srgbClr val="000000"/>
                </a:solidFill>
                <a:latin typeface="Times New Roman"/>
                <a:ea typeface="Verdana"/>
              </a:rPr>
              <a:t>Day 1-2: Explore and experiment with advanced NLP models and deep learning architectures</a:t>
            </a:r>
            <a:endParaRPr lang="en-IN" spc="-1" dirty="0">
              <a:solidFill>
                <a:srgbClr val="000000"/>
              </a:solidFill>
              <a:latin typeface="Times New Roman"/>
              <a:ea typeface="Verdana"/>
            </a:endParaRPr>
          </a:p>
          <a:p>
            <a:pPr marL="342900" algn="just">
              <a:lnSpc>
                <a:spcPct val="150000"/>
              </a:lnSpc>
              <a:spcBef>
                <a:spcPts val="479"/>
              </a:spcBef>
              <a:tabLst>
                <a:tab pos="0" algn="l"/>
              </a:tabLst>
            </a:pPr>
            <a:r>
              <a:rPr lang="en-US" sz="1800" b="0" strike="noStrike" spc="-1" dirty="0">
                <a:solidFill>
                  <a:srgbClr val="000000"/>
                </a:solidFill>
                <a:latin typeface="Times New Roman"/>
                <a:ea typeface="Verdana"/>
              </a:rPr>
              <a:t>Day 3-5: Train and fine-tune the models using the preprocessed medical data.</a:t>
            </a:r>
            <a:endParaRPr lang="en-IN" spc="-1">
              <a:solidFill>
                <a:srgbClr val="000000"/>
              </a:solidFill>
              <a:latin typeface="Times New Roman"/>
              <a:ea typeface="Verdana"/>
            </a:endParaRPr>
          </a:p>
          <a:p>
            <a:pPr marL="342900" algn="just">
              <a:lnSpc>
                <a:spcPct val="150000"/>
              </a:lnSpc>
              <a:spcBef>
                <a:spcPts val="479"/>
              </a:spcBef>
              <a:tabLst>
                <a:tab pos="0" algn="l"/>
              </a:tabLst>
            </a:pPr>
            <a:r>
              <a:rPr lang="en-US" sz="1800" b="0" strike="noStrike" spc="-1" dirty="0">
                <a:solidFill>
                  <a:srgbClr val="000000"/>
                </a:solidFill>
                <a:latin typeface="Times New Roman"/>
                <a:ea typeface="Verdana"/>
              </a:rPr>
              <a:t>Day 6-7: Evaluate model performance, choose the most effective model, and document the results.</a:t>
            </a:r>
            <a:endParaRPr lang="en-IN" spc="-1">
              <a:solidFill>
                <a:srgbClr val="000000"/>
              </a:solidFill>
              <a:latin typeface="Times New Roman"/>
              <a:ea typeface="Verdana"/>
            </a:endParaRPr>
          </a:p>
          <a:p>
            <a:pPr marL="342900" algn="just">
              <a:lnSpc>
                <a:spcPct val="150000"/>
              </a:lnSpc>
              <a:spcBef>
                <a:spcPts val="479"/>
              </a:spcBef>
              <a:tabLst>
                <a:tab pos="0" algn="l"/>
              </a:tabLst>
            </a:pPr>
            <a:r>
              <a:rPr lang="en-US" sz="1800" b="1" strike="noStrike" spc="-1" dirty="0">
                <a:solidFill>
                  <a:srgbClr val="000000"/>
                </a:solidFill>
                <a:latin typeface="Times New Roman"/>
                <a:ea typeface="Verdana"/>
              </a:rPr>
              <a:t>Week 5: Integration, User Feedback Loop, and Continuous Learning(26/12/2023)</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1-3: Integrate the selected machine learning model into the chatbot interface.</a:t>
            </a:r>
            <a:endParaRPr lang="en-IN" spc="-1">
              <a:solidFill>
                <a:srgbClr val="000000"/>
              </a:solidFill>
              <a:latin typeface="Times New Roman"/>
              <a:ea typeface="Verdana"/>
            </a:endParaRPr>
          </a:p>
          <a:p>
            <a:pPr marL="342900" algn="just">
              <a:lnSpc>
                <a:spcPct val="150000"/>
              </a:lnSpc>
              <a:tabLst>
                <a:tab pos="0" algn="l"/>
              </a:tabLst>
            </a:pPr>
            <a:r>
              <a:rPr lang="en-US" sz="1800" b="0" strike="noStrike" spc="-1" dirty="0">
                <a:solidFill>
                  <a:srgbClr val="000000"/>
                </a:solidFill>
                <a:latin typeface="Times New Roman"/>
                <a:ea typeface="Verdana"/>
              </a:rPr>
              <a:t>Day 4-5: Implement a user feedback mechanism and set up the feedback loop for continuous learning.</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6-7: Conduct initial usability testing and gather feedback for improvements.</a:t>
            </a:r>
            <a:endParaRPr lang="en-IN" sz="1800" b="0" strike="noStrike" spc="-1">
              <a:solidFill>
                <a:srgbClr val="000000"/>
              </a:solidFill>
              <a:latin typeface="Times New Roman"/>
            </a:endParaRPr>
          </a:p>
          <a:p>
            <a:pPr marL="342900" algn="just">
              <a:lnSpc>
                <a:spcPct val="150000"/>
              </a:lnSpc>
              <a:tabLst>
                <a:tab pos="0" algn="l"/>
              </a:tabLst>
            </a:pPr>
            <a:r>
              <a:rPr lang="en-US" sz="1800" b="1" strike="noStrike" spc="-1" dirty="0">
                <a:solidFill>
                  <a:srgbClr val="000000"/>
                </a:solidFill>
                <a:latin typeface="Times New Roman"/>
                <a:ea typeface="Verdana"/>
              </a:rPr>
              <a:t>Week 6: Refinement, Testing, and Final Presentation(8/01/2024)</a:t>
            </a:r>
            <a:endParaRPr lang="en-IN" spc="-1">
              <a:solidFill>
                <a:srgbClr val="000000"/>
              </a:solidFill>
              <a:latin typeface="Times New Roman"/>
              <a:ea typeface="Verdana"/>
            </a:endParaRPr>
          </a:p>
          <a:p>
            <a:pPr marL="342900" algn="just">
              <a:lnSpc>
                <a:spcPct val="150000"/>
              </a:lnSpc>
              <a:tabLst>
                <a:tab pos="0" algn="l"/>
              </a:tabLst>
            </a:pPr>
            <a:r>
              <a:rPr lang="en-US" sz="1800" b="0" strike="noStrike" spc="-1" dirty="0">
                <a:solidFill>
                  <a:srgbClr val="000000"/>
                </a:solidFill>
                <a:latin typeface="Times New Roman"/>
                <a:ea typeface="Verdana"/>
              </a:rPr>
              <a:t>Day 1-3: Incorporate feedback and make necessary refinements to the chatbot's interface and functionality.</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4-5: Conduct comprehensive testing, including stress testing and edge case analysis.</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6-7: Finalize the presentation, including results, learnings, and future recommendations.</a:t>
            </a:r>
            <a:endParaRPr lang="en-IN" sz="1800" b="0" strike="noStrike" spc="-1">
              <a:solidFill>
                <a:srgbClr val="000000"/>
              </a:solidFill>
              <a:latin typeface="Times New Roman"/>
            </a:endParaRPr>
          </a:p>
          <a:p>
            <a:pPr marL="342900" algn="just">
              <a:lnSpc>
                <a:spcPct val="150000"/>
              </a:lnSpc>
              <a:tabLst>
                <a:tab pos="0" algn="l"/>
              </a:tabLst>
            </a:pPr>
            <a:endParaRPr lang="en-IN" sz="1800" b="0" strike="noStrike" spc="-1" dirty="0">
              <a:solidFill>
                <a:srgbClr val="000000"/>
              </a:solidFill>
              <a:latin typeface="Times New Roman"/>
            </a:endParaRPr>
          </a:p>
          <a:p>
            <a:pPr marL="342900" algn="just">
              <a:lnSpc>
                <a:spcPct val="150000"/>
              </a:lnSpc>
              <a:spcBef>
                <a:spcPts val="479"/>
              </a:spcBef>
              <a:tabLst>
                <a:tab pos="0" algn="l"/>
              </a:tabLst>
            </a:pPr>
            <a:endParaRPr lang="en-IN" sz="1800" b="0" strike="noStrike" spc="-1" dirty="0">
              <a:solidFill>
                <a:srgbClr val="000000"/>
              </a:solidFill>
              <a:latin typeface="Times New Roman"/>
            </a:endParaRPr>
          </a:p>
        </p:txBody>
      </p:sp>
      <p:sp>
        <p:nvSpPr>
          <p:cNvPr id="113" name="Rectangle 112"/>
          <p:cNvSpPr/>
          <p:nvPr/>
        </p:nvSpPr>
        <p:spPr>
          <a:xfrm>
            <a:off x="780257" y="328989"/>
            <a:ext cx="6118560" cy="52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0" algn="l"/>
              </a:tabLst>
            </a:pPr>
            <a:r>
              <a:rPr lang="en-GB" sz="2800" b="1" strike="noStrike" spc="-1" dirty="0">
                <a:solidFill>
                  <a:srgbClr val="17375E"/>
                </a:solidFill>
                <a:latin typeface="Verdana"/>
                <a:ea typeface="Verdana"/>
              </a:rPr>
              <a:t>Timeline of Project</a:t>
            </a:r>
            <a:endParaRPr lang="en-IN" sz="2800" b="0" strike="noStrike" spc="-1" dirty="0">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ED475E-0518-5B54-D6C8-74344662CFF6}"/>
              </a:ext>
            </a:extLst>
          </p:cNvPr>
          <p:cNvSpPr txBox="1"/>
          <p:nvPr/>
        </p:nvSpPr>
        <p:spPr>
          <a:xfrm>
            <a:off x="838986" y="377072"/>
            <a:ext cx="5257014" cy="800219"/>
          </a:xfrm>
          <a:prstGeom prst="rect">
            <a:avLst/>
          </a:prstGeom>
          <a:noFill/>
        </p:spPr>
        <p:txBody>
          <a:bodyPr wrap="square" rtlCol="0">
            <a:spAutoFit/>
          </a:bodyPr>
          <a:lstStyle/>
          <a:p>
            <a:r>
              <a:rPr lang="en-GB" sz="2800" b="1" strike="noStrike" spc="-1" dirty="0">
                <a:solidFill>
                  <a:srgbClr val="17375E"/>
                </a:solidFill>
                <a:latin typeface="Verdana" panose="020B0604030504040204" pitchFamily="34" charset="0"/>
                <a:ea typeface="Verdana" panose="020B0604030504040204" pitchFamily="34" charset="0"/>
              </a:rPr>
              <a:t>Timeline of Project</a:t>
            </a:r>
            <a:endParaRPr lang="en-IN" sz="2800" b="0" strike="noStrike" spc="-1" dirty="0">
              <a:solidFill>
                <a:srgbClr val="000000"/>
              </a:solidFill>
              <a:latin typeface="Verdana" panose="020B0604030504040204" pitchFamily="34" charset="0"/>
              <a:ea typeface="Verdana" panose="020B0604030504040204" pitchFamily="34" charset="0"/>
            </a:endParaRPr>
          </a:p>
          <a:p>
            <a:endParaRPr lang="en-IN" dirty="0"/>
          </a:p>
        </p:txBody>
      </p:sp>
      <p:pic>
        <p:nvPicPr>
          <p:cNvPr id="4" name="Picture 3">
            <a:extLst>
              <a:ext uri="{FF2B5EF4-FFF2-40B4-BE49-F238E27FC236}">
                <a16:creationId xmlns:a16="http://schemas.microsoft.com/office/drawing/2014/main" id="{3A0520C1-7B90-1AF6-9FC5-005D53EC1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35" y="1622184"/>
            <a:ext cx="11651530" cy="2459621"/>
          </a:xfrm>
          <a:prstGeom prst="rect">
            <a:avLst/>
          </a:prstGeom>
        </p:spPr>
      </p:pic>
    </p:spTree>
    <p:extLst>
      <p:ext uri="{BB962C8B-B14F-4D97-AF65-F5344CB8AC3E}">
        <p14:creationId xmlns:p14="http://schemas.microsoft.com/office/powerpoint/2010/main" val="2784967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dirty="0">
                <a:solidFill>
                  <a:srgbClr val="17375E"/>
                </a:solidFill>
                <a:latin typeface="Verdana"/>
                <a:ea typeface="Verdana"/>
              </a:rPr>
              <a:t>Outcomes</a:t>
            </a:r>
            <a:endParaRPr lang="en-IN" sz="2800" b="0" strike="noStrike" spc="-1" dirty="0">
              <a:solidFill>
                <a:srgbClr val="000000"/>
              </a:solidFill>
              <a:latin typeface="Arial"/>
            </a:endParaRPr>
          </a:p>
        </p:txBody>
      </p:sp>
      <p:pic>
        <p:nvPicPr>
          <p:cNvPr id="4" name="Picture 3">
            <a:extLst>
              <a:ext uri="{FF2B5EF4-FFF2-40B4-BE49-F238E27FC236}">
                <a16:creationId xmlns:a16="http://schemas.microsoft.com/office/drawing/2014/main" id="{26A86CC0-C449-4E66-B922-074A320CF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880" y="1012039"/>
            <a:ext cx="9112169" cy="512206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BBA6-0412-BF3B-CB23-59C92197C2B4}"/>
              </a:ext>
            </a:extLst>
          </p:cNvPr>
          <p:cNvSpPr>
            <a:spLocks noGrp="1"/>
          </p:cNvSpPr>
          <p:nvPr>
            <p:ph type="title"/>
          </p:nvPr>
        </p:nvSpPr>
        <p:spPr>
          <a:xfrm>
            <a:off x="914280" y="534858"/>
            <a:ext cx="6030327" cy="600515"/>
          </a:xfrm>
        </p:spPr>
        <p:txBody>
          <a:bodyPr/>
          <a:lstStyle/>
          <a:p>
            <a:r>
              <a:rPr lang="en-GB" sz="2800" b="1" dirty="0">
                <a:solidFill>
                  <a:srgbClr val="17375E"/>
                </a:solidFill>
                <a:latin typeface="Verdana"/>
                <a:ea typeface="Verdana"/>
              </a:rPr>
              <a:t>Outcomes</a:t>
            </a:r>
            <a:endParaRPr lang="en-US" sz="2800" dirty="0">
              <a:solidFill>
                <a:srgbClr val="17375E"/>
              </a:solidFill>
              <a:latin typeface="Verdana"/>
              <a:ea typeface="Verdana"/>
            </a:endParaRPr>
          </a:p>
          <a:p>
            <a:endParaRPr lang="en-US" dirty="0"/>
          </a:p>
        </p:txBody>
      </p:sp>
      <p:pic>
        <p:nvPicPr>
          <p:cNvPr id="5" name="Picture 4">
            <a:extLst>
              <a:ext uri="{FF2B5EF4-FFF2-40B4-BE49-F238E27FC236}">
                <a16:creationId xmlns:a16="http://schemas.microsoft.com/office/drawing/2014/main" id="{50C22A0C-0D62-4B37-9032-D87AE3B1B2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280" y="1504950"/>
            <a:ext cx="5000625" cy="3125390"/>
          </a:xfrm>
          <a:prstGeom prst="rect">
            <a:avLst/>
          </a:prstGeom>
        </p:spPr>
      </p:pic>
      <p:pic>
        <p:nvPicPr>
          <p:cNvPr id="7" name="Picture 6">
            <a:extLst>
              <a:ext uri="{FF2B5EF4-FFF2-40B4-BE49-F238E27FC236}">
                <a16:creationId xmlns:a16="http://schemas.microsoft.com/office/drawing/2014/main" id="{272E4D07-92CB-41B9-B54B-A0F6004D3C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504951"/>
            <a:ext cx="5000623" cy="3125389"/>
          </a:xfrm>
          <a:prstGeom prst="rect">
            <a:avLst/>
          </a:prstGeom>
        </p:spPr>
      </p:pic>
    </p:spTree>
    <p:extLst>
      <p:ext uri="{BB962C8B-B14F-4D97-AF65-F5344CB8AC3E}">
        <p14:creationId xmlns:p14="http://schemas.microsoft.com/office/powerpoint/2010/main" val="1302441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B79B0B-194C-4F08-95DF-2C58CB6E354D}"/>
              </a:ext>
            </a:extLst>
          </p:cNvPr>
          <p:cNvSpPr>
            <a:spLocks noGrp="1"/>
          </p:cNvSpPr>
          <p:nvPr>
            <p:ph type="title"/>
          </p:nvPr>
        </p:nvSpPr>
        <p:spPr>
          <a:xfrm>
            <a:off x="609600" y="273050"/>
            <a:ext cx="10972800" cy="1144588"/>
          </a:xfrm>
        </p:spPr>
        <p:txBody>
          <a:bodyPr/>
          <a:lstStyle/>
          <a:p>
            <a:r>
              <a:rPr lang="en-GB" sz="2800" b="1" dirty="0">
                <a:solidFill>
                  <a:srgbClr val="17375E"/>
                </a:solidFill>
                <a:latin typeface="Verdana"/>
                <a:ea typeface="Verdana"/>
              </a:rPr>
              <a:t>Outcomes</a:t>
            </a:r>
            <a:endParaRPr lang="en-US" sz="2800" dirty="0">
              <a:solidFill>
                <a:srgbClr val="17375E"/>
              </a:solidFill>
              <a:latin typeface="Verdana"/>
              <a:ea typeface="Verdana"/>
            </a:endParaRPr>
          </a:p>
          <a:p>
            <a:endParaRPr lang="en-US" dirty="0"/>
          </a:p>
        </p:txBody>
      </p:sp>
      <p:pic>
        <p:nvPicPr>
          <p:cNvPr id="10" name="Picture 9">
            <a:extLst>
              <a:ext uri="{FF2B5EF4-FFF2-40B4-BE49-F238E27FC236}">
                <a16:creationId xmlns:a16="http://schemas.microsoft.com/office/drawing/2014/main" id="{FADEA68B-5817-4EA0-982F-128305DAF1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675" y="1576388"/>
            <a:ext cx="4838701" cy="3024188"/>
          </a:xfrm>
          <a:prstGeom prst="rect">
            <a:avLst/>
          </a:prstGeom>
        </p:spPr>
      </p:pic>
      <p:pic>
        <p:nvPicPr>
          <p:cNvPr id="12" name="Picture 11">
            <a:extLst>
              <a:ext uri="{FF2B5EF4-FFF2-40B4-BE49-F238E27FC236}">
                <a16:creationId xmlns:a16="http://schemas.microsoft.com/office/drawing/2014/main" id="{D8B5D6D4-D117-4FED-B358-F6E21AB041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76925" y="1576388"/>
            <a:ext cx="5486400" cy="3429000"/>
          </a:xfrm>
          <a:prstGeom prst="rect">
            <a:avLst/>
          </a:prstGeom>
        </p:spPr>
      </p:pic>
    </p:spTree>
    <p:extLst>
      <p:ext uri="{BB962C8B-B14F-4D97-AF65-F5344CB8AC3E}">
        <p14:creationId xmlns:p14="http://schemas.microsoft.com/office/powerpoint/2010/main" val="2498209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8ABBDE-20F1-46D6-96B2-6F43521AC2EE}"/>
              </a:ext>
            </a:extLst>
          </p:cNvPr>
          <p:cNvSpPr>
            <a:spLocks noGrp="1"/>
          </p:cNvSpPr>
          <p:nvPr>
            <p:ph type="title"/>
          </p:nvPr>
        </p:nvSpPr>
        <p:spPr>
          <a:xfrm>
            <a:off x="609600" y="273050"/>
            <a:ext cx="10972800" cy="1144588"/>
          </a:xfrm>
        </p:spPr>
        <p:txBody>
          <a:bodyPr/>
          <a:lstStyle/>
          <a:p>
            <a:r>
              <a:rPr lang="en-GB" sz="2800" b="1" dirty="0">
                <a:solidFill>
                  <a:srgbClr val="17375E"/>
                </a:solidFill>
                <a:latin typeface="Verdana"/>
                <a:ea typeface="Verdana"/>
              </a:rPr>
              <a:t>Outcomes</a:t>
            </a:r>
            <a:endParaRPr lang="en-US" sz="2800" dirty="0">
              <a:solidFill>
                <a:srgbClr val="17375E"/>
              </a:solidFill>
              <a:latin typeface="Verdana"/>
              <a:ea typeface="Verdana"/>
            </a:endParaRPr>
          </a:p>
          <a:p>
            <a:endParaRPr lang="en-US" dirty="0"/>
          </a:p>
        </p:txBody>
      </p:sp>
      <p:pic>
        <p:nvPicPr>
          <p:cNvPr id="8" name="Picture 7">
            <a:extLst>
              <a:ext uri="{FF2B5EF4-FFF2-40B4-BE49-F238E27FC236}">
                <a16:creationId xmlns:a16="http://schemas.microsoft.com/office/drawing/2014/main" id="{2992B760-2723-4A23-89BD-CE28549A3C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255" y="1589087"/>
            <a:ext cx="4678680" cy="2924175"/>
          </a:xfrm>
          <a:prstGeom prst="rect">
            <a:avLst/>
          </a:prstGeom>
        </p:spPr>
      </p:pic>
      <p:pic>
        <p:nvPicPr>
          <p:cNvPr id="10" name="Picture 9">
            <a:extLst>
              <a:ext uri="{FF2B5EF4-FFF2-40B4-BE49-F238E27FC236}">
                <a16:creationId xmlns:a16="http://schemas.microsoft.com/office/drawing/2014/main" id="{3E4AC95F-5E1F-412B-AEE5-DDE17638C1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4595" y="1589087"/>
            <a:ext cx="4678680" cy="2924175"/>
          </a:xfrm>
          <a:prstGeom prst="rect">
            <a:avLst/>
          </a:prstGeom>
        </p:spPr>
      </p:pic>
      <p:sp>
        <p:nvSpPr>
          <p:cNvPr id="2" name="TextBox 1">
            <a:extLst>
              <a:ext uri="{FF2B5EF4-FFF2-40B4-BE49-F238E27FC236}">
                <a16:creationId xmlns:a16="http://schemas.microsoft.com/office/drawing/2014/main" id="{C60404D5-2182-F18F-76DF-542C83FCACC8}"/>
              </a:ext>
            </a:extLst>
          </p:cNvPr>
          <p:cNvSpPr txBox="1"/>
          <p:nvPr/>
        </p:nvSpPr>
        <p:spPr>
          <a:xfrm>
            <a:off x="1159497" y="5043340"/>
            <a:ext cx="4678680" cy="369332"/>
          </a:xfrm>
          <a:prstGeom prst="rect">
            <a:avLst/>
          </a:prstGeom>
          <a:noFill/>
        </p:spPr>
        <p:txBody>
          <a:bodyPr wrap="square" rtlCol="0">
            <a:spAutoFit/>
          </a:bodyPr>
          <a:lstStyle/>
          <a:p>
            <a:r>
              <a:rPr lang="en-US" dirty="0"/>
              <a:t>Done with the bot’s part</a:t>
            </a:r>
            <a:endParaRPr lang="en-IN" dirty="0"/>
          </a:p>
        </p:txBody>
      </p:sp>
    </p:spTree>
    <p:extLst>
      <p:ext uri="{BB962C8B-B14F-4D97-AF65-F5344CB8AC3E}">
        <p14:creationId xmlns:p14="http://schemas.microsoft.com/office/powerpoint/2010/main" val="1214172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Conclusion</a:t>
            </a:r>
            <a:endParaRPr lang="en-IN" sz="2800" b="0" strike="noStrike" spc="-1">
              <a:solidFill>
                <a:srgbClr val="000000"/>
              </a:solidFill>
              <a:latin typeface="Arial"/>
            </a:endParaRPr>
          </a:p>
        </p:txBody>
      </p:sp>
      <p:sp>
        <p:nvSpPr>
          <p:cNvPr id="122" name="Rectangle 121"/>
          <p:cNvSpPr/>
          <p:nvPr/>
        </p:nvSpPr>
        <p:spPr>
          <a:xfrm>
            <a:off x="900000" y="900000"/>
            <a:ext cx="10617840" cy="5100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spcAft>
                <a:spcPts val="1417"/>
              </a:spcAft>
            </a:pPr>
            <a:endParaRPr lang="en-IN" sz="2550" b="0" strike="noStrike" spc="-1">
              <a:solidFill>
                <a:srgbClr val="000000"/>
              </a:solidFill>
              <a:latin typeface="Arial"/>
              <a:ea typeface="DejaVu Sans"/>
            </a:endParaRPr>
          </a:p>
        </p:txBody>
      </p:sp>
      <p:sp>
        <p:nvSpPr>
          <p:cNvPr id="123" name="Rectangle 122"/>
          <p:cNvSpPr/>
          <p:nvPr/>
        </p:nvSpPr>
        <p:spPr>
          <a:xfrm>
            <a:off x="722845" y="1056240"/>
            <a:ext cx="10794995" cy="552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l">
              <a:lnSpc>
                <a:spcPct val="150000"/>
              </a:lnSpc>
            </a:pPr>
            <a:r>
              <a:rPr lang="en-US" b="0" i="0" dirty="0">
                <a:effectLst/>
                <a:latin typeface="+mj-lt"/>
              </a:rPr>
              <a:t>In conclusion, our plan outlines a strong method for creating an advanced healthcare chatbot. We're using various sets of information, smart language understanding, and knowledge graphs to make the chatbot better. The goal is to enhance user experience, improve response accuracy, and enable continuous learning. Machine learning and deep learning form the core of the chatbot's abilities, ensuring adaptability and relevance.</a:t>
            </a:r>
          </a:p>
          <a:p>
            <a:pPr algn="l">
              <a:lnSpc>
                <a:spcPct val="150000"/>
              </a:lnSpc>
            </a:pPr>
            <a:endParaRPr lang="en-US" b="0" i="0" dirty="0">
              <a:effectLst/>
              <a:latin typeface="+mj-lt"/>
            </a:endParaRPr>
          </a:p>
          <a:p>
            <a:pPr algn="l">
              <a:lnSpc>
                <a:spcPct val="150000"/>
              </a:lnSpc>
            </a:pPr>
            <a:r>
              <a:rPr lang="en-US" b="0" i="0" dirty="0">
                <a:effectLst/>
                <a:latin typeface="+mj-lt"/>
              </a:rPr>
              <a:t>In addition to these technical aspects, we've incorporated a user feedback loop, continuous learning mechanisms, and strict privacy measures. This demonstrates our commitment to user satisfaction, data security, and personalized healthcare guidance. Our iterative and comprehensive development process aims to create a self-learning medical chatbot that evolves with new information, user feedback, and changing healthcare contexts. </a:t>
            </a:r>
            <a:r>
              <a:rPr lang="en-US" dirty="0">
                <a:latin typeface="+mj-lt"/>
              </a:rPr>
              <a:t>W</a:t>
            </a:r>
            <a:r>
              <a:rPr lang="en-US" b="0" i="0" dirty="0">
                <a:effectLst/>
                <a:latin typeface="+mj-lt"/>
              </a:rPr>
              <a:t>e've successfully completed our project, and everything is done and working correctly.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12880" y="292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Introduction</a:t>
            </a:r>
            <a:endParaRPr lang="en-IN" sz="2800" b="0" strike="noStrike" spc="-1">
              <a:solidFill>
                <a:srgbClr val="000000"/>
              </a:solidFill>
              <a:latin typeface="Arial"/>
            </a:endParaRPr>
          </a:p>
        </p:txBody>
      </p:sp>
      <p:sp>
        <p:nvSpPr>
          <p:cNvPr id="92" name="Rectangle 91"/>
          <p:cNvSpPr/>
          <p:nvPr/>
        </p:nvSpPr>
        <p:spPr>
          <a:xfrm>
            <a:off x="720720" y="1080000"/>
            <a:ext cx="10798560" cy="5258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66700" indent="-457200" algn="just">
              <a:tabLst>
                <a:tab pos="619125" algn="l"/>
              </a:tabLst>
            </a:pPr>
            <a:r>
              <a:rPr lang="en-US" sz="1800" dirty="0">
                <a:effectLst/>
                <a:latin typeface="+mj-lt"/>
                <a:ea typeface="Times New Roman" panose="02020603050405020304" pitchFamily="18" charset="0"/>
              </a:rPr>
              <a:t>    The topic "Self-Learning Bot in the Medical Sector" explores the application of chatbots and natural language processing (NLP) in healthcare. It explores into the creation of conversational chatbots designed to engage with elderly individuals, track health trends, and deliver fundamental health information. The document discusses the incorporation of machine learning algorithms, specifically KNN, for evaluating symptoms and the integration of external APIs to enhance NLP capabilities. It emphasizes the pivotal role of these technologies in automating user communication and providing crucial health information. Furthermore, the topic explains on the processes of data collection, feature extraction, and system testing.</a:t>
            </a:r>
          </a:p>
          <a:p>
            <a:pPr marL="266700" indent="-457200" algn="just">
              <a:tabLst>
                <a:tab pos="619125" algn="l"/>
              </a:tabLst>
            </a:pPr>
            <a:endParaRPr lang="en-US" dirty="0">
              <a:latin typeface="+mj-lt"/>
              <a:ea typeface="Times New Roman" panose="02020603050405020304" pitchFamily="18" charset="0"/>
            </a:endParaRPr>
          </a:p>
          <a:p>
            <a:pPr marL="266700" indent="-457200" algn="just">
              <a:tabLst>
                <a:tab pos="619125" algn="l"/>
              </a:tabLst>
            </a:pPr>
            <a:r>
              <a:rPr lang="en-US" sz="1800" dirty="0">
                <a:effectLst/>
                <a:latin typeface="+mj-lt"/>
                <a:ea typeface="Times New Roman" panose="02020603050405020304" pitchFamily="18" charset="0"/>
              </a:rPr>
              <a:t>    It also highlights the potential of chatbots to streamline healthcare processes, saving both time and money also underscores the broad and optimal experiences that chatbots can offer across diverse applications. It ultimately emphasizes the transformative impact of NLP-powered chatbots on the medical sector, enhancing patient care and accessibility to vital medical information. </a:t>
            </a:r>
          </a:p>
          <a:p>
            <a:pPr marL="266700" indent="-457200" algn="just">
              <a:tabLst>
                <a:tab pos="619125" algn="l"/>
              </a:tabLst>
            </a:pPr>
            <a:endParaRPr lang="en-US" dirty="0">
              <a:latin typeface="+mj-lt"/>
              <a:ea typeface="Times New Roman" panose="02020603050405020304" pitchFamily="18" charset="0"/>
            </a:endParaRPr>
          </a:p>
          <a:p>
            <a:pPr marL="266700" indent="-457200" algn="just">
              <a:tabLst>
                <a:tab pos="619125" algn="l"/>
              </a:tabLst>
            </a:pPr>
            <a:r>
              <a:rPr lang="en-US" sz="1800" dirty="0">
                <a:effectLst/>
                <a:latin typeface="+mj-lt"/>
                <a:ea typeface="Times New Roman" panose="02020603050405020304" pitchFamily="18" charset="0"/>
              </a:rPr>
              <a:t>	The use of chatbots and natural language processing (NLP) in healthcare has received great attention in recent years. With the demand for healthcare services increasing and the number of doctors decreasing, chatbots have emerged as a promising way to provide advice and assistance to patients. </a:t>
            </a:r>
            <a:endParaRPr lang="en-IN" sz="1800" dirty="0">
              <a:effectLst/>
              <a:latin typeface="+mj-lt"/>
              <a:ea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12880" y="318223"/>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References</a:t>
            </a:r>
            <a:endParaRPr lang="en-IN" sz="2800" b="0" strike="noStrike" spc="-1">
              <a:solidFill>
                <a:srgbClr val="000000"/>
              </a:solidFill>
              <a:latin typeface="Arial"/>
            </a:endParaRPr>
          </a:p>
        </p:txBody>
      </p:sp>
      <p:sp>
        <p:nvSpPr>
          <p:cNvPr id="125" name="PlaceHolder 2"/>
          <p:cNvSpPr>
            <a:spLocks noGrp="1"/>
          </p:cNvSpPr>
          <p:nvPr>
            <p:ph/>
          </p:nvPr>
        </p:nvSpPr>
        <p:spPr>
          <a:xfrm>
            <a:off x="812880" y="987086"/>
            <a:ext cx="10665000" cy="5037085"/>
          </a:xfrm>
          <a:prstGeom prst="rect">
            <a:avLst/>
          </a:prstGeom>
          <a:noFill/>
          <a:ln w="0">
            <a:noFill/>
          </a:ln>
        </p:spPr>
        <p:txBody>
          <a:bodyPr lIns="90000" tIns="45000" rIns="90000" bIns="45000" anchor="t">
            <a:noAutofit/>
          </a:bodyPr>
          <a:lstStyle/>
          <a:p>
            <a:pPr algn="just">
              <a:buNone/>
              <a:tabLst>
                <a:tab pos="0" algn="l"/>
              </a:tabLst>
            </a:pPr>
            <a:r>
              <a:rPr lang="en-IN" sz="1800" b="0" strike="noStrike" spc="-1" dirty="0">
                <a:solidFill>
                  <a:srgbClr val="000000"/>
                </a:solidFill>
                <a:latin typeface="Times New Roman"/>
                <a:ea typeface="+mn-lt"/>
                <a:cs typeface="+mn-lt"/>
              </a:rPr>
              <a:t>[1] </a:t>
            </a:r>
            <a:r>
              <a:rPr lang="en-IN" sz="1800" spc="-1" dirty="0">
                <a:solidFill>
                  <a:srgbClr val="000000"/>
                </a:solidFill>
                <a:latin typeface="Times New Roman"/>
                <a:ea typeface="+mn-lt"/>
                <a:cs typeface="+mn-lt"/>
              </a:rPr>
              <a:t>Shali</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Prashanth</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Rishi G</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Shriram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Assel</a:t>
            </a:r>
            <a:r>
              <a:rPr lang="en-IN" sz="1800" b="0" strike="noStrike" spc="-1" dirty="0">
                <a:solidFill>
                  <a:srgbClr val="000000"/>
                </a:solidFill>
                <a:latin typeface="Times New Roman"/>
                <a:ea typeface="+mn-lt"/>
                <a:cs typeface="+mn-lt"/>
              </a:rPr>
              <a:t>, </a:t>
            </a:r>
            <a:r>
              <a:rPr lang="en-IN" sz="1800" spc="-1" err="1">
                <a:solidFill>
                  <a:srgbClr val="000000"/>
                </a:solidFill>
                <a:latin typeface="Times New Roman"/>
                <a:ea typeface="+mn-lt"/>
                <a:cs typeface="+mn-lt"/>
              </a:rPr>
              <a:t>Naskath</a:t>
            </a:r>
            <a:r>
              <a:rPr lang="en-IN" sz="1800" spc="-1" dirty="0">
                <a:solidFill>
                  <a:srgbClr val="000000"/>
                </a:solidFill>
                <a:latin typeface="Times New Roman"/>
                <a:ea typeface="+mn-lt"/>
                <a:cs typeface="+mn-lt"/>
              </a:rPr>
              <a:t>,(2022)'Bots using Natural Language Processing in Medical Sector' 2022 1st International Conference on Computational Science and Technology(ICCST)|978-1-6654-7655-3/22/$31.00©2022IEEE</a:t>
            </a:r>
            <a:endParaRPr lang="en-IN" sz="1800">
              <a:solidFill>
                <a:srgbClr val="000000"/>
              </a:solidFill>
              <a:latin typeface="Times New Roman"/>
              <a:ea typeface="+mn-lt"/>
              <a:cs typeface="+mn-lt"/>
            </a:endParaRPr>
          </a:p>
          <a:p>
            <a:pPr algn="just">
              <a:buNone/>
              <a:tabLst>
                <a:tab pos="0" algn="l"/>
              </a:tabLst>
            </a:pPr>
            <a:r>
              <a:rPr lang="en-IN" sz="1800" b="0" strike="noStrike" spc="-1" dirty="0">
                <a:solidFill>
                  <a:srgbClr val="000000"/>
                </a:solidFill>
                <a:latin typeface="Times New Roman"/>
                <a:ea typeface="+mn-lt"/>
                <a:cs typeface="+mn-lt"/>
              </a:rPr>
              <a:t>[2] </a:t>
            </a:r>
            <a:r>
              <a:rPr lang="en-IN" sz="1800" spc="-1" err="1">
                <a:solidFill>
                  <a:srgbClr val="000000"/>
                </a:solidFill>
                <a:latin typeface="Times New Roman"/>
                <a:ea typeface="+mn-lt"/>
                <a:cs typeface="+mn-lt"/>
              </a:rPr>
              <a:t>Santhosham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Prasad Sah C,(2023)'Advanced Healthcare Chat Bot Using Python'2023 2nd International Conference for Innovation in Technology (INOCON) | 979-8-3503-2092-3/23/$31.00 ©2023 IEEE | DOI: 10.1109/INOCON57975.2023.10101239</a:t>
            </a:r>
            <a:endParaRPr lang="en-IN" sz="1800">
              <a:latin typeface="Times New Roman"/>
            </a:endParaRPr>
          </a:p>
          <a:p>
            <a:pPr algn="just">
              <a:buNone/>
              <a:tabLst>
                <a:tab pos="0" algn="l"/>
              </a:tabLst>
            </a:pPr>
            <a:r>
              <a:rPr lang="en-IN" sz="1800" spc="-1" dirty="0">
                <a:solidFill>
                  <a:srgbClr val="000000"/>
                </a:solidFill>
                <a:latin typeface="Times New Roman"/>
                <a:ea typeface="+mn-lt"/>
                <a:cs typeface="+mn-lt"/>
              </a:rPr>
              <a:t>[3]  </a:t>
            </a:r>
            <a:r>
              <a:rPr lang="en-IN" sz="1800" spc="-1" err="1">
                <a:solidFill>
                  <a:srgbClr val="000000"/>
                </a:solidFill>
                <a:latin typeface="Times New Roman"/>
                <a:ea typeface="+mn-lt"/>
                <a:cs typeface="+mn-lt"/>
              </a:rPr>
              <a:t>Syahirah</a:t>
            </a:r>
            <a:r>
              <a:rPr lang="en-IN" sz="1800" spc="-1" dirty="0">
                <a:solidFill>
                  <a:srgbClr val="000000"/>
                </a:solidFill>
                <a:latin typeface="Times New Roman"/>
                <a:ea typeface="+mn-lt"/>
                <a:cs typeface="+mn-lt"/>
              </a:rPr>
              <a:t> Ahmad N</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Hamim Sanusi 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Helmy Abd Wahab 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Mustapha A</a:t>
            </a: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 Abidin Sayadi Z</a:t>
            </a:r>
            <a:r>
              <a:rPr lang="en-IN" sz="1800" b="0" strike="noStrike" spc="-1" dirty="0">
                <a:solidFill>
                  <a:srgbClr val="000000"/>
                </a:solidFill>
                <a:latin typeface="Times New Roman"/>
                <a:ea typeface="+mn-lt"/>
                <a:cs typeface="+mn-lt"/>
              </a:rPr>
              <a:t>, </a:t>
            </a:r>
            <a:r>
              <a:rPr lang="en-IN" sz="1800" spc="-1" err="1">
                <a:solidFill>
                  <a:srgbClr val="000000"/>
                </a:solidFill>
                <a:latin typeface="Times New Roman"/>
                <a:ea typeface="+mn-lt"/>
                <a:cs typeface="+mn-lt"/>
              </a:rPr>
              <a:t>Zainuri</a:t>
            </a:r>
            <a:r>
              <a:rPr lang="en-IN" sz="1800" spc="-1" dirty="0">
                <a:solidFill>
                  <a:srgbClr val="000000"/>
                </a:solidFill>
                <a:latin typeface="Times New Roman"/>
                <a:ea typeface="+mn-lt"/>
                <a:cs typeface="+mn-lt"/>
              </a:rPr>
              <a:t> </a:t>
            </a:r>
            <a:r>
              <a:rPr lang="en-IN" sz="1800" spc="-1" err="1">
                <a:solidFill>
                  <a:srgbClr val="000000"/>
                </a:solidFill>
                <a:latin typeface="Times New Roman"/>
                <a:ea typeface="+mn-lt"/>
                <a:cs typeface="+mn-lt"/>
              </a:rPr>
              <a:t>Saringat</a:t>
            </a:r>
            <a:r>
              <a:rPr lang="en-IN" sz="1800" spc="-1" dirty="0">
                <a:solidFill>
                  <a:srgbClr val="000000"/>
                </a:solidFill>
                <a:latin typeface="Times New Roman"/>
                <a:ea typeface="+mn-lt"/>
                <a:cs typeface="+mn-lt"/>
              </a:rPr>
              <a:t> M,(2018)'Conversational Bot for Pharmacy: A Natural Language Approach' in IEEE Xplore</a:t>
            </a:r>
            <a:endParaRPr lang="en-IN" sz="1800">
              <a:solidFill>
                <a:srgbClr val="000000"/>
              </a:solidFill>
              <a:latin typeface="Times New Roman"/>
              <a:ea typeface="+mn-lt"/>
              <a:cs typeface="+mn-lt"/>
            </a:endParaRPr>
          </a:p>
          <a:p>
            <a:pPr algn="just">
              <a:buNone/>
              <a:tabLst>
                <a:tab pos="0" algn="l"/>
              </a:tabLst>
            </a:pP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4</a:t>
            </a: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 Tanmay T, </a:t>
            </a:r>
            <a:r>
              <a:rPr lang="en-IN" sz="1800" spc="-1" err="1">
                <a:solidFill>
                  <a:srgbClr val="000000"/>
                </a:solidFill>
                <a:latin typeface="Times New Roman"/>
                <a:ea typeface="+mn-lt"/>
                <a:cs typeface="+mn-lt"/>
              </a:rPr>
              <a:t>Bhardway</a:t>
            </a:r>
            <a:r>
              <a:rPr lang="en-IN" sz="1800" spc="-1" dirty="0">
                <a:solidFill>
                  <a:srgbClr val="000000"/>
                </a:solidFill>
                <a:latin typeface="Times New Roman"/>
                <a:ea typeface="+mn-lt"/>
                <a:cs typeface="+mn-lt"/>
              </a:rPr>
              <a:t> A</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Sharma S,(2020)'E-Health Bot to Change the Face </a:t>
            </a:r>
            <a:r>
              <a:rPr lang="en-IN" sz="1800" b="0" strike="noStrike" spc="-1" dirty="0">
                <a:solidFill>
                  <a:srgbClr val="000000"/>
                </a:solidFill>
                <a:latin typeface="Times New Roman"/>
                <a:ea typeface="+mn-lt"/>
                <a:cs typeface="+mn-lt"/>
              </a:rPr>
              <a:t>of </a:t>
            </a:r>
            <a:r>
              <a:rPr lang="en-IN" sz="1800" spc="-1" dirty="0">
                <a:solidFill>
                  <a:srgbClr val="000000"/>
                </a:solidFill>
                <a:latin typeface="Times New Roman"/>
                <a:ea typeface="+mn-lt"/>
                <a:cs typeface="+mn-lt"/>
              </a:rPr>
              <a:t>Medicare' 2020 Research, Innovation, Knowledge Management </a:t>
            </a:r>
            <a:r>
              <a:rPr lang="en-IN" sz="1800" b="0" strike="noStrike" spc="-1" dirty="0">
                <a:solidFill>
                  <a:srgbClr val="000000"/>
                </a:solidFill>
                <a:latin typeface="Times New Roman"/>
                <a:ea typeface="+mn-lt"/>
                <a:cs typeface="+mn-lt"/>
              </a:rPr>
              <a:t>and Technology </a:t>
            </a:r>
            <a:r>
              <a:rPr lang="en-IN" sz="1800" spc="-1" dirty="0">
                <a:solidFill>
                  <a:srgbClr val="000000"/>
                </a:solidFill>
                <a:latin typeface="Times New Roman"/>
                <a:ea typeface="+mn-lt"/>
                <a:cs typeface="+mn-lt"/>
              </a:rPr>
              <a:t>Application for Business Sustainability </a:t>
            </a: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INBUSH)|978-1-7281-1769-0/20/$31.00©2020IEEE </a:t>
            </a:r>
            <a:endParaRPr lang="en-IN" sz="1800">
              <a:solidFill>
                <a:srgbClr val="000000"/>
              </a:solidFill>
              <a:latin typeface="Times New Roman"/>
              <a:ea typeface="+mn-lt"/>
              <a:cs typeface="+mn-lt"/>
            </a:endParaRPr>
          </a:p>
          <a:p>
            <a:pPr algn="just">
              <a:buNone/>
              <a:tabLst>
                <a:tab pos="0" algn="l"/>
              </a:tabLst>
            </a:pP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5</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Goel A</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Satyam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Sharma S,(2023)'Artificial Intelligence base Healthcare Chat Bot System'2023 8th International Conference on Communication </a:t>
            </a:r>
            <a:r>
              <a:rPr lang="en-IN" sz="1800" b="0" strike="noStrike" spc="-1" dirty="0">
                <a:solidFill>
                  <a:srgbClr val="000000"/>
                </a:solidFill>
                <a:latin typeface="Times New Roman"/>
                <a:ea typeface="+mn-lt"/>
                <a:cs typeface="+mn-lt"/>
              </a:rPr>
              <a:t>and </a:t>
            </a:r>
            <a:r>
              <a:rPr lang="en-IN" sz="1800" spc="-1" dirty="0">
                <a:solidFill>
                  <a:srgbClr val="000000"/>
                </a:solidFill>
                <a:latin typeface="Times New Roman"/>
                <a:ea typeface="+mn-lt"/>
                <a:cs typeface="+mn-lt"/>
              </a:rPr>
              <a:t>Electronics Systems (ICCES) | 979-8-3503-9663-8/23/$31.00 ©2023 IEEE | DOI: 10.1109/ICCES57224.2023.10192727</a:t>
            </a:r>
            <a:endParaRPr lang="en-IN" sz="1800">
              <a:solidFill>
                <a:srgbClr val="000000"/>
              </a:solidFill>
              <a:latin typeface="Times New Roman"/>
              <a:ea typeface="+mn-lt"/>
              <a:cs typeface="+mn-lt"/>
            </a:endParaRPr>
          </a:p>
          <a:p>
            <a:pPr algn="just">
              <a:buNone/>
              <a:tabLst>
                <a:tab pos="0" algn="l"/>
              </a:tabLst>
            </a:pPr>
            <a:r>
              <a:rPr lang="en-IN" sz="1800" spc="-1" dirty="0">
                <a:latin typeface="Times New Roman"/>
                <a:cs typeface="Arial"/>
              </a:rPr>
              <a:t>[6] Srivastava P, Singh N,(2020)'</a:t>
            </a:r>
            <a:r>
              <a:rPr lang="en-IN" sz="1800" spc="-1" err="1">
                <a:latin typeface="Times New Roman"/>
                <a:cs typeface="Arial"/>
              </a:rPr>
              <a:t>AUtomatized</a:t>
            </a:r>
            <a:r>
              <a:rPr lang="en-IN" sz="1800" spc="-1" dirty="0">
                <a:latin typeface="Times New Roman"/>
                <a:cs typeface="Arial"/>
              </a:rPr>
              <a:t> Medical Chatbot(</a:t>
            </a:r>
            <a:r>
              <a:rPr lang="en-IN" sz="1800" spc="-1" err="1">
                <a:latin typeface="Times New Roman"/>
                <a:cs typeface="Arial"/>
              </a:rPr>
              <a:t>Medibot</a:t>
            </a:r>
            <a:r>
              <a:rPr lang="en-IN" sz="1800" spc="-1" dirty="0">
                <a:latin typeface="Times New Roman"/>
                <a:cs typeface="Arial"/>
              </a:rPr>
              <a:t>)'2020 International Conference on Power Electronics &amp; IoT Applications in Renewable Energy and its Control (PARC) 978-1-7281-6575-2/20/$31.00 ©2020 IEEE 10.1109/PARC49193.2020.236624</a:t>
            </a:r>
            <a:endParaRPr lang="en-IN" sz="1800">
              <a:latin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9F725-E1E2-75A4-1C40-2E8E1FD4D333}"/>
              </a:ext>
            </a:extLst>
          </p:cNvPr>
          <p:cNvSpPr>
            <a:spLocks noGrp="1"/>
          </p:cNvSpPr>
          <p:nvPr>
            <p:ph type="title"/>
          </p:nvPr>
        </p:nvSpPr>
        <p:spPr>
          <a:xfrm>
            <a:off x="881623" y="284486"/>
            <a:ext cx="4005583" cy="556972"/>
          </a:xfrm>
        </p:spPr>
        <p:txBody>
          <a:bodyPr/>
          <a:lstStyle/>
          <a:p>
            <a:r>
              <a:rPr lang="en-GB" sz="2800" b="1" dirty="0">
                <a:solidFill>
                  <a:srgbClr val="17375E"/>
                </a:solidFill>
                <a:latin typeface="Verdana"/>
                <a:ea typeface="Verdana"/>
              </a:rPr>
              <a:t>References</a:t>
            </a:r>
            <a:endParaRPr lang="en-US" dirty="0"/>
          </a:p>
        </p:txBody>
      </p:sp>
      <p:sp>
        <p:nvSpPr>
          <p:cNvPr id="4" name="TextBox 3">
            <a:extLst>
              <a:ext uri="{FF2B5EF4-FFF2-40B4-BE49-F238E27FC236}">
                <a16:creationId xmlns:a16="http://schemas.microsoft.com/office/drawing/2014/main" id="{FED9FDD9-7E70-E02B-FAB8-C9190A1F7349}"/>
              </a:ext>
            </a:extLst>
          </p:cNvPr>
          <p:cNvSpPr txBox="1"/>
          <p:nvPr/>
        </p:nvSpPr>
        <p:spPr>
          <a:xfrm>
            <a:off x="791936" y="1053193"/>
            <a:ext cx="10722429" cy="47500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just">
              <a:lnSpc>
                <a:spcPct val="90000"/>
              </a:lnSpc>
              <a:spcBef>
                <a:spcPts val="1000"/>
              </a:spcBef>
            </a:pPr>
            <a:r>
              <a:rPr lang="en-IN" dirty="0">
                <a:latin typeface="Times New Roman"/>
                <a:cs typeface="Arial"/>
              </a:rPr>
              <a:t>[7] Athulya N, Jeeshna K, S J </a:t>
            </a:r>
            <a:r>
              <a:rPr lang="en-IN" err="1">
                <a:latin typeface="Times New Roman"/>
                <a:cs typeface="Arial"/>
              </a:rPr>
              <a:t>Aadithyan</a:t>
            </a:r>
            <a:r>
              <a:rPr lang="en-IN" dirty="0">
                <a:latin typeface="Times New Roman"/>
                <a:cs typeface="Arial"/>
              </a:rPr>
              <a:t>, U Sreelakshmi, </a:t>
            </a:r>
            <a:r>
              <a:rPr lang="en-IN" err="1">
                <a:latin typeface="Times New Roman"/>
                <a:cs typeface="Arial"/>
              </a:rPr>
              <a:t>Hairunizha</a:t>
            </a:r>
            <a:r>
              <a:rPr lang="en-IN" dirty="0">
                <a:latin typeface="Times New Roman"/>
                <a:cs typeface="Arial"/>
              </a:rPr>
              <a:t> Alias Nisha Rose,(2021)'Healthcare Chatbot'9(10)| ISSN: 2320-2882</a:t>
            </a:r>
            <a:endParaRPr lang="en-IN">
              <a:latin typeface="Times New Roman"/>
              <a:cs typeface="Arial"/>
            </a:endParaRPr>
          </a:p>
          <a:p>
            <a:pPr marL="228600" indent="-228600" algn="just">
              <a:lnSpc>
                <a:spcPct val="90000"/>
              </a:lnSpc>
              <a:spcBef>
                <a:spcPts val="1000"/>
              </a:spcBef>
            </a:pPr>
            <a:r>
              <a:rPr lang="en-IN" dirty="0">
                <a:latin typeface="Times New Roman"/>
                <a:cs typeface="Arial"/>
              </a:rPr>
              <a:t>[8] Alvarez J, Campos G, Enriquez V, Miranda A, Rodriguez F, Ponce H,(2018)'Nurse-Bot: A </a:t>
            </a:r>
            <a:r>
              <a:rPr lang="en-IN" err="1">
                <a:latin typeface="Times New Roman"/>
                <a:cs typeface="Arial"/>
              </a:rPr>
              <a:t>RObot</a:t>
            </a:r>
            <a:r>
              <a:rPr lang="en-IN" dirty="0">
                <a:latin typeface="Times New Roman"/>
                <a:cs typeface="Arial"/>
              </a:rPr>
              <a:t> System Applied to Medical Assistance'2018 International Conference on Mechatronics, Electronics and Automotive Engineering (ICMEAE)</a:t>
            </a:r>
          </a:p>
          <a:p>
            <a:pPr marL="228600" indent="-228600" algn="just">
              <a:lnSpc>
                <a:spcPct val="90000"/>
              </a:lnSpc>
              <a:spcBef>
                <a:spcPts val="1000"/>
              </a:spcBef>
            </a:pPr>
            <a:r>
              <a:rPr lang="en-IN" dirty="0">
                <a:latin typeface="Times New Roman"/>
                <a:cs typeface="Arial"/>
              </a:rPr>
              <a:t>[9] R </a:t>
            </a:r>
            <a:r>
              <a:rPr lang="en-IN" err="1">
                <a:latin typeface="Times New Roman"/>
                <a:cs typeface="Arial"/>
              </a:rPr>
              <a:t>Jegadeesan</a:t>
            </a:r>
            <a:r>
              <a:rPr lang="en-IN" dirty="0">
                <a:latin typeface="Times New Roman"/>
                <a:cs typeface="Arial"/>
              </a:rPr>
              <a:t>, Dava Srinivas, N Umapathi, G Karthick, N Venkateswaran(2023)'Personal Healthcare Chatbot for Medical suggestions using Artificial Intelligence and Machine </a:t>
            </a:r>
            <a:r>
              <a:rPr lang="en-IN" err="1">
                <a:latin typeface="Times New Roman"/>
                <a:cs typeface="Arial"/>
              </a:rPr>
              <a:t>Learning'Section</a:t>
            </a:r>
            <a:r>
              <a:rPr lang="en-IN" dirty="0">
                <a:latin typeface="Times New Roman"/>
                <a:cs typeface="Arial"/>
              </a:rPr>
              <a:t> A-Research paper</a:t>
            </a:r>
          </a:p>
          <a:p>
            <a:pPr marL="228600" indent="-228600" algn="just">
              <a:lnSpc>
                <a:spcPct val="90000"/>
              </a:lnSpc>
              <a:spcBef>
                <a:spcPts val="1000"/>
              </a:spcBef>
            </a:pPr>
            <a:r>
              <a:rPr lang="en-IN" dirty="0">
                <a:latin typeface="Times New Roman"/>
                <a:cs typeface="Arial"/>
              </a:rPr>
              <a:t>[10] </a:t>
            </a:r>
            <a:r>
              <a:rPr lang="en-IN" err="1">
                <a:latin typeface="Times New Roman"/>
                <a:cs typeface="Arial"/>
              </a:rPr>
              <a:t>Shuyang</a:t>
            </a:r>
            <a:r>
              <a:rPr lang="en-IN" dirty="0">
                <a:latin typeface="Times New Roman"/>
                <a:cs typeface="Arial"/>
              </a:rPr>
              <a:t> Li, Prasad Majumder B, McAuley J,(2021)'Self-Supervised Bot play for Conversational Recommendation with Justifications'arXiv:2112.05197v1 [cs.CL] 9 Dec 2021</a:t>
            </a:r>
          </a:p>
          <a:p>
            <a:pPr marL="228600" indent="-228600" algn="just">
              <a:lnSpc>
                <a:spcPct val="90000"/>
              </a:lnSpc>
              <a:spcBef>
                <a:spcPts val="1000"/>
              </a:spcBef>
            </a:pPr>
            <a:r>
              <a:rPr lang="en-IN" dirty="0">
                <a:latin typeface="Times New Roman"/>
                <a:cs typeface="Arial"/>
              </a:rPr>
              <a:t>[11] </a:t>
            </a:r>
            <a:r>
              <a:rPr lang="en-IN" err="1">
                <a:latin typeface="Times New Roman"/>
                <a:cs typeface="Arial"/>
              </a:rPr>
              <a:t>Dyyak</a:t>
            </a:r>
            <a:r>
              <a:rPr lang="en-IN" dirty="0">
                <a:latin typeface="Times New Roman"/>
                <a:cs typeface="Arial"/>
              </a:rPr>
              <a:t> I, Melnyk B, Melnyk N, </a:t>
            </a:r>
            <a:r>
              <a:rPr lang="en-IN" err="1">
                <a:latin typeface="Times New Roman"/>
                <a:cs typeface="Arial"/>
              </a:rPr>
              <a:t>Trokhaniak</a:t>
            </a:r>
            <a:r>
              <a:rPr lang="en-IN" dirty="0">
                <a:latin typeface="Times New Roman"/>
                <a:cs typeface="Arial"/>
              </a:rPr>
              <a:t> S, </a:t>
            </a:r>
            <a:r>
              <a:rPr lang="en-IN" err="1">
                <a:latin typeface="Times New Roman"/>
                <a:cs typeface="Arial"/>
              </a:rPr>
              <a:t>Drakohrust</a:t>
            </a:r>
            <a:r>
              <a:rPr lang="en-IN" dirty="0">
                <a:latin typeface="Times New Roman"/>
                <a:cs typeface="Arial"/>
              </a:rPr>
              <a:t> T, </a:t>
            </a:r>
            <a:r>
              <a:rPr lang="en-IN" err="1">
                <a:latin typeface="Times New Roman"/>
                <a:cs typeface="Arial"/>
              </a:rPr>
              <a:t>Svitlak</a:t>
            </a:r>
            <a:r>
              <a:rPr lang="en-IN" dirty="0">
                <a:latin typeface="Times New Roman"/>
                <a:cs typeface="Arial"/>
              </a:rPr>
              <a:t> I,(2021)'Using an Internet Bot to Predict the Spread of COVID-19'2021 11th International Conference on Advanced Computer Information Technologies (ACIT) | 978-1-6654-1854-6/21/$31.00 ©2021 IEEE | DOI: 10.1109/ACIT52158.2021.9548345</a:t>
            </a:r>
          </a:p>
          <a:p>
            <a:pPr marL="228600" indent="-228600" algn="just">
              <a:lnSpc>
                <a:spcPct val="90000"/>
              </a:lnSpc>
              <a:spcBef>
                <a:spcPts val="1000"/>
              </a:spcBef>
            </a:pPr>
            <a:r>
              <a:rPr lang="en-IN" dirty="0">
                <a:latin typeface="Times New Roman"/>
                <a:cs typeface="Arial"/>
              </a:rPr>
              <a:t>[12] </a:t>
            </a:r>
            <a:r>
              <a:rPr lang="en-IN" err="1">
                <a:latin typeface="Times New Roman"/>
                <a:cs typeface="Arial"/>
              </a:rPr>
              <a:t>Reshmanth</a:t>
            </a:r>
            <a:r>
              <a:rPr lang="en-IN" dirty="0">
                <a:latin typeface="Times New Roman"/>
                <a:cs typeface="Arial"/>
              </a:rPr>
              <a:t> P, Sushanth Chowdary p, Yogitha R, Aishwarya R,(2022)'Deployment of </a:t>
            </a:r>
            <a:r>
              <a:rPr lang="en-IN" err="1">
                <a:latin typeface="Times New Roman"/>
                <a:cs typeface="Arial"/>
              </a:rPr>
              <a:t>Medibot</a:t>
            </a:r>
            <a:r>
              <a:rPr lang="en-IN" dirty="0">
                <a:latin typeface="Times New Roman"/>
                <a:cs typeface="Arial"/>
              </a:rPr>
              <a:t> in Medical Field'2022 International Conference on Sustainable Computing and Data Communication Systems (ICSCDS)978-1-6654-7884-7/22/$31.00 ©2022 IEEE |DOI: 10.1109/ICSCDS53736.2022.9760900</a:t>
            </a:r>
            <a:endParaRPr lang="en-IN">
              <a:latin typeface="Times New Roman"/>
            </a:endParaRPr>
          </a:p>
          <a:p>
            <a:pPr algn="just"/>
            <a:endParaRPr lang="en-US" dirty="0"/>
          </a:p>
        </p:txBody>
      </p:sp>
    </p:spTree>
    <p:extLst>
      <p:ext uri="{BB962C8B-B14F-4D97-AF65-F5344CB8AC3E}">
        <p14:creationId xmlns:p14="http://schemas.microsoft.com/office/powerpoint/2010/main" val="881347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p:nvPr>
        </p:nvSpPr>
        <p:spPr>
          <a:xfrm>
            <a:off x="812880" y="1143000"/>
            <a:ext cx="10665000" cy="4950000"/>
          </a:xfrm>
          <a:prstGeom prst="rect">
            <a:avLst/>
          </a:prstGeom>
          <a:noFill/>
          <a:ln w="0">
            <a:noFill/>
          </a:ln>
        </p:spPr>
        <p:txBody>
          <a:bodyPr lIns="90000" tIns="45000" rIns="90000" bIns="45000" anchor="t">
            <a:normAutofit/>
          </a:bodyPr>
          <a:lstStyle/>
          <a:p>
            <a:pPr indent="0" algn="ctr">
              <a:lnSpc>
                <a:spcPct val="100000"/>
              </a:lnSpc>
              <a:spcBef>
                <a:spcPts val="879"/>
              </a:spcBef>
              <a:buNone/>
              <a:tabLst>
                <a:tab pos="0" algn="l"/>
              </a:tabLst>
            </a:pPr>
            <a:endParaRPr lang="en-IN" sz="4400" b="0" strike="noStrike" spc="-1">
              <a:solidFill>
                <a:srgbClr val="000000"/>
              </a:solidFill>
              <a:latin typeface="Arial"/>
            </a:endParaRPr>
          </a:p>
          <a:p>
            <a:pPr indent="0" algn="ctr">
              <a:lnSpc>
                <a:spcPct val="100000"/>
              </a:lnSpc>
              <a:spcBef>
                <a:spcPts val="879"/>
              </a:spcBef>
              <a:buNone/>
              <a:tabLst>
                <a:tab pos="0" algn="l"/>
              </a:tabLst>
            </a:pPr>
            <a:endParaRPr lang="en-IN" sz="4400" b="0" strike="noStrike" spc="-1">
              <a:solidFill>
                <a:srgbClr val="000000"/>
              </a:solidFill>
              <a:latin typeface="Arial"/>
            </a:endParaRPr>
          </a:p>
          <a:p>
            <a:pPr indent="0" algn="ctr">
              <a:lnSpc>
                <a:spcPct val="100000"/>
              </a:lnSpc>
              <a:spcBef>
                <a:spcPts val="1199"/>
              </a:spcBef>
              <a:buNone/>
              <a:tabLst>
                <a:tab pos="0" algn="l"/>
              </a:tabLst>
            </a:pPr>
            <a:r>
              <a:rPr lang="en-GB" sz="6000" b="0" strike="noStrike" spc="-1">
                <a:solidFill>
                  <a:srgbClr val="000000"/>
                </a:solidFill>
                <a:latin typeface="Verdana"/>
                <a:ea typeface="Verdana"/>
              </a:rPr>
              <a:t>Thank You</a:t>
            </a:r>
            <a:endParaRPr lang="en-IN" sz="60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763500" y="285732"/>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Literature Review</a:t>
            </a:r>
            <a:endParaRPr lang="en-IN" sz="2800" b="0" strike="noStrike" spc="-1">
              <a:solidFill>
                <a:srgbClr val="000000"/>
              </a:solidFill>
              <a:latin typeface="Arial"/>
            </a:endParaRPr>
          </a:p>
        </p:txBody>
      </p:sp>
      <p:sp>
        <p:nvSpPr>
          <p:cNvPr id="94" name="PlaceHolder 2"/>
          <p:cNvSpPr>
            <a:spLocks noGrp="1"/>
          </p:cNvSpPr>
          <p:nvPr>
            <p:ph/>
          </p:nvPr>
        </p:nvSpPr>
        <p:spPr>
          <a:xfrm>
            <a:off x="720000" y="988560"/>
            <a:ext cx="10665000" cy="4950000"/>
          </a:xfrm>
          <a:prstGeom prst="rect">
            <a:avLst/>
          </a:prstGeom>
          <a:noFill/>
          <a:ln w="0">
            <a:noFill/>
          </a:ln>
        </p:spPr>
        <p:txBody>
          <a:bodyPr lIns="90000" tIns="45000" rIns="90000" bIns="45000" anchor="t">
            <a:noAutofit/>
          </a:bodyPr>
          <a:lstStyle/>
          <a:p>
            <a:pPr indent="0">
              <a:spcBef>
                <a:spcPts val="1417"/>
              </a:spcBef>
              <a:buNone/>
            </a:pPr>
            <a:endParaRPr lang="en-IN" sz="1800" b="0" strike="noStrike" spc="-1">
              <a:solidFill>
                <a:srgbClr val="000000"/>
              </a:solidFill>
              <a:latin typeface="Arial"/>
            </a:endParaRPr>
          </a:p>
        </p:txBody>
      </p:sp>
      <p:graphicFrame>
        <p:nvGraphicFramePr>
          <p:cNvPr id="95" name="Table 2"/>
          <p:cNvGraphicFramePr/>
          <p:nvPr>
            <p:extLst>
              <p:ext uri="{D42A27DB-BD31-4B8C-83A1-F6EECF244321}">
                <p14:modId xmlns:p14="http://schemas.microsoft.com/office/powerpoint/2010/main" val="224608290"/>
              </p:ext>
            </p:extLst>
          </p:nvPr>
        </p:nvGraphicFramePr>
        <p:xfrm>
          <a:off x="718457" y="990599"/>
          <a:ext cx="10794860" cy="5003536"/>
        </p:xfrm>
        <a:graphic>
          <a:graphicData uri="http://schemas.openxmlformats.org/drawingml/2006/table">
            <a:tbl>
              <a:tblPr/>
              <a:tblGrid>
                <a:gridCol w="2506342">
                  <a:extLst>
                    <a:ext uri="{9D8B030D-6E8A-4147-A177-3AD203B41FA5}">
                      <a16:colId xmlns:a16="http://schemas.microsoft.com/office/drawing/2014/main" val="20000"/>
                    </a:ext>
                  </a:extLst>
                </a:gridCol>
                <a:gridCol w="3337966">
                  <a:extLst>
                    <a:ext uri="{9D8B030D-6E8A-4147-A177-3AD203B41FA5}">
                      <a16:colId xmlns:a16="http://schemas.microsoft.com/office/drawing/2014/main" val="20001"/>
                    </a:ext>
                  </a:extLst>
                </a:gridCol>
                <a:gridCol w="1674399">
                  <a:extLst>
                    <a:ext uri="{9D8B030D-6E8A-4147-A177-3AD203B41FA5}">
                      <a16:colId xmlns:a16="http://schemas.microsoft.com/office/drawing/2014/main" val="20002"/>
                    </a:ext>
                  </a:extLst>
                </a:gridCol>
                <a:gridCol w="3276153">
                  <a:extLst>
                    <a:ext uri="{9D8B030D-6E8A-4147-A177-3AD203B41FA5}">
                      <a16:colId xmlns:a16="http://schemas.microsoft.com/office/drawing/2014/main" val="20003"/>
                    </a:ext>
                  </a:extLst>
                </a:gridCol>
              </a:tblGrid>
              <a:tr h="357530">
                <a:tc>
                  <a:txBody>
                    <a:bodyPr/>
                    <a:lstStyle/>
                    <a:p>
                      <a:pPr>
                        <a:lnSpc>
                          <a:spcPct val="100000"/>
                        </a:lnSpc>
                      </a:pPr>
                      <a:r>
                        <a:rPr lang="en-US" sz="1800" b="1" strike="noStrike" spc="-1" dirty="0">
                          <a:solidFill>
                            <a:schemeClr val="lt1"/>
                          </a:solidFill>
                          <a:latin typeface="Times New Roman"/>
                          <a:ea typeface="DejaVu Sans"/>
                        </a:rPr>
                        <a:t>Title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Author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Published Date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Technology used</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1668480">
                <a:tc>
                  <a:txBody>
                    <a:bodyPr/>
                    <a:lstStyle/>
                    <a:p>
                      <a:pPr>
                        <a:lnSpc>
                          <a:spcPct val="100000"/>
                        </a:lnSpc>
                      </a:pPr>
                      <a:r>
                        <a:rPr lang="en-US" sz="1500" b="1" strike="noStrike" spc="-1" dirty="0">
                          <a:solidFill>
                            <a:schemeClr val="dk1"/>
                          </a:solidFill>
                          <a:latin typeface="Times New Roman"/>
                          <a:ea typeface="DejaVu Sans"/>
                        </a:rPr>
                        <a:t>PERSONAL HEALTHCARE CHATBOT FOR MEDICAL SUGGESTIONS USING ARTIFICIAL INTELLIGENCE AND MACHINE LEARNING</a:t>
                      </a:r>
                      <a:endParaRPr lang="en-IN" sz="15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R </a:t>
                      </a:r>
                      <a:r>
                        <a:rPr lang="en-US" sz="1800" b="0" i="0" u="none" strike="noStrike" spc="-1" noProof="0" err="1">
                          <a:solidFill>
                            <a:schemeClr val="dk1"/>
                          </a:solidFill>
                          <a:latin typeface="Times New Roman"/>
                        </a:rPr>
                        <a:t>Jegadeesan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Dava Srinivas</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 Umapathi</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G Karthick</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 Venkateswaran</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13, July 2023</a:t>
                      </a:r>
                      <a:endParaRPr lang="en-IN" sz="1800" b="0" strike="noStrike" spc="-1" dirty="0">
                        <a:solidFill>
                          <a:srgbClr val="000000"/>
                        </a:solidFill>
                        <a:latin typeface="Times New Roman"/>
                      </a:endParaRPr>
                    </a:p>
                    <a:p>
                      <a:pPr>
                        <a:lnSpc>
                          <a:spcPct val="100000"/>
                        </a:lnSpc>
                      </a:pP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Healthcare chatbot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KNN-Machine Learning</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NLP-Artificial Intelligence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Retrieval-based algorithm</a:t>
                      </a:r>
                      <a:r>
                        <a:rPr lang="en-US" sz="1800" b="0" i="0" u="none" strike="noStrike" spc="-1" noProof="0" dirty="0">
                          <a:solidFill>
                            <a:schemeClr val="dk1"/>
                          </a:solidFill>
                        </a:rPr>
                        <a:t> </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extLst>
                  <a:ext uri="{0D108BD9-81ED-4DB2-BD59-A6C34878D82A}">
                    <a16:rowId xmlns:a16="http://schemas.microsoft.com/office/drawing/2014/main" val="10001"/>
                  </a:ext>
                </a:extLst>
              </a:tr>
              <a:tr h="1430124">
                <a:tc>
                  <a:txBody>
                    <a:bodyPr/>
                    <a:lstStyle/>
                    <a:p>
                      <a:pPr>
                        <a:lnSpc>
                          <a:spcPct val="100000"/>
                        </a:lnSpc>
                      </a:pPr>
                      <a:r>
                        <a:rPr lang="en-US" sz="1800" b="1" strike="noStrike" spc="-1" dirty="0">
                          <a:solidFill>
                            <a:schemeClr val="dk1"/>
                          </a:solidFill>
                          <a:latin typeface="Times New Roman"/>
                          <a:ea typeface="DejaVu Sans"/>
                        </a:rPr>
                        <a:t>HEALTHCARE CHATBOT</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Athulya 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Jeeshna K</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 J </a:t>
                      </a:r>
                      <a:r>
                        <a:rPr lang="en-US" sz="1800" b="0" i="0" u="none" strike="noStrike" spc="-1" noProof="0" err="1">
                          <a:solidFill>
                            <a:schemeClr val="dk1"/>
                          </a:solidFill>
                          <a:latin typeface="Times New Roman"/>
                        </a:rPr>
                        <a:t>Aadithyan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U Sreelakshmi</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err="1">
                          <a:solidFill>
                            <a:schemeClr val="dk1"/>
                          </a:solidFill>
                          <a:latin typeface="Times New Roman"/>
                        </a:rPr>
                        <a:t>Hairunizha</a:t>
                      </a:r>
                      <a:r>
                        <a:rPr lang="en-US" sz="1800" b="0" i="0" u="none" strike="noStrike" spc="-1" noProof="0" dirty="0">
                          <a:solidFill>
                            <a:schemeClr val="dk1"/>
                          </a:solidFill>
                          <a:latin typeface="Times New Roman"/>
                        </a:rPr>
                        <a:t> Alias Nisha Rose</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a:lnSpc>
                          <a:spcPct val="100000"/>
                        </a:lnSpc>
                      </a:pPr>
                      <a:r>
                        <a:rPr lang="en-US" sz="1800" b="0" strike="noStrike" spc="-1" dirty="0">
                          <a:solidFill>
                            <a:schemeClr val="dk1"/>
                          </a:solidFill>
                          <a:latin typeface="Times New Roman"/>
                          <a:ea typeface="DejaVu Sans"/>
                        </a:rPr>
                        <a:t>21 ,Oct 2021</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Recommendation System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Machine Learning Recommendation models</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Content filtering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Collaborative filtering</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extLst>
                  <a:ext uri="{0D108BD9-81ED-4DB2-BD59-A6C34878D82A}">
                    <a16:rowId xmlns:a16="http://schemas.microsoft.com/office/drawing/2014/main" val="10002"/>
                  </a:ext>
                </a:extLst>
              </a:tr>
              <a:tr h="1483096">
                <a:tc>
                  <a:txBody>
                    <a:bodyPr/>
                    <a:lstStyle/>
                    <a:p>
                      <a:pPr>
                        <a:lnSpc>
                          <a:spcPct val="100000"/>
                        </a:lnSpc>
                      </a:pPr>
                      <a:r>
                        <a:rPr lang="en-US" sz="1800" b="1" strike="noStrike" spc="-1" dirty="0">
                          <a:solidFill>
                            <a:schemeClr val="dk1"/>
                          </a:solidFill>
                          <a:latin typeface="Times New Roman"/>
                          <a:ea typeface="DejaVu Sans"/>
                        </a:rPr>
                        <a:t>Bots using Natural Language Processing in </a:t>
                      </a:r>
                      <a:endParaRPr lang="en-IN" sz="1800" b="0" strike="noStrike" spc="-1">
                        <a:solidFill>
                          <a:srgbClr val="000000"/>
                        </a:solidFill>
                        <a:latin typeface="Times New Roman"/>
                      </a:endParaRPr>
                    </a:p>
                    <a:p>
                      <a:pPr>
                        <a:lnSpc>
                          <a:spcPct val="100000"/>
                        </a:lnSpc>
                      </a:pPr>
                      <a:r>
                        <a:rPr lang="en-US" sz="1800" b="1" strike="noStrike" spc="-1" dirty="0">
                          <a:solidFill>
                            <a:schemeClr val="dk1"/>
                          </a:solidFill>
                          <a:latin typeface="Times New Roman"/>
                          <a:ea typeface="DejaVu Sans"/>
                        </a:rPr>
                        <a:t>Medical Sector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Ramni Harbir Singh</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Sargam Maurya</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Tanisha Tripathi</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Tushar Narula </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Gaurav Srivastav</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5, June 2020</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Recommendation System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Content-Based</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Recommender System </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Deep learning</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 name="Table 1"/>
          <p:cNvGraphicFramePr/>
          <p:nvPr>
            <p:extLst>
              <p:ext uri="{D42A27DB-BD31-4B8C-83A1-F6EECF244321}">
                <p14:modId xmlns:p14="http://schemas.microsoft.com/office/powerpoint/2010/main" val="4109248857"/>
              </p:ext>
            </p:extLst>
          </p:nvPr>
        </p:nvGraphicFramePr>
        <p:xfrm>
          <a:off x="827314" y="990600"/>
          <a:ext cx="10709669" cy="4844395"/>
        </p:xfrm>
        <a:graphic>
          <a:graphicData uri="http://schemas.openxmlformats.org/drawingml/2006/table">
            <a:tbl>
              <a:tblPr/>
              <a:tblGrid>
                <a:gridCol w="2236335">
                  <a:extLst>
                    <a:ext uri="{9D8B030D-6E8A-4147-A177-3AD203B41FA5}">
                      <a16:colId xmlns:a16="http://schemas.microsoft.com/office/drawing/2014/main" val="20000"/>
                    </a:ext>
                  </a:extLst>
                </a:gridCol>
                <a:gridCol w="3412396">
                  <a:extLst>
                    <a:ext uri="{9D8B030D-6E8A-4147-A177-3AD203B41FA5}">
                      <a16:colId xmlns:a16="http://schemas.microsoft.com/office/drawing/2014/main" val="20001"/>
                    </a:ext>
                  </a:extLst>
                </a:gridCol>
                <a:gridCol w="1711735">
                  <a:extLst>
                    <a:ext uri="{9D8B030D-6E8A-4147-A177-3AD203B41FA5}">
                      <a16:colId xmlns:a16="http://schemas.microsoft.com/office/drawing/2014/main" val="20002"/>
                    </a:ext>
                  </a:extLst>
                </a:gridCol>
                <a:gridCol w="3349203">
                  <a:extLst>
                    <a:ext uri="{9D8B030D-6E8A-4147-A177-3AD203B41FA5}">
                      <a16:colId xmlns:a16="http://schemas.microsoft.com/office/drawing/2014/main" val="20003"/>
                    </a:ext>
                  </a:extLst>
                </a:gridCol>
              </a:tblGrid>
              <a:tr h="374781">
                <a:tc>
                  <a:txBody>
                    <a:bodyPr/>
                    <a:lstStyle/>
                    <a:p>
                      <a:pPr>
                        <a:lnSpc>
                          <a:spcPct val="100000"/>
                        </a:lnSpc>
                      </a:pPr>
                      <a:r>
                        <a:rPr lang="en-US" sz="1800" b="1" strike="noStrike" spc="-1" dirty="0">
                          <a:solidFill>
                            <a:schemeClr val="lt1"/>
                          </a:solidFill>
                          <a:latin typeface="Times New Roman"/>
                          <a:ea typeface="DejaVu Sans"/>
                        </a:rPr>
                        <a:t>Title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Author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Published Date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Technology used</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1485246">
                <a:tc>
                  <a:txBody>
                    <a:bodyPr/>
                    <a:lstStyle/>
                    <a:p>
                      <a:pPr lvl="0" algn="just">
                        <a:lnSpc>
                          <a:spcPct val="100000"/>
                        </a:lnSpc>
                        <a:buNone/>
                      </a:pPr>
                      <a:r>
                        <a:rPr lang="en-US" sz="1800" b="1" i="0" u="none" strike="noStrike" spc="-1" noProof="0" dirty="0">
                          <a:solidFill>
                            <a:schemeClr val="dk1"/>
                          </a:solidFill>
                          <a:latin typeface="Times New Roman"/>
                        </a:rPr>
                        <a:t>Conversational Bot for Pharmacy: A Natural Language Approach </a:t>
                      </a:r>
                      <a:endParaRPr lang="en-US">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Nur </a:t>
                      </a:r>
                      <a:r>
                        <a:rPr lang="en-US" sz="1800" b="0" i="0" u="none" strike="noStrike" spc="-1" noProof="0" err="1">
                          <a:solidFill>
                            <a:schemeClr val="dk1"/>
                          </a:solidFill>
                          <a:latin typeface="Times New Roman"/>
                        </a:rPr>
                        <a:t>Syahirah</a:t>
                      </a:r>
                      <a:r>
                        <a:rPr lang="en-US" sz="1800" b="0" i="0" u="none" strike="noStrike" spc="-1" noProof="0" dirty="0">
                          <a:solidFill>
                            <a:schemeClr val="dk1"/>
                          </a:solidFill>
                          <a:latin typeface="Times New Roman"/>
                        </a:rPr>
                        <a:t> Ahmad </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Mohd Hamim Sanusi </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Mohd Helmy Abd Wahab</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Aida Mustapha</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Zainal Abidin Sayadi</a:t>
                      </a:r>
                      <a:endParaRPr lang="en-US" sz="1800" b="0" i="0" u="none" strike="noStrike" spc="-1" noProof="0">
                        <a:solidFill>
                          <a:schemeClr val="dk1"/>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1, June 2022</a:t>
                      </a:r>
                      <a:endParaRPr lang="en-IN" sz="1800" b="0" strike="noStrike" spc="-1" dirty="0">
                        <a:solidFill>
                          <a:srgbClr val="000000"/>
                        </a:solidFill>
                        <a:latin typeface="Times New Roman"/>
                      </a:endParaRPr>
                    </a:p>
                    <a:p>
                      <a:pPr>
                        <a:lnSpc>
                          <a:spcPct val="100000"/>
                        </a:lnSpc>
                      </a:pP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Natural Language Processing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Cosine Similarity Algorithm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Artificial Intelligence </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User Interface</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 Machine Learning</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extLst>
                  <a:ext uri="{0D108BD9-81ED-4DB2-BD59-A6C34878D82A}">
                    <a16:rowId xmlns:a16="http://schemas.microsoft.com/office/drawing/2014/main" val="10001"/>
                  </a:ext>
                </a:extLst>
              </a:tr>
              <a:tr h="1762859">
                <a:tc>
                  <a:txBody>
                    <a:bodyPr/>
                    <a:lstStyle/>
                    <a:p>
                      <a:pPr>
                        <a:lnSpc>
                          <a:spcPct val="100000"/>
                        </a:lnSpc>
                      </a:pPr>
                      <a:r>
                        <a:rPr lang="en-US" sz="1800" b="1" strike="noStrike" spc="-1" dirty="0">
                          <a:solidFill>
                            <a:schemeClr val="dk1"/>
                          </a:solidFill>
                          <a:latin typeface="Times New Roman"/>
                          <a:ea typeface="DejaVu Sans"/>
                        </a:rPr>
                        <a:t>Nurse-Bot: A Robot System Applied to Medical</a:t>
                      </a:r>
                      <a:endParaRPr lang="en-IN" sz="1800" b="0" strike="noStrike" spc="-1">
                        <a:solidFill>
                          <a:srgbClr val="000000"/>
                        </a:solidFill>
                        <a:latin typeface="Times New Roman"/>
                      </a:endParaRPr>
                    </a:p>
                    <a:p>
                      <a:pPr>
                        <a:lnSpc>
                          <a:spcPct val="100000"/>
                        </a:lnSpc>
                      </a:pPr>
                      <a:r>
                        <a:rPr lang="en-US" sz="1800" b="1" strike="noStrike" spc="-1" dirty="0">
                          <a:solidFill>
                            <a:schemeClr val="dk1"/>
                          </a:solidFill>
                          <a:latin typeface="Times New Roman"/>
                          <a:ea typeface="DejaVu Sans"/>
                        </a:rPr>
                        <a:t>Assistance</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Jesus Alvarez</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Guillermo Campos</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Valeria </a:t>
                      </a:r>
                      <a:r>
                        <a:rPr lang="en-US" sz="1800" b="0" i="0" u="none" strike="noStrike" spc="-1" noProof="0" err="1">
                          <a:solidFill>
                            <a:schemeClr val="dk1"/>
                          </a:solidFill>
                          <a:latin typeface="Times New Roman"/>
                        </a:rPr>
                        <a:t>Enr</a:t>
                      </a:r>
                      <a:r>
                        <a:rPr lang="en-US" sz="1800" b="0" i="0" u="none" strike="noStrike" spc="-1" noProof="0" dirty="0">
                          <a:solidFill>
                            <a:schemeClr val="dk1"/>
                          </a:solidFill>
                          <a:latin typeface="Times New Roman"/>
                        </a:rPr>
                        <a:t> </a:t>
                      </a:r>
                      <a:r>
                        <a:rPr lang="en-US" sz="1800" b="0" i="0" u="none" strike="noStrike" spc="-1" noProof="0" err="1">
                          <a:solidFill>
                            <a:schemeClr val="dk1"/>
                          </a:solidFill>
                          <a:latin typeface="Times New Roman"/>
                        </a:rPr>
                        <a:t>ıquez</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Alexis Miranda</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Francisco Rodriguez</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Hiram Ponce</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a:lnSpc>
                          <a:spcPct val="100000"/>
                        </a:lnSpc>
                      </a:pPr>
                      <a:r>
                        <a:rPr lang="en-US" sz="1800" b="0" strike="noStrike" spc="-1" dirty="0">
                          <a:solidFill>
                            <a:schemeClr val="dk1"/>
                          </a:solidFill>
                          <a:latin typeface="Times New Roman"/>
                        </a:rPr>
                        <a:t>16, Oct 2023</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Recommendation System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Machine Learning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Content filtering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Collaborative filtering</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extLst>
                  <a:ext uri="{0D108BD9-81ED-4DB2-BD59-A6C34878D82A}">
                    <a16:rowId xmlns:a16="http://schemas.microsoft.com/office/drawing/2014/main" val="10002"/>
                  </a:ext>
                </a:extLst>
              </a:tr>
              <a:tr h="1221509">
                <a:tc>
                  <a:txBody>
                    <a:bodyPr/>
                    <a:lstStyle/>
                    <a:p>
                      <a:pPr>
                        <a:lnSpc>
                          <a:spcPct val="100000"/>
                        </a:lnSpc>
                      </a:pPr>
                      <a:r>
                        <a:rPr lang="en-US" sz="1800" b="1" strike="noStrike" spc="-1" dirty="0">
                          <a:solidFill>
                            <a:schemeClr val="dk1"/>
                          </a:solidFill>
                          <a:latin typeface="Times New Roman"/>
                          <a:ea typeface="DejaVu Sans"/>
                        </a:rPr>
                        <a:t>Advanced Healthcare Chat Bot using Python</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 </a:t>
                      </a:r>
                      <a:r>
                        <a:rPr lang="en-US" sz="1800" b="0" i="0" u="none" strike="noStrike" spc="-1" noProof="0" err="1">
                          <a:solidFill>
                            <a:schemeClr val="dk1"/>
                          </a:solidFill>
                          <a:latin typeface="Times New Roman"/>
                        </a:rPr>
                        <a:t>Santhosham</a:t>
                      </a:r>
                      <a:endParaRPr lang="en-US" sz="1800" b="0" i="0" u="none" strike="noStrike" spc="-1" noProof="0">
                        <a:solidFill>
                          <a:schemeClr val="dk1"/>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Chitranjan Prasad Sah</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3, March 2023</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Chatbot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HealthCare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Natural Language Processing.</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extLst>
                  <a:ext uri="{0D108BD9-81ED-4DB2-BD59-A6C34878D82A}">
                    <a16:rowId xmlns:a16="http://schemas.microsoft.com/office/drawing/2014/main" val="10003"/>
                  </a:ext>
                </a:extLst>
              </a:tr>
            </a:tbl>
          </a:graphicData>
        </a:graphic>
      </p:graphicFrame>
      <p:sp>
        <p:nvSpPr>
          <p:cNvPr id="97" name="Rectangle 96"/>
          <p:cNvSpPr/>
          <p:nvPr/>
        </p:nvSpPr>
        <p:spPr>
          <a:xfrm>
            <a:off x="694693" y="280320"/>
            <a:ext cx="481932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Literature Review</a:t>
            </a:r>
            <a:endParaRPr lang="en-IN" sz="28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 name="Table 4"/>
          <p:cNvGraphicFramePr/>
          <p:nvPr>
            <p:extLst>
              <p:ext uri="{D42A27DB-BD31-4B8C-83A1-F6EECF244321}">
                <p14:modId xmlns:p14="http://schemas.microsoft.com/office/powerpoint/2010/main" val="2874883162"/>
              </p:ext>
            </p:extLst>
          </p:nvPr>
        </p:nvGraphicFramePr>
        <p:xfrm>
          <a:off x="805542" y="990600"/>
          <a:ext cx="10738967" cy="4894050"/>
        </p:xfrm>
        <a:graphic>
          <a:graphicData uri="http://schemas.openxmlformats.org/drawingml/2006/table">
            <a:tbl>
              <a:tblPr/>
              <a:tblGrid>
                <a:gridCol w="2086900">
                  <a:extLst>
                    <a:ext uri="{9D8B030D-6E8A-4147-A177-3AD203B41FA5}">
                      <a16:colId xmlns:a16="http://schemas.microsoft.com/office/drawing/2014/main" val="20000"/>
                    </a:ext>
                  </a:extLst>
                </a:gridCol>
                <a:gridCol w="3484375">
                  <a:extLst>
                    <a:ext uri="{9D8B030D-6E8A-4147-A177-3AD203B41FA5}">
                      <a16:colId xmlns:a16="http://schemas.microsoft.com/office/drawing/2014/main" val="20001"/>
                    </a:ext>
                  </a:extLst>
                </a:gridCol>
                <a:gridCol w="1747842">
                  <a:extLst>
                    <a:ext uri="{9D8B030D-6E8A-4147-A177-3AD203B41FA5}">
                      <a16:colId xmlns:a16="http://schemas.microsoft.com/office/drawing/2014/main" val="20002"/>
                    </a:ext>
                  </a:extLst>
                </a:gridCol>
                <a:gridCol w="3419850">
                  <a:extLst>
                    <a:ext uri="{9D8B030D-6E8A-4147-A177-3AD203B41FA5}">
                      <a16:colId xmlns:a16="http://schemas.microsoft.com/office/drawing/2014/main" val="20003"/>
                    </a:ext>
                  </a:extLst>
                </a:gridCol>
              </a:tblGrid>
              <a:tr h="356760">
                <a:tc>
                  <a:txBody>
                    <a:bodyPr/>
                    <a:lstStyle/>
                    <a:p>
                      <a:pPr>
                        <a:lnSpc>
                          <a:spcPct val="100000"/>
                        </a:lnSpc>
                      </a:pPr>
                      <a:r>
                        <a:rPr lang="en-US" sz="1800" b="1" strike="noStrike" spc="-1" dirty="0">
                          <a:solidFill>
                            <a:schemeClr val="lt1"/>
                          </a:solidFill>
                          <a:latin typeface="Times New Roman"/>
                          <a:ea typeface="DejaVu Sans"/>
                        </a:rPr>
                        <a:t>Title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Author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Published Date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Technology used</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1428840">
                <a:tc>
                  <a:txBody>
                    <a:bodyPr/>
                    <a:lstStyle/>
                    <a:p>
                      <a:pPr>
                        <a:lnSpc>
                          <a:spcPct val="100000"/>
                        </a:lnSpc>
                      </a:pPr>
                      <a:r>
                        <a:rPr lang="en-US" sz="1800" b="1" strike="noStrike" spc="-1" dirty="0">
                          <a:solidFill>
                            <a:schemeClr val="dk1"/>
                          </a:solidFill>
                          <a:latin typeface="Times New Roman"/>
                          <a:ea typeface="DejaVu Sans"/>
                        </a:rPr>
                        <a:t>Artificial Intelligence based Healthcare Chat Bot System</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Akash Goel</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Satyam</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Shubham Sharma</a:t>
                      </a: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1, June 2023</a:t>
                      </a:r>
                      <a:endParaRPr lang="en-IN" sz="1800" b="0" strike="noStrike" spc="-1" dirty="0">
                        <a:solidFill>
                          <a:srgbClr val="000000"/>
                        </a:solidFill>
                        <a:latin typeface="Times New Roman"/>
                      </a:endParaRPr>
                    </a:p>
                    <a:p>
                      <a:pPr>
                        <a:lnSpc>
                          <a:spcPct val="100000"/>
                        </a:lnSpc>
                      </a:pP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Healthcare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Chat 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Artificial Intelligence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Chatterbot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Symptoms</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Health Database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extLst>
                  <a:ext uri="{0D108BD9-81ED-4DB2-BD59-A6C34878D82A}">
                    <a16:rowId xmlns:a16="http://schemas.microsoft.com/office/drawing/2014/main" val="10001"/>
                  </a:ext>
                </a:extLst>
              </a:tr>
              <a:tr h="1238250">
                <a:tc>
                  <a:txBody>
                    <a:bodyPr/>
                    <a:lstStyle/>
                    <a:p>
                      <a:pPr>
                        <a:lnSpc>
                          <a:spcPct val="100000"/>
                        </a:lnSpc>
                      </a:pPr>
                      <a:r>
                        <a:rPr lang="en-US" sz="1800" b="1" strike="noStrike" spc="-1" dirty="0">
                          <a:solidFill>
                            <a:schemeClr val="dk1"/>
                          </a:solidFill>
                          <a:latin typeface="Times New Roman"/>
                          <a:ea typeface="DejaVu Sans"/>
                        </a:rPr>
                        <a:t>Automatized Medical Chatbot (</a:t>
                      </a:r>
                      <a:r>
                        <a:rPr lang="en-US" sz="1800" b="1" strike="noStrike" spc="-1" err="1">
                          <a:solidFill>
                            <a:schemeClr val="dk1"/>
                          </a:solidFill>
                          <a:latin typeface="Times New Roman"/>
                          <a:ea typeface="DejaVu Sans"/>
                        </a:rPr>
                        <a:t>Medibot</a:t>
                      </a:r>
                      <a:r>
                        <a:rPr lang="en-US" sz="1800" b="1" strike="noStrike" spc="-1" dirty="0">
                          <a:solidFill>
                            <a:schemeClr val="dk1"/>
                          </a:solidFill>
                          <a:latin typeface="Times New Roman"/>
                          <a:ea typeface="DejaVu Sans"/>
                        </a:rPr>
                        <a:t>)</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1590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Prakhar Srivastava</a:t>
                      </a: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Nishant Singh</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a:lnSpc>
                          <a:spcPct val="100000"/>
                        </a:lnSpc>
                      </a:pPr>
                      <a:r>
                        <a:rPr lang="en-US" sz="1800" b="0" strike="noStrike" spc="-1" dirty="0">
                          <a:solidFill>
                            <a:schemeClr val="dk1"/>
                          </a:solidFill>
                          <a:latin typeface="Times New Roman"/>
                          <a:ea typeface="DejaVu Sans"/>
                        </a:rPr>
                        <a:t>28 ,Feb 2022</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Human-machine interaction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Medical Chatbot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Natural Language Processing</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Machine Learning</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extLst>
                  <a:ext uri="{0D108BD9-81ED-4DB2-BD59-A6C34878D82A}">
                    <a16:rowId xmlns:a16="http://schemas.microsoft.com/office/drawing/2014/main" val="10002"/>
                  </a:ext>
                </a:extLst>
              </a:tr>
              <a:tr h="1552680">
                <a:tc>
                  <a:txBody>
                    <a:bodyPr/>
                    <a:lstStyle/>
                    <a:p>
                      <a:pPr lvl="0">
                        <a:buNone/>
                      </a:pPr>
                      <a:r>
                        <a:rPr lang="en-IN" sz="1800" b="1" i="0" u="none" strike="noStrike" spc="-1" noProof="0" dirty="0">
                          <a:solidFill>
                            <a:srgbClr val="000000"/>
                          </a:solidFill>
                          <a:latin typeface="Times New Roman"/>
                        </a:rPr>
                        <a:t>E-Health Bot to change the Face of Medicare</a:t>
                      </a:r>
                      <a:endParaRPr lang="en-US" sz="1800" b="1" dirty="0">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lvl="0" indent="-285750">
                        <a:buFont typeface="Arial"/>
                        <a:buChar char="•"/>
                      </a:pPr>
                      <a:r>
                        <a:rPr lang="en-IN" sz="1800" b="0" i="0" u="none" strike="noStrike" spc="-1" noProof="0" dirty="0">
                          <a:solidFill>
                            <a:srgbClr val="000000"/>
                          </a:solidFill>
                          <a:latin typeface="Times New Roman"/>
                        </a:rPr>
                        <a:t>Tushar Tanmay1</a:t>
                      </a:r>
                    </a:p>
                    <a:p>
                      <a:pPr marL="285750" lvl="0" indent="-285750">
                        <a:buFont typeface="Arial"/>
                        <a:buChar char="•"/>
                      </a:pPr>
                      <a:r>
                        <a:rPr lang="en-IN" sz="1800" b="0" i="0" u="none" strike="noStrike" spc="-1" noProof="0" dirty="0">
                          <a:solidFill>
                            <a:srgbClr val="000000"/>
                          </a:solidFill>
                          <a:latin typeface="Times New Roman"/>
                        </a:rPr>
                        <a:t>Akanksha Bhardwaj</a:t>
                      </a:r>
                      <a:endParaRPr lang="en-IN" sz="1800" b="0" i="0" u="none" strike="noStrike" spc="-1" noProof="0">
                        <a:solidFill>
                          <a:srgbClr val="000000"/>
                        </a:solidFill>
                        <a:latin typeface="Times New Roman"/>
                      </a:endParaRPr>
                    </a:p>
                    <a:p>
                      <a:pPr marL="285750" lvl="0" indent="-285750">
                        <a:buFont typeface="Arial"/>
                        <a:buChar char="•"/>
                      </a:pPr>
                      <a:r>
                        <a:rPr lang="en-IN" sz="1800" b="0" i="0" u="none" strike="noStrike" spc="-1" noProof="0" dirty="0">
                          <a:solidFill>
                            <a:srgbClr val="000000"/>
                          </a:solidFill>
                          <a:latin typeface="Times New Roman"/>
                        </a:rPr>
                        <a:t>Shilpi Sharma</a:t>
                      </a:r>
                      <a:endParaRPr lang="en-IN" sz="1800" b="0" i="0" u="none" strike="noStrike" spc="-1" noProof="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r>
                        <a:rPr lang="en-IN" sz="1800" b="0" strike="noStrike" spc="-1" dirty="0">
                          <a:solidFill>
                            <a:srgbClr val="000000"/>
                          </a:solidFill>
                          <a:latin typeface="Times New Roman"/>
                        </a:rPr>
                        <a:t>16,oct 2023</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342900" indent="-342900">
                        <a:buFont typeface="Arial"/>
                        <a:buChar char="•"/>
                      </a:pPr>
                      <a:r>
                        <a:rPr lang="en-IN" sz="1800" b="0" i="0" u="none" strike="noStrike" spc="-1" noProof="0" dirty="0">
                          <a:solidFill>
                            <a:srgbClr val="000000"/>
                          </a:solidFill>
                          <a:latin typeface="Times New Roman"/>
                        </a:rPr>
                        <a:t>Artificial Intelligence</a:t>
                      </a:r>
                      <a:endParaRPr lang="en-IN" sz="1800" b="0" strike="noStrike" spc="-1">
                        <a:solidFill>
                          <a:srgbClr val="000000"/>
                        </a:solidFill>
                        <a:latin typeface="Times New Roman"/>
                      </a:endParaRPr>
                    </a:p>
                    <a:p>
                      <a:pPr marL="342900" lvl="0" indent="-342900">
                        <a:buFont typeface="Arial"/>
                        <a:buChar char="•"/>
                      </a:pPr>
                      <a:r>
                        <a:rPr lang="en-IN" sz="1800" b="0" i="0" u="none" strike="noStrike" spc="-1" noProof="0" dirty="0">
                          <a:solidFill>
                            <a:srgbClr val="000000"/>
                          </a:solidFill>
                          <a:latin typeface="Times New Roman"/>
                        </a:rPr>
                        <a:t>Machine Learning</a:t>
                      </a:r>
                      <a:endParaRPr lang="en-IN" sz="1800" b="0" strike="noStrike" spc="-1">
                        <a:solidFill>
                          <a:srgbClr val="000000"/>
                        </a:solidFill>
                        <a:latin typeface="Times New Roman"/>
                      </a:endParaRPr>
                    </a:p>
                    <a:p>
                      <a:pPr marL="342900" lvl="0" indent="-342900">
                        <a:buFont typeface="Arial"/>
                        <a:buChar char="•"/>
                      </a:pPr>
                      <a:r>
                        <a:rPr lang="en-IN" sz="1800" b="0" i="0" u="none" strike="noStrike" spc="-1" noProof="0" dirty="0">
                          <a:solidFill>
                            <a:srgbClr val="000000"/>
                          </a:solidFill>
                          <a:latin typeface="Times New Roman"/>
                        </a:rPr>
                        <a:t>Chatbot</a:t>
                      </a:r>
                      <a:endParaRPr lang="en-IN" sz="1800" b="0" strike="noStrike" spc="-1">
                        <a:solidFill>
                          <a:srgbClr val="000000"/>
                        </a:solidFill>
                        <a:latin typeface="Times New Roman"/>
                      </a:endParaRPr>
                    </a:p>
                    <a:p>
                      <a:pPr marL="342900" lvl="0" indent="-342900">
                        <a:buFont typeface="Arial"/>
                        <a:buChar char="•"/>
                      </a:pPr>
                      <a:r>
                        <a:rPr lang="en-IN" sz="1800" b="0" i="0" u="none" strike="noStrike" spc="-1" noProof="0" dirty="0">
                          <a:solidFill>
                            <a:srgbClr val="000000"/>
                          </a:solidFill>
                          <a:latin typeface="Times New Roman"/>
                        </a:rPr>
                        <a:t>Natural Language Understanding</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extLst>
                  <a:ext uri="{0D108BD9-81ED-4DB2-BD59-A6C34878D82A}">
                    <a16:rowId xmlns:a16="http://schemas.microsoft.com/office/drawing/2014/main" val="10003"/>
                  </a:ext>
                </a:extLst>
              </a:tr>
            </a:tbl>
          </a:graphicData>
        </a:graphic>
      </p:graphicFrame>
      <p:sp>
        <p:nvSpPr>
          <p:cNvPr id="99" name="Rectangle 98"/>
          <p:cNvSpPr/>
          <p:nvPr/>
        </p:nvSpPr>
        <p:spPr>
          <a:xfrm>
            <a:off x="805542" y="242613"/>
            <a:ext cx="468000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Literature Review</a:t>
            </a:r>
            <a:endParaRPr lang="en-IN" sz="28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5055E-985A-0AFB-E2A7-8BD702D668CD}"/>
              </a:ext>
            </a:extLst>
          </p:cNvPr>
          <p:cNvSpPr>
            <a:spLocks noGrp="1"/>
          </p:cNvSpPr>
          <p:nvPr>
            <p:ph type="title"/>
          </p:nvPr>
        </p:nvSpPr>
        <p:spPr>
          <a:xfrm>
            <a:off x="783771" y="516723"/>
            <a:ext cx="10656755" cy="546086"/>
          </a:xfrm>
        </p:spPr>
        <p:txBody>
          <a:bodyPr/>
          <a:lstStyle/>
          <a:p>
            <a:r>
              <a:rPr lang="en-GB" sz="2800" b="1" dirty="0">
                <a:solidFill>
                  <a:srgbClr val="17375E"/>
                </a:solidFill>
                <a:latin typeface="Verdana"/>
                <a:ea typeface="Verdana"/>
              </a:rPr>
              <a:t>Literature Review</a:t>
            </a:r>
            <a:endParaRPr lang="en-US" sz="2800" dirty="0">
              <a:solidFill>
                <a:srgbClr val="17375E"/>
              </a:solidFill>
              <a:latin typeface="Verdana"/>
              <a:ea typeface="Verdana"/>
            </a:endParaRPr>
          </a:p>
          <a:p>
            <a:endParaRPr lang="en-US" dirty="0"/>
          </a:p>
        </p:txBody>
      </p:sp>
      <p:graphicFrame>
        <p:nvGraphicFramePr>
          <p:cNvPr id="4" name="Table 3">
            <a:extLst>
              <a:ext uri="{FF2B5EF4-FFF2-40B4-BE49-F238E27FC236}">
                <a16:creationId xmlns:a16="http://schemas.microsoft.com/office/drawing/2014/main" id="{E94B0954-28E9-4859-CF4B-1D2B10A75E02}"/>
              </a:ext>
            </a:extLst>
          </p:cNvPr>
          <p:cNvGraphicFramePr>
            <a:graphicFrameLocks noGrp="1"/>
          </p:cNvGraphicFramePr>
          <p:nvPr>
            <p:extLst>
              <p:ext uri="{D42A27DB-BD31-4B8C-83A1-F6EECF244321}">
                <p14:modId xmlns:p14="http://schemas.microsoft.com/office/powerpoint/2010/main" val="3072409312"/>
              </p:ext>
            </p:extLst>
          </p:nvPr>
        </p:nvGraphicFramePr>
        <p:xfrm>
          <a:off x="783771" y="968828"/>
          <a:ext cx="10752960" cy="5099406"/>
        </p:xfrm>
        <a:graphic>
          <a:graphicData uri="http://schemas.openxmlformats.org/drawingml/2006/table">
            <a:tbl>
              <a:tblPr firstRow="1" bandRow="1">
                <a:tableStyleId>{5C22544A-7EE6-4342-B048-85BDC9FD1C3A}</a:tableStyleId>
              </a:tblPr>
              <a:tblGrid>
                <a:gridCol w="2636323">
                  <a:extLst>
                    <a:ext uri="{9D8B030D-6E8A-4147-A177-3AD203B41FA5}">
                      <a16:colId xmlns:a16="http://schemas.microsoft.com/office/drawing/2014/main" val="646710917"/>
                    </a:ext>
                  </a:extLst>
                </a:gridCol>
                <a:gridCol w="3444100">
                  <a:extLst>
                    <a:ext uri="{9D8B030D-6E8A-4147-A177-3AD203B41FA5}">
                      <a16:colId xmlns:a16="http://schemas.microsoft.com/office/drawing/2014/main" val="2429809415"/>
                    </a:ext>
                  </a:extLst>
                </a:gridCol>
                <a:gridCol w="1828546">
                  <a:extLst>
                    <a:ext uri="{9D8B030D-6E8A-4147-A177-3AD203B41FA5}">
                      <a16:colId xmlns:a16="http://schemas.microsoft.com/office/drawing/2014/main" val="1365111232"/>
                    </a:ext>
                  </a:extLst>
                </a:gridCol>
                <a:gridCol w="2843991">
                  <a:extLst>
                    <a:ext uri="{9D8B030D-6E8A-4147-A177-3AD203B41FA5}">
                      <a16:colId xmlns:a16="http://schemas.microsoft.com/office/drawing/2014/main" val="1253251378"/>
                    </a:ext>
                  </a:extLst>
                </a:gridCol>
              </a:tblGrid>
              <a:tr h="432376">
                <a:tc>
                  <a:txBody>
                    <a:bodyPr/>
                    <a:lstStyle/>
                    <a:p>
                      <a:r>
                        <a:rPr lang="en-US" dirty="0">
                          <a:latin typeface="Times New Roman"/>
                        </a:rPr>
                        <a:t>Title</a:t>
                      </a:r>
                    </a:p>
                  </a:txBody>
                  <a:tcPr/>
                </a:tc>
                <a:tc>
                  <a:txBody>
                    <a:bodyPr/>
                    <a:lstStyle/>
                    <a:p>
                      <a:r>
                        <a:rPr lang="en-US" dirty="0">
                          <a:latin typeface="Times New Roman"/>
                        </a:rPr>
                        <a:t>Author</a:t>
                      </a:r>
                    </a:p>
                  </a:txBody>
                  <a:tcPr/>
                </a:tc>
                <a:tc>
                  <a:txBody>
                    <a:bodyPr/>
                    <a:lstStyle/>
                    <a:p>
                      <a:r>
                        <a:rPr lang="en-US" dirty="0">
                          <a:latin typeface="Times New Roman"/>
                        </a:rPr>
                        <a:t>Released Date</a:t>
                      </a:r>
                    </a:p>
                  </a:txBody>
                  <a:tcPr/>
                </a:tc>
                <a:tc>
                  <a:txBody>
                    <a:bodyPr/>
                    <a:lstStyle/>
                    <a:p>
                      <a:r>
                        <a:rPr lang="en-US" dirty="0">
                          <a:latin typeface="Times New Roman"/>
                        </a:rPr>
                        <a:t>Technology Used</a:t>
                      </a:r>
                    </a:p>
                  </a:txBody>
                  <a:tcPr/>
                </a:tc>
                <a:extLst>
                  <a:ext uri="{0D108BD9-81ED-4DB2-BD59-A6C34878D82A}">
                    <a16:rowId xmlns:a16="http://schemas.microsoft.com/office/drawing/2014/main" val="511461103"/>
                  </a:ext>
                </a:extLst>
              </a:tr>
              <a:tr h="1192310">
                <a:tc>
                  <a:txBody>
                    <a:bodyPr/>
                    <a:lstStyle/>
                    <a:p>
                      <a:pPr lvl="0">
                        <a:buNone/>
                      </a:pPr>
                      <a:r>
                        <a:rPr lang="en-US" sz="1800" b="1" i="0" u="none" strike="noStrike" noProof="0" dirty="0">
                          <a:latin typeface="Times New Roman"/>
                        </a:rPr>
                        <a:t>Self-Supervised Bot Play for Conversational Recommendation with Justifications</a:t>
                      </a:r>
                      <a:endParaRPr lang="en-US" b="1" dirty="0">
                        <a:latin typeface="Times New Roman"/>
                      </a:endParaRPr>
                    </a:p>
                  </a:txBody>
                  <a:tcPr/>
                </a:tc>
                <a:tc>
                  <a:txBody>
                    <a:bodyPr/>
                    <a:lstStyle/>
                    <a:p>
                      <a:pPr marL="285750" indent="-285750">
                        <a:buFont typeface="Arial"/>
                        <a:buChar char="•"/>
                      </a:pPr>
                      <a:r>
                        <a:rPr lang="en-US" sz="1800" b="0" i="0" u="none" strike="noStrike" noProof="0" err="1">
                          <a:latin typeface="Times New Roman"/>
                        </a:rPr>
                        <a:t>Shuyang</a:t>
                      </a:r>
                      <a:r>
                        <a:rPr lang="en-US" sz="1800" b="0" i="0" u="none" strike="noStrike" noProof="0" dirty="0">
                          <a:latin typeface="Times New Roman"/>
                        </a:rPr>
                        <a:t> Li</a:t>
                      </a:r>
                    </a:p>
                    <a:p>
                      <a:pPr marL="285750" lvl="0" indent="-285750">
                        <a:buFont typeface="Arial"/>
                        <a:buChar char="•"/>
                      </a:pPr>
                      <a:r>
                        <a:rPr lang="en-US" sz="1800" b="0" i="0" u="none" strike="noStrike" noProof="0" dirty="0">
                          <a:latin typeface="Times New Roman"/>
                        </a:rPr>
                        <a:t>Bodhisattwa Prasad Majumder</a:t>
                      </a:r>
                    </a:p>
                    <a:p>
                      <a:pPr marL="285750" lvl="0" indent="-285750">
                        <a:buFont typeface="Arial"/>
                        <a:buChar char="•"/>
                      </a:pPr>
                      <a:r>
                        <a:rPr lang="en-US" sz="1800" b="0" i="0" u="none" strike="noStrike" noProof="0" dirty="0">
                          <a:latin typeface="Times New Roman"/>
                        </a:rPr>
                        <a:t>Julian McAuley</a:t>
                      </a:r>
                    </a:p>
                  </a:txBody>
                  <a:tcPr/>
                </a:tc>
                <a:tc>
                  <a:txBody>
                    <a:bodyPr/>
                    <a:lstStyle/>
                    <a:p>
                      <a:r>
                        <a:rPr lang="en-US" dirty="0">
                          <a:latin typeface="Times New Roman"/>
                        </a:rPr>
                        <a:t>09,Dec 2021</a:t>
                      </a:r>
                    </a:p>
                  </a:txBody>
                  <a:tcPr/>
                </a:tc>
                <a:tc>
                  <a:txBody>
                    <a:bodyPr/>
                    <a:lstStyle/>
                    <a:p>
                      <a:pPr marL="285750" indent="-285750">
                        <a:buFont typeface="Arial"/>
                        <a:buChar char="•"/>
                      </a:pPr>
                      <a:r>
                        <a:rPr lang="en-US" sz="1800" b="0" i="0" u="none" strike="noStrike" noProof="0" dirty="0">
                          <a:latin typeface="Times New Roman"/>
                        </a:rPr>
                        <a:t>conversational recommendation</a:t>
                      </a:r>
                      <a:endParaRPr lang="en-US">
                        <a:latin typeface="Times New Roman"/>
                      </a:endParaRPr>
                    </a:p>
                    <a:p>
                      <a:pPr marL="285750" lvl="0" indent="-285750">
                        <a:buFont typeface="Arial"/>
                        <a:buChar char="•"/>
                      </a:pPr>
                      <a:r>
                        <a:rPr lang="en-US" sz="1800" b="0" i="0" u="none" strike="noStrike" noProof="0" dirty="0">
                          <a:latin typeface="Times New Roman"/>
                        </a:rPr>
                        <a:t>recommender system</a:t>
                      </a:r>
                      <a:endParaRPr lang="en-US" dirty="0">
                        <a:latin typeface="Times New Roman"/>
                      </a:endParaRPr>
                    </a:p>
                  </a:txBody>
                  <a:tcPr/>
                </a:tc>
                <a:extLst>
                  <a:ext uri="{0D108BD9-81ED-4DB2-BD59-A6C34878D82A}">
                    <a16:rowId xmlns:a16="http://schemas.microsoft.com/office/drawing/2014/main" val="488252317"/>
                  </a:ext>
                </a:extLst>
              </a:tr>
              <a:tr h="1401943">
                <a:tc>
                  <a:txBody>
                    <a:bodyPr/>
                    <a:lstStyle/>
                    <a:p>
                      <a:pPr lvl="0">
                        <a:buNone/>
                      </a:pPr>
                      <a:r>
                        <a:rPr lang="en-US" sz="1800" b="1" i="0" u="none" strike="noStrike" noProof="0" dirty="0">
                          <a:latin typeface="Times New Roman"/>
                        </a:rPr>
                        <a:t>Using an Internet Bot to Predict the Spread of COVID-19 </a:t>
                      </a:r>
                      <a:endParaRPr lang="en-US">
                        <a:latin typeface="Times New Roman"/>
                      </a:endParaRPr>
                    </a:p>
                  </a:txBody>
                  <a:tcPr/>
                </a:tc>
                <a:tc>
                  <a:txBody>
                    <a:bodyPr/>
                    <a:lstStyle/>
                    <a:p>
                      <a:pPr marL="285750" indent="-285750">
                        <a:buFont typeface="Arial"/>
                        <a:buChar char="•"/>
                      </a:pPr>
                      <a:r>
                        <a:rPr lang="en-US" sz="1800" b="0" i="0" u="none" strike="noStrike" noProof="0" dirty="0">
                          <a:latin typeface="Times New Roman"/>
                        </a:rPr>
                        <a:t>Ivan </a:t>
                      </a:r>
                      <a:r>
                        <a:rPr lang="en-US" sz="1800" b="0" i="0" u="none" strike="noStrike" noProof="0" err="1">
                          <a:latin typeface="Times New Roman"/>
                        </a:rPr>
                        <a:t>Dyyak</a:t>
                      </a:r>
                    </a:p>
                    <a:p>
                      <a:pPr marL="285750" lvl="0" indent="-285750">
                        <a:buFont typeface="Arial"/>
                        <a:buChar char="•"/>
                      </a:pPr>
                      <a:r>
                        <a:rPr lang="en-US" sz="1800" b="0" i="0" u="none" strike="noStrike" noProof="0" dirty="0">
                          <a:latin typeface="Times New Roman"/>
                        </a:rPr>
                        <a:t>Bohdan Melnyk</a:t>
                      </a:r>
                    </a:p>
                    <a:p>
                      <a:pPr marL="285750" lvl="0" indent="-285750">
                        <a:buFont typeface="Arial"/>
                        <a:buChar char="•"/>
                      </a:pPr>
                      <a:r>
                        <a:rPr lang="en-US" sz="1800" b="0" i="0" u="none" strike="noStrike" noProof="0" dirty="0">
                          <a:latin typeface="Times New Roman"/>
                        </a:rPr>
                        <a:t>Nataliya Melnyk</a:t>
                      </a:r>
                    </a:p>
                    <a:p>
                      <a:pPr marL="285750" lvl="0" indent="-285750">
                        <a:buFont typeface="Arial"/>
                        <a:buChar char="•"/>
                      </a:pPr>
                      <a:r>
                        <a:rPr lang="en-US" sz="1800" b="0" i="0" u="none" strike="noStrike" noProof="0" dirty="0">
                          <a:latin typeface="Times New Roman"/>
                        </a:rPr>
                        <a:t>Stepan </a:t>
                      </a:r>
                      <a:r>
                        <a:rPr lang="en-US" sz="1800" b="0" i="0" u="none" strike="noStrike" noProof="0" err="1">
                          <a:latin typeface="Times New Roman"/>
                        </a:rPr>
                        <a:t>Trokhaniak</a:t>
                      </a:r>
                      <a:endParaRPr lang="en-US" sz="1800" b="0" i="0" u="none" strike="noStrike" noProof="0">
                        <a:latin typeface="Times New Roman"/>
                      </a:endParaRPr>
                    </a:p>
                    <a:p>
                      <a:pPr marL="285750" lvl="0" indent="-285750">
                        <a:buFont typeface="Arial"/>
                        <a:buChar char="•"/>
                      </a:pPr>
                      <a:r>
                        <a:rPr lang="en-US" sz="1800" b="0" i="0" u="none" strike="noStrike" noProof="0" dirty="0">
                          <a:latin typeface="Times New Roman"/>
                        </a:rPr>
                        <a:t>Tetiana </a:t>
                      </a:r>
                      <a:r>
                        <a:rPr lang="en-US" sz="1800" b="0" i="0" u="none" strike="noStrike" noProof="0" err="1">
                          <a:latin typeface="Times New Roman"/>
                        </a:rPr>
                        <a:t>Drakohrust</a:t>
                      </a:r>
                      <a:r>
                        <a:rPr lang="en-US" sz="1800" b="0" i="0" u="none" strike="noStrike" noProof="0" dirty="0">
                          <a:latin typeface="Times New Roman"/>
                        </a:rPr>
                        <a:t> </a:t>
                      </a:r>
                    </a:p>
                  </a:txBody>
                  <a:tcPr/>
                </a:tc>
                <a:tc>
                  <a:txBody>
                    <a:bodyPr/>
                    <a:lstStyle/>
                    <a:p>
                      <a:r>
                        <a:rPr lang="en-US" dirty="0">
                          <a:latin typeface="Times New Roman"/>
                        </a:rPr>
                        <a:t>16,Oct 2021</a:t>
                      </a:r>
                    </a:p>
                  </a:txBody>
                  <a:tcPr/>
                </a:tc>
                <a:tc>
                  <a:txBody>
                    <a:bodyPr/>
                    <a:lstStyle/>
                    <a:p>
                      <a:pPr marL="285750" indent="-285750">
                        <a:buFont typeface="Arial"/>
                        <a:buChar char="•"/>
                      </a:pPr>
                      <a:r>
                        <a:rPr lang="en-US" sz="1800" b="0" i="0" u="none" strike="noStrike" noProof="0" dirty="0">
                          <a:latin typeface="Times New Roman"/>
                        </a:rPr>
                        <a:t>COVID-19 pandemic</a:t>
                      </a:r>
                      <a:endParaRPr lang="en-US">
                        <a:latin typeface="Times New Roman"/>
                      </a:endParaRPr>
                    </a:p>
                    <a:p>
                      <a:pPr marL="285750" lvl="0" indent="-285750">
                        <a:buFont typeface="Arial"/>
                        <a:buChar char="•"/>
                      </a:pPr>
                      <a:r>
                        <a:rPr lang="en-US" sz="1800" b="0" i="0" u="none" strike="noStrike" noProof="0" dirty="0">
                          <a:latin typeface="Times New Roman"/>
                        </a:rPr>
                        <a:t>Bot</a:t>
                      </a:r>
                      <a:endParaRPr lang="en-US">
                        <a:latin typeface="Times New Roman"/>
                      </a:endParaRPr>
                    </a:p>
                    <a:p>
                      <a:pPr marL="285750" lvl="0" indent="-285750">
                        <a:buFont typeface="Arial"/>
                        <a:buChar char="•"/>
                      </a:pPr>
                      <a:r>
                        <a:rPr lang="en-US" sz="1800" b="0" i="0" u="none" strike="noStrike" noProof="0" dirty="0">
                          <a:latin typeface="Times New Roman"/>
                        </a:rPr>
                        <a:t>Model</a:t>
                      </a:r>
                      <a:endParaRPr lang="en-US">
                        <a:latin typeface="Times New Roman"/>
                      </a:endParaRPr>
                    </a:p>
                    <a:p>
                      <a:pPr marL="285750" lvl="0" indent="-285750">
                        <a:buFont typeface="Arial"/>
                        <a:buChar char="•"/>
                      </a:pPr>
                      <a:r>
                        <a:rPr lang="en-US" sz="1800" b="0" i="0" u="none" strike="noStrike" noProof="0" dirty="0">
                          <a:latin typeface="Times New Roman"/>
                        </a:rPr>
                        <a:t>Forecasting</a:t>
                      </a:r>
                      <a:endParaRPr lang="en-US">
                        <a:latin typeface="Times New Roman"/>
                      </a:endParaRPr>
                    </a:p>
                    <a:p>
                      <a:pPr marL="285750" lvl="0" indent="-285750">
                        <a:buFont typeface="Arial"/>
                        <a:buChar char="•"/>
                      </a:pPr>
                      <a:r>
                        <a:rPr lang="en-US" sz="1800" b="0" i="0" u="none" strike="noStrike" noProof="0" dirty="0">
                          <a:latin typeface="Times New Roman"/>
                        </a:rPr>
                        <a:t>Bayesian inference</a:t>
                      </a:r>
                      <a:endParaRPr lang="en-US">
                        <a:latin typeface="Times New Roman"/>
                      </a:endParaRPr>
                    </a:p>
                  </a:txBody>
                  <a:tcPr/>
                </a:tc>
                <a:extLst>
                  <a:ext uri="{0D108BD9-81ED-4DB2-BD59-A6C34878D82A}">
                    <a16:rowId xmlns:a16="http://schemas.microsoft.com/office/drawing/2014/main" val="1217847702"/>
                  </a:ext>
                </a:extLst>
              </a:tr>
              <a:tr h="1926036">
                <a:tc>
                  <a:txBody>
                    <a:bodyPr/>
                    <a:lstStyle/>
                    <a:p>
                      <a:r>
                        <a:rPr lang="en-US" b="1" dirty="0">
                          <a:latin typeface="Times New Roman"/>
                        </a:rPr>
                        <a:t>Deployment of </a:t>
                      </a:r>
                      <a:r>
                        <a:rPr lang="en-US" b="1" err="1">
                          <a:latin typeface="Times New Roman"/>
                        </a:rPr>
                        <a:t>Medibot</a:t>
                      </a:r>
                      <a:r>
                        <a:rPr lang="en-US" b="1" dirty="0">
                          <a:latin typeface="Times New Roman"/>
                        </a:rPr>
                        <a:t> in Medical Field</a:t>
                      </a:r>
                    </a:p>
                  </a:txBody>
                  <a:tcPr/>
                </a:tc>
                <a:tc>
                  <a:txBody>
                    <a:bodyPr/>
                    <a:lstStyle/>
                    <a:p>
                      <a:pPr marL="285750" indent="-285750">
                        <a:buFont typeface="Arial"/>
                        <a:buChar char="•"/>
                      </a:pPr>
                      <a:r>
                        <a:rPr lang="en-US" dirty="0">
                          <a:latin typeface="Times New Roman"/>
                        </a:rPr>
                        <a:t>P </a:t>
                      </a:r>
                      <a:r>
                        <a:rPr lang="en-US" err="1">
                          <a:latin typeface="Times New Roman"/>
                        </a:rPr>
                        <a:t>Reshmanth</a:t>
                      </a:r>
                      <a:endParaRPr lang="en-US" dirty="0" err="1">
                        <a:latin typeface="Times New Roman"/>
                      </a:endParaRPr>
                    </a:p>
                    <a:p>
                      <a:pPr marL="285750" lvl="0" indent="-285750">
                        <a:buFont typeface="Arial"/>
                        <a:buChar char="•"/>
                      </a:pPr>
                      <a:r>
                        <a:rPr lang="en-US" dirty="0">
                          <a:latin typeface="Times New Roman"/>
                        </a:rPr>
                        <a:t>P Sushanth Chowdary</a:t>
                      </a:r>
                    </a:p>
                    <a:p>
                      <a:pPr marL="285750" lvl="0" indent="-285750">
                        <a:buFont typeface="Arial"/>
                        <a:buChar char="•"/>
                      </a:pPr>
                      <a:r>
                        <a:rPr lang="en-US" dirty="0">
                          <a:latin typeface="Times New Roman"/>
                        </a:rPr>
                        <a:t>Yogitha R</a:t>
                      </a:r>
                    </a:p>
                    <a:p>
                      <a:pPr marL="285750" lvl="0" indent="-285750">
                        <a:buFont typeface="Arial"/>
                        <a:buChar char="•"/>
                      </a:pPr>
                      <a:r>
                        <a:rPr lang="en-US" dirty="0">
                          <a:latin typeface="Times New Roman"/>
                        </a:rPr>
                        <a:t>R Aishwarya</a:t>
                      </a:r>
                    </a:p>
                  </a:txBody>
                  <a:tcPr/>
                </a:tc>
                <a:tc>
                  <a:txBody>
                    <a:bodyPr/>
                    <a:lstStyle/>
                    <a:p>
                      <a:r>
                        <a:rPr lang="en-US" dirty="0">
                          <a:latin typeface="Times New Roman"/>
                        </a:rPr>
                        <a:t>16,Oct 2023</a:t>
                      </a:r>
                    </a:p>
                  </a:txBody>
                  <a:tcPr/>
                </a:tc>
                <a:tc>
                  <a:txBody>
                    <a:bodyPr/>
                    <a:lstStyle/>
                    <a:p>
                      <a:pPr marL="285750" indent="-285750">
                        <a:buFont typeface="Arial"/>
                        <a:buChar char="•"/>
                      </a:pPr>
                      <a:r>
                        <a:rPr lang="en-US" dirty="0">
                          <a:latin typeface="Times New Roman"/>
                        </a:rPr>
                        <a:t>Deep Learning</a:t>
                      </a:r>
                    </a:p>
                    <a:p>
                      <a:pPr marL="285750" lvl="0" indent="-285750">
                        <a:buFont typeface="Arial"/>
                        <a:buChar char="•"/>
                      </a:pPr>
                      <a:r>
                        <a:rPr lang="en-US" dirty="0">
                          <a:latin typeface="Times New Roman"/>
                        </a:rPr>
                        <a:t>Machine Learning</a:t>
                      </a:r>
                    </a:p>
                    <a:p>
                      <a:pPr marL="285750" lvl="0" indent="-285750">
                        <a:buFont typeface="Arial"/>
                        <a:buChar char="•"/>
                      </a:pPr>
                      <a:r>
                        <a:rPr lang="en-US" dirty="0">
                          <a:latin typeface="Times New Roman"/>
                        </a:rPr>
                        <a:t>Medi bot</a:t>
                      </a:r>
                    </a:p>
                    <a:p>
                      <a:pPr marL="285750" lvl="0" indent="-285750">
                        <a:buFont typeface="Arial"/>
                        <a:buChar char="•"/>
                      </a:pPr>
                      <a:r>
                        <a:rPr lang="en-US" dirty="0">
                          <a:latin typeface="Times New Roman"/>
                        </a:rPr>
                        <a:t>Symptoms</a:t>
                      </a:r>
                    </a:p>
                    <a:p>
                      <a:pPr marL="285750" lvl="0" indent="-285750">
                        <a:buFont typeface="Arial"/>
                        <a:buChar char="•"/>
                      </a:pPr>
                      <a:r>
                        <a:rPr lang="en-US" dirty="0">
                          <a:latin typeface="Times New Roman"/>
                        </a:rPr>
                        <a:t>Artificial Intelligence</a:t>
                      </a:r>
                    </a:p>
                    <a:p>
                      <a:pPr marL="285750" lvl="0" indent="-285750">
                        <a:buFont typeface="Arial"/>
                        <a:buChar char="•"/>
                      </a:pPr>
                      <a:r>
                        <a:rPr lang="en-US" dirty="0">
                          <a:latin typeface="Times New Roman"/>
                        </a:rPr>
                        <a:t>Natural Language Processing</a:t>
                      </a:r>
                    </a:p>
                  </a:txBody>
                  <a:tcPr/>
                </a:tc>
                <a:extLst>
                  <a:ext uri="{0D108BD9-81ED-4DB2-BD59-A6C34878D82A}">
                    <a16:rowId xmlns:a16="http://schemas.microsoft.com/office/drawing/2014/main" val="4280023067"/>
                  </a:ext>
                </a:extLst>
              </a:tr>
            </a:tbl>
          </a:graphicData>
        </a:graphic>
      </p:graphicFrame>
    </p:spTree>
    <p:extLst>
      <p:ext uri="{BB962C8B-B14F-4D97-AF65-F5344CB8AC3E}">
        <p14:creationId xmlns:p14="http://schemas.microsoft.com/office/powerpoint/2010/main" val="1098893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Proposed Method</a:t>
            </a:r>
            <a:endParaRPr lang="en-IN" sz="2800" b="0" strike="noStrike" spc="-1">
              <a:solidFill>
                <a:srgbClr val="000000"/>
              </a:solidFill>
              <a:latin typeface="Arial"/>
            </a:endParaRPr>
          </a:p>
        </p:txBody>
      </p:sp>
      <p:sp>
        <p:nvSpPr>
          <p:cNvPr id="101" name="PlaceHolder 2"/>
          <p:cNvSpPr>
            <a:spLocks noGrp="1"/>
          </p:cNvSpPr>
          <p:nvPr>
            <p:ph/>
          </p:nvPr>
        </p:nvSpPr>
        <p:spPr>
          <a:xfrm>
            <a:off x="397713" y="524058"/>
            <a:ext cx="11073792" cy="6241816"/>
          </a:xfrm>
          <a:prstGeom prst="rect">
            <a:avLst/>
          </a:prstGeom>
          <a:noFill/>
          <a:ln w="0">
            <a:noFill/>
          </a:ln>
        </p:spPr>
        <p:txBody>
          <a:bodyPr lIns="90000" tIns="45000" rIns="90000" bIns="45000" anchor="t">
            <a:noAutofit/>
          </a:bodyPr>
          <a:lstStyle/>
          <a:p>
            <a:pPr marL="342900" indent="0" algn="just">
              <a:lnSpc>
                <a:spcPct val="100000"/>
              </a:lnSpc>
              <a:spcBef>
                <a:spcPts val="479"/>
              </a:spcBef>
              <a:buNone/>
              <a:tabLst>
                <a:tab pos="0" algn="l"/>
              </a:tabLst>
            </a:pPr>
            <a:endParaRPr lang="en-IN" sz="1800" b="0" strike="noStrike" spc="-1" dirty="0">
              <a:solidFill>
                <a:srgbClr val="000000"/>
              </a:solidFill>
              <a:latin typeface="Arial"/>
            </a:endParaRPr>
          </a:p>
          <a:p>
            <a:pPr marL="342900" indent="0" algn="just">
              <a:lnSpc>
                <a:spcPct val="100000"/>
              </a:lnSpc>
              <a:spcBef>
                <a:spcPts val="482"/>
              </a:spcBef>
              <a:spcAft>
                <a:spcPts val="283"/>
              </a:spcAft>
              <a:buNone/>
              <a:tabLst>
                <a:tab pos="0" algn="l"/>
              </a:tabLst>
            </a:pPr>
            <a:r>
              <a:rPr lang="en-US" sz="1800" b="1" strike="noStrike" spc="-1" dirty="0">
                <a:solidFill>
                  <a:srgbClr val="000000"/>
                </a:solidFill>
                <a:latin typeface="Times New Roman"/>
                <a:ea typeface="Verdana"/>
              </a:rPr>
              <a:t>1. Data Collection and Preprocessing:</a:t>
            </a:r>
            <a:endParaRPr lang="en-IN" sz="1800" b="0" strike="noStrike" spc="-1" dirty="0">
              <a:solidFill>
                <a:srgbClr val="000000"/>
              </a:solidFill>
              <a:latin typeface="Times New Roman"/>
            </a:endParaRPr>
          </a:p>
          <a:p>
            <a:pPr marL="342900" indent="0" algn="just">
              <a:lnSpc>
                <a:spcPct val="100000"/>
              </a:lnSpc>
              <a:spcBef>
                <a:spcPts val="479"/>
              </a:spcBef>
              <a:buNone/>
              <a:tabLst>
                <a:tab pos="0" algn="l"/>
              </a:tabLst>
            </a:pPr>
            <a:r>
              <a:rPr lang="en-US" sz="1800" b="0" strike="noStrike" spc="-1" dirty="0">
                <a:solidFill>
                  <a:srgbClr val="000000"/>
                </a:solidFill>
                <a:latin typeface="Times New Roman"/>
                <a:ea typeface="Verdana"/>
              </a:rPr>
              <a:t>Gather a diverse dataset of medical texts, including textbooks, research papers, and reputable</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online sources.</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Preprocess the data to remove noise, standardize formatting, and ensure consistency.</a:t>
            </a:r>
          </a:p>
          <a:p>
            <a:pPr marL="342900" indent="0" algn="just">
              <a:lnSpc>
                <a:spcPct val="100000"/>
              </a:lnSpc>
              <a:spcBef>
                <a:spcPts val="479"/>
              </a:spcBef>
              <a:buNone/>
              <a:tabLst>
                <a:tab pos="0" algn="l"/>
              </a:tabLst>
            </a:pPr>
            <a:endParaRPr lang="en-IN" sz="1800" b="0" strike="noStrike" spc="-1" dirty="0">
              <a:solidFill>
                <a:srgbClr val="000000"/>
              </a:solidFill>
              <a:latin typeface="Times New Roman"/>
            </a:endParaRPr>
          </a:p>
          <a:p>
            <a:pPr marL="342900" indent="0" algn="just">
              <a:lnSpc>
                <a:spcPct val="100000"/>
              </a:lnSpc>
              <a:spcBef>
                <a:spcPts val="482"/>
              </a:spcBef>
              <a:spcAft>
                <a:spcPts val="283"/>
              </a:spcAft>
              <a:buNone/>
              <a:tabLst>
                <a:tab pos="0" algn="l"/>
              </a:tabLst>
            </a:pPr>
            <a:r>
              <a:rPr lang="en-US" sz="1800" b="1" strike="noStrike" spc="-1" dirty="0">
                <a:solidFill>
                  <a:srgbClr val="000000"/>
                </a:solidFill>
                <a:latin typeface="Times New Roman"/>
                <a:ea typeface="Verdana"/>
              </a:rPr>
              <a:t>2. Natural Language Processing (NLP):</a:t>
            </a:r>
            <a:endParaRPr lang="en-IN" sz="1800" b="0" strike="noStrike" spc="-1" dirty="0">
              <a:solidFill>
                <a:srgbClr val="000000"/>
              </a:solidFill>
              <a:latin typeface="Times New Roman"/>
            </a:endParaRPr>
          </a:p>
          <a:p>
            <a:pPr marL="342900" indent="0" algn="just">
              <a:lnSpc>
                <a:spcPct val="100000"/>
              </a:lnSpc>
              <a:spcBef>
                <a:spcPts val="479"/>
              </a:spcBef>
              <a:buNone/>
              <a:tabLst>
                <a:tab pos="0" algn="l"/>
              </a:tabLst>
            </a:pPr>
            <a:r>
              <a:rPr lang="en-US" sz="1800" b="0" strike="noStrike" spc="-1" dirty="0">
                <a:solidFill>
                  <a:srgbClr val="000000"/>
                </a:solidFill>
                <a:latin typeface="Times New Roman"/>
                <a:ea typeface="Verdana"/>
              </a:rPr>
              <a:t>Implement NLP techniques to understand and analyze medical text, including named entity recognition,</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part-of-speech tagging, and sentiment analysis.</a:t>
            </a:r>
          </a:p>
          <a:p>
            <a:pPr marL="342900" indent="0" algn="just">
              <a:lnSpc>
                <a:spcPct val="100000"/>
              </a:lnSpc>
              <a:spcBef>
                <a:spcPts val="479"/>
              </a:spcBef>
              <a:buNone/>
              <a:tabLst>
                <a:tab pos="0" algn="l"/>
              </a:tabLst>
            </a:pPr>
            <a:endParaRPr lang="en-IN" sz="1800" b="0" strike="noStrike" spc="-1" dirty="0">
              <a:solidFill>
                <a:srgbClr val="000000"/>
              </a:solidFill>
              <a:latin typeface="Times New Roman"/>
            </a:endParaRPr>
          </a:p>
          <a:p>
            <a:pPr marL="342900" indent="0" algn="just">
              <a:lnSpc>
                <a:spcPct val="100000"/>
              </a:lnSpc>
              <a:spcBef>
                <a:spcPts val="482"/>
              </a:spcBef>
              <a:spcAft>
                <a:spcPts val="567"/>
              </a:spcAft>
              <a:buNone/>
              <a:tabLst>
                <a:tab pos="0" algn="l"/>
              </a:tabLst>
            </a:pPr>
            <a:r>
              <a:rPr lang="en-US" sz="1800" b="1" spc="-1" dirty="0">
                <a:solidFill>
                  <a:srgbClr val="000000"/>
                </a:solidFill>
                <a:latin typeface="Times New Roman"/>
                <a:ea typeface="Verdana"/>
              </a:rPr>
              <a:t>3</a:t>
            </a:r>
            <a:r>
              <a:rPr lang="en-US" sz="1800" b="1" strike="noStrike" spc="-1" dirty="0">
                <a:solidFill>
                  <a:srgbClr val="000000"/>
                </a:solidFill>
                <a:latin typeface="Times New Roman"/>
                <a:ea typeface="Verdana"/>
              </a:rPr>
              <a:t>. Machine Learning Algorithms:</a:t>
            </a:r>
          </a:p>
          <a:p>
            <a:pPr marL="342900" indent="0" algn="just">
              <a:lnSpc>
                <a:spcPct val="100000"/>
              </a:lnSpc>
              <a:spcBef>
                <a:spcPts val="482"/>
              </a:spcBef>
              <a:spcAft>
                <a:spcPts val="567"/>
              </a:spcAft>
              <a:buNone/>
              <a:tabLst>
                <a:tab pos="0" algn="l"/>
              </a:tabLst>
            </a:pPr>
            <a:r>
              <a:rPr lang="en-US" sz="1800" b="0" strike="noStrike" spc="-1" dirty="0">
                <a:solidFill>
                  <a:srgbClr val="000000"/>
                </a:solidFill>
                <a:latin typeface="Times New Roman"/>
                <a:ea typeface="Verdana"/>
              </a:rPr>
              <a:t>Employ machine learning algorithms, such as support vector machines, decision trees, or deep learning</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models like recurrent neural networks (RNNs) or transformers, for intent classification and entity recognition.</a:t>
            </a:r>
          </a:p>
          <a:p>
            <a:pPr marL="342900" indent="0" algn="just">
              <a:lnSpc>
                <a:spcPct val="100000"/>
              </a:lnSpc>
              <a:spcBef>
                <a:spcPts val="482"/>
              </a:spcBef>
              <a:spcAft>
                <a:spcPts val="567"/>
              </a:spcAft>
              <a:buNone/>
              <a:tabLst>
                <a:tab pos="0" algn="l"/>
              </a:tabLst>
            </a:pPr>
            <a:endParaRPr lang="en-IN" sz="1800" b="0" strike="noStrike" spc="-1" dirty="0">
              <a:solidFill>
                <a:srgbClr val="000000"/>
              </a:solidFill>
              <a:latin typeface="Times New Roman"/>
              <a:ea typeface="Verdana"/>
            </a:endParaRPr>
          </a:p>
          <a:p>
            <a:pPr marL="0" indent="0" algn="just">
              <a:lnSpc>
                <a:spcPct val="100000"/>
              </a:lnSpc>
              <a:spcBef>
                <a:spcPts val="0"/>
              </a:spcBef>
              <a:buNone/>
              <a:tabLst>
                <a:tab pos="0" algn="l"/>
              </a:tabLst>
            </a:pPr>
            <a:r>
              <a:rPr lang="en-US" sz="1800" b="1" spc="-1" dirty="0">
                <a:solidFill>
                  <a:srgbClr val="000000"/>
                </a:solidFill>
                <a:latin typeface="Times New Roman"/>
                <a:ea typeface="Verdana"/>
                <a:cs typeface="Times New Roman"/>
              </a:rPr>
              <a:t>      4. Dialog Management:</a:t>
            </a:r>
            <a:endParaRPr lang="en-IN" sz="1800" spc="-1" dirty="0">
              <a:solidFill>
                <a:srgbClr val="000000"/>
              </a:solidFill>
              <a:latin typeface="Times New Roman"/>
              <a:ea typeface="Verdana"/>
              <a:cs typeface="Times New Roman"/>
            </a:endParaRPr>
          </a:p>
          <a:p>
            <a:pPr marL="0" indent="0" algn="just">
              <a:lnSpc>
                <a:spcPct val="100000"/>
              </a:lnSpc>
              <a:spcBef>
                <a:spcPts val="0"/>
              </a:spcBef>
              <a:buNone/>
              <a:tabLst>
                <a:tab pos="0" algn="l"/>
              </a:tabLst>
            </a:pPr>
            <a:r>
              <a:rPr lang="en-US" sz="1800" spc="-1" dirty="0">
                <a:solidFill>
                  <a:srgbClr val="000000"/>
                </a:solidFill>
                <a:latin typeface="Times New Roman"/>
                <a:ea typeface="Verdana"/>
                <a:cs typeface="Times New Roman"/>
              </a:rPr>
              <a:t>      Implement a dialogue management system to maintain context, handle multi-turn conversations,</a:t>
            </a:r>
          </a:p>
          <a:p>
            <a:pPr marL="0" indent="0" algn="just">
              <a:lnSpc>
                <a:spcPct val="100000"/>
              </a:lnSpc>
              <a:spcBef>
                <a:spcPts val="0"/>
              </a:spcBef>
              <a:buNone/>
              <a:tabLst>
                <a:tab pos="0" algn="l"/>
              </a:tabLst>
            </a:pPr>
            <a:r>
              <a:rPr lang="en-US" sz="1800" spc="-1" dirty="0">
                <a:solidFill>
                  <a:srgbClr val="000000"/>
                </a:solidFill>
                <a:latin typeface="Times New Roman"/>
                <a:ea typeface="Verdana"/>
                <a:cs typeface="Times New Roman"/>
              </a:rPr>
              <a:t>	      and generate appropriate responses based on the chatbot's training.</a:t>
            </a:r>
            <a:endParaRPr lang="en-US" sz="1800" dirty="0">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p:cNvSpPr/>
          <p:nvPr/>
        </p:nvSpPr>
        <p:spPr>
          <a:xfrm>
            <a:off x="768599" y="858377"/>
            <a:ext cx="10763110" cy="514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50000"/>
              </a:lnSpc>
            </a:pPr>
            <a:r>
              <a:rPr lang="en-US" b="1" spc="-1" dirty="0">
                <a:solidFill>
                  <a:srgbClr val="000000"/>
                </a:solidFill>
                <a:latin typeface="Times New Roman"/>
                <a:ea typeface="Verdana"/>
              </a:rPr>
              <a:t>5</a:t>
            </a:r>
            <a:r>
              <a:rPr lang="en-US" sz="1800" b="1" strike="noStrike" spc="-1" dirty="0">
                <a:solidFill>
                  <a:srgbClr val="000000"/>
                </a:solidFill>
                <a:latin typeface="Times New Roman"/>
                <a:ea typeface="Verdana"/>
              </a:rPr>
              <a:t>. Reinforcement Learning:</a:t>
            </a:r>
            <a:endParaRPr lang="en-IN" sz="1800" b="0" strike="noStrike" spc="-1" dirty="0">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Integrate reinforcement learning techniques to allow the chatbot to learn and optimize responses</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through trial-and-error interactions, adapting to user feedback.</a:t>
            </a:r>
            <a:endParaRPr lang="en-IN" sz="1800" b="0" strike="noStrike" spc="-1" dirty="0">
              <a:solidFill>
                <a:srgbClr val="000000"/>
              </a:solidFill>
              <a:latin typeface="Times New Roman"/>
            </a:endParaRPr>
          </a:p>
          <a:p>
            <a:pPr algn="just">
              <a:lnSpc>
                <a:spcPct val="150000"/>
              </a:lnSpc>
            </a:pPr>
            <a:r>
              <a:rPr lang="en-US" b="1" spc="-1" dirty="0">
                <a:solidFill>
                  <a:srgbClr val="000000"/>
                </a:solidFill>
                <a:latin typeface="Times New Roman"/>
                <a:ea typeface="Verdana"/>
              </a:rPr>
              <a:t>6</a:t>
            </a:r>
            <a:r>
              <a:rPr lang="en-US" sz="1800" b="1" strike="noStrike" spc="-1" dirty="0">
                <a:solidFill>
                  <a:srgbClr val="000000"/>
                </a:solidFill>
                <a:latin typeface="Times New Roman"/>
                <a:ea typeface="Verdana"/>
              </a:rPr>
              <a:t>. User Feedback Loop:</a:t>
            </a:r>
            <a:endParaRPr lang="en-IN" sz="1800" b="0" strike="noStrike" spc="-1" dirty="0">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Establish a mechanism for collecting user feedback on the chatbot's responses to</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continuously improve its performance and accuracy.</a:t>
            </a:r>
            <a:endParaRPr lang="en-IN" sz="1800" b="0" strike="noStrike" spc="-1" dirty="0">
              <a:solidFill>
                <a:srgbClr val="000000"/>
              </a:solidFill>
              <a:latin typeface="Times New Roman"/>
            </a:endParaRPr>
          </a:p>
          <a:p>
            <a:pPr algn="just">
              <a:lnSpc>
                <a:spcPct val="150000"/>
              </a:lnSpc>
            </a:pPr>
            <a:r>
              <a:rPr lang="en-US" b="1" spc="-1" dirty="0">
                <a:solidFill>
                  <a:srgbClr val="000000"/>
                </a:solidFill>
                <a:latin typeface="Times New Roman"/>
                <a:ea typeface="Verdana"/>
              </a:rPr>
              <a:t>7</a:t>
            </a:r>
            <a:r>
              <a:rPr lang="en-US" sz="1800" b="1" strike="noStrike" spc="-1" dirty="0">
                <a:solidFill>
                  <a:srgbClr val="000000"/>
                </a:solidFill>
                <a:latin typeface="Times New Roman"/>
                <a:ea typeface="Verdana"/>
              </a:rPr>
              <a:t>. Continuous Learning and Updating:</a:t>
            </a:r>
            <a:endParaRPr lang="en-IN" spc="-1" dirty="0">
              <a:solidFill>
                <a:srgbClr val="000000"/>
              </a:solidFill>
              <a:latin typeface="Times New Roman"/>
              <a:ea typeface="Verdana"/>
            </a:endParaRPr>
          </a:p>
          <a:p>
            <a:pPr algn="just">
              <a:lnSpc>
                <a:spcPct val="150000"/>
              </a:lnSpc>
            </a:pPr>
            <a:r>
              <a:rPr lang="en-US" sz="1800" b="0" strike="noStrike" spc="-1" dirty="0">
                <a:solidFill>
                  <a:srgbClr val="000000"/>
                </a:solidFill>
                <a:latin typeface="Times New Roman"/>
                <a:ea typeface="Verdana"/>
              </a:rPr>
              <a:t>Implement mechanisms for periodic updates and retraining of the chatbot using</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new medical data to keep the information up-to-date and accurate.</a:t>
            </a:r>
          </a:p>
          <a:p>
            <a:pPr algn="just">
              <a:lnSpc>
                <a:spcPct val="150000"/>
              </a:lnSpc>
            </a:pPr>
            <a:r>
              <a:rPr lang="en-US" b="1" spc="-1" dirty="0">
                <a:solidFill>
                  <a:srgbClr val="000000"/>
                </a:solidFill>
                <a:latin typeface="Times New Roman"/>
                <a:ea typeface="Verdana"/>
              </a:rPr>
              <a:t>8</a:t>
            </a:r>
            <a:r>
              <a:rPr lang="en-US" sz="1800" b="1" strike="noStrike" spc="-1" dirty="0">
                <a:solidFill>
                  <a:srgbClr val="000000"/>
                </a:solidFill>
                <a:latin typeface="Times New Roman"/>
                <a:ea typeface="Verdana"/>
              </a:rPr>
              <a:t>. Privacy and Security Measures:</a:t>
            </a:r>
            <a:endParaRPr lang="en-IN" sz="1800" b="0" strike="noStrike" spc="-1" dirty="0">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Incorporate stringent privacy and security measures to ensure the </a:t>
            </a:r>
            <a:r>
              <a:rPr lang="en-US" spc="-1" dirty="0">
                <a:solidFill>
                  <a:srgbClr val="000000"/>
                </a:solidFill>
                <a:latin typeface="Times New Roman"/>
                <a:ea typeface="Verdana"/>
              </a:rPr>
              <a:t>confidentiality and</a:t>
            </a:r>
            <a:r>
              <a:rPr lang="en-US" sz="1800" b="0" strike="noStrike" spc="-1" dirty="0">
                <a:solidFill>
                  <a:srgbClr val="000000"/>
                </a:solidFill>
                <a:latin typeface="Times New Roman"/>
                <a:ea typeface="Verdana"/>
              </a:rPr>
              <a:t> protection of sensitive medical data shared during interactions.</a:t>
            </a:r>
            <a:endParaRPr lang="en-IN" sz="1800" b="0" strike="noStrike" spc="-1">
              <a:solidFill>
                <a:srgbClr val="000000"/>
              </a:solidFill>
              <a:latin typeface="Times New Roman"/>
            </a:endParaRPr>
          </a:p>
        </p:txBody>
      </p:sp>
      <p:sp>
        <p:nvSpPr>
          <p:cNvPr id="103" name="Rectangle 102"/>
          <p:cNvSpPr/>
          <p:nvPr/>
        </p:nvSpPr>
        <p:spPr>
          <a:xfrm>
            <a:off x="763542" y="329348"/>
            <a:ext cx="432000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Proposed Method</a:t>
            </a:r>
            <a:endParaRPr lang="en-IN" sz="28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720000" y="180000"/>
            <a:ext cx="10757880" cy="57924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Objectives</a:t>
            </a:r>
            <a:endParaRPr lang="en-IN" sz="2800" b="0" strike="noStrike" spc="-1">
              <a:solidFill>
                <a:srgbClr val="000000"/>
              </a:solidFill>
              <a:latin typeface="Arial"/>
            </a:endParaRPr>
          </a:p>
        </p:txBody>
      </p:sp>
      <p:sp>
        <p:nvSpPr>
          <p:cNvPr id="105" name="Rectangle 104"/>
          <p:cNvSpPr/>
          <p:nvPr/>
        </p:nvSpPr>
        <p:spPr>
          <a:xfrm>
            <a:off x="648856" y="752657"/>
            <a:ext cx="10866138" cy="5759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endParaRPr lang="en-IN" sz="1800" b="0" strike="noStrike" spc="-1" dirty="0">
              <a:solidFill>
                <a:srgbClr val="000000"/>
              </a:solidFill>
              <a:latin typeface="Times New Roman"/>
            </a:endParaRPr>
          </a:p>
          <a:p>
            <a:pPr algn="just">
              <a:lnSpc>
                <a:spcPct val="100000"/>
              </a:lnSpc>
              <a:spcAft>
                <a:spcPts val="567"/>
              </a:spcAft>
            </a:pPr>
            <a:endParaRPr lang="en-IN" sz="1800" b="1" strike="noStrike" spc="-1" dirty="0">
              <a:solidFill>
                <a:srgbClr val="000000"/>
              </a:solidFill>
              <a:latin typeface="Times New Roman"/>
              <a:ea typeface="DejaVu Sans"/>
            </a:endParaRPr>
          </a:p>
          <a:p>
            <a:pPr marL="342900" indent="-342900" algn="just">
              <a:lnSpc>
                <a:spcPct val="100000"/>
              </a:lnSpc>
              <a:spcAft>
                <a:spcPts val="567"/>
              </a:spcAft>
              <a:buAutoNum type="arabicPeriod"/>
            </a:pPr>
            <a:r>
              <a:rPr lang="en-IN" sz="1800" strike="noStrike" spc="-1" dirty="0">
                <a:solidFill>
                  <a:srgbClr val="000000"/>
                </a:solidFill>
                <a:latin typeface="Times New Roman"/>
                <a:ea typeface="DejaVu Sans"/>
              </a:rPr>
              <a:t>Enhance User Experience and Accessibility</a:t>
            </a:r>
            <a:endParaRPr lang="en-IN" spc="-1" dirty="0">
              <a:solidFill>
                <a:srgbClr val="000000"/>
              </a:solidFill>
              <a:latin typeface="Times New Roman"/>
              <a:ea typeface="DejaVu Sans"/>
            </a:endParaRPr>
          </a:p>
          <a:p>
            <a:pPr algn="just">
              <a:lnSpc>
                <a:spcPct val="100000"/>
              </a:lnSpc>
              <a:spcAft>
                <a:spcPts val="567"/>
              </a:spcAft>
            </a:pPr>
            <a:endParaRPr lang="en-IN" sz="1800" strike="noStrike" spc="-1" dirty="0">
              <a:solidFill>
                <a:srgbClr val="000000"/>
              </a:solidFill>
              <a:latin typeface="Times New Roman"/>
            </a:endParaRPr>
          </a:p>
          <a:p>
            <a:pPr algn="just">
              <a:lnSpc>
                <a:spcPct val="100000"/>
              </a:lnSpc>
              <a:spcAft>
                <a:spcPts val="567"/>
              </a:spcAft>
            </a:pPr>
            <a:r>
              <a:rPr lang="en-IN" sz="1800" strike="noStrike" spc="-1" dirty="0">
                <a:solidFill>
                  <a:srgbClr val="000000"/>
                </a:solidFill>
                <a:latin typeface="Times New Roman"/>
                <a:ea typeface="DejaVu Sans"/>
              </a:rPr>
              <a:t>2. Improve Accuracy and Relevance of Responses</a:t>
            </a:r>
            <a:endParaRPr lang="en-IN" sz="1800" strike="noStrike" spc="-1" dirty="0">
              <a:solidFill>
                <a:srgbClr val="000000"/>
              </a:solidFill>
              <a:latin typeface="Times New Roman"/>
            </a:endParaRPr>
          </a:p>
          <a:p>
            <a:pPr algn="just">
              <a:lnSpc>
                <a:spcPct val="100000"/>
              </a:lnSpc>
            </a:pPr>
            <a:endParaRPr lang="en-IN" sz="1800" strike="noStrike" spc="-1" dirty="0">
              <a:solidFill>
                <a:srgbClr val="000000"/>
              </a:solidFill>
              <a:latin typeface="Times New Roman"/>
            </a:endParaRPr>
          </a:p>
          <a:p>
            <a:pPr algn="just">
              <a:lnSpc>
                <a:spcPct val="100000"/>
              </a:lnSpc>
            </a:pPr>
            <a:r>
              <a:rPr lang="en-IN" sz="1800" strike="noStrike" spc="-1" dirty="0">
                <a:solidFill>
                  <a:srgbClr val="000000"/>
                </a:solidFill>
                <a:latin typeface="Times New Roman"/>
                <a:ea typeface="DejaVu Sans"/>
              </a:rPr>
              <a:t>3. Enable Continuous Learning and Adaptability</a:t>
            </a:r>
            <a:endParaRPr lang="en-IN" sz="1800" strike="noStrike" spc="-1" dirty="0">
              <a:solidFill>
                <a:srgbClr val="000000"/>
              </a:solidFill>
              <a:latin typeface="Times New Roman"/>
            </a:endParaRPr>
          </a:p>
          <a:p>
            <a:pPr algn="just">
              <a:lnSpc>
                <a:spcPct val="100000"/>
              </a:lnSpc>
            </a:pPr>
            <a:endParaRPr lang="en-IN" sz="1800" strike="noStrike" spc="-1" dirty="0">
              <a:solidFill>
                <a:srgbClr val="000000"/>
              </a:solidFill>
              <a:latin typeface="Times New Roman"/>
            </a:endParaRPr>
          </a:p>
          <a:p>
            <a:pPr algn="just"/>
            <a:r>
              <a:rPr lang="en-IN" sz="1800" strike="noStrike" spc="-1" dirty="0">
                <a:solidFill>
                  <a:srgbClr val="000000"/>
                </a:solidFill>
                <a:latin typeface="Times New Roman"/>
                <a:ea typeface="DejaVu Sans"/>
              </a:rPr>
              <a:t>4.</a:t>
            </a:r>
            <a:r>
              <a:rPr lang="en-IN" spc="-1" dirty="0">
                <a:solidFill>
                  <a:srgbClr val="000000"/>
                </a:solidFill>
                <a:latin typeface="Times New Roman"/>
                <a:ea typeface="DejaVu Sans"/>
              </a:rPr>
              <a:t> </a:t>
            </a:r>
            <a:r>
              <a:rPr lang="en-IN" sz="1800" strike="noStrike" spc="-1" dirty="0">
                <a:solidFill>
                  <a:srgbClr val="000000"/>
                </a:solidFill>
                <a:latin typeface="Times New Roman"/>
                <a:ea typeface="DejaVu Sans"/>
              </a:rPr>
              <a:t> Ensure Privacy and Data Security</a:t>
            </a:r>
          </a:p>
          <a:p>
            <a:pPr algn="just"/>
            <a:endParaRPr lang="en-IN" sz="1800" strike="noStrike" spc="-1" dirty="0">
              <a:solidFill>
                <a:srgbClr val="000000"/>
              </a:solidFill>
              <a:latin typeface="Times New Roman"/>
            </a:endParaRPr>
          </a:p>
          <a:p>
            <a:pPr algn="just">
              <a:lnSpc>
                <a:spcPct val="100000"/>
              </a:lnSpc>
            </a:pPr>
            <a:r>
              <a:rPr lang="en-US" sz="1800" dirty="0">
                <a:effectLst/>
                <a:latin typeface="Times New Roman" panose="02020603050405020304" pitchFamily="18" charset="0"/>
                <a:ea typeface="Times New Roman" panose="02020603050405020304" pitchFamily="18" charset="0"/>
              </a:rPr>
              <a:t>5. Integration with Healthcare Systems</a:t>
            </a:r>
            <a:endParaRPr lang="en-IN" sz="1800" strike="noStrike" spc="-1" dirty="0">
              <a:solidFill>
                <a:srgbClr val="000000"/>
              </a:solidFill>
              <a:latin typeface="Times New Roman"/>
            </a:endParaRPr>
          </a:p>
          <a:p>
            <a:pPr algn="just">
              <a:lnSpc>
                <a:spcPct val="100000"/>
              </a:lnSpc>
              <a:spcAft>
                <a:spcPts val="567"/>
              </a:spcAft>
            </a:pPr>
            <a:endParaRPr lang="en-IN" sz="1800" b="0" strike="noStrike" spc="-1" dirty="0">
              <a:solidFill>
                <a:srgbClr val="000000"/>
              </a:solidFill>
              <a:latin typeface="Times New Roman"/>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Bioinformatics</Template>
  <TotalTime>1258</TotalTime>
  <Words>2153</Words>
  <Application>Microsoft Office PowerPoint</Application>
  <PresentationFormat>Widescreen</PresentationFormat>
  <Paragraphs>280</Paragraphs>
  <Slides>22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Bookman Old Style</vt:lpstr>
      <vt:lpstr>Symbol</vt:lpstr>
      <vt:lpstr>Times New Roman</vt:lpstr>
      <vt:lpstr>Verdana</vt:lpstr>
      <vt:lpstr>Wingdings</vt:lpstr>
      <vt:lpstr>Bioinformatics</vt:lpstr>
      <vt:lpstr>Bioinformatics</vt:lpstr>
      <vt:lpstr>PROJECT TITLE : Self-Learning Bot(Medic-Bot) </vt:lpstr>
      <vt:lpstr>Introduction</vt:lpstr>
      <vt:lpstr>Literature Review</vt:lpstr>
      <vt:lpstr>PowerPoint Presentation</vt:lpstr>
      <vt:lpstr>PowerPoint Presentation</vt:lpstr>
      <vt:lpstr>Literature Review </vt:lpstr>
      <vt:lpstr>Proposed Method</vt:lpstr>
      <vt:lpstr>PowerPoint Presentation</vt:lpstr>
      <vt:lpstr>Objectives</vt:lpstr>
      <vt:lpstr>Methodology</vt:lpstr>
      <vt:lpstr>PowerPoint Presentation</vt:lpstr>
      <vt:lpstr>Timeline of Project</vt:lpstr>
      <vt:lpstr>PowerPoint Presentation</vt:lpstr>
      <vt:lpstr>PowerPoint Presentation</vt:lpstr>
      <vt:lpstr>Outcomes</vt:lpstr>
      <vt:lpstr>Outcomes </vt:lpstr>
      <vt:lpstr>Outcomes </vt:lpstr>
      <vt:lpstr>Outcomes </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Sanjeev P Kaulgud-Asst. Prof-CSE</dc:creator>
  <dc:description/>
  <cp:lastModifiedBy>KALLUMATAM NAVEEN KUMAR</cp:lastModifiedBy>
  <cp:revision>517</cp:revision>
  <dcterms:created xsi:type="dcterms:W3CDTF">2023-03-16T03:26:27Z</dcterms:created>
  <dcterms:modified xsi:type="dcterms:W3CDTF">2024-01-10T05:34:11Z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r8>11</vt:r8>
  </property>
</Properties>
</file>