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77" r:id="rId16"/>
    <p:sldId id="268" r:id="rId17"/>
    <p:sldId id="274" r:id="rId18"/>
    <p:sldId id="275" r:id="rId19"/>
    <p:sldId id="276" r:id="rId20"/>
    <p:sldId id="269" r:id="rId21"/>
    <p:sldId id="270" r:id="rId22"/>
    <p:sldId id="273" r:id="rId23"/>
    <p:sldId id="271"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61701" y="3355942"/>
            <a:ext cx="5511240" cy="17942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lnSpcReduction="1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Under the Supervision of,</a:t>
            </a:r>
          </a:p>
          <a:p>
            <a:pPr algn="ctr">
              <a:lnSpc>
                <a:spcPct val="100000"/>
              </a:lnSpc>
              <a:spcBef>
                <a:spcPts val="400"/>
              </a:spcBef>
              <a:tabLst>
                <a:tab pos="0" algn="l"/>
              </a:tabLst>
            </a:pPr>
            <a:endParaRPr lang="en-GB" sz="2000" b="1" strike="noStrike" spc="-1" dirty="0">
              <a:solidFill>
                <a:srgbClr val="17375E"/>
              </a:solidFill>
              <a:latin typeface="Verdana"/>
              <a:ea typeface="Verdana"/>
            </a:endParaRPr>
          </a:p>
          <a:p>
            <a:pPr>
              <a:spcBef>
                <a:spcPts val="340"/>
              </a:spcBef>
              <a:tabLst>
                <a:tab pos="0" algn="l"/>
              </a:tabLst>
            </a:pPr>
            <a:r>
              <a:rPr lang="en-GB" sz="1800" b="1" strike="noStrike" spc="-1" dirty="0">
                <a:solidFill>
                  <a:srgbClr val="17375E"/>
                </a:solidFill>
                <a:latin typeface="Verdana"/>
                <a:ea typeface="Verdana"/>
              </a:rPr>
              <a:t>Mr. Muthu Raju V</a:t>
            </a:r>
            <a:r>
              <a:rPr lang="en-GB" sz="1600" b="1" strike="noStrike" spc="-1" dirty="0">
                <a:solidFill>
                  <a:srgbClr val="17375E"/>
                </a:solidFill>
                <a:latin typeface="Verdana"/>
                <a:ea typeface="Verdana"/>
              </a:rPr>
              <a:t> </a:t>
            </a:r>
            <a:endParaRPr lang="en-GB" sz="1700" strike="noStrike" spc="-1" dirty="0">
              <a:solidFill>
                <a:srgbClr val="17375E"/>
              </a:solidFill>
              <a:latin typeface="Verdana"/>
              <a:ea typeface="Verdana"/>
            </a:endParaRPr>
          </a:p>
          <a:p>
            <a:pPr>
              <a:lnSpc>
                <a:spcPct val="100000"/>
              </a:lnSpc>
              <a:spcBef>
                <a:spcPts val="340"/>
              </a:spcBef>
              <a:tabLst>
                <a:tab pos="0" algn="l"/>
              </a:tabLst>
            </a:pPr>
            <a:r>
              <a:rPr lang="en-GB" sz="1700" b="1" strike="noStrike" spc="-1" dirty="0">
                <a:solidFill>
                  <a:srgbClr val="17375E"/>
                </a:solidFill>
                <a:latin typeface="Verdana"/>
                <a:ea typeface="Verdana"/>
              </a:rPr>
              <a:t>Assistant Professor</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School of Computer Science &amp; Engineering</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Presidency University</a:t>
            </a:r>
            <a:endParaRPr lang="en-IN" sz="1700" b="0" strike="noStrike" spc="-1" dirty="0">
              <a:solidFill>
                <a:srgbClr val="000000"/>
              </a:solidFill>
              <a:latin typeface="Arial"/>
            </a:endParaRPr>
          </a:p>
          <a:p>
            <a:pPr>
              <a:lnSpc>
                <a:spcPct val="100000"/>
              </a:lnSpc>
              <a:spcBef>
                <a:spcPts val="400"/>
              </a:spcBef>
              <a:tabLst>
                <a:tab pos="0" algn="l"/>
              </a:tabLst>
            </a:pPr>
            <a:endParaRPr lang="en-IN" sz="2000" b="0" strike="noStrike" spc="-1" dirty="0">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dirty="0">
              <a:solidFill>
                <a:srgbClr val="000000"/>
              </a:solidFill>
              <a:latin typeface="Times New Roman"/>
            </a:endParaRPr>
          </a:p>
          <a:p>
            <a:pPr algn="just">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p>
          <a:p>
            <a:pPr algn="just">
              <a:spcAft>
                <a:spcPts val="567"/>
              </a:spcAft>
              <a:tabLst>
                <a:tab pos="0" algn="l"/>
              </a:tabLst>
            </a:pPr>
            <a:endParaRPr lang="en-IN" spc="-1" dirty="0">
              <a:solidFill>
                <a:srgbClr val="000000"/>
              </a:solidFill>
              <a:latin typeface="Times New Roman"/>
              <a:ea typeface="DejaVu Sans"/>
            </a:endParaRPr>
          </a:p>
          <a:p>
            <a:pPr algn="just">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dirty="0">
              <a:solidFill>
                <a:srgbClr val="000000"/>
              </a:solidFill>
              <a:latin typeface="Times New Roman"/>
            </a:endParaRPr>
          </a:p>
          <a:p>
            <a:pPr algn="just">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p>
          <a:p>
            <a:pPr algn="just">
              <a:spcAft>
                <a:spcPts val="1134"/>
              </a:spcAft>
              <a:tabLst>
                <a:tab pos="0" algn="l"/>
              </a:tabLst>
            </a:pPr>
            <a:endParaRPr lang="en-IN" sz="1800" b="0" strike="noStrike" spc="-1" dirty="0">
              <a:solidFill>
                <a:srgbClr val="000000"/>
              </a:solidFill>
              <a:latin typeface="Times New Roman"/>
            </a:endParaRPr>
          </a:p>
          <a:p>
            <a:pPr algn="just">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dirty="0">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dirty="0">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dirty="0">
              <a:solidFill>
                <a:srgbClr val="000000"/>
              </a:solidFill>
              <a:latin typeface="Times New Roman"/>
              <a:ea typeface="Verdana"/>
            </a:endParaRPr>
          </a:p>
          <a:p>
            <a:pPr algn="just">
              <a:lnSpc>
                <a:spcPct val="150000"/>
              </a:lnSpc>
              <a:spcAft>
                <a:spcPts val="567"/>
              </a:spcAft>
              <a:buClr>
                <a:srgbClr val="000000"/>
              </a:buClr>
            </a:pPr>
            <a:r>
              <a:rPr lang="en-US" sz="1800" b="0" strike="noStrike" spc="-1" dirty="0">
                <a:solidFill>
                  <a:srgbClr val="000000"/>
                </a:solidFill>
                <a:latin typeface="Times New Roman"/>
                <a:ea typeface="Verdana"/>
              </a:rPr>
              <a:t>Day 1-2: Project kickoff, team formation, and goal alignment.</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dirty="0">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dirty="0">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dirty="0">
              <a:solidFill>
                <a:srgbClr val="000000"/>
              </a:solidFill>
              <a:latin typeface="Times New Roman"/>
            </a:endParaRPr>
          </a:p>
          <a:p>
            <a:pPr algn="just">
              <a:lnSpc>
                <a:spcPct val="100000"/>
              </a:lnSpc>
              <a:spcBef>
                <a:spcPts val="479"/>
              </a:spcBef>
            </a:pPr>
            <a:endParaRPr lang="en-IN" sz="1800" b="0" strike="noStrike" spc="-1" dirty="0">
              <a:solidFill>
                <a:srgbClr val="000000"/>
              </a:solidFill>
              <a:latin typeface="Arial"/>
            </a:endParaRPr>
          </a:p>
          <a:p>
            <a:pPr algn="just">
              <a:lnSpc>
                <a:spcPct val="100000"/>
              </a:lnSpc>
              <a:spcBef>
                <a:spcPts val="479"/>
              </a:spcBef>
            </a:pPr>
            <a:endParaRPr lang="en-IN" sz="18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D475E-0518-5B54-D6C8-74344662CFF6}"/>
              </a:ext>
            </a:extLst>
          </p:cNvPr>
          <p:cNvSpPr txBox="1"/>
          <p:nvPr/>
        </p:nvSpPr>
        <p:spPr>
          <a:xfrm>
            <a:off x="838986" y="377072"/>
            <a:ext cx="5257014" cy="800219"/>
          </a:xfrm>
          <a:prstGeom prst="rect">
            <a:avLst/>
          </a:prstGeom>
          <a:noFill/>
        </p:spPr>
        <p:txBody>
          <a:bodyPr wrap="square" rtlCol="0">
            <a:spAutoFit/>
          </a:bodyPr>
          <a:lstStyle/>
          <a:p>
            <a:r>
              <a:rPr lang="en-GB" sz="2800" b="1" strike="noStrike" spc="-1" dirty="0">
                <a:solidFill>
                  <a:srgbClr val="17375E"/>
                </a:solidFill>
                <a:latin typeface="Verdana" panose="020B0604030504040204" pitchFamily="34" charset="0"/>
                <a:ea typeface="Verdana" panose="020B0604030504040204" pitchFamily="34" charset="0"/>
              </a:rPr>
              <a:t>Timeline of Project</a:t>
            </a:r>
            <a:endParaRPr lang="en-IN" sz="2800" b="0" strike="noStrike" spc="-1" dirty="0">
              <a:solidFill>
                <a:srgbClr val="000000"/>
              </a:solidFill>
              <a:latin typeface="Verdana" panose="020B0604030504040204" pitchFamily="34" charset="0"/>
              <a:ea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3A0520C1-7B90-1AF6-9FC5-005D53EC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5" y="1622184"/>
            <a:ext cx="11651530" cy="2459621"/>
          </a:xfrm>
          <a:prstGeom prst="rect">
            <a:avLst/>
          </a:prstGeom>
        </p:spPr>
      </p:pic>
    </p:spTree>
    <p:extLst>
      <p:ext uri="{BB962C8B-B14F-4D97-AF65-F5344CB8AC3E}">
        <p14:creationId xmlns:p14="http://schemas.microsoft.com/office/powerpoint/2010/main" val="278496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Outcomes</a:t>
            </a:r>
            <a:endParaRPr lang="en-IN"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1" y="1014293"/>
            <a:ext cx="8305800" cy="4668791"/>
          </a:xfrm>
          <a:prstGeom prst="rect">
            <a:avLst/>
          </a:prstGeom>
        </p:spPr>
      </p:pic>
      <p:sp>
        <p:nvSpPr>
          <p:cNvPr id="2" name="TextBox 1">
            <a:extLst>
              <a:ext uri="{FF2B5EF4-FFF2-40B4-BE49-F238E27FC236}">
                <a16:creationId xmlns:a16="http://schemas.microsoft.com/office/drawing/2014/main" id="{CC6CFCA6-F016-4A2B-936C-96CC0A8A6750}"/>
              </a:ext>
            </a:extLst>
          </p:cNvPr>
          <p:cNvSpPr txBox="1"/>
          <p:nvPr/>
        </p:nvSpPr>
        <p:spPr>
          <a:xfrm>
            <a:off x="5057776" y="5674430"/>
            <a:ext cx="12192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Home Page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
        <p:nvSpPr>
          <p:cNvPr id="3" name="TextBox 2">
            <a:extLst>
              <a:ext uri="{FF2B5EF4-FFF2-40B4-BE49-F238E27FC236}">
                <a16:creationId xmlns:a16="http://schemas.microsoft.com/office/drawing/2014/main" id="{D0C29E58-6F9E-42C5-BF1D-CE6CC4C7B9DA}"/>
              </a:ext>
            </a:extLst>
          </p:cNvPr>
          <p:cNvSpPr txBox="1"/>
          <p:nvPr/>
        </p:nvSpPr>
        <p:spPr>
          <a:xfrm>
            <a:off x="5148142" y="5162549"/>
            <a:ext cx="153352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Team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4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
        <p:nvSpPr>
          <p:cNvPr id="2" name="TextBox 1">
            <a:extLst>
              <a:ext uri="{FF2B5EF4-FFF2-40B4-BE49-F238E27FC236}">
                <a16:creationId xmlns:a16="http://schemas.microsoft.com/office/drawing/2014/main" id="{58C0B069-F5DC-43CD-88D0-129E8D2CA2C7}"/>
              </a:ext>
            </a:extLst>
          </p:cNvPr>
          <p:cNvSpPr txBox="1"/>
          <p:nvPr/>
        </p:nvSpPr>
        <p:spPr>
          <a:xfrm>
            <a:off x="4891087" y="5164138"/>
            <a:ext cx="240982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Login and Register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20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4" y="1589087"/>
            <a:ext cx="4848861" cy="3030538"/>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848860" cy="3030538"/>
          </a:xfrm>
          <a:prstGeom prst="rect">
            <a:avLst/>
          </a:prstGeom>
        </p:spPr>
      </p:pic>
      <p:sp>
        <p:nvSpPr>
          <p:cNvPr id="3" name="TextBox 2">
            <a:extLst>
              <a:ext uri="{FF2B5EF4-FFF2-40B4-BE49-F238E27FC236}">
                <a16:creationId xmlns:a16="http://schemas.microsoft.com/office/drawing/2014/main" id="{FBA9426A-D661-4EA7-9E66-1C3D03656887}"/>
              </a:ext>
            </a:extLst>
          </p:cNvPr>
          <p:cNvSpPr txBox="1"/>
          <p:nvPr/>
        </p:nvSpPr>
        <p:spPr>
          <a:xfrm>
            <a:off x="5591175" y="4791074"/>
            <a:ext cx="125031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Medic-bot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7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22845" y="105624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b="0" i="0" dirty="0">
                <a:effectLst/>
                <a:latin typeface="+mj-lt"/>
              </a:rPr>
              <a:t>In conclusion, our plan outlines a strong method for creating an advanced healthcare chatbot. We're using various sets of information, smart language understanding, and knowledge graphs to make the chatbot better. The goal is to enhance user experience, improve response accuracy, and enable continuous learning. Machine learning and deep learning form the core of the chatbot's abilities, ensuring adaptability and relevance.</a:t>
            </a:r>
          </a:p>
          <a:p>
            <a:pPr algn="l">
              <a:lnSpc>
                <a:spcPct val="150000"/>
              </a:lnSpc>
            </a:pPr>
            <a:endParaRPr lang="en-US" b="0" i="0" dirty="0">
              <a:effectLst/>
              <a:latin typeface="+mj-lt"/>
            </a:endParaRPr>
          </a:p>
          <a:p>
            <a:pPr algn="l">
              <a:lnSpc>
                <a:spcPct val="150000"/>
              </a:lnSpc>
            </a:pPr>
            <a:r>
              <a:rPr lang="en-US" b="0" i="0" dirty="0">
                <a:effectLst/>
                <a:latin typeface="+mj-lt"/>
              </a:rPr>
              <a:t>In addition to these technical aspects, we've incorporated a user feedback loop, continuous learning mechanisms, and strict privacy measures. This demonstrates our commitment to user satisfaction, data security, and personalized healthcare guidance. Our iterative and comprehensive development process aims to create a self-learning medical chatbot that evolves with new information, user feedback, and changing healthcare contexts. </a:t>
            </a:r>
            <a:r>
              <a:rPr lang="en-US" dirty="0">
                <a:latin typeface="+mj-lt"/>
              </a:rPr>
              <a:t>W</a:t>
            </a:r>
            <a:r>
              <a:rPr lang="en-US" b="0" i="0" dirty="0">
                <a:effectLst/>
                <a:latin typeface="+mj-lt"/>
              </a:rPr>
              <a:t>e've successfully completed our project, and everything is done and working correctly.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66700" indent="-457200" algn="just">
              <a:tabLst>
                <a:tab pos="619125" algn="l"/>
              </a:tabLst>
            </a:pPr>
            <a:r>
              <a:rPr lang="en-US" sz="1800" dirty="0">
                <a:effectLst/>
                <a:latin typeface="+mj-lt"/>
                <a:ea typeface="Times New Roman" panose="02020603050405020304" pitchFamily="18" charset="0"/>
              </a:rPr>
              <a:t>    The topic "Self-Learning Bot in the Medical Sector" explores the application of chatbots and natural language processing (NLP) in healthcare. It explores into the creation of conversational chatbots designed to engage with elderly individuals, track health trends, and deliver fundamental health information. The document discusses the incorporation of machine learning algorithms, specifically KNN, for evaluating symptoms and the integration of external APIs to enhance NLP capabilities. It emphasizes the pivotal role of these technologies in automating user communication and providing crucial health information. Furthermore, the topic explains on the processes of data collection, feature extraction, and system testing.</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It also highlights the potential of chatbots to streamline healthcare processes, saving both time and money also underscores the broad and optimal experiences that chatbots can offer across diverse applications. It ultimately emphasizes the transformative impact of NLP-powered chatbots on the medical sector, enhancing patient care and accessibility to vital medical information. </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The use of chatbots and natural language processing (NLP) in healthcare has received great attention in recent years. With the demand for healthcare services increasing and the number of doctors decreasing, chatbots have emerged as a promising way to provide advice and assistance to patients. </a:t>
            </a:r>
            <a:endParaRPr lang="en-IN" sz="1800" dirty="0">
              <a:effectLst/>
              <a:latin typeface="+mj-lt"/>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3500" y="285732"/>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694693" y="280320"/>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805542" y="242613"/>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783771" y="516723"/>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p>
          <a:p>
            <a:pPr marL="342900" indent="0" algn="just">
              <a:lnSpc>
                <a:spcPct val="10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p>
          <a:p>
            <a:pPr marL="342900" indent="0" algn="just">
              <a:lnSpc>
                <a:spcPct val="100000"/>
              </a:lnSpc>
              <a:spcBef>
                <a:spcPts val="482"/>
              </a:spcBef>
              <a:spcAft>
                <a:spcPts val="567"/>
              </a:spcAft>
              <a:buNone/>
              <a:tabLst>
                <a:tab pos="0" algn="l"/>
              </a:tabLst>
            </a:pPr>
            <a:endParaRPr lang="en-IN" sz="1800" b="0" strike="noStrike" spc="-1" dirty="0">
              <a:solidFill>
                <a:srgbClr val="000000"/>
              </a:solidFill>
              <a:latin typeface="Times New Roman"/>
              <a:ea typeface="Verdana"/>
            </a:endParaRPr>
          </a:p>
          <a:p>
            <a:pPr marL="0" indent="0" algn="just">
              <a:lnSpc>
                <a:spcPct val="10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dirty="0">
              <a:solidFill>
                <a:srgbClr val="000000"/>
              </a:solidFill>
              <a:latin typeface="Times New Roman"/>
              <a:ea typeface="Verdana"/>
              <a:cs typeface="Times New Roman"/>
            </a:endParaRP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dirty="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1" strike="noStrike" spc="-1" dirty="0">
              <a:solidFill>
                <a:srgbClr val="000000"/>
              </a:solidFill>
              <a:latin typeface="Times New Roman"/>
              <a:ea typeface="DejaVu Sans"/>
            </a:endParaRPr>
          </a:p>
          <a:p>
            <a:pPr marL="342900" indent="-342900" algn="just">
              <a:lnSpc>
                <a:spcPct val="100000"/>
              </a:lnSpc>
              <a:spcAft>
                <a:spcPts val="567"/>
              </a:spcAft>
              <a:buAutoNum type="arabicPeriod"/>
            </a:pPr>
            <a:r>
              <a:rPr lang="en-IN" sz="1800" strike="noStrike" spc="-1" dirty="0">
                <a:solidFill>
                  <a:srgbClr val="000000"/>
                </a:solidFill>
                <a:latin typeface="Times New Roman"/>
                <a:ea typeface="DejaVu Sans"/>
              </a:rPr>
              <a:t>Enhance User Experience and Accessibility</a:t>
            </a:r>
            <a:endParaRPr lang="en-IN" spc="-1" dirty="0">
              <a:solidFill>
                <a:srgbClr val="000000"/>
              </a:solidFill>
              <a:latin typeface="Times New Roman"/>
              <a:ea typeface="DejaVu Sans"/>
            </a:endParaRPr>
          </a:p>
          <a:p>
            <a:pPr algn="just">
              <a:lnSpc>
                <a:spcPct val="100000"/>
              </a:lnSpc>
              <a:spcAft>
                <a:spcPts val="567"/>
              </a:spcAft>
            </a:pPr>
            <a:endParaRPr lang="en-IN" sz="1800" strike="noStrike" spc="-1" dirty="0">
              <a:solidFill>
                <a:srgbClr val="000000"/>
              </a:solidFill>
              <a:latin typeface="Times New Roman"/>
            </a:endParaRPr>
          </a:p>
          <a:p>
            <a:pPr algn="just">
              <a:lnSpc>
                <a:spcPct val="100000"/>
              </a:lnSpc>
              <a:spcAft>
                <a:spcPts val="567"/>
              </a:spcAft>
            </a:pPr>
            <a:r>
              <a:rPr lang="en-IN" sz="1800" strike="noStrike" spc="-1" dirty="0">
                <a:solidFill>
                  <a:srgbClr val="000000"/>
                </a:solidFill>
                <a:latin typeface="Times New Roman"/>
                <a:ea typeface="DejaVu Sans"/>
              </a:rPr>
              <a:t>2. Improve Accuracy and Relevance of Responses</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lnSpc>
                <a:spcPct val="100000"/>
              </a:lnSpc>
            </a:pPr>
            <a:r>
              <a:rPr lang="en-IN" sz="1800" strike="noStrike" spc="-1" dirty="0">
                <a:solidFill>
                  <a:srgbClr val="000000"/>
                </a:solidFill>
                <a:latin typeface="Times New Roman"/>
                <a:ea typeface="DejaVu Sans"/>
              </a:rPr>
              <a:t>3. Enable Continuous Learning and Adaptability</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r>
              <a:rPr lang="en-IN" sz="1800" strike="noStrike" spc="-1" dirty="0">
                <a:solidFill>
                  <a:srgbClr val="000000"/>
                </a:solidFill>
                <a:latin typeface="Times New Roman"/>
                <a:ea typeface="DejaVu Sans"/>
              </a:rPr>
              <a:t>4.</a:t>
            </a:r>
            <a:r>
              <a:rPr lang="en-IN" spc="-1" dirty="0">
                <a:solidFill>
                  <a:srgbClr val="000000"/>
                </a:solidFill>
                <a:latin typeface="Times New Roman"/>
                <a:ea typeface="DejaVu Sans"/>
              </a:rPr>
              <a:t> </a:t>
            </a:r>
            <a:r>
              <a:rPr lang="en-IN" sz="1800" strike="noStrike" spc="-1" dirty="0">
                <a:solidFill>
                  <a:srgbClr val="000000"/>
                </a:solidFill>
                <a:latin typeface="Times New Roman"/>
                <a:ea typeface="DejaVu Sans"/>
              </a:rPr>
              <a:t> Ensure Privacy and Data Security</a:t>
            </a:r>
          </a:p>
          <a:p>
            <a:pPr algn="just"/>
            <a:endParaRPr lang="en-IN" sz="1800" strike="noStrike" spc="-1" dirty="0">
              <a:solidFill>
                <a:srgbClr val="000000"/>
              </a:solidFill>
              <a:latin typeface="Times New Roman"/>
            </a:endParaRPr>
          </a:p>
          <a:p>
            <a:pPr algn="just">
              <a:lnSpc>
                <a:spcPct val="100000"/>
              </a:lnSpc>
            </a:pPr>
            <a:r>
              <a:rPr lang="en-US" sz="1800" dirty="0">
                <a:effectLst/>
                <a:latin typeface="Times New Roman" panose="02020603050405020304" pitchFamily="18" charset="0"/>
                <a:ea typeface="Times New Roman" panose="02020603050405020304" pitchFamily="18" charset="0"/>
              </a:rPr>
              <a:t>5. Integration with Healthcare Systems</a:t>
            </a:r>
            <a:endParaRPr lang="en-IN" sz="180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1262</TotalTime>
  <Words>2218</Words>
  <Application>Microsoft Office PowerPoint</Application>
  <PresentationFormat>Widescreen</PresentationFormat>
  <Paragraphs>283</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PowerPoint Presentation</vt:lpstr>
      <vt:lpstr>Outcomes</vt:lpstr>
      <vt:lpstr>Outcomes </vt:lpstr>
      <vt:lpstr>Outcomes </vt:lpstr>
      <vt:lpstr>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Krishnan s</cp:lastModifiedBy>
  <cp:revision>519</cp:revision>
  <dcterms:created xsi:type="dcterms:W3CDTF">2023-03-16T03:26:27Z</dcterms:created>
  <dcterms:modified xsi:type="dcterms:W3CDTF">2024-01-10T05:43:34Z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