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74" r:id="rId17"/>
    <p:sldId id="275" r:id="rId18"/>
    <p:sldId id="276" r:id="rId19"/>
    <p:sldId id="269" r:id="rId20"/>
    <p:sldId id="270" r:id="rId21"/>
    <p:sldId id="273" r:id="rId22"/>
    <p:sldId id="271"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Review-1</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a:solidFill>
                <a:srgbClr val="000000"/>
              </a:solidFill>
              <a:latin typeface="Times New Roman"/>
            </a:endParaRPr>
          </a:p>
          <a:p>
            <a:pPr algn="just">
              <a:lnSpc>
                <a:spcPct val="150000"/>
              </a:lnSpc>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endParaRPr lang="en-IN" spc="-1" dirty="0">
              <a:solidFill>
                <a:srgbClr val="000000"/>
              </a:solidFill>
              <a:latin typeface="Times New Roman"/>
              <a:ea typeface="DejaVu Sans"/>
            </a:endParaRPr>
          </a:p>
          <a:p>
            <a:pPr algn="just">
              <a:lnSpc>
                <a:spcPct val="150000"/>
              </a:lnSpc>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a:solidFill>
                <a:srgbClr val="000000"/>
              </a:solidFill>
              <a:latin typeface="Times New Roman"/>
            </a:endParaRPr>
          </a:p>
          <a:p>
            <a:pPr algn="just">
              <a:lnSpc>
                <a:spcPct val="150000"/>
              </a:lnSpc>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endParaRPr lang="en-IN" sz="1800" b="0" strike="noStrike" spc="-1">
              <a:solidFill>
                <a:srgbClr val="000000"/>
              </a:solidFill>
              <a:latin typeface="Times New Roman"/>
            </a:endParaRPr>
          </a:p>
          <a:p>
            <a:pPr algn="just">
              <a:lnSpc>
                <a:spcPct val="150000"/>
              </a:lnSpc>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lnSpc>
                <a:spcPct val="150000"/>
              </a:lnSpc>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1-2: Project kickoff, team formation, and goal alignment.</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a:solidFill>
                <a:srgbClr val="000000"/>
              </a:solidFill>
              <a:latin typeface="Times New Roman"/>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Expected Outcomes</a:t>
            </a:r>
            <a:endParaRPr lang="en-IN" sz="2800" b="0" strike="noStrike" spc="-1">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Expected 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5" y="1589087"/>
            <a:ext cx="4678680" cy="2924175"/>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678680" cy="2924175"/>
          </a:xfrm>
          <a:prstGeom prst="rect">
            <a:avLst/>
          </a:prstGeom>
        </p:spPr>
      </p:pic>
    </p:spTree>
    <p:extLst>
      <p:ext uri="{BB962C8B-B14F-4D97-AF65-F5344CB8AC3E}">
        <p14:creationId xmlns:p14="http://schemas.microsoft.com/office/powerpoint/2010/main" val="121417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68600" y="95220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b="0" strike="noStrike" spc="-1" dirty="0">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lnSpc>
                <a:spcPct val="150000"/>
              </a:lnSpc>
            </a:pPr>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lang="en-IN"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spc="-1" dirty="0">
                <a:latin typeface="Times New Roman"/>
                <a:ea typeface="+mn-lt"/>
                <a:cs typeface="+mn-lt"/>
              </a:rPr>
              <a:t>A chatbot is an artificially intelligent creature which can converse with humans. This could be text-based, or a spoken conversation. In our project we will be using Python as it is currently the most popular language for creating an AI chatbot. In the middle of AI chatbot, architecture is the Natural Language Processing (NLP) layer.</a:t>
            </a:r>
            <a:endParaRPr lang="en-US">
              <a:latin typeface="Times New Roman"/>
            </a:endParaRPr>
          </a:p>
          <a:p>
            <a:pPr algn="just">
              <a:lnSpc>
                <a:spcPct val="150000"/>
              </a:lnSpc>
            </a:pPr>
            <a:r>
              <a:rPr lang="en-IN" spc="-1" dirty="0">
                <a:latin typeface="Times New Roman"/>
                <a:ea typeface="+mn-lt"/>
                <a:cs typeface="+mn-lt"/>
              </a:rPr>
              <a:t>This project aims to build an user-friendly healthcare chatbot which facilitates the job of a healthcare provider and helps improve their performance by interacting with users in a human-like way.</a:t>
            </a:r>
            <a:endParaRPr lang="en-IN" dirty="0">
              <a:latin typeface="Times New Roman"/>
            </a:endParaRPr>
          </a:p>
          <a:p>
            <a:pPr algn="just">
              <a:lnSpc>
                <a:spcPct val="150000"/>
              </a:lnSpc>
            </a:pPr>
            <a:endParaRPr lang="en-IN" spc="-1" dirty="0">
              <a:latin typeface="Times New Roman"/>
              <a:ea typeface="+mn-lt"/>
              <a:cs typeface="+mn-lt"/>
            </a:endParaRPr>
          </a:p>
          <a:p>
            <a:pPr algn="just">
              <a:lnSpc>
                <a:spcPct val="150000"/>
              </a:lnSpc>
            </a:pPr>
            <a:r>
              <a:rPr lang="en-IN" spc="-1" dirty="0">
                <a:latin typeface="Times New Roman"/>
                <a:ea typeface="+mn-lt"/>
                <a:cs typeface="+mn-lt"/>
              </a:rPr>
              <a:t>Health Care Chat-Bot is a Healthcare Domain Chatbot to simulate the predictions of a General Physician.</a:t>
            </a:r>
            <a:endParaRPr lang="en-US" spc="-1" dirty="0">
              <a:latin typeface="Times New Roman"/>
              <a:ea typeface="+mn-lt"/>
              <a:cs typeface="+mn-lt"/>
            </a:endParaRPr>
          </a:p>
          <a:p>
            <a:pPr algn="just">
              <a:lnSpc>
                <a:spcPct val="150000"/>
              </a:lnSpc>
            </a:pPr>
            <a:r>
              <a:rPr lang="en-IN" spc="-1" err="1">
                <a:latin typeface="Times New Roman"/>
                <a:ea typeface="+mn-lt"/>
                <a:cs typeface="+mn-lt"/>
              </a:rPr>
              <a:t>ChatBot</a:t>
            </a:r>
            <a:r>
              <a:rPr lang="en-IN" spc="-1" dirty="0">
                <a:latin typeface="Times New Roman"/>
                <a:ea typeface="+mn-lt"/>
                <a:cs typeface="+mn-lt"/>
              </a:rPr>
              <a:t> can be described as software that can chat with people using artificial intelligence. These software are used to perform tasks such as quickly responding to users, informing them, helping to purchase products and providing better service to customers. We have made a healthcare based chatbot.</a:t>
            </a:r>
          </a:p>
          <a:p>
            <a:pPr algn="just">
              <a:lnSpc>
                <a:spcPct val="150000"/>
              </a:lnSpc>
            </a:pPr>
            <a:r>
              <a:rPr lang="en-IN" spc="-1" dirty="0">
                <a:latin typeface="Times New Roman"/>
                <a:ea typeface="+mn-lt"/>
                <a:cs typeface="+mn-lt"/>
              </a:rPr>
              <a:t>The three main areas where chatbots can be used are diagnostics, patient engagement outside medical facilities, and mental health. In our major we are working on diagnostic.</a:t>
            </a:r>
          </a:p>
          <a:p>
            <a:pPr algn="just">
              <a:spcAft>
                <a:spcPts val="567"/>
              </a:spcAft>
            </a:pPr>
            <a:endParaRPr lang="en-IN" b="0" strike="noStrike" spc="-1" dirty="0">
              <a:solidFill>
                <a:srgbClr val="000000"/>
              </a:solidFill>
              <a:latin typeface="Arial"/>
            </a:endParaRPr>
          </a:p>
          <a:p>
            <a:pPr algn="just">
              <a:lnSpc>
                <a:spcPct val="150000"/>
              </a:lnSpc>
              <a:spcAft>
                <a:spcPts val="567"/>
              </a:spcAft>
            </a:pPr>
            <a:endParaRPr lang="en-IN"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endParaRPr lang="en-IN" sz="1800" b="0" strike="noStrike" spc="-1">
              <a:solidFill>
                <a:srgbClr val="000000"/>
              </a:solidFill>
              <a:latin typeface="Times New Roman"/>
            </a:endParaRPr>
          </a:p>
          <a:p>
            <a:pPr marL="342900" indent="0" algn="just">
              <a:lnSpc>
                <a:spcPct val="15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a:solidFill>
                <a:srgbClr val="000000"/>
              </a:solidFill>
              <a:latin typeface="Times New Roman"/>
            </a:endParaRPr>
          </a:p>
          <a:p>
            <a:pPr marL="342900" indent="0" algn="just">
              <a:lnSpc>
                <a:spcPct val="15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endParaRPr lang="en-IN" sz="1800" b="0" strike="noStrike" spc="-1">
              <a:solidFill>
                <a:srgbClr val="000000"/>
              </a:solidFill>
              <a:latin typeface="Times New Roman"/>
            </a:endParaRPr>
          </a:p>
          <a:p>
            <a:pPr marL="342900" indent="0" algn="just">
              <a:lnSpc>
                <a:spcPct val="15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endParaRPr lang="en-IN" sz="1800" spc="-1" dirty="0">
              <a:solidFill>
                <a:srgbClr val="000000"/>
              </a:solidFill>
              <a:latin typeface="Times New Roman"/>
              <a:ea typeface="Verdana"/>
            </a:endParaRPr>
          </a:p>
          <a:p>
            <a:pPr marL="342900" indent="0" algn="just">
              <a:lnSpc>
                <a:spcPct val="15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endParaRPr lang="en-IN" sz="1800" b="0" strike="noStrike" spc="-1">
              <a:solidFill>
                <a:srgbClr val="000000"/>
              </a:solidFill>
              <a:latin typeface="Times New Roman"/>
              <a:ea typeface="Verdana"/>
            </a:endParaRPr>
          </a:p>
          <a:p>
            <a:pPr marL="0" indent="0" algn="just">
              <a:lnSpc>
                <a:spcPct val="15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endParaRPr lang="en-IN" sz="1800" spc="-1">
              <a:solidFill>
                <a:srgbClr val="000000"/>
              </a:solidFill>
              <a:latin typeface="Times New Roman"/>
              <a:ea typeface="Verdana"/>
              <a:cs typeface="Times New Roman"/>
            </a:endParaRPr>
          </a:p>
          <a:p>
            <a:pPr marL="0" indent="0" algn="just">
              <a:lnSpc>
                <a:spcPct val="15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1. Enhance User Experience and Accessibility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r>
              <a:rPr lang="en-IN" sz="1800" b="1" strike="noStrike" spc="-1" dirty="0">
                <a:solidFill>
                  <a:srgbClr val="000000"/>
                </a:solidFill>
                <a:latin typeface="Times New Roman"/>
                <a:ea typeface="DejaVu Sans"/>
              </a:rPr>
              <a:t>2</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Improve Accuracy and Relevance of Responses</a:t>
            </a:r>
            <a:endParaRPr lang="en-IN" spc="-1" dirty="0">
              <a:solidFill>
                <a:srgbClr val="000000"/>
              </a:solidFill>
              <a:latin typeface="Times New Roman"/>
              <a:ea typeface="DejaVu Sans"/>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pPr>
            <a:r>
              <a:rPr lang="en-IN" sz="1800" b="1" strike="noStrike" spc="-1" dirty="0">
                <a:solidFill>
                  <a:srgbClr val="000000"/>
                </a:solidFill>
                <a:latin typeface="Times New Roman"/>
                <a:ea typeface="DejaVu Sans"/>
              </a:rPr>
              <a:t>3</a:t>
            </a:r>
            <a:r>
              <a:rPr lang="en-IN" sz="1800" b="0" strike="noStrike"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Enable Continuous Learning and Adaptability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r>
              <a:rPr lang="en-IN" sz="1800" b="1" strike="noStrike" spc="-1" dirty="0">
                <a:solidFill>
                  <a:srgbClr val="000000"/>
                </a:solidFill>
                <a:latin typeface="Times New Roman"/>
                <a:ea typeface="DejaVu Sans"/>
              </a:rPr>
              <a:t>4.</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Ensure Privacy and Data Security</a:t>
            </a:r>
            <a:endParaRPr lang="en-IN" sz="1800" b="0" strike="noStrike" spc="-1" dirty="0">
              <a:solidFill>
                <a:srgbClr val="000000"/>
              </a:solidFill>
              <a:latin typeface="Times New Roman"/>
            </a:endParaRPr>
          </a:p>
          <a:p>
            <a:pPr algn="just"/>
            <a:endParaRPr lang="en-IN" sz="1800" b="0" strike="noStrike" spc="-1">
              <a:solidFill>
                <a:srgbClr val="000000"/>
              </a:solidFill>
              <a:latin typeface="Times New Roman"/>
            </a:endParaRPr>
          </a:p>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1231</TotalTime>
  <Words>2178</Words>
  <Application>Microsoft Office PowerPoint</Application>
  <PresentationFormat>Widescreen</PresentationFormat>
  <Paragraphs>272</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Expected Outcomes</vt:lpstr>
      <vt:lpstr>Expected Outcomes </vt:lpstr>
      <vt:lpstr>Expected Outcomes </vt:lpstr>
      <vt:lpstr>Expected 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Krishnan s</cp:lastModifiedBy>
  <cp:revision>515</cp:revision>
  <dcterms:created xsi:type="dcterms:W3CDTF">2023-03-16T03:26:27Z</dcterms:created>
  <dcterms:modified xsi:type="dcterms:W3CDTF">2024-01-08T12:36:23Z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