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35B2B1C-D4E3-4946-8CE4-F2C60118D34E}" type="datetimeFigureOut">
              <a:rPr lang="en-IN" smtClean="0"/>
              <a:t>22-07-2023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293E9FF-0188-45A1-8B00-F37B16F7771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414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B2B1C-D4E3-4946-8CE4-F2C60118D34E}"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3E9FF-0188-45A1-8B00-F37B16F7771A}" type="slidenum">
              <a:rPr lang="en-IN" smtClean="0"/>
              <a:t>‹#›</a:t>
            </a:fld>
            <a:endParaRPr lang="en-IN"/>
          </a:p>
        </p:txBody>
      </p:sp>
    </p:spTree>
    <p:extLst>
      <p:ext uri="{BB962C8B-B14F-4D97-AF65-F5344CB8AC3E}">
        <p14:creationId xmlns:p14="http://schemas.microsoft.com/office/powerpoint/2010/main" val="19235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B2B1C-D4E3-4946-8CE4-F2C60118D34E}"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3E9FF-0188-45A1-8B00-F37B16F7771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1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B2B1C-D4E3-4946-8CE4-F2C60118D34E}"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3E9FF-0188-45A1-8B00-F37B16F7771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845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B2B1C-D4E3-4946-8CE4-F2C60118D34E}"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3E9FF-0188-45A1-8B00-F37B16F7771A}" type="slidenum">
              <a:rPr lang="en-IN" smtClean="0"/>
              <a:t>‹#›</a:t>
            </a:fld>
            <a:endParaRPr lang="en-IN"/>
          </a:p>
        </p:txBody>
      </p:sp>
    </p:spTree>
    <p:extLst>
      <p:ext uri="{BB962C8B-B14F-4D97-AF65-F5344CB8AC3E}">
        <p14:creationId xmlns:p14="http://schemas.microsoft.com/office/powerpoint/2010/main" val="39236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B2B1C-D4E3-4946-8CE4-F2C60118D34E}"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3E9FF-0188-45A1-8B00-F37B16F7771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158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B2B1C-D4E3-4946-8CE4-F2C60118D34E}"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3E9FF-0188-45A1-8B00-F37B16F7771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6372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B2B1C-D4E3-4946-8CE4-F2C60118D34E}"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3E9FF-0188-45A1-8B00-F37B16F7771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1962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B2B1C-D4E3-4946-8CE4-F2C60118D34E}"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3E9FF-0188-45A1-8B00-F37B16F7771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63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B2B1C-D4E3-4946-8CE4-F2C60118D34E}"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3E9FF-0188-45A1-8B00-F37B16F7771A}" type="slidenum">
              <a:rPr lang="en-IN" smtClean="0"/>
              <a:t>‹#›</a:t>
            </a:fld>
            <a:endParaRPr lang="en-IN"/>
          </a:p>
        </p:txBody>
      </p:sp>
    </p:spTree>
    <p:extLst>
      <p:ext uri="{BB962C8B-B14F-4D97-AF65-F5344CB8AC3E}">
        <p14:creationId xmlns:p14="http://schemas.microsoft.com/office/powerpoint/2010/main" val="60799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B2B1C-D4E3-4946-8CE4-F2C60118D34E}"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3E9FF-0188-45A1-8B00-F37B16F7771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9784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5B2B1C-D4E3-4946-8CE4-F2C60118D34E}"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3E9FF-0188-45A1-8B00-F37B16F7771A}" type="slidenum">
              <a:rPr lang="en-IN" smtClean="0"/>
              <a:t>‹#›</a:t>
            </a:fld>
            <a:endParaRPr lang="en-IN"/>
          </a:p>
        </p:txBody>
      </p:sp>
    </p:spTree>
    <p:extLst>
      <p:ext uri="{BB962C8B-B14F-4D97-AF65-F5344CB8AC3E}">
        <p14:creationId xmlns:p14="http://schemas.microsoft.com/office/powerpoint/2010/main" val="85626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5B2B1C-D4E3-4946-8CE4-F2C60118D34E}" type="datetimeFigureOut">
              <a:rPr lang="en-IN" smtClean="0"/>
              <a:t>22-07-2023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93E9FF-0188-45A1-8B00-F37B16F7771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889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5B2B1C-D4E3-4946-8CE4-F2C60118D34E}" type="datetimeFigureOut">
              <a:rPr lang="en-IN" smtClean="0"/>
              <a:t>22-07-2023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93E9FF-0188-45A1-8B00-F37B16F7771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607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5B2B1C-D4E3-4946-8CE4-F2C60118D34E}" type="datetimeFigureOut">
              <a:rPr lang="en-IN" smtClean="0"/>
              <a:t>22-07-2023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93E9FF-0188-45A1-8B00-F37B16F7771A}" type="slidenum">
              <a:rPr lang="en-IN" smtClean="0"/>
              <a:t>‹#›</a:t>
            </a:fld>
            <a:endParaRPr lang="en-IN"/>
          </a:p>
        </p:txBody>
      </p:sp>
    </p:spTree>
    <p:extLst>
      <p:ext uri="{BB962C8B-B14F-4D97-AF65-F5344CB8AC3E}">
        <p14:creationId xmlns:p14="http://schemas.microsoft.com/office/powerpoint/2010/main" val="401541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B2B1C-D4E3-4946-8CE4-F2C60118D34E}"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3E9FF-0188-45A1-8B00-F37B16F7771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820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B2B1C-D4E3-4946-8CE4-F2C60118D34E}"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3E9FF-0188-45A1-8B00-F37B16F7771A}" type="slidenum">
              <a:rPr lang="en-IN" smtClean="0"/>
              <a:t>‹#›</a:t>
            </a:fld>
            <a:endParaRPr lang="en-IN"/>
          </a:p>
        </p:txBody>
      </p:sp>
    </p:spTree>
    <p:extLst>
      <p:ext uri="{BB962C8B-B14F-4D97-AF65-F5344CB8AC3E}">
        <p14:creationId xmlns:p14="http://schemas.microsoft.com/office/powerpoint/2010/main" val="115872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5B2B1C-D4E3-4946-8CE4-F2C60118D34E}" type="datetimeFigureOut">
              <a:rPr lang="en-IN" smtClean="0"/>
              <a:t>22-07-2023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93E9FF-0188-45A1-8B00-F37B16F7771A}" type="slidenum">
              <a:rPr lang="en-IN" smtClean="0"/>
              <a:t>‹#›</a:t>
            </a:fld>
            <a:endParaRPr lang="en-IN"/>
          </a:p>
        </p:txBody>
      </p:sp>
    </p:spTree>
    <p:extLst>
      <p:ext uri="{BB962C8B-B14F-4D97-AF65-F5344CB8AC3E}">
        <p14:creationId xmlns:p14="http://schemas.microsoft.com/office/powerpoint/2010/main" val="2816577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029F-8C9E-49B0-8E90-78A2415C407A}"/>
              </a:ext>
            </a:extLst>
          </p:cNvPr>
          <p:cNvSpPr>
            <a:spLocks noGrp="1"/>
          </p:cNvSpPr>
          <p:nvPr>
            <p:ph type="ctrTitle"/>
          </p:nvPr>
        </p:nvSpPr>
        <p:spPr>
          <a:xfrm>
            <a:off x="2688165" y="1368190"/>
            <a:ext cx="6815669" cy="2166795"/>
          </a:xfrm>
        </p:spPr>
        <p:txBody>
          <a:bodyPr/>
          <a:lstStyle/>
          <a:p>
            <a:r>
              <a:rPr lang="en-IN" sz="4000" dirty="0">
                <a:latin typeface="Times New Roman" panose="02020603050405020304" pitchFamily="18" charset="0"/>
                <a:cs typeface="Times New Roman" panose="02020603050405020304" pitchFamily="18" charset="0"/>
              </a:rPr>
              <a:t>Group Face Expression Recognition in Deep Learning</a:t>
            </a:r>
          </a:p>
        </p:txBody>
      </p:sp>
      <p:sp>
        <p:nvSpPr>
          <p:cNvPr id="3" name="Subtitle 2">
            <a:extLst>
              <a:ext uri="{FF2B5EF4-FFF2-40B4-BE49-F238E27FC236}">
                <a16:creationId xmlns:a16="http://schemas.microsoft.com/office/drawing/2014/main" id="{877C2510-337C-47CC-B96F-BA89C27F314A}"/>
              </a:ext>
            </a:extLst>
          </p:cNvPr>
          <p:cNvSpPr>
            <a:spLocks noGrp="1"/>
          </p:cNvSpPr>
          <p:nvPr>
            <p:ph type="subTitle" idx="1"/>
          </p:nvPr>
        </p:nvSpPr>
        <p:spPr>
          <a:xfrm>
            <a:off x="1459264" y="3834048"/>
            <a:ext cx="9144000" cy="1655762"/>
          </a:xfrm>
        </p:spPr>
        <p:txBody>
          <a:bodyPr>
            <a:normAutofit/>
          </a:bodyPr>
          <a:lstStyle/>
          <a:p>
            <a:r>
              <a:rPr lang="en-IN" sz="2000" dirty="0">
                <a:latin typeface="Times New Roman" panose="02020603050405020304" pitchFamily="18" charset="0"/>
                <a:cs typeface="Times New Roman" panose="02020603050405020304" pitchFamily="18" charset="0"/>
              </a:rPr>
              <a:t>Mentor name: Mr. ANKIT TOMAR</a:t>
            </a:r>
          </a:p>
          <a:p>
            <a:r>
              <a:rPr lang="en-IN" sz="2000" dirty="0">
                <a:latin typeface="Times New Roman" panose="02020603050405020304" pitchFamily="18" charset="0"/>
                <a:cs typeface="Times New Roman" panose="02020603050405020304" pitchFamily="18" charset="0"/>
              </a:rPr>
              <a:t>Submitted by: KRISHNANSHU GOYAL</a:t>
            </a:r>
          </a:p>
          <a:p>
            <a:r>
              <a:rPr lang="en-IN" sz="2000" dirty="0">
                <a:latin typeface="Times New Roman" panose="02020603050405020304" pitchFamily="18" charset="0"/>
                <a:cs typeface="Times New Roman" panose="02020603050405020304" pitchFamily="18" charset="0"/>
              </a:rPr>
              <a:t>University Roll Number: 20188891</a:t>
            </a:r>
          </a:p>
        </p:txBody>
      </p:sp>
    </p:spTree>
    <p:extLst>
      <p:ext uri="{BB962C8B-B14F-4D97-AF65-F5344CB8AC3E}">
        <p14:creationId xmlns:p14="http://schemas.microsoft.com/office/powerpoint/2010/main" val="391518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A1B1F6-AE47-4760-BF95-F806C75E2C5D}"/>
              </a:ext>
            </a:extLst>
          </p:cNvPr>
          <p:cNvSpPr txBox="1"/>
          <p:nvPr/>
        </p:nvSpPr>
        <p:spPr>
          <a:xfrm>
            <a:off x="704006" y="817295"/>
            <a:ext cx="10964709" cy="3785652"/>
          </a:xfrm>
          <a:prstGeom prst="rect">
            <a:avLst/>
          </a:prstGeom>
          <a:noFill/>
        </p:spPr>
        <p:txBody>
          <a:bodyPr wrap="square" rtlCol="0">
            <a:spAutoFit/>
          </a:bodyPr>
          <a:lstStyle/>
          <a:p>
            <a:pPr marL="342900" indent="-342900" algn="l">
              <a:buFont typeface="Arial" panose="020B0604020202020204" pitchFamily="34" charset="0"/>
              <a:buChar char="•"/>
            </a:pPr>
            <a:endParaRPr lang="en-US" sz="2000" b="1"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Adversarial Robustness</a:t>
            </a:r>
            <a:r>
              <a:rPr lang="en-US" sz="2000" b="0" i="0" dirty="0">
                <a:effectLst/>
                <a:latin typeface="Times New Roman" panose="02020603050405020304" pitchFamily="18" charset="0"/>
                <a:cs typeface="Times New Roman" panose="02020603050405020304" pitchFamily="18" charset="0"/>
              </a:rPr>
              <a:t>: Ensuring the models' robustness against adversarial attacks is crucial to avoid potential security and privacy risks.</a:t>
            </a:r>
          </a:p>
          <a:p>
            <a:pPr marL="457200" indent="-457200" algn="l">
              <a:buFont typeface="Arial" panose="020B0604020202020204" pitchFamily="34" charset="0"/>
              <a:buChar char="•"/>
            </a:pPr>
            <a:endParaRPr lang="en-US" sz="2000" b="1" i="0" dirty="0">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Transfer Learning</a:t>
            </a:r>
            <a:r>
              <a:rPr lang="en-US" sz="2000" b="0" i="0" dirty="0">
                <a:effectLst/>
                <a:latin typeface="Times New Roman" panose="02020603050405020304" pitchFamily="18" charset="0"/>
                <a:cs typeface="Times New Roman" panose="02020603050405020304" pitchFamily="18" charset="0"/>
              </a:rPr>
              <a:t>: Exploring transfer learning techniques to leverage pre-trained models from related tasks can accelerate model training and improve performance in group expression recognition.</a:t>
            </a:r>
          </a:p>
          <a:p>
            <a:pPr marL="457200" indent="-457200"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Ethical Guidelines</a:t>
            </a:r>
            <a:r>
              <a:rPr lang="en-US" sz="2000" b="0" i="0" dirty="0">
                <a:effectLst/>
                <a:latin typeface="Times New Roman" panose="02020603050405020304" pitchFamily="18" charset="0"/>
                <a:cs typeface="Times New Roman" panose="02020603050405020304" pitchFamily="18" charset="0"/>
              </a:rPr>
              <a:t>: Developing clear ethical guidelines and standards for the responsible use of Group Face Expression Recognition technology will help address privacy concerns and potential biases.</a:t>
            </a:r>
          </a:p>
          <a:p>
            <a:pPr marL="457200" indent="-457200">
              <a:buFont typeface="+mj-lt"/>
              <a:buAutoNum type="arabicPeriod" startAt="6"/>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9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58979-5EF7-4ADC-8548-F6FA7F262264}"/>
              </a:ext>
            </a:extLst>
          </p:cNvPr>
          <p:cNvSpPr txBox="1"/>
          <p:nvPr/>
        </p:nvSpPr>
        <p:spPr>
          <a:xfrm>
            <a:off x="663547" y="2589451"/>
            <a:ext cx="10357805" cy="923330"/>
          </a:xfrm>
          <a:prstGeom prst="rect">
            <a:avLst/>
          </a:prstGeom>
          <a:noFill/>
        </p:spPr>
        <p:txBody>
          <a:bodyPr wrap="square" rtlCol="0">
            <a:spAutoFit/>
          </a:bodyPr>
          <a:lstStyle/>
          <a:p>
            <a:pPr algn="ctr"/>
            <a:r>
              <a:rPr lang="en-IN" sz="5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26714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21F576-F5A1-4032-8F5F-A818582ADCC5}"/>
              </a:ext>
            </a:extLst>
          </p:cNvPr>
          <p:cNvSpPr txBox="1"/>
          <p:nvPr/>
        </p:nvSpPr>
        <p:spPr>
          <a:xfrm>
            <a:off x="969696" y="1942088"/>
            <a:ext cx="10252608" cy="4007315"/>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pPr>
              <a:lnSpc>
                <a:spcPct val="150000"/>
              </a:lnSpc>
            </a:pPr>
            <a:r>
              <a:rPr lang="en-US" sz="2000" b="0" i="0" dirty="0">
                <a:effectLst/>
                <a:latin typeface="Times New Roman" panose="02020603050405020304" pitchFamily="18" charset="0"/>
                <a:cs typeface="Times New Roman" panose="02020603050405020304" pitchFamily="18" charset="0"/>
              </a:rPr>
              <a:t>Group Face Expression Recognition in Deep Learning is a field that focuses on using deep learning techniques to detect and interpret facial expressions from images or videos containing multiple people. It aims to understand the emotions displayed by a group of individuals simultaneously. This area is crucial for applications like social robotics, human-computer interaction, and emotion-aware systems. Challenges include occlusions, interactions between individuals, and varying facial orientations. Spatial and temporal attention mechanisms are used to address these issues. Though datasets are limited, this area shows promise in understanding emotional dynamics in social settings and enhancing emotional AI understanding.</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14A2161-88CA-49EA-BBB3-C58A78AC793D}"/>
              </a:ext>
            </a:extLst>
          </p:cNvPr>
          <p:cNvSpPr txBox="1"/>
          <p:nvPr/>
        </p:nvSpPr>
        <p:spPr>
          <a:xfrm>
            <a:off x="848315" y="1157258"/>
            <a:ext cx="10373989" cy="1569660"/>
          </a:xfrm>
          <a:prstGeom prst="rect">
            <a:avLst/>
          </a:prstGeom>
          <a:noFill/>
        </p:spPr>
        <p:txBody>
          <a:bodyPr wrap="square" rtlCol="0">
            <a:spAutoFit/>
          </a:bodyPr>
          <a:lstStyle/>
          <a:p>
            <a:pPr algn="ctr"/>
            <a:r>
              <a:rPr lang="en-IN" sz="4800" dirty="0">
                <a:latin typeface="Times New Roman" panose="02020603050405020304" pitchFamily="18" charset="0"/>
                <a:cs typeface="Times New Roman" panose="02020603050405020304" pitchFamily="18" charset="0"/>
              </a:rPr>
              <a:t>INTRODUCTION</a:t>
            </a:r>
          </a:p>
          <a:p>
            <a:pPr algn="ctr"/>
            <a:endParaRPr lang="en-IN" sz="4800" dirty="0"/>
          </a:p>
        </p:txBody>
      </p:sp>
    </p:spTree>
    <p:extLst>
      <p:ext uri="{BB962C8B-B14F-4D97-AF65-F5344CB8AC3E}">
        <p14:creationId xmlns:p14="http://schemas.microsoft.com/office/powerpoint/2010/main" val="171311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EE5E47-2A44-469A-8219-A0576C501908}"/>
              </a:ext>
            </a:extLst>
          </p:cNvPr>
          <p:cNvSpPr txBox="1"/>
          <p:nvPr/>
        </p:nvSpPr>
        <p:spPr>
          <a:xfrm>
            <a:off x="860453" y="885405"/>
            <a:ext cx="10471094" cy="6093976"/>
          </a:xfrm>
          <a:prstGeom prst="rect">
            <a:avLst/>
          </a:prstGeom>
          <a:noFill/>
        </p:spPr>
        <p:txBody>
          <a:bodyPr wrap="square" rtlCol="0">
            <a:spAutoFit/>
          </a:bodyPr>
          <a:lstStyle/>
          <a:p>
            <a:pPr algn="ctr"/>
            <a:endParaRPr lang="en-IN" sz="4000" dirty="0">
              <a:latin typeface="Times New Roman" panose="02020603050405020304" pitchFamily="18" charset="0"/>
              <a:cs typeface="Times New Roman" panose="02020603050405020304" pitchFamily="18" charset="0"/>
            </a:endParaRPr>
          </a:p>
          <a:p>
            <a:pPr>
              <a:tabLst>
                <a:tab pos="32004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methodology of group face expression recognition in deep learning typically involves several key steps. Here is a general overview of the methodology: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tabLst>
                <a:tab pos="32004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tabLst>
                <a:tab pos="32004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Data Collection</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Collect a dataset of group images or videos containing multiple faces with labeled expressions. The dataset should cover a diverse range of group compositions, expressions, lighting conditions, and occlusions.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tabLst>
                <a:tab pos="320040" algn="l"/>
              </a:tabLs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tabLst>
                <a:tab pos="32004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Preprocess the dataset by performing face detection and alignment to isolate individual faces and align them to a consistent reference frame. This step helps in mitigating variations caused by head pose and improves subsequent analysis.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tabLst>
                <a:tab pos="32004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tabLst>
                <a:tab pos="32004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Feature Extraction</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Employ deep learning techniques, such as convolutional neural networks (CNNs), to extract discriminative features from the aligned faces. The CNN model is typically pretrained on a large-scale dataset (e.g., ImageNet) or initialized with random weights and fine-tuned on the target emotion recognition task.</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tabLst>
                <a:tab pos="32004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8107F1B-A853-42C3-9E2D-4556FFD69C20}"/>
              </a:ext>
            </a:extLst>
          </p:cNvPr>
          <p:cNvSpPr txBox="1"/>
          <p:nvPr/>
        </p:nvSpPr>
        <p:spPr>
          <a:xfrm>
            <a:off x="1011504" y="663547"/>
            <a:ext cx="10163597" cy="1569660"/>
          </a:xfrm>
          <a:prstGeom prst="rect">
            <a:avLst/>
          </a:prstGeom>
          <a:noFill/>
        </p:spPr>
        <p:txBody>
          <a:bodyPr wrap="square" rtlCol="0">
            <a:spAutoFit/>
          </a:bodyPr>
          <a:lstStyle/>
          <a:p>
            <a:pPr algn="ctr"/>
            <a:r>
              <a:rPr lang="en-IN" sz="4800" dirty="0">
                <a:latin typeface="Times New Roman" panose="02020603050405020304" pitchFamily="18" charset="0"/>
                <a:cs typeface="Times New Roman" panose="02020603050405020304" pitchFamily="18" charset="0"/>
              </a:rPr>
              <a:t>METHODOLOGY</a:t>
            </a:r>
          </a:p>
          <a:p>
            <a:pPr algn="ctr"/>
            <a:endParaRPr lang="en-IN" sz="4800" dirty="0"/>
          </a:p>
        </p:txBody>
      </p:sp>
    </p:spTree>
    <p:extLst>
      <p:ext uri="{BB962C8B-B14F-4D97-AF65-F5344CB8AC3E}">
        <p14:creationId xmlns:p14="http://schemas.microsoft.com/office/powerpoint/2010/main" val="9929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230247-037D-4C83-8741-AD28CDE27248}"/>
              </a:ext>
            </a:extLst>
          </p:cNvPr>
          <p:cNvSpPr txBox="1"/>
          <p:nvPr/>
        </p:nvSpPr>
        <p:spPr>
          <a:xfrm>
            <a:off x="925189" y="860710"/>
            <a:ext cx="10341621" cy="5632311"/>
          </a:xfrm>
          <a:prstGeom prst="rect">
            <a:avLst/>
          </a:prstGeom>
          <a:noFill/>
        </p:spPr>
        <p:txBody>
          <a:bodyPr wrap="square" rtlCol="0">
            <a:spAutoFit/>
          </a:bodyPr>
          <a:lstStyle/>
          <a:p>
            <a:pPr marL="342900" indent="-342900">
              <a:buFont typeface="Arial" panose="020B0604020202020204" pitchFamily="34" charset="0"/>
              <a:buChar char="•"/>
            </a:pPr>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Architecture Design</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Design a deep learning architecture suitable for group face expression recognition. This architecture should be capable of processing multiple faces simultaneously and capturing both local facial cues and global interactions between individuals within a group.</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Training</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Train the deep learning model using the labeled dataset. This involves optimizing the model's parameters (e.g., weights and biases) to minimize the classification error between predicted and ground-truth expressions. The training process typically involves backpropagation and gradient descent algorithms.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tabLst>
                <a:tab pos="320040" algn="l"/>
              </a:tabLst>
            </a:pPr>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Validation and Testing</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Evaluate the trained model on validation and test datasets to assess its performance. This step helps in assessing the generalization ability of the model and fine-tuning hyperparameters if necessary.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tabLst>
                <a:tab pos="320040" algn="l"/>
              </a:tabLst>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tabLst>
                <a:tab pos="320040" algn="l"/>
              </a:tabLst>
            </a:pPr>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Post-processing</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Apply post-processing techniques, such as smoothing or temporal aggregation, to enhance the robustness and stability of the predicted expressions over time or across consecutive frames.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15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D58BC0-F32F-4AA0-BE09-C835A0CB2088}"/>
              </a:ext>
            </a:extLst>
          </p:cNvPr>
          <p:cNvSpPr txBox="1"/>
          <p:nvPr/>
        </p:nvSpPr>
        <p:spPr>
          <a:xfrm>
            <a:off x="917097" y="1382286"/>
            <a:ext cx="10357806" cy="4401205"/>
          </a:xfrm>
          <a:prstGeom prst="rect">
            <a:avLst/>
          </a:prstGeom>
          <a:noFill/>
        </p:spPr>
        <p:txBody>
          <a:bodyPr wrap="square" rtlCol="0">
            <a:spAutoFit/>
          </a:bodyPr>
          <a:lstStyle/>
          <a:p>
            <a:pPr marL="342900" indent="-342900">
              <a:buFont typeface="Arial" panose="020B0604020202020204" pitchFamily="34" charset="0"/>
              <a:buChar char="•"/>
              <a:tabLst>
                <a:tab pos="320040" algn="l"/>
              </a:tabLst>
            </a:pPr>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Evaluation Metrics</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Assess the performance of the model using appropriate evaluation metrics such as accuracy, precision, recall, F1 score, or confusion matrix. These metrics provide insights into the model's effectiveness in recognizing group face expressions.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tabLst>
                <a:tab pos="320040" algn="l"/>
              </a:tabLst>
            </a:pPr>
            <a:endParaRPr lang="en-US" sz="20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tabLst>
                <a:tab pos="320040" algn="l"/>
              </a:tabLst>
            </a:pPr>
            <a:r>
              <a:rPr lang="en-US" sz="2000" b="1" u="sng" dirty="0">
                <a:effectLst/>
                <a:latin typeface="Times New Roman" panose="02020603050405020304" pitchFamily="18" charset="0"/>
                <a:ea typeface="Times New Roman" panose="02020603050405020304" pitchFamily="18" charset="0"/>
              </a:rPr>
              <a:t>Fine-tuning and Iterative Improvement</a:t>
            </a:r>
            <a:r>
              <a:rPr lang="en-US" sz="2000" b="1"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Iterate on the methodology by incorporating feedback from the evaluation phase. Fine-tune the model, explore different architectures, or consider additional techniques such as attention mechanisms, graph convolutional networks, or recurrent neural networks to further improve performance.</a:t>
            </a:r>
            <a:endParaRPr lang="en-IN" sz="2000" dirty="0">
              <a:effectLst/>
              <a:latin typeface="Calibri" panose="020F0502020204030204" pitchFamily="34" charset="0"/>
              <a:ea typeface="Calibri" panose="020F0502020204030204" pitchFamily="34" charset="0"/>
            </a:endParaRPr>
          </a:p>
          <a:p>
            <a:pPr marL="342900" indent="-342900">
              <a:buFont typeface="Arial" panose="020B0604020202020204" pitchFamily="34" charset="0"/>
              <a:buChar char="•"/>
              <a:tabLst>
                <a:tab pos="320040" algn="l"/>
              </a:tabLst>
            </a:pPr>
            <a:endParaRPr lang="en-IN" sz="2000" dirty="0">
              <a:effectLst/>
              <a:latin typeface="Calibri" panose="020F0502020204030204" pitchFamily="34" charset="0"/>
              <a:ea typeface="Calibri" panose="020F0502020204030204" pitchFamily="34" charset="0"/>
            </a:endParaRPr>
          </a:p>
          <a:p>
            <a:pPr marL="342900" indent="-342900">
              <a:buFont typeface="Arial" panose="020B0604020202020204" pitchFamily="34" charset="0"/>
              <a:buChar char="•"/>
              <a:tabLst>
                <a:tab pos="320040" algn="l"/>
              </a:tabLst>
            </a:pPr>
            <a:r>
              <a:rPr lang="en-US" sz="2000" b="1" u="sng" dirty="0">
                <a:effectLst/>
                <a:latin typeface="Times New Roman" panose="02020603050405020304" pitchFamily="18" charset="0"/>
                <a:ea typeface="Times New Roman" panose="02020603050405020304" pitchFamily="18" charset="0"/>
              </a:rPr>
              <a:t>Deployment and Application</a:t>
            </a:r>
            <a:r>
              <a:rPr lang="en-US" sz="2000" b="1"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Once the model achieves satisfactory performance, it can be deployed for real-world applications such as social behavior analysis, crowd monitoring, or human-computer interaction, where group face expression recognition can provide valuable insights.</a:t>
            </a:r>
            <a:endParaRPr lang="en-IN" sz="2000" dirty="0">
              <a:effectLst/>
              <a:latin typeface="Calibri" panose="020F0502020204030204" pitchFamily="34" charset="0"/>
              <a:ea typeface="Calibri" panose="020F0502020204030204" pitchFamily="34" charset="0"/>
            </a:endParaRPr>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335011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EAADC7-4FD2-468E-919E-E5CA0CEF86B8}"/>
              </a:ext>
            </a:extLst>
          </p:cNvPr>
          <p:cNvSpPr txBox="1"/>
          <p:nvPr/>
        </p:nvSpPr>
        <p:spPr>
          <a:xfrm>
            <a:off x="784927" y="1683143"/>
            <a:ext cx="10827144" cy="5324535"/>
          </a:xfrm>
          <a:prstGeom prst="rect">
            <a:avLst/>
          </a:prstGeom>
          <a:noFill/>
        </p:spPr>
        <p:txBody>
          <a:bodyPr wrap="square" rtlCol="0">
            <a:spAutoFit/>
          </a:bodyPr>
          <a:lstStyle/>
          <a:p>
            <a:pPr marL="342900" indent="-342900" algn="ct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Deep learning models, particularly with spatial and temporal attention mechanisms, show promising results in recognizing facial expressions in group settings.</a:t>
            </a:r>
          </a:p>
          <a:p>
            <a:pPr marL="342900" indent="-342900"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Accuracy in group expression recognition is comparable to or even surpasses individual expression recognition.</a:t>
            </a:r>
          </a:p>
          <a:p>
            <a:pPr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Group Face Expression Recognition has potential applications in human-robot interaction, emotion-aware systems, and sentiment analysis in videos.</a:t>
            </a:r>
          </a:p>
          <a:p>
            <a:pPr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Dataset availability with diverse group expressions remains a challenge, affecting model generalization.</a:t>
            </a:r>
          </a:p>
          <a:p>
            <a:pPr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Scaling models for larger groups while maintaining accuracy is an ongoing concern.</a:t>
            </a:r>
          </a:p>
          <a:p>
            <a:pPr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3E4ECAD-46E9-460A-A16F-48BAC7E081EE}"/>
              </a:ext>
            </a:extLst>
          </p:cNvPr>
          <p:cNvSpPr txBox="1"/>
          <p:nvPr/>
        </p:nvSpPr>
        <p:spPr>
          <a:xfrm>
            <a:off x="1394527" y="809203"/>
            <a:ext cx="9402945" cy="1569660"/>
          </a:xfrm>
          <a:prstGeom prst="rect">
            <a:avLst/>
          </a:prstGeom>
          <a:noFill/>
        </p:spPr>
        <p:txBody>
          <a:bodyPr wrap="square" rtlCol="0">
            <a:spAutoFit/>
          </a:bodyPr>
          <a:lstStyle/>
          <a:p>
            <a:pPr algn="ctr"/>
            <a:r>
              <a:rPr lang="en-IN" sz="4800" dirty="0">
                <a:latin typeface="Times New Roman" panose="02020603050405020304" pitchFamily="18" charset="0"/>
                <a:cs typeface="Times New Roman" panose="02020603050405020304" pitchFamily="18" charset="0"/>
              </a:rPr>
              <a:t>RESULT AND DISCUSSION</a:t>
            </a:r>
          </a:p>
          <a:p>
            <a:pPr algn="ctr"/>
            <a:endParaRPr lang="en-IN" sz="4800" dirty="0"/>
          </a:p>
        </p:txBody>
      </p:sp>
    </p:spTree>
    <p:extLst>
      <p:ext uri="{BB962C8B-B14F-4D97-AF65-F5344CB8AC3E}">
        <p14:creationId xmlns:p14="http://schemas.microsoft.com/office/powerpoint/2010/main" val="300912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F52D44-36A9-4579-8C5C-C6178800FADA}"/>
              </a:ext>
            </a:extLst>
          </p:cNvPr>
          <p:cNvSpPr txBox="1"/>
          <p:nvPr/>
        </p:nvSpPr>
        <p:spPr>
          <a:xfrm>
            <a:off x="945419" y="1553672"/>
            <a:ext cx="10301161" cy="2831544"/>
          </a:xfrm>
          <a:prstGeom prst="rect">
            <a:avLst/>
          </a:prstGeom>
          <a:noFill/>
        </p:spPr>
        <p:txBody>
          <a:bodyPr wrap="square" rtlCol="0">
            <a:spAutoFit/>
          </a:bodyPr>
          <a:lstStyle/>
          <a:p>
            <a:pPr>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Capturing complex social interactions and context is challenging, leading to potential misinterpretations.</a:t>
            </a:r>
          </a:p>
          <a:p>
            <a:pPr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Real-time processing of deep learning models for group expression recognition is computationally intensive.</a:t>
            </a:r>
          </a:p>
          <a:p>
            <a:pPr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Ethical considerations regarding privacy, surveillance, and biases must be addressed in implementing this technology.</a:t>
            </a:r>
          </a:p>
          <a:p>
            <a:endParaRPr lang="en-IN" dirty="0"/>
          </a:p>
        </p:txBody>
      </p:sp>
    </p:spTree>
    <p:extLst>
      <p:ext uri="{BB962C8B-B14F-4D97-AF65-F5344CB8AC3E}">
        <p14:creationId xmlns:p14="http://schemas.microsoft.com/office/powerpoint/2010/main" val="266922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B13204-4A60-42E6-BB89-B954CA459753}"/>
              </a:ext>
            </a:extLst>
          </p:cNvPr>
          <p:cNvSpPr txBox="1"/>
          <p:nvPr/>
        </p:nvSpPr>
        <p:spPr>
          <a:xfrm>
            <a:off x="416739" y="1197621"/>
            <a:ext cx="11231745" cy="1323439"/>
          </a:xfrm>
          <a:prstGeom prst="rect">
            <a:avLst/>
          </a:prstGeom>
          <a:noFill/>
        </p:spPr>
        <p:txBody>
          <a:bodyPr wrap="square" rtlCol="0">
            <a:spAutoFit/>
          </a:bodyPr>
          <a:lstStyle/>
          <a:p>
            <a:pPr algn="ctr"/>
            <a:r>
              <a:rPr lang="en-IN" sz="4000" u="sng" dirty="0">
                <a:effectLst/>
                <a:latin typeface="Times New Roman" panose="02020603050405020304" pitchFamily="18" charset="0"/>
                <a:ea typeface="Times New Roman" panose="02020603050405020304" pitchFamily="18" charset="0"/>
                <a:cs typeface="Times New Roman" panose="02020603050405020304" pitchFamily="18" charset="0"/>
              </a:rPr>
              <a:t>CONCLUSION AND FUTURE WORK</a:t>
            </a:r>
            <a:endParaRPr lang="en-IN" sz="4000" u="sng"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4000" dirty="0"/>
          </a:p>
        </p:txBody>
      </p:sp>
      <p:sp>
        <p:nvSpPr>
          <p:cNvPr id="3" name="TextBox 2">
            <a:extLst>
              <a:ext uri="{FF2B5EF4-FFF2-40B4-BE49-F238E27FC236}">
                <a16:creationId xmlns:a16="http://schemas.microsoft.com/office/drawing/2014/main" id="{F81FA483-FF79-497F-9743-51E1D0F3F0F5}"/>
              </a:ext>
            </a:extLst>
          </p:cNvPr>
          <p:cNvSpPr txBox="1"/>
          <p:nvPr/>
        </p:nvSpPr>
        <p:spPr>
          <a:xfrm>
            <a:off x="809204" y="2370966"/>
            <a:ext cx="10839280" cy="3477875"/>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In conclusion, Group Face Expression Recognition in Deep Learning has shown promising results in accurately understanding emotional dynamics within social interactions. The integration of spatial and temporal attention mechanisms has enabled efficient recognition of facial expressions in groups, comparable to individual expression recognition. Despite the progress, challenges such as dataset availability, model scalability, and understanding complex social context remain. Addressing these challenges will pave the way for real-world applications, including human-robot interaction and emotion-aware systems, while ensuring responsible and ethical deployment. Further research and advancements in these areas will unlock the full potential of this technology in diverse practical scenarios.</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12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438E48-1A9C-458B-A5C1-6F1DF0EB78A7}"/>
              </a:ext>
            </a:extLst>
          </p:cNvPr>
          <p:cNvSpPr txBox="1"/>
          <p:nvPr/>
        </p:nvSpPr>
        <p:spPr>
          <a:xfrm>
            <a:off x="728283" y="825388"/>
            <a:ext cx="10899972" cy="5324535"/>
          </a:xfrm>
          <a:prstGeom prst="rect">
            <a:avLst/>
          </a:prstGeom>
          <a:noFill/>
        </p:spPr>
        <p:txBody>
          <a:bodyPr wrap="square" rtlCol="0">
            <a:spAutoFit/>
          </a:bodyPr>
          <a:lstStyle/>
          <a:p>
            <a:pPr algn="l"/>
            <a:r>
              <a:rPr lang="en-US" sz="2000" b="0" i="0" dirty="0">
                <a:effectLst/>
                <a:latin typeface="Times New Roman" panose="02020603050405020304" pitchFamily="18" charset="0"/>
                <a:cs typeface="Times New Roman" panose="02020603050405020304" pitchFamily="18" charset="0"/>
              </a:rPr>
              <a:t>Future research in Group Face Expression Recognition in Deep Learning should focus on the following areas:</a:t>
            </a:r>
          </a:p>
          <a:p>
            <a:pPr algn="l">
              <a:buFont typeface="+mj-lt"/>
              <a:buAutoNum type="arabicPeriod"/>
            </a:pPr>
            <a:endParaRPr lang="en-US" sz="2000" b="1"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Dataset Expansion</a:t>
            </a:r>
            <a:r>
              <a:rPr lang="en-US" sz="2000" b="0" i="0" dirty="0">
                <a:effectLst/>
                <a:latin typeface="Times New Roman" panose="02020603050405020304" pitchFamily="18" charset="0"/>
                <a:cs typeface="Times New Roman" panose="02020603050405020304" pitchFamily="18" charset="0"/>
              </a:rPr>
              <a:t>: Efforts should be made to create larger and more diverse datasets with various group expressions and interactions. A broader dataset will improve the model's ability to generalize to different scenarios.</a:t>
            </a:r>
          </a:p>
          <a:p>
            <a:pPr marL="342900" indent="-342900" algn="l">
              <a:buFont typeface="Arial" panose="020B0604020202020204" pitchFamily="34" charset="0"/>
              <a:buChar char="•"/>
            </a:pPr>
            <a:endParaRPr lang="en-US" sz="2000" b="1"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Interpretable Models</a:t>
            </a:r>
            <a:r>
              <a:rPr lang="en-US" sz="2000" b="0" i="0" dirty="0">
                <a:effectLst/>
                <a:latin typeface="Times New Roman" panose="02020603050405020304" pitchFamily="18" charset="0"/>
                <a:cs typeface="Times New Roman" panose="02020603050405020304" pitchFamily="18" charset="0"/>
              </a:rPr>
              <a:t>: Developing interpretable deep learning models can aid in understanding the reasoning behind the model's predictions, enhancing trust and transparency in the system.</a:t>
            </a:r>
          </a:p>
          <a:p>
            <a:pPr marL="342900" indent="-342900" algn="l">
              <a:buFont typeface="Arial" panose="020B0604020202020204" pitchFamily="34" charset="0"/>
              <a:buChar char="•"/>
            </a:pPr>
            <a:endParaRPr lang="en-US" sz="2000" b="1"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Real-time Implementation</a:t>
            </a:r>
            <a:r>
              <a:rPr lang="en-US" sz="2000" b="0" i="0" dirty="0">
                <a:effectLst/>
                <a:latin typeface="Times New Roman" panose="02020603050405020304" pitchFamily="18" charset="0"/>
                <a:cs typeface="Times New Roman" panose="02020603050405020304" pitchFamily="18" charset="0"/>
              </a:rPr>
              <a:t>: Optimizing the deep learning models to achieve real-time processing will enable faster and more responsive applications in real-world settings.</a:t>
            </a:r>
          </a:p>
          <a:p>
            <a:pPr marL="342900" indent="-342900" algn="l">
              <a:buFont typeface="Arial" panose="020B0604020202020204" pitchFamily="34" charset="0"/>
              <a:buChar char="•"/>
            </a:pPr>
            <a:endParaRPr lang="en-US" sz="2000" b="1"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Multi-modal Fusion</a:t>
            </a:r>
            <a:r>
              <a:rPr lang="en-US" sz="2000" b="0" i="0" dirty="0">
                <a:effectLst/>
                <a:latin typeface="Times New Roman" panose="02020603050405020304" pitchFamily="18" charset="0"/>
                <a:cs typeface="Times New Roman" panose="02020603050405020304" pitchFamily="18" charset="0"/>
              </a:rPr>
              <a:t>: Investigating the fusion of multi-modal data, such as audio and body language, with facial expressions can lead to a more comprehensive understanding of emotions in group interactions.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012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48</TotalTime>
  <Words>1043</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Garamond</vt:lpstr>
      <vt:lpstr>Times New Roman</vt:lpstr>
      <vt:lpstr>Organic</vt:lpstr>
      <vt:lpstr>Group Face Expression Recognition in Deep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Face Expression Recognition in Deep Learning</dc:title>
  <dc:creator>Krishnanshu Goyal</dc:creator>
  <cp:lastModifiedBy>Krishnanshu Goyal</cp:lastModifiedBy>
  <cp:revision>4</cp:revision>
  <dcterms:created xsi:type="dcterms:W3CDTF">2023-07-21T16:22:53Z</dcterms:created>
  <dcterms:modified xsi:type="dcterms:W3CDTF">2023-07-21T20:27:06Z</dcterms:modified>
</cp:coreProperties>
</file>