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4" r:id="rId8"/>
    <p:sldId id="263" r:id="rId9"/>
    <p:sldId id="265" r:id="rId10"/>
    <p:sldId id="267" r:id="rId11"/>
    <p:sldId id="261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0918-EB29-46B6-8D12-21CB6B90405E}" type="datetimeFigureOut">
              <a:rPr lang="en-US" smtClean="0"/>
              <a:pPr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9C1A-58FE-46C6-919B-283B9FD9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	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Krishnan U</a:t>
            </a:r>
          </a:p>
          <a:p>
            <a:r>
              <a:rPr lang="en-US" dirty="0" smtClean="0"/>
              <a:t>Software Developer Trainee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7620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 Roman No9 L" charset="0"/>
                <a:ea typeface="Luxi Sans" charset="0"/>
                <a:cs typeface="Luxi Sans" charset="0"/>
              </a:rPr>
              <a:t>Graph-master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an example interpreter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2743200"/>
            <a:ext cx="8001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AIML interpreter: tries to match word by word to obtain the largest pattern matching which is the best 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Graph-master: an interpreter that models this behavior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 set of nodes called Node-mappers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Node-Mappers : map branches from each node where branches represent the first words of all patterns.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leaf node contains a template.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r>
              <a:rPr lang="en-US" dirty="0">
                <a:latin typeface="Nimbus Roman No9 L" charset="0"/>
                <a:ea typeface="Luxi Sans" charset="0"/>
                <a:cs typeface="Luxi Sans" charset="0"/>
              </a:rPr>
              <a:t>AIML Object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&lt;category&gt;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	&lt;pattern&gt;HELLO&lt;/pattern&gt;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	&lt;template&gt;Hi there!&lt;/template&gt;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&lt;/category&gt;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Nimbus Roman No9 L" charset="0"/>
              <a:ea typeface="Luxi Sans" charset="0"/>
              <a:cs typeface="Luxi Sans" charset="0"/>
            </a:endParaRPr>
          </a:p>
          <a:p>
            <a:r>
              <a:rPr lang="en-US" dirty="0">
                <a:latin typeface="Nimbus Roman No9 L" charset="0"/>
                <a:ea typeface="Luxi Sans" charset="0"/>
                <a:cs typeface="Luxi Sans" charset="0"/>
              </a:rPr>
              <a:t>Chat Sequence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3300"/>
                </a:solidFill>
                <a:latin typeface="Nimbus Roman No9 L" charset="0"/>
                <a:ea typeface="Luxi Sans" charset="0"/>
                <a:cs typeface="Luxi Sans" charset="0"/>
              </a:rPr>
              <a:t>User</a:t>
            </a: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: Hello!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  <a:latin typeface="Nimbus Roman No9 L" charset="0"/>
                <a:ea typeface="Luxi Sans" charset="0"/>
                <a:cs typeface="Luxi Sans" charset="0"/>
              </a:rPr>
              <a:t>Chat </a:t>
            </a:r>
            <a:r>
              <a:rPr lang="en-US" sz="2000" dirty="0" err="1">
                <a:solidFill>
                  <a:srgbClr val="0000FF"/>
                </a:solidFill>
                <a:latin typeface="Nimbus Roman No9 L" charset="0"/>
                <a:ea typeface="Luxi Sans" charset="0"/>
                <a:cs typeface="Luxi Sans" charset="0"/>
              </a:rPr>
              <a:t>Bot</a:t>
            </a:r>
            <a:r>
              <a:rPr lang="en-US" sz="2000" dirty="0">
                <a:latin typeface="Nimbus Roman No9 L" charset="0"/>
                <a:ea typeface="Luxi Sans" charset="0"/>
                <a:cs typeface="Luxi Sans" charset="0"/>
              </a:rPr>
              <a:t>: Hi There!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4800600" y="1981200"/>
            <a:ext cx="4343400" cy="24006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ea typeface="Luxi Sans" charset="0"/>
                <a:cs typeface="Luxi Sans" charset="0"/>
              </a:rPr>
              <a:t>&lt;category&gt;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ea typeface="Luxi Sans" charset="0"/>
                <a:cs typeface="Luxi Sans" charset="0"/>
              </a:rPr>
              <a:t>&lt;pattern&gt;YES&lt;/pattern&gt;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ea typeface="Luxi Sans" charset="0"/>
                <a:cs typeface="Luxi Sans" charset="0"/>
              </a:rPr>
              <a:t>&lt;that&gt;DO YOU LIKE MOVIES&lt;/that&gt; &lt;template&gt;What is your favorite movie?&lt;/template&gt;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ea typeface="Luxi Sans" charset="0"/>
                <a:cs typeface="Luxi Sans" charset="0"/>
              </a:rPr>
              <a:t>&lt;/category&gt;</a:t>
            </a:r>
            <a:endParaRPr lang="en-US" sz="2000" dirty="0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800600" y="4876800"/>
            <a:ext cx="3962400" cy="162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Chat </a:t>
            </a:r>
            <a:r>
              <a:rPr lang="en-US" sz="2000" dirty="0" err="1">
                <a:solidFill>
                  <a:srgbClr val="0000FF"/>
                </a:solidFill>
              </a:rPr>
              <a:t>Bot</a:t>
            </a:r>
            <a:r>
              <a:rPr lang="en-US" sz="2000" dirty="0"/>
              <a:t>: Do you like Movies?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</a:rPr>
              <a:t>User</a:t>
            </a:r>
            <a:r>
              <a:rPr lang="en-US" sz="2000" dirty="0"/>
              <a:t>: Yes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</a:rPr>
              <a:t>Chat </a:t>
            </a:r>
            <a:r>
              <a:rPr lang="en-US" sz="2000" dirty="0" err="1">
                <a:solidFill>
                  <a:srgbClr val="0000FF"/>
                </a:solidFill>
              </a:rPr>
              <a:t>Bot</a:t>
            </a:r>
            <a:r>
              <a:rPr lang="en-US" sz="2000" dirty="0"/>
              <a:t>: What is your favorite movie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4724400"/>
            <a:ext cx="4114800" cy="1741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&lt;category&gt;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   &lt;pattern&gt;_ WHAT IS 2 AND 2&lt;/pattern&gt;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   &lt;template&gt;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      &lt;</a:t>
            </a:r>
            <a:r>
              <a:rPr lang="en-US" sz="1600" dirty="0" err="1">
                <a:latin typeface="Courier" charset="0"/>
              </a:rPr>
              <a:t>sr</a:t>
            </a:r>
            <a:r>
              <a:rPr lang="en-US" sz="1600" dirty="0">
                <a:latin typeface="Courier" charset="0"/>
              </a:rPr>
              <a:t>/&gt;&lt;</a:t>
            </a:r>
            <a:r>
              <a:rPr lang="en-US" sz="1600" dirty="0" err="1">
                <a:latin typeface="Courier" charset="0"/>
              </a:rPr>
              <a:t>srai</a:t>
            </a:r>
            <a:r>
              <a:rPr lang="en-US" sz="1600" dirty="0">
                <a:latin typeface="Courier" charset="0"/>
              </a:rPr>
              <a:t>&gt;WHAT IS 2 AND 2&lt;/</a:t>
            </a:r>
            <a:r>
              <a:rPr lang="en-US" sz="1600" dirty="0" err="1">
                <a:latin typeface="Courier" charset="0"/>
              </a:rPr>
              <a:t>srai</a:t>
            </a:r>
            <a:r>
              <a:rPr lang="en-US" sz="1600" dirty="0">
                <a:latin typeface="Courier" charset="0"/>
              </a:rPr>
              <a:t>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    &lt;/template&gt;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" charset="0"/>
              </a:rPr>
              <a:t>&lt;/category&gt;</a:t>
            </a:r>
            <a:endParaRPr lang="en-US" sz="1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3000" y="2362200"/>
            <a:ext cx="3886200" cy="232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&lt;category&gt;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&lt;pattern&gt;WHAT IS 2 *&lt;/pattern&gt;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&lt;template&gt;&lt;random&gt;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	&lt;li&gt;Two.&lt;/li&gt;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	&lt;li&gt;Four.&lt;/li&gt;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	&lt;li&gt;Six.&lt;/li&gt;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	&lt;li&gt;12.&lt;/li&gt;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&lt;/random&gt;&lt;/template&gt;&lt;/category&gt;</a:t>
            </a:r>
            <a:endParaRPr lang="en-US" sz="16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53000" y="4735513"/>
            <a:ext cx="3886200" cy="1741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&lt;category&gt;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&lt;pattern&gt;HALO&lt;/pattern&gt;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&lt;template&gt;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&lt;srai&gt;HELLO&lt;/srai&gt;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&lt;/template&gt;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&lt;/category&gt;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2362200"/>
            <a:ext cx="4114800" cy="232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&lt;category&gt;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&lt;pattern&gt;HELLO&lt;/pattern&gt;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&lt;template&gt; &lt;random&gt;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&lt;li&gt;Well hello there!&lt;/li&gt;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&lt;li&gt;Hi there!&lt;/li&gt;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&lt;li&gt;Hi there. I was just wanting to talk&lt;/li&gt;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&lt;li&gt;Hello there !&lt;/li&gt;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600">
                <a:latin typeface="Courier" charset="0"/>
              </a:rPr>
              <a:t>&lt;/random&gt;&lt;/template&gt;</a:t>
            </a:r>
            <a:r>
              <a:rPr lang="en-US" sz="1600"/>
              <a:t>&lt;/category&gt;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chemeClr val="tx2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</a:p>
          <a:p>
            <a:r>
              <a:rPr lang="en-US" dirty="0" smtClean="0"/>
              <a:t>Quick &amp; Accurate response</a:t>
            </a:r>
          </a:p>
          <a:p>
            <a:r>
              <a:rPr lang="en-US" dirty="0" smtClean="0"/>
              <a:t>Complete&amp; Robust Resolution</a:t>
            </a:r>
          </a:p>
          <a:p>
            <a:r>
              <a:rPr lang="en-US" dirty="0" smtClean="0"/>
              <a:t>Service at anytime , anywhere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70104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809625"/>
            <a:ext cx="77152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1119188"/>
            <a:ext cx="44767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 </a:t>
            </a:r>
            <a:r>
              <a:rPr lang="en-US" dirty="0" err="1" smtClean="0"/>
              <a:t>Bot</a:t>
            </a:r>
            <a:r>
              <a:rPr lang="en-US" dirty="0" smtClean="0"/>
              <a:t>: A computer program that can </a:t>
            </a:r>
            <a:r>
              <a:rPr lang="en-US" b="1" i="1" dirty="0" smtClean="0"/>
              <a:t>talk</a:t>
            </a:r>
            <a:r>
              <a:rPr lang="en-US" dirty="0" smtClean="0"/>
              <a:t> to humans in natural language!</a:t>
            </a:r>
          </a:p>
          <a:p>
            <a:r>
              <a:rPr lang="en-US" dirty="0" smtClean="0"/>
              <a:t>Uses Artificial Intelligence Markup Language (AIML) to represent knowledge.</a:t>
            </a:r>
          </a:p>
          <a:p>
            <a:r>
              <a:rPr lang="en-US" dirty="0" smtClean="0"/>
              <a:t>Can replace a human for monotonous jobs of answering queries, e.g. E-help desk.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for certain patterns of words in the user's input.</a:t>
            </a:r>
          </a:p>
          <a:p>
            <a:r>
              <a:rPr lang="en-US" dirty="0" smtClean="0"/>
              <a:t>Replies with pre-determined output, if the pattern is matched.</a:t>
            </a:r>
          </a:p>
          <a:p>
            <a:r>
              <a:rPr lang="en-US" dirty="0" smtClean="0"/>
              <a:t>Needs to have an idea of what the user will chat</a:t>
            </a:r>
          </a:p>
          <a:p>
            <a:r>
              <a:rPr lang="en-US" dirty="0" smtClean="0"/>
              <a:t>Has suitable responses defined in the AIML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5200" y="2209800"/>
            <a:ext cx="32766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Responder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05200" y="3276600"/>
            <a:ext cx="32766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AIML Interpreter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05200" y="4419600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505200" y="4419600"/>
            <a:ext cx="32766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AIML Objects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5105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1054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971800" y="1905000"/>
            <a:ext cx="4724400" cy="3429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324600" y="49530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 Chat </a:t>
            </a:r>
            <a:r>
              <a:rPr lang="en-US" dirty="0" err="1"/>
              <a:t>Bot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429000" y="2590800"/>
            <a:ext cx="4953000" cy="30777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/>
              <a:t>      &lt;</a:t>
            </a:r>
            <a:r>
              <a:rPr lang="en-US" sz="2000" b="1" dirty="0" err="1"/>
              <a:t>aiml</a:t>
            </a:r>
            <a:r>
              <a:rPr lang="en-US" sz="2000" b="1" dirty="0"/>
              <a:t>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   &lt;topic name=“the topic” 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   &lt;category&gt;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	&lt;pattern&gt;PATTERN&lt;/pattern&gt;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	&lt;that&gt;THAT&lt;/that&gt;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	&lt;template&gt;TEMPLATE&lt;/template&gt;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   &lt;/category&gt;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   &lt;/topic&gt;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b="1" dirty="0"/>
              <a:t>&lt;/</a:t>
            </a:r>
            <a:r>
              <a:rPr lang="en-US" sz="2000" b="1" dirty="0" err="1"/>
              <a:t>aiml</a:t>
            </a:r>
            <a:r>
              <a:rPr lang="en-US" sz="2000" b="1" dirty="0"/>
              <a:t>&gt;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752600"/>
            <a:ext cx="8001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of AIML objects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Topics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Categories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an optional top-level element that contains category elements</a:t>
            </a:r>
          </a:p>
          <a:p>
            <a:r>
              <a:rPr lang="en-US" dirty="0" smtClean="0"/>
              <a:t>Category: consists of an input question (</a:t>
            </a:r>
            <a:r>
              <a:rPr lang="en-US" i="1" dirty="0" smtClean="0"/>
              <a:t>pattern</a:t>
            </a:r>
            <a:r>
              <a:rPr lang="en-US" dirty="0" smtClean="0"/>
              <a:t>) and an output answer (</a:t>
            </a:r>
            <a:r>
              <a:rPr lang="en-US" i="1" dirty="0" smtClean="0"/>
              <a:t>template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Categories</a:t>
            </a:r>
          </a:p>
          <a:p>
            <a:pPr lvl="1"/>
            <a:r>
              <a:rPr lang="en-US" dirty="0" smtClean="0"/>
              <a:t>Atomic Category</a:t>
            </a:r>
          </a:p>
          <a:p>
            <a:pPr lvl="1"/>
            <a:r>
              <a:rPr lang="en-US" dirty="0" smtClean="0"/>
              <a:t>Default Category</a:t>
            </a:r>
          </a:p>
          <a:p>
            <a:pPr lvl="1"/>
            <a:r>
              <a:rPr lang="en-US" dirty="0" smtClean="0"/>
              <a:t>Recursive Category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7620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Atomic Category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2057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patterns that does not have wildcards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“*” or “_”.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Conversation: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971800" y="3389313"/>
            <a:ext cx="5105400" cy="1381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&lt;category&gt;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    &lt;pattern&gt;10 DOLLARS&lt;/pattern&gt;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    &lt;template&gt; wow, what a cheap  &lt;/template&gt;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/>
              <a:t>&lt;/category&gt;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971800" y="5334000"/>
            <a:ext cx="5105400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User</a:t>
            </a:r>
            <a:r>
              <a:rPr lang="en-US" sz="2000"/>
              <a:t>: This watch is for 10 dollars</a:t>
            </a:r>
          </a:p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Chat Bot</a:t>
            </a:r>
            <a:r>
              <a:rPr lang="en-US" sz="2000"/>
              <a:t>: Wow, what a cheap watch!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7620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Default Category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905000"/>
            <a:ext cx="8534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patterns that have wildcards “*” or “_”.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Conversation: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76600" y="2971800"/>
            <a:ext cx="4953000" cy="1441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/>
              <a:t>&lt;category&gt;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/>
              <a:t>	&lt;pattern&gt;10 *&lt;/pattern&gt;	     	&lt;template&gt; It is ten.&lt;/template&gt;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/>
              <a:t>&lt;/category&gt;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57600" y="5334000"/>
            <a:ext cx="4953000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User</a:t>
            </a:r>
            <a:r>
              <a:rPr lang="en-US" sz="2000"/>
              <a:t>: 10 dollars.</a:t>
            </a:r>
          </a:p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Chat Bot</a:t>
            </a:r>
            <a:r>
              <a:rPr lang="en-US" sz="2000"/>
              <a:t>: It is ten.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Recursive category</a:t>
            </a:r>
            <a:endParaRPr lang="en-US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2362200"/>
            <a:ext cx="8001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calls the pattern matcher recursively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&lt;srai&gt; tag, that stands for symbolic recursion artificial intelligence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 English there are different ways to ask about X: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   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Describe x?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   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me about X?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   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you know what X is?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knowledge is stored in the simplest way.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Whatever the question is, it  will be reduced to category like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&lt;What is&gt;.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3962400"/>
            <a:ext cx="76200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595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ChatBot   </vt:lpstr>
      <vt:lpstr>ChatBot Introduction</vt:lpstr>
      <vt:lpstr>Slide 3</vt:lpstr>
      <vt:lpstr>Slide 4</vt:lpstr>
      <vt:lpstr>Slide 5</vt:lpstr>
      <vt:lpstr>Slide 6</vt:lpstr>
      <vt:lpstr>Slide 7</vt:lpstr>
      <vt:lpstr>Slide 8</vt:lpstr>
      <vt:lpstr>Recursive category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Krishna Udhaya</dc:creator>
  <cp:lastModifiedBy>Krishna Udhaya</cp:lastModifiedBy>
  <cp:revision>15</cp:revision>
  <dcterms:created xsi:type="dcterms:W3CDTF">2019-09-24T18:04:46Z</dcterms:created>
  <dcterms:modified xsi:type="dcterms:W3CDTF">2019-09-25T02:41:48Z</dcterms:modified>
</cp:coreProperties>
</file>