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6:43:48.4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1,'1104'0,"-1058"2,66 12,38 2,469-15,-296-3,769 2,-1054 2,54 10,-9-2,212 10,403-1,-480-21,1653 2,-1849-1,0-1,37-9,14-2,-57 12,-1-2,0 0,18-6,-14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6:44:02.4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1 188,'37'0,"486"11,533 8,-750-20,-73 3,259-5,-278-11,37-1,708 14,-450 3,3495-2,-3971-2,62-11,5-1,118 9,65-5,-146-2,147-20,-223 21,184-29,-167 30,93 2,-145 8,7 1,0-2,62-9,-46 2,94-4,52 13,-70 1,180-2,-278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6:44:05.0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2141 1,'-931'39,"566"3,209-33,67-5,-20 9,-19 2,-91-15,102-1,91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6:44:10.4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8905 0,'-763'0,"743"1,0 1,0 1,-23 7,20-5,-41 5,-47-8,-27 2,-357 22,311-26,-396-13,-10-6,-2228 21,1456-4,1221 6,-217 32,233-22,-244-6,268-9,-114 17,31 0,28-16,131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6:42:22.8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1,'1213'0,"-1167"2,66 12,-63-7,54 2,726-8,-394-3,600 2,-998 2,62 11,13 1,-59-12,-13-1,59 9,-36 0,97 2,67-13,-81-1,-47 0,122 5,-114 11,10 1,204-13,-164-3,-127 3,1 1,29 6,-25-2,39 1,159-7,-148-1,-61-2,0 0,32-8,32-3,62-3,93-4,-154 21,-64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3T16:43:22.77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0 185,'5021'0,"-4973"-2,54-9,-11 0,293 3,-277 9,-57-3,56-10,-13 2,58-4,253-10,-184 9,-10-1,-72 16,188-11,4-7,-200 15,75-11,73-1,359 16,-386 19,-162-10,99 18,-101-13,107 5,340-19,-255-3,-254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834AB63-DA4C-4559-B7B3-CE02360CF011}"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30905CE-725B-4951-93A0-74A3B983BAD3}" type="slidenum">
              <a:rPr lang="en-IN" smtClean="0"/>
              <a:t>‹#›</a:t>
            </a:fld>
            <a:endParaRPr lang="en-IN"/>
          </a:p>
        </p:txBody>
      </p:sp>
    </p:spTree>
    <p:extLst>
      <p:ext uri="{BB962C8B-B14F-4D97-AF65-F5344CB8AC3E}">
        <p14:creationId xmlns:p14="http://schemas.microsoft.com/office/powerpoint/2010/main" val="255919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0905CE-725B-4951-93A0-74A3B983BAD3}" type="slidenum">
              <a:rPr lang="en-IN" smtClean="0"/>
              <a:t>5</a:t>
            </a:fld>
            <a:endParaRPr lang="en-IN"/>
          </a:p>
        </p:txBody>
      </p:sp>
    </p:spTree>
    <p:extLst>
      <p:ext uri="{BB962C8B-B14F-4D97-AF65-F5344CB8AC3E}">
        <p14:creationId xmlns:p14="http://schemas.microsoft.com/office/powerpoint/2010/main" val="138141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rabhakrishna200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customXml" Target="../ink/ink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 y="5238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767012" y="8382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7" name="object 7"/>
          <p:cNvSpPr txBox="1"/>
          <p:nvPr/>
        </p:nvSpPr>
        <p:spPr>
          <a:xfrm>
            <a:off x="762000" y="3927982"/>
            <a:ext cx="6414771" cy="2702022"/>
          </a:xfrm>
          <a:prstGeom prst="rect">
            <a:avLst/>
          </a:prstGeom>
        </p:spPr>
        <p:txBody>
          <a:bodyPr vert="horz" wrap="square" lIns="0" tIns="16510" rIns="0" bIns="0" rtlCol="0">
            <a:spAutoFit/>
          </a:bodyPr>
          <a:lstStyle/>
          <a:p>
            <a:pPr marL="12700">
              <a:lnSpc>
                <a:spcPct val="100000"/>
              </a:lnSpc>
              <a:spcBef>
                <a:spcPts val="100"/>
              </a:spcBef>
            </a:pPr>
            <a:r>
              <a:rPr lang="en-IN" dirty="0">
                <a:latin typeface="Trebuchet MS"/>
                <a:cs typeface="Trebuchet MS"/>
              </a:rPr>
              <a:t>Submitted by</a:t>
            </a:r>
          </a:p>
          <a:p>
            <a:pPr marL="12700">
              <a:lnSpc>
                <a:spcPct val="100000"/>
              </a:lnSpc>
              <a:spcBef>
                <a:spcPts val="100"/>
              </a:spcBef>
            </a:pPr>
            <a:endParaRPr lang="en-IN" dirty="0">
              <a:latin typeface="Trebuchet MS"/>
              <a:cs typeface="Trebuchet MS"/>
            </a:endParaRPr>
          </a:p>
          <a:p>
            <a:pPr marL="12700">
              <a:lnSpc>
                <a:spcPct val="100000"/>
              </a:lnSpc>
              <a:spcBef>
                <a:spcPts val="100"/>
              </a:spcBef>
            </a:pPr>
            <a:r>
              <a:rPr lang="en-IN" dirty="0">
                <a:latin typeface="Trebuchet MS"/>
                <a:cs typeface="Trebuchet MS"/>
              </a:rPr>
              <a:t>Name: KRISHNAPRABHA K R</a:t>
            </a:r>
          </a:p>
          <a:p>
            <a:pPr marL="12700">
              <a:lnSpc>
                <a:spcPct val="100000"/>
              </a:lnSpc>
              <a:spcBef>
                <a:spcPts val="100"/>
              </a:spcBef>
            </a:pPr>
            <a:r>
              <a:rPr lang="en-IN" dirty="0">
                <a:latin typeface="Trebuchet MS"/>
                <a:cs typeface="Trebuchet MS"/>
              </a:rPr>
              <a:t>RegNo: 715521104025</a:t>
            </a:r>
          </a:p>
          <a:p>
            <a:pPr marL="12700">
              <a:lnSpc>
                <a:spcPct val="100000"/>
              </a:lnSpc>
              <a:spcBef>
                <a:spcPts val="100"/>
              </a:spcBef>
            </a:pPr>
            <a:r>
              <a:rPr lang="en-IN" dirty="0">
                <a:latin typeface="Trebuchet MS"/>
                <a:cs typeface="Trebuchet MS"/>
              </a:rPr>
              <a:t>NM Id: au715521104025</a:t>
            </a:r>
          </a:p>
          <a:p>
            <a:pPr marL="12700">
              <a:lnSpc>
                <a:spcPct val="100000"/>
              </a:lnSpc>
              <a:spcBef>
                <a:spcPts val="100"/>
              </a:spcBef>
            </a:pPr>
            <a:r>
              <a:rPr lang="en-IN" dirty="0">
                <a:latin typeface="Trebuchet MS"/>
                <a:cs typeface="Trebuchet MS"/>
              </a:rPr>
              <a:t>College: PSG Institute of Technology and Applied Research</a:t>
            </a:r>
          </a:p>
          <a:p>
            <a:pPr marL="12700">
              <a:lnSpc>
                <a:spcPct val="100000"/>
              </a:lnSpc>
              <a:spcBef>
                <a:spcPts val="100"/>
              </a:spcBef>
            </a:pPr>
            <a:r>
              <a:rPr lang="en-IN" dirty="0">
                <a:latin typeface="Trebuchet MS"/>
                <a:cs typeface="Trebuchet MS"/>
              </a:rPr>
              <a:t>Gmail: </a:t>
            </a:r>
            <a:r>
              <a:rPr lang="en-IN" dirty="0">
                <a:latin typeface="Trebuchet MS"/>
                <a:cs typeface="Trebuchet MS"/>
                <a:hlinkClick r:id="rId2"/>
              </a:rPr>
              <a:t>prabhakrishna2003@gmail.com</a:t>
            </a:r>
            <a:endParaRPr lang="en-IN" dirty="0">
              <a:latin typeface="Trebuchet MS"/>
              <a:cs typeface="Trebuchet MS"/>
            </a:endParaRPr>
          </a:p>
          <a:p>
            <a:pPr marL="12700">
              <a:lnSpc>
                <a:spcPct val="100000"/>
              </a:lnSpc>
              <a:spcBef>
                <a:spcPts val="100"/>
              </a:spcBef>
            </a:pPr>
            <a:r>
              <a:rPr lang="en-IN" dirty="0">
                <a:latin typeface="Trebuchet MS"/>
                <a:cs typeface="Trebuchet MS"/>
              </a:rPr>
              <a:t>Degree: B.E Computer Science Engineering –Year III</a:t>
            </a:r>
          </a:p>
          <a:p>
            <a:pPr marL="12700">
              <a:lnSpc>
                <a:spcPct val="100000"/>
              </a:lnSpc>
              <a:spcBef>
                <a:spcPts val="130"/>
              </a:spcBef>
            </a:pPr>
            <a:endParaRPr dirty="0">
              <a:latin typeface="Trebuchet MS"/>
              <a:cs typeface="Trebuchet MS"/>
            </a:endParaRPr>
          </a:p>
        </p:txBody>
      </p:sp>
      <p:sp>
        <p:nvSpPr>
          <p:cNvPr id="8" name="object 8"/>
          <p:cNvSpPr txBox="1"/>
          <p:nvPr/>
        </p:nvSpPr>
        <p:spPr>
          <a:xfrm>
            <a:off x="381000" y="2782060"/>
            <a:ext cx="9144000" cy="628377"/>
          </a:xfrm>
          <a:prstGeom prst="rect">
            <a:avLst/>
          </a:prstGeom>
        </p:spPr>
        <p:txBody>
          <a:bodyPr vert="horz" wrap="square" lIns="0" tIns="12700" rIns="0" bIns="0" rtlCol="0">
            <a:spAutoFit/>
          </a:bodyPr>
          <a:lstStyle/>
          <a:p>
            <a:pPr marL="12700" algn="r">
              <a:lnSpc>
                <a:spcPct val="100000"/>
              </a:lnSpc>
              <a:spcBef>
                <a:spcPts val="100"/>
              </a:spcBef>
            </a:pPr>
            <a:r>
              <a:rPr lang="en-IN" sz="4000" b="1" dirty="0">
                <a:solidFill>
                  <a:srgbClr val="2D936B"/>
                </a:solidFill>
                <a:latin typeface="Trebuchet MS"/>
                <a:cs typeface="Trebuchet MS"/>
              </a:rPr>
              <a:t>Age and Gender Detection using CNN</a:t>
            </a:r>
            <a:endParaRPr sz="40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05908"/>
          </a:xfrm>
          <a:prstGeom prst="rect">
            <a:avLst/>
          </a:prstGeom>
        </p:spPr>
        <p:txBody>
          <a:bodyPr vert="horz" wrap="square" lIns="0" tIns="13335" rIns="0" bIns="0" rtlCol="0">
            <a:spAutoFit/>
          </a:bodyPr>
          <a:lstStyle/>
          <a:p>
            <a:pPr marL="209550">
              <a:lnSpc>
                <a:spcPct val="100000"/>
              </a:lnSpc>
              <a:spcBef>
                <a:spcPts val="105"/>
              </a:spcBef>
            </a:pPr>
            <a:r>
              <a:rPr sz="3200"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3651369A-AD1A-04D2-2D76-0297BC5D8CDE}"/>
              </a:ext>
            </a:extLst>
          </p:cNvPr>
          <p:cNvPicPr>
            <a:picLocks noChangeAspect="1"/>
          </p:cNvPicPr>
          <p:nvPr/>
        </p:nvPicPr>
        <p:blipFill>
          <a:blip r:embed="rId3"/>
          <a:stretch>
            <a:fillRect/>
          </a:stretch>
        </p:blipFill>
        <p:spPr>
          <a:xfrm>
            <a:off x="457200" y="856467"/>
            <a:ext cx="7335274" cy="5611008"/>
          </a:xfrm>
          <a:prstGeom prst="rect">
            <a:avLst/>
          </a:prstGeom>
        </p:spPr>
      </p:pic>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747105EE-E7DA-31B4-3845-64053EF0D075}"/>
                  </a:ext>
                </a:extLst>
              </p14:cNvPr>
              <p14:cNvContentPartPr/>
              <p14:nvPr/>
            </p14:nvContentPartPr>
            <p14:xfrm>
              <a:off x="551095" y="5739163"/>
              <a:ext cx="2525760" cy="34200"/>
            </p14:xfrm>
          </p:contentPart>
        </mc:Choice>
        <mc:Fallback>
          <p:pic>
            <p:nvPicPr>
              <p:cNvPr id="15" name="Ink 14">
                <a:extLst>
                  <a:ext uri="{FF2B5EF4-FFF2-40B4-BE49-F238E27FC236}">
                    <a16:creationId xmlns:a16="http://schemas.microsoft.com/office/drawing/2014/main" id="{747105EE-E7DA-31B4-3845-64053EF0D075}"/>
                  </a:ext>
                </a:extLst>
              </p:cNvPr>
              <p:cNvPicPr/>
              <p:nvPr/>
            </p:nvPicPr>
            <p:blipFill>
              <a:blip r:embed="rId5"/>
              <a:stretch>
                <a:fillRect/>
              </a:stretch>
            </p:blipFill>
            <p:spPr>
              <a:xfrm>
                <a:off x="515095" y="5667523"/>
                <a:ext cx="25974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2E573903-79B6-8DD0-1F79-4AF330856A71}"/>
                  </a:ext>
                </a:extLst>
              </p14:cNvPr>
              <p14:cNvContentPartPr/>
              <p14:nvPr/>
            </p14:nvContentPartPr>
            <p14:xfrm>
              <a:off x="440215" y="6278443"/>
              <a:ext cx="4075560" cy="78840"/>
            </p14:xfrm>
          </p:contentPart>
        </mc:Choice>
        <mc:Fallback>
          <p:pic>
            <p:nvPicPr>
              <p:cNvPr id="19" name="Ink 18">
                <a:extLst>
                  <a:ext uri="{FF2B5EF4-FFF2-40B4-BE49-F238E27FC236}">
                    <a16:creationId xmlns:a16="http://schemas.microsoft.com/office/drawing/2014/main" id="{2E573903-79B6-8DD0-1F79-4AF330856A71}"/>
                  </a:ext>
                </a:extLst>
              </p:cNvPr>
              <p:cNvPicPr/>
              <p:nvPr/>
            </p:nvPicPr>
            <p:blipFill>
              <a:blip r:embed="rId7"/>
              <a:stretch>
                <a:fillRect/>
              </a:stretch>
            </p:blipFill>
            <p:spPr>
              <a:xfrm>
                <a:off x="404575" y="6206803"/>
                <a:ext cx="41472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99EFE901-EBD5-C2A3-A630-FA7AFB8D9435}"/>
                  </a:ext>
                </a:extLst>
              </p14:cNvPr>
              <p14:cNvContentPartPr/>
              <p14:nvPr/>
            </p14:nvContentPartPr>
            <p14:xfrm>
              <a:off x="3702175" y="6312643"/>
              <a:ext cx="770760" cy="44280"/>
            </p14:xfrm>
          </p:contentPart>
        </mc:Choice>
        <mc:Fallback>
          <p:pic>
            <p:nvPicPr>
              <p:cNvPr id="20" name="Ink 19">
                <a:extLst>
                  <a:ext uri="{FF2B5EF4-FFF2-40B4-BE49-F238E27FC236}">
                    <a16:creationId xmlns:a16="http://schemas.microsoft.com/office/drawing/2014/main" id="{99EFE901-EBD5-C2A3-A630-FA7AFB8D9435}"/>
                  </a:ext>
                </a:extLst>
              </p:cNvPr>
              <p:cNvPicPr/>
              <p:nvPr/>
            </p:nvPicPr>
            <p:blipFill>
              <a:blip r:embed="rId9"/>
              <a:stretch>
                <a:fillRect/>
              </a:stretch>
            </p:blipFill>
            <p:spPr>
              <a:xfrm>
                <a:off x="3666535" y="6241003"/>
                <a:ext cx="8424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74D64A67-F391-DCF6-14F1-34F0FBCC140C}"/>
                  </a:ext>
                </a:extLst>
              </p14:cNvPr>
              <p14:cNvContentPartPr/>
              <p14:nvPr/>
            </p14:nvContentPartPr>
            <p14:xfrm>
              <a:off x="485215" y="6356563"/>
              <a:ext cx="3206160" cy="45000"/>
            </p14:xfrm>
          </p:contentPart>
        </mc:Choice>
        <mc:Fallback>
          <p:pic>
            <p:nvPicPr>
              <p:cNvPr id="21" name="Ink 20">
                <a:extLst>
                  <a:ext uri="{FF2B5EF4-FFF2-40B4-BE49-F238E27FC236}">
                    <a16:creationId xmlns:a16="http://schemas.microsoft.com/office/drawing/2014/main" id="{74D64A67-F391-DCF6-14F1-34F0FBCC140C}"/>
                  </a:ext>
                </a:extLst>
              </p:cNvPr>
              <p:cNvPicPr/>
              <p:nvPr/>
            </p:nvPicPr>
            <p:blipFill>
              <a:blip r:embed="rId11"/>
              <a:stretch>
                <a:fillRect/>
              </a:stretch>
            </p:blipFill>
            <p:spPr>
              <a:xfrm>
                <a:off x="449215" y="6284563"/>
                <a:ext cx="3277800" cy="1886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1864-1FEE-962A-023B-945D42185495}"/>
              </a:ext>
            </a:extLst>
          </p:cNvPr>
          <p:cNvSpPr>
            <a:spLocks noGrp="1"/>
          </p:cNvSpPr>
          <p:nvPr>
            <p:ph type="title"/>
          </p:nvPr>
        </p:nvSpPr>
        <p:spPr>
          <a:xfrm>
            <a:off x="558165" y="385444"/>
            <a:ext cx="9764395" cy="738664"/>
          </a:xfrm>
        </p:spPr>
        <p:txBody>
          <a:bodyPr/>
          <a:lstStyle/>
          <a:p>
            <a:r>
              <a:rPr lang="en-IN" dirty="0"/>
              <a:t>RESULTS</a:t>
            </a:r>
          </a:p>
        </p:txBody>
      </p:sp>
      <p:pic>
        <p:nvPicPr>
          <p:cNvPr id="6" name="Picture 5">
            <a:extLst>
              <a:ext uri="{FF2B5EF4-FFF2-40B4-BE49-F238E27FC236}">
                <a16:creationId xmlns:a16="http://schemas.microsoft.com/office/drawing/2014/main" id="{2253BE02-3A92-BDFE-5AE8-7F59FB12A477}"/>
              </a:ext>
            </a:extLst>
          </p:cNvPr>
          <p:cNvPicPr>
            <a:picLocks noChangeAspect="1"/>
          </p:cNvPicPr>
          <p:nvPr/>
        </p:nvPicPr>
        <p:blipFill>
          <a:blip r:embed="rId2"/>
          <a:stretch>
            <a:fillRect/>
          </a:stretch>
        </p:blipFill>
        <p:spPr>
          <a:xfrm>
            <a:off x="685800" y="1096735"/>
            <a:ext cx="7830643" cy="544906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A224A20F-64D7-3B3B-DC8A-4523CD10CFF7}"/>
                  </a:ext>
                </a:extLst>
              </p14:cNvPr>
              <p14:cNvContentPartPr/>
              <p14:nvPr/>
            </p14:nvContentPartPr>
            <p14:xfrm>
              <a:off x="749095" y="5838523"/>
              <a:ext cx="2566080" cy="55800"/>
            </p14:xfrm>
          </p:contentPart>
        </mc:Choice>
        <mc:Fallback>
          <p:pic>
            <p:nvPicPr>
              <p:cNvPr id="8" name="Ink 7">
                <a:extLst>
                  <a:ext uri="{FF2B5EF4-FFF2-40B4-BE49-F238E27FC236}">
                    <a16:creationId xmlns:a16="http://schemas.microsoft.com/office/drawing/2014/main" id="{A224A20F-64D7-3B3B-DC8A-4523CD10CFF7}"/>
                  </a:ext>
                </a:extLst>
              </p:cNvPr>
              <p:cNvPicPr/>
              <p:nvPr/>
            </p:nvPicPr>
            <p:blipFill>
              <a:blip r:embed="rId4"/>
              <a:stretch>
                <a:fillRect/>
              </a:stretch>
            </p:blipFill>
            <p:spPr>
              <a:xfrm>
                <a:off x="713095" y="5766883"/>
                <a:ext cx="26377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F28F93E1-F6AE-41F7-F30C-35F4C70B1B7F}"/>
                  </a:ext>
                </a:extLst>
              </p14:cNvPr>
              <p14:cNvContentPartPr/>
              <p14:nvPr/>
            </p14:nvContentPartPr>
            <p14:xfrm>
              <a:off x="749095" y="6400483"/>
              <a:ext cx="3844440" cy="66960"/>
            </p14:xfrm>
          </p:contentPart>
        </mc:Choice>
        <mc:Fallback>
          <p:pic>
            <p:nvPicPr>
              <p:cNvPr id="20" name="Ink 19">
                <a:extLst>
                  <a:ext uri="{FF2B5EF4-FFF2-40B4-BE49-F238E27FC236}">
                    <a16:creationId xmlns:a16="http://schemas.microsoft.com/office/drawing/2014/main" id="{F28F93E1-F6AE-41F7-F30C-35F4C70B1B7F}"/>
                  </a:ext>
                </a:extLst>
              </p:cNvPr>
              <p:cNvPicPr/>
              <p:nvPr/>
            </p:nvPicPr>
            <p:blipFill>
              <a:blip r:embed="rId6"/>
              <a:stretch>
                <a:fillRect/>
              </a:stretch>
            </p:blipFill>
            <p:spPr>
              <a:xfrm>
                <a:off x="713095" y="6328483"/>
                <a:ext cx="3916080" cy="210600"/>
              </a:xfrm>
              <a:prstGeom prst="rect">
                <a:avLst/>
              </a:prstGeom>
            </p:spPr>
          </p:pic>
        </mc:Fallback>
      </mc:AlternateContent>
    </p:spTree>
    <p:extLst>
      <p:ext uri="{BB962C8B-B14F-4D97-AF65-F5344CB8AC3E}">
        <p14:creationId xmlns:p14="http://schemas.microsoft.com/office/powerpoint/2010/main" val="135641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8B9C0AA7-7CBA-AFE7-D780-776022D702F4}"/>
              </a:ext>
            </a:extLst>
          </p:cNvPr>
          <p:cNvSpPr txBox="1"/>
          <p:nvPr/>
        </p:nvSpPr>
        <p:spPr>
          <a:xfrm>
            <a:off x="589631" y="2859463"/>
            <a:ext cx="7854419" cy="1323439"/>
          </a:xfrm>
          <a:prstGeom prst="rect">
            <a:avLst/>
          </a:prstGeom>
          <a:noFill/>
        </p:spPr>
        <p:txBody>
          <a:bodyPr wrap="square" rtlCol="0">
            <a:spAutoFit/>
          </a:bodyPr>
          <a:lstStyle/>
          <a:p>
            <a:r>
              <a:rPr lang="en-IN" sz="4000" dirty="0"/>
              <a:t>Age and Gender Detection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85344" y="541124"/>
            <a:ext cx="9764395" cy="566437"/>
          </a:xfrm>
          <a:prstGeom prst="rect">
            <a:avLst/>
          </a:prstGeom>
        </p:spPr>
        <p:txBody>
          <a:bodyPr vert="horz" wrap="square" lIns="0" tIns="73279" rIns="0" bIns="0" rtlCol="0">
            <a:spAutoFit/>
          </a:bodyPr>
          <a:lstStyle/>
          <a:p>
            <a:pPr marL="193675">
              <a:lnSpc>
                <a:spcPct val="100000"/>
              </a:lnSpc>
              <a:spcBef>
                <a:spcPts val="105"/>
              </a:spcBef>
            </a:pPr>
            <a:r>
              <a:rPr sz="3200"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05FCFA91-3992-3BFA-8D7C-73106F3B1D01}"/>
              </a:ext>
            </a:extLst>
          </p:cNvPr>
          <p:cNvSpPr txBox="1"/>
          <p:nvPr/>
        </p:nvSpPr>
        <p:spPr>
          <a:xfrm>
            <a:off x="712623" y="1393192"/>
            <a:ext cx="7639050" cy="3717941"/>
          </a:xfrm>
          <a:prstGeom prst="rect">
            <a:avLst/>
          </a:prstGeom>
          <a:noFill/>
        </p:spPr>
        <p:txBody>
          <a:bodyPr wrap="square" rtlCol="0">
            <a:spAutoFit/>
          </a:bodyPr>
          <a:lstStyle/>
          <a:p>
            <a:pPr marL="324000" indent="-396000" algn="just">
              <a:lnSpc>
                <a:spcPts val="3000"/>
              </a:lnSpc>
              <a:spcBef>
                <a:spcPts val="800"/>
              </a:spcBef>
              <a:spcAft>
                <a:spcPts val="800"/>
              </a:spcAft>
              <a:buFont typeface="Arial" panose="020B0604020202020204" pitchFamily="34" charset="0"/>
              <a:buChar char="•"/>
            </a:pPr>
            <a:r>
              <a:rPr lang="en-US" b="0" i="0" dirty="0">
                <a:solidFill>
                  <a:srgbClr val="434343"/>
                </a:solidFill>
                <a:effectLst/>
                <a:latin typeface="Times New Roman" panose="02020603050405020304" pitchFamily="18" charset="0"/>
                <a:cs typeface="Times New Roman" panose="02020603050405020304" pitchFamily="18" charset="0"/>
              </a:rPr>
              <a:t>The goal of the "Age and Gender Detection using CNN" project is to create an advanced computer vision system that can reliably identify a person's age and gender from face photographs. The main goal is to use Convolutional Neural Networks (CNNs) to construct a reliable model for practical uses where gender and age estimation must be done automatically.</a:t>
            </a:r>
          </a:p>
          <a:p>
            <a:pPr marL="324000" indent="-396000" algn="just">
              <a:lnSpc>
                <a:spcPts val="3000"/>
              </a:lnSpc>
              <a:spcBef>
                <a:spcPts val="800"/>
              </a:spcBef>
              <a:spcAft>
                <a:spcPts val="800"/>
              </a:spcAft>
              <a:buFont typeface="Arial" panose="020B0604020202020204" pitchFamily="34" charset="0"/>
              <a:buChar char="•"/>
            </a:pPr>
            <a:r>
              <a:rPr lang="en-US" b="0" i="0" dirty="0">
                <a:solidFill>
                  <a:srgbClr val="434343"/>
                </a:solidFill>
                <a:effectLst/>
                <a:latin typeface="Times New Roman" panose="02020603050405020304" pitchFamily="18" charset="0"/>
                <a:cs typeface="Times New Roman" panose="02020603050405020304" pitchFamily="18" charset="0"/>
              </a:rPr>
              <a:t>The goal of the project is to estimate age and gender with high accuracy and efficiency using CNNs. This will make CNNs a useful tool for applications and businesses that need to extract demographic information from visual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8200" y="820530"/>
            <a:ext cx="5638800"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10" dirty="0"/>
              <a:t>PROBLEM</a:t>
            </a:r>
            <a:r>
              <a:rPr lang="en-IN" sz="3200" spc="-10" dirty="0"/>
              <a:t>  </a:t>
            </a:r>
            <a:r>
              <a:rPr sz="3200" spc="-75" dirty="0"/>
              <a:t>STATEMENT</a:t>
            </a:r>
            <a:endParaRPr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4" name="TextBox 23">
            <a:extLst>
              <a:ext uri="{FF2B5EF4-FFF2-40B4-BE49-F238E27FC236}">
                <a16:creationId xmlns:a16="http://schemas.microsoft.com/office/drawing/2014/main" id="{73F28BF8-236C-297F-6B35-209106A8638D}"/>
              </a:ext>
            </a:extLst>
          </p:cNvPr>
          <p:cNvSpPr txBox="1"/>
          <p:nvPr/>
        </p:nvSpPr>
        <p:spPr>
          <a:xfrm>
            <a:off x="739775" y="1488661"/>
            <a:ext cx="7319328" cy="3512757"/>
          </a:xfrm>
          <a:prstGeom prst="rect">
            <a:avLst/>
          </a:prstGeom>
          <a:noFill/>
        </p:spPr>
        <p:txBody>
          <a:bodyPr wrap="square" rtlCol="0">
            <a:spAutoFit/>
          </a:bodyPr>
          <a:lstStyle/>
          <a:p>
            <a:pPr algn="just">
              <a:lnSpc>
                <a:spcPts val="3000"/>
              </a:lnSpc>
              <a:spcBef>
                <a:spcPts val="800"/>
              </a:spcBef>
              <a:spcAft>
                <a:spcPts val="800"/>
              </a:spcAft>
            </a:pPr>
            <a:br>
              <a:rPr lang="en-US" dirty="0">
                <a:solidFill>
                  <a:schemeClr val="tx1"/>
                </a:solidFill>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The problem addressed by the "Age and Gender Detection using CNN" project is the need for an automated system to reliably identify a person's age and gender from facial photographs. Traditional techniques are manual and error-prone, causing inefficiencies in marketing, retail, entertainment, and security sectors. The project aims to develop a robust system utilizing Convolutional Neural Networks (CNNs) to automate age and gender estimation. This system will provide accurate demographic insights for identity verification, content personalization, and targeted advertising.</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50911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200" spc="-10" dirty="0"/>
              <a:t>PROJECT</a:t>
            </a:r>
            <a:r>
              <a:rPr lang="en-IN" sz="3200" spc="-10" dirty="0"/>
              <a:t>  </a:t>
            </a:r>
            <a:r>
              <a:rPr sz="3200" spc="-10" dirty="0"/>
              <a:t>OVERVIEW</a:t>
            </a:r>
            <a:endParaRPr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C315784-5654-2FCC-6D24-28F8016DBC53}"/>
              </a:ext>
            </a:extLst>
          </p:cNvPr>
          <p:cNvSpPr txBox="1"/>
          <p:nvPr/>
        </p:nvSpPr>
        <p:spPr>
          <a:xfrm>
            <a:off x="708953" y="1600200"/>
            <a:ext cx="7108825" cy="6206827"/>
          </a:xfrm>
          <a:prstGeom prst="rect">
            <a:avLst/>
          </a:prstGeom>
          <a:noFill/>
        </p:spPr>
        <p:txBody>
          <a:bodyPr wrap="square" rtlCol="0">
            <a:spAutoFit/>
          </a:bodyPr>
          <a:lstStyle/>
          <a:p>
            <a:pPr marL="285750" indent="-285750">
              <a:lnSpc>
                <a:spcPts val="3000"/>
              </a:lnSpc>
              <a:spcBef>
                <a:spcPts val="800"/>
              </a:spcBef>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"Age and Gender Detection using CNN" research aims to create an automated system that can reliably identify a person's age and gender. The project intends to simplify age and gender estimate procedures by utilizing Convolutional Neural Networks (CNNs). These processes are crucial in a number of industries, including marketing, retail, entertainment, and security. </a:t>
            </a:r>
            <a:endParaRPr lang="en-IN" dirty="0">
              <a:latin typeface="Times New Roman" panose="02020603050405020304" pitchFamily="18" charset="0"/>
              <a:cs typeface="Times New Roman" panose="02020603050405020304" pitchFamily="18" charset="0"/>
            </a:endParaRPr>
          </a:p>
          <a:p>
            <a:pPr marL="285750" indent="-285750">
              <a:lnSpc>
                <a:spcPts val="29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aims to contribute to improved decision-making processes and enhanced user experiences by delivering accurate  insights for identity verification, content personalization, and targeted advertising applications.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47817"/>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5" name="TextBox 14">
            <a:extLst>
              <a:ext uri="{FF2B5EF4-FFF2-40B4-BE49-F238E27FC236}">
                <a16:creationId xmlns:a16="http://schemas.microsoft.com/office/drawing/2014/main" id="{35DA62D0-7379-9782-C7B5-3FF9BA7D8D55}"/>
              </a:ext>
            </a:extLst>
          </p:cNvPr>
          <p:cNvSpPr txBox="1"/>
          <p:nvPr/>
        </p:nvSpPr>
        <p:spPr>
          <a:xfrm>
            <a:off x="533400" y="1443841"/>
            <a:ext cx="8856322" cy="397031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people in the following fields are the end users,</a:t>
            </a:r>
          </a:p>
          <a:p>
            <a:pPr algn="just"/>
            <a:endParaRPr lang="en-US" dirty="0">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Retail and Marketing: </a:t>
            </a:r>
            <a:r>
              <a:rPr lang="en-US" dirty="0">
                <a:latin typeface="Times New Roman" panose="02020603050405020304" pitchFamily="18" charset="0"/>
                <a:cs typeface="Times New Roman" panose="02020603050405020304" pitchFamily="18" charset="0"/>
              </a:rPr>
              <a:t>Using the system, marketers can assess client demographics and adjust their advertising strategies. Based on age and gender preferences, retailers can maximize their product choices.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Entertainment: </a:t>
            </a:r>
            <a:r>
              <a:rPr lang="en-US" dirty="0">
                <a:latin typeface="Times New Roman" panose="02020603050405020304" pitchFamily="18" charset="0"/>
                <a:cs typeface="Times New Roman" panose="02020603050405020304" pitchFamily="18" charset="0"/>
              </a:rPr>
              <a:t>By suggesting content that is catered to particular age and gender categories, content providers can customize user experiences.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To improve overall security measures, age and gender detection in security applications might be useful for identity verification and access control.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Individuals: </a:t>
            </a:r>
            <a:r>
              <a:rPr lang="en-US" dirty="0">
                <a:latin typeface="Times New Roman" panose="02020603050405020304" pitchFamily="18" charset="0"/>
                <a:cs typeface="Times New Roman" panose="02020603050405020304" pitchFamily="18" charset="0"/>
              </a:rPr>
              <a:t>By customizing recommendations and advertising based on age and gender preferences, individuals can enhance their overall user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66394"/>
            <a:ext cx="9764395" cy="982961"/>
          </a:xfrm>
          <a:prstGeom prst="rect">
            <a:avLst/>
          </a:prstGeom>
        </p:spPr>
        <p:txBody>
          <a:bodyPr vert="horz" wrap="square" lIns="0" tIns="485775" rIns="0" bIns="0" rtlCol="0">
            <a:spAutoFit/>
          </a:bodyPr>
          <a:lstStyle/>
          <a:p>
            <a:pPr marL="12700">
              <a:lnSpc>
                <a:spcPct val="100000"/>
              </a:lnSpc>
              <a:spcBef>
                <a:spcPts val="105"/>
              </a:spcBef>
            </a:pP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5789B697-10A9-978D-E9E3-B2E429BB867A}"/>
              </a:ext>
            </a:extLst>
          </p:cNvPr>
          <p:cNvSpPr txBox="1"/>
          <p:nvPr/>
        </p:nvSpPr>
        <p:spPr>
          <a:xfrm>
            <a:off x="381000" y="1447800"/>
            <a:ext cx="8686800" cy="1989904"/>
          </a:xfrm>
          <a:prstGeom prst="rect">
            <a:avLst/>
          </a:prstGeom>
          <a:noFill/>
        </p:spPr>
        <p:txBody>
          <a:bodyPr wrap="square" rtlCol="0">
            <a:spAutoFit/>
          </a:bodyPr>
          <a:lstStyle/>
          <a:p>
            <a:pPr marL="285750" indent="-285750" algn="just">
              <a:lnSpc>
                <a:spcPts val="2500"/>
              </a:lnSpc>
              <a:spcBef>
                <a:spcPts val="600"/>
              </a:spcBef>
              <a:spcAft>
                <a:spcPts val="6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solution offered by the "Age and Gender Detection using CNN" project is a robust system powered by Convolutional Neural Networks (CNNs) that automates the identification of age and gender from facial photographs. By leveraging advanced techniques in computer vision, the system ensures accurate and efficient demographic analysis, addressing the need for precise age and gender estimation across various sectors.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B37EEB5-83B8-5895-EDF0-55B69E005E3F}"/>
              </a:ext>
            </a:extLst>
          </p:cNvPr>
          <p:cNvSpPr txBox="1"/>
          <p:nvPr/>
        </p:nvSpPr>
        <p:spPr>
          <a:xfrm>
            <a:off x="381001" y="3632551"/>
            <a:ext cx="8686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value proposition of this solution includes:</a:t>
            </a:r>
          </a:p>
          <a:p>
            <a:pPr marL="324000" lvl="2" algn="l"/>
            <a:r>
              <a:rPr lang="en-US" b="1" i="0" dirty="0">
                <a:solidFill>
                  <a:schemeClr val="tx1"/>
                </a:solidFill>
                <a:effectLst/>
                <a:latin typeface="Times New Roman" panose="02020603050405020304" pitchFamily="18" charset="0"/>
                <a:cs typeface="Times New Roman" panose="02020603050405020304" pitchFamily="18" charset="0"/>
              </a:rPr>
              <a:t>Accuracy:</a:t>
            </a:r>
            <a:r>
              <a:rPr lang="en-US" b="0" i="0" dirty="0">
                <a:solidFill>
                  <a:schemeClr val="tx1"/>
                </a:solidFill>
                <a:effectLst/>
                <a:latin typeface="Times New Roman" panose="02020603050405020304" pitchFamily="18" charset="0"/>
                <a:cs typeface="Times New Roman" panose="02020603050405020304" pitchFamily="18" charset="0"/>
              </a:rPr>
              <a:t> Precise age and gender estimation minimizes errors and ensures reliable results.</a:t>
            </a:r>
          </a:p>
          <a:p>
            <a:pPr marL="324000" lvl="7" algn="l"/>
            <a:r>
              <a:rPr lang="en-US" b="1" i="0" dirty="0">
                <a:solidFill>
                  <a:schemeClr val="tx1"/>
                </a:solidFill>
                <a:effectLst/>
                <a:latin typeface="Times New Roman" panose="02020603050405020304" pitchFamily="18" charset="0"/>
                <a:cs typeface="Times New Roman" panose="02020603050405020304" pitchFamily="18" charset="0"/>
              </a:rPr>
              <a:t>Efficiency:</a:t>
            </a:r>
            <a:r>
              <a:rPr lang="en-US" b="0" i="0" dirty="0">
                <a:solidFill>
                  <a:schemeClr val="tx1"/>
                </a:solidFill>
                <a:effectLst/>
                <a:latin typeface="Times New Roman" panose="02020603050405020304" pitchFamily="18" charset="0"/>
                <a:cs typeface="Times New Roman" panose="02020603050405020304" pitchFamily="18" charset="0"/>
              </a:rPr>
              <a:t> Automation saves time and resources compared to manual methods, improving operational efficiency.</a:t>
            </a:r>
          </a:p>
          <a:p>
            <a:pPr marL="324000" lvl="7" algn="l"/>
            <a:r>
              <a:rPr lang="en-US" b="1" i="0" dirty="0">
                <a:solidFill>
                  <a:schemeClr val="tx1"/>
                </a:solidFill>
                <a:effectLst/>
                <a:latin typeface="Times New Roman" panose="02020603050405020304" pitchFamily="18" charset="0"/>
                <a:cs typeface="Times New Roman" panose="02020603050405020304" pitchFamily="18" charset="0"/>
              </a:rPr>
              <a:t>Insights:</a:t>
            </a:r>
            <a:r>
              <a:rPr lang="en-US" b="0" i="0" dirty="0">
                <a:solidFill>
                  <a:schemeClr val="tx1"/>
                </a:solidFill>
                <a:effectLst/>
                <a:latin typeface="Times New Roman" panose="02020603050405020304" pitchFamily="18" charset="0"/>
                <a:cs typeface="Times New Roman" panose="02020603050405020304" pitchFamily="18" charset="0"/>
              </a:rPr>
              <a:t> Accurate demographic insights empower businesses to tailor their strategies and offerings to specific age and gender demographics.</a:t>
            </a:r>
          </a:p>
          <a:p>
            <a:pPr marL="324000" lvl="7" algn="l"/>
            <a:r>
              <a:rPr lang="en-US" b="1" i="0" dirty="0">
                <a:solidFill>
                  <a:schemeClr val="tx1"/>
                </a:solidFill>
                <a:effectLst/>
                <a:latin typeface="Times New Roman" panose="02020603050405020304" pitchFamily="18" charset="0"/>
                <a:cs typeface="Times New Roman" panose="02020603050405020304" pitchFamily="18" charset="0"/>
              </a:rPr>
              <a:t>User Experience:</a:t>
            </a:r>
            <a:r>
              <a:rPr lang="en-US" b="0" i="0" dirty="0">
                <a:solidFill>
                  <a:schemeClr val="tx1"/>
                </a:solidFill>
                <a:effectLst/>
                <a:latin typeface="Times New Roman" panose="02020603050405020304" pitchFamily="18" charset="0"/>
                <a:cs typeface="Times New Roman" panose="02020603050405020304" pitchFamily="18" charset="0"/>
              </a:rPr>
              <a:t> Personalized content and targeted advertising based on demographic data enhance user engagement and satisfaction.</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781240"/>
          </a:xfrm>
          <a:prstGeom prst="rect">
            <a:avLst/>
          </a:prstGeom>
        </p:spPr>
        <p:txBody>
          <a:bodyPr vert="horz" wrap="square" lIns="0" tIns="286004" rIns="0" bIns="0" rtlCol="0">
            <a:spAutoFit/>
          </a:bodyPr>
          <a:lstStyle/>
          <a:p>
            <a:pPr marL="193675">
              <a:lnSpc>
                <a:spcPct val="100000"/>
              </a:lnSpc>
              <a:spcBef>
                <a:spcPts val="130"/>
              </a:spcBef>
            </a:pPr>
            <a:r>
              <a:rPr sz="3200" dirty="0"/>
              <a:t>THE</a:t>
            </a:r>
            <a:r>
              <a:rPr sz="3200" spc="20" dirty="0"/>
              <a:t> </a:t>
            </a:r>
            <a:r>
              <a:rPr sz="3200" dirty="0"/>
              <a:t>WOW</a:t>
            </a:r>
            <a:r>
              <a:rPr sz="3200" spc="90" dirty="0"/>
              <a:t> </a:t>
            </a:r>
            <a:r>
              <a:rPr sz="3200" dirty="0"/>
              <a:t>IN </a:t>
            </a:r>
            <a:r>
              <a:rPr lang="en-IN" sz="3200" dirty="0"/>
              <a:t>MY</a:t>
            </a:r>
            <a:r>
              <a:rPr sz="3200" dirty="0"/>
              <a:t> </a:t>
            </a:r>
            <a:r>
              <a:rPr sz="3200" spc="-10" dirty="0"/>
              <a:t>SOLUTION</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7" name="TextBox 16">
            <a:extLst>
              <a:ext uri="{FF2B5EF4-FFF2-40B4-BE49-F238E27FC236}">
                <a16:creationId xmlns:a16="http://schemas.microsoft.com/office/drawing/2014/main" id="{F4875360-1F40-CA38-5F76-F8CB7FFE3DB3}"/>
              </a:ext>
            </a:extLst>
          </p:cNvPr>
          <p:cNvSpPr txBox="1"/>
          <p:nvPr/>
        </p:nvSpPr>
        <p:spPr>
          <a:xfrm>
            <a:off x="685800" y="1828800"/>
            <a:ext cx="8153400" cy="3761286"/>
          </a:xfrm>
          <a:prstGeom prst="rect">
            <a:avLst/>
          </a:prstGeom>
          <a:noFill/>
        </p:spPr>
        <p:txBody>
          <a:bodyPr wrap="square">
            <a:spAutoFit/>
          </a:bodyPr>
          <a:lstStyle/>
          <a:p>
            <a:pPr marL="285750" indent="-285750" algn="just">
              <a:lnSpc>
                <a:spcPts val="2400"/>
              </a:lnSpc>
              <a:buFont typeface="Arial" panose="020B0604020202020204" pitchFamily="34" charset="0"/>
              <a:buChar char="•"/>
            </a:pPr>
            <a:r>
              <a:rPr lang="en-US" b="1" dirty="0"/>
              <a:t>State-of-the-Art Accuracy: </a:t>
            </a:r>
            <a:r>
              <a:rPr lang="en-US" dirty="0"/>
              <a:t>By utilizing convolutional neural networks (CNNs), our system accomplishes age and gender detection with unprecedented accuracy. It can analyze facial features more accurately than ever thanks to advanced deep learning techniques, outperforming conventional approaches and raising the bar for demographic analysis dependability.</a:t>
            </a:r>
          </a:p>
          <a:p>
            <a:pPr algn="just">
              <a:lnSpc>
                <a:spcPts val="2400"/>
              </a:lnSpc>
            </a:pPr>
            <a:endParaRPr lang="en-US" dirty="0"/>
          </a:p>
          <a:p>
            <a:pPr marL="285750" indent="-285750" algn="just">
              <a:lnSpc>
                <a:spcPts val="2400"/>
              </a:lnSpc>
              <a:buFont typeface="Arial" panose="020B0604020202020204" pitchFamily="34" charset="0"/>
              <a:buChar char="•"/>
            </a:pPr>
            <a:r>
              <a:rPr lang="en-US" b="1" dirty="0"/>
              <a:t>Real-Time Efficiency: </a:t>
            </a:r>
            <a:r>
              <a:rPr lang="en-US" dirty="0"/>
              <a:t>Our system's exceptional speed and efficiency allow for the real-time estimation of gender and age from facial photos. Using CNNs to automate this process removes the need for time-consuming manual analysis and provides quick insights that can be easily incorporated into a variety of applications.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18371" y="549555"/>
            <a:ext cx="3304540" cy="505908"/>
          </a:xfrm>
          <a:prstGeom prst="rect">
            <a:avLst/>
          </a:prstGeom>
        </p:spPr>
        <p:txBody>
          <a:bodyPr vert="horz" wrap="square" lIns="0" tIns="13335" rIns="0" bIns="0" rtlCol="0">
            <a:spAutoFit/>
          </a:bodyPr>
          <a:lstStyle/>
          <a:p>
            <a:pPr marL="12700">
              <a:lnSpc>
                <a:spcPct val="100000"/>
              </a:lnSpc>
              <a:spcBef>
                <a:spcPts val="105"/>
              </a:spcBef>
            </a:pPr>
            <a:r>
              <a:rPr sz="3200" spc="-10" dirty="0"/>
              <a:t>MODELING</a:t>
            </a:r>
          </a:p>
        </p:txBody>
      </p:sp>
      <p:sp>
        <p:nvSpPr>
          <p:cNvPr id="13" name="TextBox 12">
            <a:extLst>
              <a:ext uri="{FF2B5EF4-FFF2-40B4-BE49-F238E27FC236}">
                <a16:creationId xmlns:a16="http://schemas.microsoft.com/office/drawing/2014/main" id="{04753CC3-B11B-04E9-0783-9EBF6769F459}"/>
              </a:ext>
            </a:extLst>
          </p:cNvPr>
          <p:cNvSpPr txBox="1"/>
          <p:nvPr/>
        </p:nvSpPr>
        <p:spPr>
          <a:xfrm>
            <a:off x="718371" y="1676400"/>
            <a:ext cx="7642225" cy="4626908"/>
          </a:xfrm>
          <a:prstGeom prst="rect">
            <a:avLst/>
          </a:prstGeom>
          <a:noFill/>
        </p:spPr>
        <p:txBody>
          <a:bodyPr wrap="square" rtlCol="0">
            <a:spAutoFit/>
          </a:bodyPr>
          <a:lstStyle/>
          <a:p>
            <a:pPr algn="just">
              <a:lnSpc>
                <a:spcPts val="2800"/>
              </a:lnSpc>
            </a:pPr>
            <a:r>
              <a:rPr lang="en-US" dirty="0"/>
              <a:t>The frameworks commonly used in the "Age and Gender Detection using CNN" project include Keras and TensorFlow for building and training deep learning models, OpenCV for image processing tasks, NumPy for numerical computations and data manipulation, and Matplotlib for visualization of model training and evaluation metrics. These frameworks provide essential tools and libraries for developing, training, and evaluating Convolutional Neural Networks (CNNs) for age and gender detection tasks efficiently and effectively.</a:t>
            </a:r>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TotalTime>
  <Words>820</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SOLUTION AND ITS VALUE PROPOSITION</vt:lpstr>
      <vt:lpstr>THE WOW IN MY SOLUTION</vt:lpstr>
      <vt:lpstr>MODELING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KRISHNAPRABHA K R</cp:lastModifiedBy>
  <cp:revision>8</cp:revision>
  <dcterms:created xsi:type="dcterms:W3CDTF">2024-04-03T09:38:28Z</dcterms:created>
  <dcterms:modified xsi:type="dcterms:W3CDTF">2024-04-03T17:39:18Z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