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0D9E9D-88D5-44DF-B45D-D5F31827A03F}">
  <a:tblStyle styleId="{000D9E9D-88D5-44DF-B45D-D5F31827A0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f0f66e768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f0f66e768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f0f66e768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f0f66e768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f0f66e768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f0f66e768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f0f66e768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f0f66e768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f1d41c0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f1d41c0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f0f66e768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f0f66e768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f0f66e768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f0f66e768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f0f66e768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f0f66e768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f0f66e768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6f0f66e768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f0f66e768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6f0f66e768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f0f66e76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f0f66e76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f0f66e768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6f0f66e768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f0f66e76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f0f66e76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f0f66e768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f0f66e768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f0f66e76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f0f66e76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f0f66e768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f0f66e768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f0f66e768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f0f66e768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f0f66e768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f0f66e76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f0f66e768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f0f66e768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usenix.org/legacy/event/nsdi10/tech/full_papers/katz-bassett.pdf" TargetMode="External"/><Relationship Id="rId4" Type="http://schemas.openxmlformats.org/officeDocument/2006/relationships/hyperlink" Target="https://www.usenix.org/legacy/event/nsdi10/tech/full_papers/katz-bassett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69800" y="1578400"/>
            <a:ext cx="5385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Routing Asymmetry in FABRIC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Krishnaprasad Aji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Quantifying Routing Asymmetry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Find the dissimilarity of entities in the two paths considered in a sequence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Dissimilarity between two paths can be  measured as the minimal total cost incurred in aligning them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Similar to comparing sequences of genes in computational biology where string matching techniques are used</a:t>
            </a:r>
            <a:endParaRPr sz="2000"/>
          </a:p>
        </p:txBody>
      </p:sp>
      <p:sp>
        <p:nvSpPr>
          <p:cNvPr id="199" name="Google Shape;1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/>
              <a:t>Quantifying Routing Asymmetry Contd.</a:t>
            </a:r>
            <a:endParaRPr sz="2622"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312500"/>
            <a:ext cx="7038900" cy="3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u</a:t>
            </a:r>
            <a:r>
              <a:rPr lang="en" sz="1800"/>
              <a:t> = (u</a:t>
            </a:r>
            <a:r>
              <a:rPr baseline="-25000" lang="en" sz="1800"/>
              <a:t>1</a:t>
            </a:r>
            <a:r>
              <a:rPr lang="en" sz="1800"/>
              <a:t>, u</a:t>
            </a:r>
            <a:r>
              <a:rPr baseline="-25000" lang="en" sz="1800"/>
              <a:t>2</a:t>
            </a:r>
            <a:r>
              <a:rPr lang="en" sz="1800"/>
              <a:t>, u</a:t>
            </a:r>
            <a:r>
              <a:rPr baseline="-25000" lang="en" sz="1800"/>
              <a:t>3</a:t>
            </a:r>
            <a:r>
              <a:rPr lang="en" sz="1800"/>
              <a:t>, … , u</a:t>
            </a:r>
            <a:r>
              <a:rPr baseline="-25000" lang="en" sz="1800"/>
              <a:t>m</a:t>
            </a:r>
            <a:r>
              <a:rPr lang="en" sz="1800"/>
              <a:t>) - forward path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800"/>
              <a:t>v</a:t>
            </a:r>
            <a:r>
              <a:rPr lang="en" sz="1800"/>
              <a:t> = (v</a:t>
            </a:r>
            <a:r>
              <a:rPr baseline="-25000" lang="en" sz="1800"/>
              <a:t>n</a:t>
            </a:r>
            <a:r>
              <a:rPr lang="en" sz="1800"/>
              <a:t>, v</a:t>
            </a:r>
            <a:r>
              <a:rPr baseline="-25000" lang="en" sz="1800"/>
              <a:t>n-1</a:t>
            </a:r>
            <a:r>
              <a:rPr lang="en" sz="1800"/>
              <a:t>, v</a:t>
            </a:r>
            <a:r>
              <a:rPr baseline="-25000" lang="en" sz="1800"/>
              <a:t>n-2</a:t>
            </a:r>
            <a:r>
              <a:rPr lang="en" sz="1800"/>
              <a:t>, … , v</a:t>
            </a:r>
            <a:r>
              <a:rPr baseline="-25000" lang="en" sz="1800"/>
              <a:t>1</a:t>
            </a:r>
            <a:r>
              <a:rPr lang="en" sz="1800"/>
              <a:t>) - reverse path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Ω(S) = { ω[x, y]} , x∈ S , y</a:t>
            </a:r>
            <a:r>
              <a:rPr lang="en" sz="1800"/>
              <a:t>∈ S :  non-negative base dissimilarity value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Ψ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sequentially maps all indices in path </a:t>
            </a:r>
            <a: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to the set of indices of a subset of </a:t>
            </a:r>
            <a: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Ψ’ 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sequentially maps all indices in path </a:t>
            </a:r>
            <a: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to the set of indices of a subset of </a:t>
            </a:r>
            <a: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016">
                <a:latin typeface="Times New Roman"/>
                <a:ea typeface="Times New Roman"/>
                <a:cs typeface="Times New Roman"/>
                <a:sym typeface="Times New Roman"/>
              </a:rPr>
              <a:t>Minimal Composite Dissimilarity  =  min { C(u,v, </a:t>
            </a:r>
            <a:r>
              <a:rPr lang="en" sz="2016"/>
              <a:t>Ω,</a:t>
            </a:r>
            <a:r>
              <a:rPr lang="en" sz="2016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16"/>
              <a:t>Ψ, </a:t>
            </a:r>
            <a:r>
              <a:rPr lang="en" sz="2016"/>
              <a:t>Ψ’</a:t>
            </a:r>
            <a:r>
              <a:rPr lang="en" sz="2016">
                <a:latin typeface="Times New Roman"/>
                <a:ea typeface="Times New Roman"/>
                <a:cs typeface="Times New Roman"/>
                <a:sym typeface="Times New Roman"/>
              </a:rPr>
              <a:t>) }∀ </a:t>
            </a:r>
            <a:r>
              <a:rPr lang="en" sz="2016"/>
              <a:t>Ψ, Ψ’</a:t>
            </a:r>
            <a:r>
              <a:rPr lang="en" sz="2016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Quantifying Routing Asymmetry Contd.</a:t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127675"/>
            <a:ext cx="681990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and Normalized Asymmetry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533225" y="1567550"/>
            <a:ext cx="8393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Absolute Asymmetry =  Minimal Composite Dissimilarity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Normalized Asymmetry = 	Absolute Asymmetry / total length of both paths</a:t>
            </a:r>
            <a:endParaRPr sz="1800"/>
          </a:p>
        </p:txBody>
      </p:sp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Topology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210600" y="1550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Nodes in 10 PTP Compatible sites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Basic NICs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FABNETv4 internet</a:t>
            </a:r>
            <a:endParaRPr sz="1800"/>
          </a:p>
        </p:txBody>
      </p:sp>
      <p:sp>
        <p:nvSpPr>
          <p:cNvPr id="227" name="Google Shape;2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750" y="129650"/>
            <a:ext cx="4927174" cy="492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OWL between pairs of nodes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Identify pairs of nodes with significant difference in OWL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Traceroute probing to identify the forward and </a:t>
            </a:r>
            <a:r>
              <a:rPr lang="en" sz="1800"/>
              <a:t>reverse paths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Identifying asymmetric paths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Quantifying the asymmetry of paths</a:t>
            </a:r>
            <a:endParaRPr sz="1800"/>
          </a:p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41" name="Google Shape;2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2" name="Google Shape;242;p28"/>
          <p:cNvGraphicFramePr/>
          <p:nvPr/>
        </p:nvGraphicFramePr>
        <p:xfrm>
          <a:off x="2932375" y="9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{000D9E9D-88D5-44DF-B45D-D5F31827A03F}</a:tableStyleId>
              </a:tblPr>
              <a:tblGrid>
                <a:gridCol w="767225"/>
                <a:gridCol w="1159050"/>
                <a:gridCol w="1106150"/>
                <a:gridCol w="1125725"/>
              </a:tblGrid>
              <a:tr h="38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Source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Destination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OWL(ms)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difference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CLEM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CERN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63.29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9.86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CERN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CLEM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53.43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STAR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CERN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51.85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8.44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CERN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STAR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60.29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CERN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MASS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50.98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5.28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MASS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CERN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56.26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CERN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UTAH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67.86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4.91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UTAH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CERN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72.77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9" name="Google Shape;249;p29"/>
          <p:cNvGraphicFramePr/>
          <p:nvPr/>
        </p:nvGraphicFramePr>
        <p:xfrm>
          <a:off x="1572100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{000D9E9D-88D5-44DF-B45D-D5F31827A03F}</a:tableStyleId>
              </a:tblPr>
              <a:tblGrid>
                <a:gridCol w="1499950"/>
                <a:gridCol w="1499950"/>
                <a:gridCol w="1499950"/>
                <a:gridCol w="1499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Node pairs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 A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 A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len(u)+len(v)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CERN, UTAH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CERN, MASS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0.33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CERN, STAR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0.33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UCSD, MASS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0.33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UCSD, FIU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0.66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UCSD, CLEM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0.33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13.33 % of the paths taken for the experiment are asymmetrical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CERN and UCSD are nodes which have the most </a:t>
            </a:r>
            <a:r>
              <a:rPr lang="en" sz="2000"/>
              <a:t>asymmetric</a:t>
            </a:r>
            <a:r>
              <a:rPr lang="en" sz="2000"/>
              <a:t> paths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1297500" y="1063950"/>
            <a:ext cx="7038900" cy="3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I. Baldin et al., "FABRIC: A National-Scale Programmable Experimental Network Infrastructure," in IEEE  Internet Computing, vol. 23, no. 6, pp. 38-47, 1 Nov.-Dec. 2019, doi: 10.1109/MIC.2019.2958545.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He, Yihua &amp; Faloutsos, Michalis &amp; Krishnamurthy, S. &amp; Huffaker, B.. (2005). On routing asymmetry in the Internet. 2. 6 pp.. 10.1109/GLOCOM.2005.1577769..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Luckie, M., Hyun, Y., &amp; Huffaker, B. (2008). Traceroute probe method and forward IP path inference. In </a:t>
            </a:r>
            <a:r>
              <a:rPr i="1" lang="en" sz="1100">
                <a:latin typeface="Times New Roman"/>
                <a:ea typeface="Times New Roman"/>
                <a:cs typeface="Times New Roman"/>
                <a:sym typeface="Times New Roman"/>
              </a:rPr>
              <a:t>Proceedings of the 8th ACM SIGCOMM conference on Internet measurement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(pp. 311-324)K. Elissa, “Title of paper if known,” unpublished.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Fabric Testbed. KNIT6_MFLIB_TUTORIAL (2023), [Jupyter notebook]. Retrieved from  https://portal.fabric-testbed.net/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Sharan, V. (2023). Round-Trip Time Measurement in FABRIC. Unpublished project paper for Advanced Computer Networks, Arizona State University.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Yihua He, M. Faloutsos and S. Krishnamurthy, "Quantifying routing asymmetry in the Internet at the AS level," IEEE Global Telecommunications Conference, 2004. GLOBECOM '04., Dallas, TX, USA, 2004, pp. 1474-1479 Vol.3, doi: 10.1109/GLOCOM.2004.1378227.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de Vries, W., Santanna, J.J., Sperotto, A., Pras, A. (2015). How Asymmetric Is the Internet?. In: Latré, S., Charalambides, M., François, J., Schmitt, C., Stiller, B. (eds) Intelligent Mechanisms for Network Configuration and Security. AIMS 2015. Lecture Notes in Computer Science(), vol 9122. Springer, Cham.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Katz-Bassett, E., Madhyastha, H., Adhikari, V.: Reverse traceroute. In: NetworkSystems Design and Implementation (2010),</a:t>
            </a:r>
            <a:r>
              <a:rPr lang="en" sz="11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" sz="1100" u="sng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https://www.usenix.org/legacy/event/nsdi10/tech/full_papers/katz-bassett.pdf</a:t>
            </a:r>
            <a:endParaRPr sz="11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3" name="Google Shape;26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Asymmetric Routing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622100" y="1567550"/>
            <a:ext cx="8176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Packets take one path to the destination and take a different path while returning to the source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Common within most networks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Larger the network, more likely there is asymmetric routing</a:t>
            </a:r>
            <a:endParaRPr sz="2000"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3519300" y="2042800"/>
            <a:ext cx="2020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/>
          </a:p>
        </p:txBody>
      </p:sp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Identify routing asymmetry within FABRIC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Quantify the asymmetry of such paths</a:t>
            </a:r>
            <a:endParaRPr sz="2000"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Motivation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011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He, Yihua</a:t>
            </a:r>
            <a:r>
              <a:rPr lang="en" sz="2000"/>
              <a:t> &amp;</a:t>
            </a:r>
            <a:r>
              <a:rPr lang="en" sz="2000"/>
              <a:t> Faloutsos, Michalis &amp; Krishnamurthy, S. &amp; Huffaker, B.. (2005). </a:t>
            </a:r>
            <a:r>
              <a:rPr i="1" lang="en" sz="2000"/>
              <a:t>On routing asymmetry in the Internet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 Vries, W., Santanna, J.J., Sperotto, A., Pras, A. (2015). </a:t>
            </a:r>
            <a:r>
              <a:rPr i="1" lang="en" sz="2000"/>
              <a:t>How Asymmetric Is the Internet?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Katz-Bassett, E., Madhyastha, H., Adhikari, V.: </a:t>
            </a:r>
            <a:r>
              <a:rPr i="1" lang="en" sz="2000"/>
              <a:t>Reverse traceroute</a:t>
            </a:r>
            <a:r>
              <a:rPr lang="en" sz="2000"/>
              <a:t>. In: Network Systems Design and Implementation (2010)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Yihua He, M. Faloutsos and S. Krishnamurthy, </a:t>
            </a:r>
            <a:r>
              <a:rPr i="1" lang="en" sz="2000"/>
              <a:t>"Quantifying routing asymmetry in the Internet at the AS level" </a:t>
            </a:r>
            <a:r>
              <a:rPr lang="en" sz="2000"/>
              <a:t>(2004)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Luckie, M., Hyun, Y., &amp; Huffaker, B. (2008). Traceroute probe method and forward IP path inference.</a:t>
            </a:r>
            <a:endParaRPr sz="2000"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4439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11"/>
              <a:t>Methodology</a:t>
            </a:r>
            <a:endParaRPr sz="2511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Identify one-way latencies between pairs of nodes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Significant difference in forward and reverse latencies is an indicator of </a:t>
            </a:r>
            <a:r>
              <a:rPr lang="en" sz="2000"/>
              <a:t>asymmetric routing paths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Traceroute probing to identify the paths and establish asymmetry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Quantifying the asymmetrical paths to identify extent of asymmetry</a:t>
            </a:r>
            <a:endParaRPr sz="2000"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One-Way Latency Measurement with PTP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16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750"/>
              <a:t>10 PTP compatible sites in FABRIC :</a:t>
            </a:r>
            <a:endParaRPr sz="7750"/>
          </a:p>
          <a:p>
            <a:pPr indent="-35163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750"/>
              <a:t>STAR, MAX, MICH, MASS, UTAH, NCSA, UCSD, FIU, CLEM, and CERN</a:t>
            </a:r>
            <a:endParaRPr sz="7750"/>
          </a:p>
          <a:p>
            <a:pPr indent="-3516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750"/>
              <a:t>GPS- disciplined clocks at each of the sites</a:t>
            </a:r>
            <a:endParaRPr sz="7750"/>
          </a:p>
          <a:p>
            <a:pPr indent="-3516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750"/>
              <a:t>UDP packets sent from source to destination</a:t>
            </a:r>
            <a:endParaRPr sz="7750"/>
          </a:p>
          <a:p>
            <a:pPr indent="-3516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750"/>
              <a:t>Timestamp of the the packets is used to measure the latency</a:t>
            </a:r>
            <a:endParaRPr sz="7750"/>
          </a:p>
          <a:p>
            <a:pPr indent="-3516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750"/>
              <a:t>Provides </a:t>
            </a:r>
            <a:r>
              <a:rPr lang="en" sz="7750"/>
              <a:t>accurate one-way latency measurements</a:t>
            </a:r>
            <a:endParaRPr sz="7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Traceroute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631975" y="1567550"/>
            <a:ext cx="7704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Maps the route that packets take from a source to a destination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ECECEC"/>
                </a:solidFill>
                <a:highlight>
                  <a:srgbClr val="212121"/>
                </a:highlight>
              </a:rPr>
              <a:t>Sends packets with gradually increasing TTL values</a:t>
            </a:r>
            <a:endParaRPr sz="2000">
              <a:solidFill>
                <a:srgbClr val="ECECEC"/>
              </a:solidFill>
              <a:highlight>
                <a:srgbClr val="21212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000"/>
              <a:buChar char="●"/>
            </a:pPr>
            <a:r>
              <a:rPr lang="en" sz="2000">
                <a:solidFill>
                  <a:srgbClr val="ECECEC"/>
                </a:solidFill>
                <a:highlight>
                  <a:srgbClr val="212121"/>
                </a:highlight>
              </a:rPr>
              <a:t>Routers along </a:t>
            </a:r>
            <a:r>
              <a:rPr lang="en" sz="2000">
                <a:solidFill>
                  <a:srgbClr val="ECECEC"/>
                </a:solidFill>
                <a:highlight>
                  <a:srgbClr val="212121"/>
                </a:highlight>
              </a:rPr>
              <a:t>the</a:t>
            </a:r>
            <a:r>
              <a:rPr lang="en" sz="2000">
                <a:solidFill>
                  <a:srgbClr val="ECECEC"/>
                </a:solidFill>
                <a:highlight>
                  <a:srgbClr val="212121"/>
                </a:highlight>
              </a:rPr>
              <a:t> path respond </a:t>
            </a:r>
            <a:r>
              <a:rPr lang="en" sz="2000">
                <a:solidFill>
                  <a:srgbClr val="ECECEC"/>
                </a:solidFill>
                <a:highlight>
                  <a:srgbClr val="212121"/>
                </a:highlight>
              </a:rPr>
              <a:t>with</a:t>
            </a:r>
            <a:r>
              <a:rPr lang="en" sz="2000">
                <a:solidFill>
                  <a:srgbClr val="ECECEC"/>
                </a:solidFill>
                <a:highlight>
                  <a:srgbClr val="212121"/>
                </a:highlight>
              </a:rPr>
              <a:t> ICMP time exceeded messages</a:t>
            </a:r>
            <a:endParaRPr sz="2000">
              <a:solidFill>
                <a:srgbClr val="ECECEC"/>
              </a:solidFill>
              <a:highlight>
                <a:srgbClr val="21212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000"/>
              <a:buChar char="●"/>
            </a:pPr>
            <a:r>
              <a:rPr lang="en" sz="2000">
                <a:solidFill>
                  <a:srgbClr val="ECECEC"/>
                </a:solidFill>
                <a:highlight>
                  <a:srgbClr val="212121"/>
                </a:highlight>
              </a:rPr>
              <a:t>Records </a:t>
            </a:r>
            <a:r>
              <a:rPr lang="en" sz="2000">
                <a:solidFill>
                  <a:srgbClr val="ECECEC"/>
                </a:solidFill>
                <a:highlight>
                  <a:srgbClr val="212121"/>
                </a:highlight>
              </a:rPr>
              <a:t>the</a:t>
            </a:r>
            <a:r>
              <a:rPr lang="en" sz="2000">
                <a:solidFill>
                  <a:srgbClr val="ECECEC"/>
                </a:solidFill>
                <a:highlight>
                  <a:srgbClr val="212121"/>
                </a:highlight>
              </a:rPr>
              <a:t> responses and builds a list of hops traversed</a:t>
            </a:r>
            <a:endParaRPr sz="2000">
              <a:solidFill>
                <a:srgbClr val="ECECEC"/>
              </a:solidFill>
              <a:highlight>
                <a:srgbClr val="212121"/>
              </a:highlight>
            </a:endParaRPr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Traceroute Analysis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0" y="1903900"/>
            <a:ext cx="11373526" cy="17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Genuine Asymmetry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021025" y="1834175"/>
            <a:ext cx="7431900" cy="30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00"/>
              <a:t>Symmetry:</a:t>
            </a:r>
            <a:endParaRPr sz="4700"/>
          </a:p>
          <a:p>
            <a:pPr indent="-3479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700"/>
              <a:t>R1 -&gt; R2 -&gt; R3               		path  :       	(b,d,f,h)</a:t>
            </a:r>
            <a:endParaRPr sz="4700"/>
          </a:p>
          <a:p>
            <a:pPr indent="-3479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700"/>
              <a:t>R3 -&gt; R2 -&gt; R1   			path  :		(g,e,c,a)</a:t>
            </a:r>
            <a:endParaRPr sz="4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00"/>
              <a:t>Asymmetry:</a:t>
            </a:r>
            <a:endParaRPr sz="4700"/>
          </a:p>
          <a:p>
            <a:pPr indent="-3479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700"/>
              <a:t>R1 -&gt; R2 -&gt; R3			path   :		(b,d,f,h)</a:t>
            </a:r>
            <a:endParaRPr sz="4700"/>
          </a:p>
          <a:p>
            <a:pPr indent="-3479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700"/>
              <a:t>R3 -&gt; R4 -&gt; R1			path   :		(g,j,l,a)</a:t>
            </a:r>
            <a:endParaRPr sz="4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00" y="1172538"/>
            <a:ext cx="50577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