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4F8FBAA-17CD-48DF-86A3-C942E0359479}" type="datetimeFigureOut">
              <a:rPr lang="en-IN" smtClean="0"/>
              <a:t>05-03-2022</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E0BAB66F-6E18-41B9-A342-1A105C08BE23}" type="slidenum">
              <a:rPr lang="en-IN" smtClean="0"/>
              <a:t>‹#›</a:t>
            </a:fld>
            <a:endParaRPr lang="en-IN"/>
          </a:p>
        </p:txBody>
      </p:sp>
    </p:spTree>
    <p:extLst>
      <p:ext uri="{BB962C8B-B14F-4D97-AF65-F5344CB8AC3E}">
        <p14:creationId xmlns:p14="http://schemas.microsoft.com/office/powerpoint/2010/main" val="2929047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F8FBAA-17CD-48DF-86A3-C942E0359479}" type="datetimeFigureOut">
              <a:rPr lang="en-IN" smtClean="0"/>
              <a:t>05-03-2022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BAB66F-6E18-41B9-A342-1A105C08BE23}" type="slidenum">
              <a:rPr lang="en-IN" smtClean="0"/>
              <a:t>‹#›</a:t>
            </a:fld>
            <a:endParaRPr lang="en-IN"/>
          </a:p>
        </p:txBody>
      </p:sp>
    </p:spTree>
    <p:extLst>
      <p:ext uri="{BB962C8B-B14F-4D97-AF65-F5344CB8AC3E}">
        <p14:creationId xmlns:p14="http://schemas.microsoft.com/office/powerpoint/2010/main" val="1932330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4F8FBAA-17CD-48DF-86A3-C942E0359479}" type="datetimeFigureOut">
              <a:rPr lang="en-IN" smtClean="0"/>
              <a:t>05-03-2022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0BAB66F-6E18-41B9-A342-1A105C08BE23}" type="slidenum">
              <a:rPr lang="en-IN" smtClean="0"/>
              <a:t>‹#›</a:t>
            </a:fld>
            <a:endParaRPr lang="en-IN"/>
          </a:p>
        </p:txBody>
      </p:sp>
    </p:spTree>
    <p:extLst>
      <p:ext uri="{BB962C8B-B14F-4D97-AF65-F5344CB8AC3E}">
        <p14:creationId xmlns:p14="http://schemas.microsoft.com/office/powerpoint/2010/main" val="1109601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4F8FBAA-17CD-48DF-86A3-C942E0359479}" type="datetimeFigureOut">
              <a:rPr lang="en-IN" smtClean="0"/>
              <a:t>05-03-2022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0BAB66F-6E18-41B9-A342-1A105C08BE23}"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86347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4F8FBAA-17CD-48DF-86A3-C942E0359479}" type="datetimeFigureOut">
              <a:rPr lang="en-IN" smtClean="0"/>
              <a:t>05-03-2022</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0BAB66F-6E18-41B9-A342-1A105C08BE23}" type="slidenum">
              <a:rPr lang="en-IN" smtClean="0"/>
              <a:t>‹#›</a:t>
            </a:fld>
            <a:endParaRPr lang="en-IN"/>
          </a:p>
        </p:txBody>
      </p:sp>
    </p:spTree>
    <p:extLst>
      <p:ext uri="{BB962C8B-B14F-4D97-AF65-F5344CB8AC3E}">
        <p14:creationId xmlns:p14="http://schemas.microsoft.com/office/powerpoint/2010/main" val="27627672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4F8FBAA-17CD-48DF-86A3-C942E0359479}" type="datetimeFigureOut">
              <a:rPr lang="en-IN" smtClean="0"/>
              <a:t>05-03-2022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BAB66F-6E18-41B9-A342-1A105C08BE23}" type="slidenum">
              <a:rPr lang="en-IN" smtClean="0"/>
              <a:t>‹#›</a:t>
            </a:fld>
            <a:endParaRPr lang="en-IN"/>
          </a:p>
        </p:txBody>
      </p:sp>
    </p:spTree>
    <p:extLst>
      <p:ext uri="{BB962C8B-B14F-4D97-AF65-F5344CB8AC3E}">
        <p14:creationId xmlns:p14="http://schemas.microsoft.com/office/powerpoint/2010/main" val="3691471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4F8FBAA-17CD-48DF-86A3-C942E0359479}" type="datetimeFigureOut">
              <a:rPr lang="en-IN" smtClean="0"/>
              <a:t>05-03-2022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BAB66F-6E18-41B9-A342-1A105C08BE23}" type="slidenum">
              <a:rPr lang="en-IN" smtClean="0"/>
              <a:t>‹#›</a:t>
            </a:fld>
            <a:endParaRPr lang="en-IN"/>
          </a:p>
        </p:txBody>
      </p:sp>
    </p:spTree>
    <p:extLst>
      <p:ext uri="{BB962C8B-B14F-4D97-AF65-F5344CB8AC3E}">
        <p14:creationId xmlns:p14="http://schemas.microsoft.com/office/powerpoint/2010/main" val="28329418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F8FBAA-17CD-48DF-86A3-C942E0359479}" type="datetimeFigureOut">
              <a:rPr lang="en-IN" smtClean="0"/>
              <a:t>05-03-2022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BAB66F-6E18-41B9-A342-1A105C08BE23}" type="slidenum">
              <a:rPr lang="en-IN" smtClean="0"/>
              <a:t>‹#›</a:t>
            </a:fld>
            <a:endParaRPr lang="en-IN"/>
          </a:p>
        </p:txBody>
      </p:sp>
    </p:spTree>
    <p:extLst>
      <p:ext uri="{BB962C8B-B14F-4D97-AF65-F5344CB8AC3E}">
        <p14:creationId xmlns:p14="http://schemas.microsoft.com/office/powerpoint/2010/main" val="15652419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4F8FBAA-17CD-48DF-86A3-C942E0359479}" type="datetimeFigureOut">
              <a:rPr lang="en-IN" smtClean="0"/>
              <a:t>05-03-2022</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E0BAB66F-6E18-41B9-A342-1A105C08BE23}" type="slidenum">
              <a:rPr lang="en-IN" smtClean="0"/>
              <a:t>‹#›</a:t>
            </a:fld>
            <a:endParaRPr lang="en-IN"/>
          </a:p>
        </p:txBody>
      </p:sp>
    </p:spTree>
    <p:extLst>
      <p:ext uri="{BB962C8B-B14F-4D97-AF65-F5344CB8AC3E}">
        <p14:creationId xmlns:p14="http://schemas.microsoft.com/office/powerpoint/2010/main" val="1554545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F8FBAA-17CD-48DF-86A3-C942E0359479}" type="datetimeFigureOut">
              <a:rPr lang="en-IN" smtClean="0"/>
              <a:t>05-03-2022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BAB66F-6E18-41B9-A342-1A105C08BE23}" type="slidenum">
              <a:rPr lang="en-IN" smtClean="0"/>
              <a:t>‹#›</a:t>
            </a:fld>
            <a:endParaRPr lang="en-IN"/>
          </a:p>
        </p:txBody>
      </p:sp>
    </p:spTree>
    <p:extLst>
      <p:ext uri="{BB962C8B-B14F-4D97-AF65-F5344CB8AC3E}">
        <p14:creationId xmlns:p14="http://schemas.microsoft.com/office/powerpoint/2010/main" val="104097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4F8FBAA-17CD-48DF-86A3-C942E0359479}" type="datetimeFigureOut">
              <a:rPr lang="en-IN" smtClean="0"/>
              <a:t>05-03-2022</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E0BAB66F-6E18-41B9-A342-1A105C08BE23}" type="slidenum">
              <a:rPr lang="en-IN" smtClean="0"/>
              <a:t>‹#›</a:t>
            </a:fld>
            <a:endParaRPr lang="en-IN"/>
          </a:p>
        </p:txBody>
      </p:sp>
    </p:spTree>
    <p:extLst>
      <p:ext uri="{BB962C8B-B14F-4D97-AF65-F5344CB8AC3E}">
        <p14:creationId xmlns:p14="http://schemas.microsoft.com/office/powerpoint/2010/main" val="1086801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F8FBAA-17CD-48DF-86A3-C942E0359479}" type="datetimeFigureOut">
              <a:rPr lang="en-IN" smtClean="0"/>
              <a:t>05-03-2022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BAB66F-6E18-41B9-A342-1A105C08BE23}" type="slidenum">
              <a:rPr lang="en-IN" smtClean="0"/>
              <a:t>‹#›</a:t>
            </a:fld>
            <a:endParaRPr lang="en-IN"/>
          </a:p>
        </p:txBody>
      </p:sp>
    </p:spTree>
    <p:extLst>
      <p:ext uri="{BB962C8B-B14F-4D97-AF65-F5344CB8AC3E}">
        <p14:creationId xmlns:p14="http://schemas.microsoft.com/office/powerpoint/2010/main" val="2688168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F8FBAA-17CD-48DF-86A3-C942E0359479}" type="datetimeFigureOut">
              <a:rPr lang="en-IN" smtClean="0"/>
              <a:t>05-03-2022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BAB66F-6E18-41B9-A342-1A105C08BE23}" type="slidenum">
              <a:rPr lang="en-IN" smtClean="0"/>
              <a:t>‹#›</a:t>
            </a:fld>
            <a:endParaRPr lang="en-IN"/>
          </a:p>
        </p:txBody>
      </p:sp>
    </p:spTree>
    <p:extLst>
      <p:ext uri="{BB962C8B-B14F-4D97-AF65-F5344CB8AC3E}">
        <p14:creationId xmlns:p14="http://schemas.microsoft.com/office/powerpoint/2010/main" val="389375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F8FBAA-17CD-48DF-86A3-C942E0359479}" type="datetimeFigureOut">
              <a:rPr lang="en-IN" smtClean="0"/>
              <a:t>05-03-2022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BAB66F-6E18-41B9-A342-1A105C08BE23}" type="slidenum">
              <a:rPr lang="en-IN" smtClean="0"/>
              <a:t>‹#›</a:t>
            </a:fld>
            <a:endParaRPr lang="en-IN"/>
          </a:p>
        </p:txBody>
      </p:sp>
    </p:spTree>
    <p:extLst>
      <p:ext uri="{BB962C8B-B14F-4D97-AF65-F5344CB8AC3E}">
        <p14:creationId xmlns:p14="http://schemas.microsoft.com/office/powerpoint/2010/main" val="3915425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F8FBAA-17CD-48DF-86A3-C942E0359479}" type="datetimeFigureOut">
              <a:rPr lang="en-IN" smtClean="0"/>
              <a:t>05-03-2022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BAB66F-6E18-41B9-A342-1A105C08BE23}" type="slidenum">
              <a:rPr lang="en-IN" smtClean="0"/>
              <a:t>‹#›</a:t>
            </a:fld>
            <a:endParaRPr lang="en-IN"/>
          </a:p>
        </p:txBody>
      </p:sp>
    </p:spTree>
    <p:extLst>
      <p:ext uri="{BB962C8B-B14F-4D97-AF65-F5344CB8AC3E}">
        <p14:creationId xmlns:p14="http://schemas.microsoft.com/office/powerpoint/2010/main" val="661148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F8FBAA-17CD-48DF-86A3-C942E0359479}" type="datetimeFigureOut">
              <a:rPr lang="en-IN" smtClean="0"/>
              <a:t>05-03-2022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BAB66F-6E18-41B9-A342-1A105C08BE23}" type="slidenum">
              <a:rPr lang="en-IN" smtClean="0"/>
              <a:t>‹#›</a:t>
            </a:fld>
            <a:endParaRPr lang="en-IN"/>
          </a:p>
        </p:txBody>
      </p:sp>
    </p:spTree>
    <p:extLst>
      <p:ext uri="{BB962C8B-B14F-4D97-AF65-F5344CB8AC3E}">
        <p14:creationId xmlns:p14="http://schemas.microsoft.com/office/powerpoint/2010/main" val="3097143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F8FBAA-17CD-48DF-86A3-C942E0359479}" type="datetimeFigureOut">
              <a:rPr lang="en-IN" smtClean="0"/>
              <a:t>05-03-2022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BAB66F-6E18-41B9-A342-1A105C08BE23}" type="slidenum">
              <a:rPr lang="en-IN" smtClean="0"/>
              <a:t>‹#›</a:t>
            </a:fld>
            <a:endParaRPr lang="en-IN"/>
          </a:p>
        </p:txBody>
      </p:sp>
    </p:spTree>
    <p:extLst>
      <p:ext uri="{BB962C8B-B14F-4D97-AF65-F5344CB8AC3E}">
        <p14:creationId xmlns:p14="http://schemas.microsoft.com/office/powerpoint/2010/main" val="2398910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4F8FBAA-17CD-48DF-86A3-C942E0359479}" type="datetimeFigureOut">
              <a:rPr lang="en-IN" smtClean="0"/>
              <a:t>05-03-2022</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0BAB66F-6E18-41B9-A342-1A105C08BE23}" type="slidenum">
              <a:rPr lang="en-IN" smtClean="0"/>
              <a:t>‹#›</a:t>
            </a:fld>
            <a:endParaRPr lang="en-IN"/>
          </a:p>
        </p:txBody>
      </p:sp>
    </p:spTree>
    <p:extLst>
      <p:ext uri="{BB962C8B-B14F-4D97-AF65-F5344CB8AC3E}">
        <p14:creationId xmlns:p14="http://schemas.microsoft.com/office/powerpoint/2010/main" val="14120070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bigcommerce.com/articles/ecommerc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file:///C:\Users\KRISHNA%20PRASAD\Desktop\Term%202\BDSN\BDSN%20ET\Ecommerce_Customers.csv"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CE4B5-851C-4788-88DB-F7AC8D2BD481}"/>
              </a:ext>
            </a:extLst>
          </p:cNvPr>
          <p:cNvSpPr>
            <a:spLocks noGrp="1"/>
          </p:cNvSpPr>
          <p:nvPr>
            <p:ph type="ctrTitle"/>
          </p:nvPr>
        </p:nvSpPr>
        <p:spPr/>
        <p:txBody>
          <a:bodyPr>
            <a:normAutofit fontScale="90000"/>
          </a:bodyPr>
          <a:lstStyle/>
          <a:p>
            <a:pPr algn="ctr"/>
            <a:r>
              <a:rPr lang="en-US" dirty="0">
                <a:latin typeface="Algerian" panose="04020705040A02060702" pitchFamily="82" charset="0"/>
              </a:rPr>
              <a:t>MACHINE LEARNING USING SPARK AND PYTHON</a:t>
            </a:r>
            <a:endParaRPr lang="en-IN" dirty="0">
              <a:latin typeface="Algerian" panose="04020705040A02060702" pitchFamily="82" charset="0"/>
            </a:endParaRPr>
          </a:p>
        </p:txBody>
      </p:sp>
      <p:sp>
        <p:nvSpPr>
          <p:cNvPr id="3" name="Subtitle 2">
            <a:extLst>
              <a:ext uri="{FF2B5EF4-FFF2-40B4-BE49-F238E27FC236}">
                <a16:creationId xmlns:a16="http://schemas.microsoft.com/office/drawing/2014/main" id="{9969A516-9754-4134-8D34-C2145185FA96}"/>
              </a:ext>
            </a:extLst>
          </p:cNvPr>
          <p:cNvSpPr>
            <a:spLocks noGrp="1"/>
          </p:cNvSpPr>
          <p:nvPr>
            <p:ph type="subTitle" idx="1"/>
          </p:nvPr>
        </p:nvSpPr>
        <p:spPr/>
        <p:txBody>
          <a:bodyPr>
            <a:noAutofit/>
          </a:bodyPr>
          <a:lstStyle/>
          <a:p>
            <a:pPr algn="r"/>
            <a:r>
              <a:rPr lang="en-US" b="1" dirty="0">
                <a:solidFill>
                  <a:schemeClr val="tx1">
                    <a:lumMod val="95000"/>
                  </a:schemeClr>
                </a:solidFill>
                <a:latin typeface="Bell MT" panose="02020503060305020303" pitchFamily="18" charset="0"/>
              </a:rPr>
              <a:t>Submitted by K V </a:t>
            </a:r>
            <a:r>
              <a:rPr lang="en-US" b="1" dirty="0" err="1">
                <a:solidFill>
                  <a:schemeClr val="tx1">
                    <a:lumMod val="95000"/>
                  </a:schemeClr>
                </a:solidFill>
                <a:latin typeface="Bell MT" panose="02020503060305020303" pitchFamily="18" charset="0"/>
              </a:rPr>
              <a:t>V</a:t>
            </a:r>
            <a:r>
              <a:rPr lang="en-US" b="1" dirty="0">
                <a:solidFill>
                  <a:schemeClr val="tx1">
                    <a:lumMod val="95000"/>
                  </a:schemeClr>
                </a:solidFill>
                <a:latin typeface="Bell MT" panose="02020503060305020303" pitchFamily="18" charset="0"/>
              </a:rPr>
              <a:t> S Krishna Prasad</a:t>
            </a:r>
          </a:p>
          <a:p>
            <a:pPr algn="r"/>
            <a:r>
              <a:rPr lang="en-US" b="1" dirty="0">
                <a:solidFill>
                  <a:schemeClr val="tx1">
                    <a:lumMod val="95000"/>
                  </a:schemeClr>
                </a:solidFill>
                <a:latin typeface="Bell MT" panose="02020503060305020303" pitchFamily="18" charset="0"/>
              </a:rPr>
              <a:t>A21016</a:t>
            </a:r>
            <a:endParaRPr lang="en-IN" b="1" dirty="0">
              <a:solidFill>
                <a:schemeClr val="tx1">
                  <a:lumMod val="95000"/>
                </a:schemeClr>
              </a:solidFill>
              <a:latin typeface="Bell MT" panose="02020503060305020303" pitchFamily="18" charset="0"/>
            </a:endParaRPr>
          </a:p>
        </p:txBody>
      </p:sp>
    </p:spTree>
    <p:extLst>
      <p:ext uri="{BB962C8B-B14F-4D97-AF65-F5344CB8AC3E}">
        <p14:creationId xmlns:p14="http://schemas.microsoft.com/office/powerpoint/2010/main" val="40602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FD1A8-B293-4353-AF6A-359AC1A4687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Prediction</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A0DF6A9-C28C-41F7-890B-2746A213288A}"/>
              </a:ext>
            </a:extLst>
          </p:cNvPr>
          <p:cNvPicPr>
            <a:picLocks noGrp="1" noChangeAspect="1"/>
          </p:cNvPicPr>
          <p:nvPr>
            <p:ph idx="1"/>
          </p:nvPr>
        </p:nvPicPr>
        <p:blipFill>
          <a:blip r:embed="rId2"/>
          <a:stretch>
            <a:fillRect/>
          </a:stretch>
        </p:blipFill>
        <p:spPr>
          <a:xfrm>
            <a:off x="1691258" y="2351182"/>
            <a:ext cx="8809483" cy="2347163"/>
          </a:xfrm>
        </p:spPr>
      </p:pic>
      <p:sp>
        <p:nvSpPr>
          <p:cNvPr id="6" name="TextBox 5">
            <a:extLst>
              <a:ext uri="{FF2B5EF4-FFF2-40B4-BE49-F238E27FC236}">
                <a16:creationId xmlns:a16="http://schemas.microsoft.com/office/drawing/2014/main" id="{4ADEE25D-2AE9-4196-85D0-1C75755E8CE6}"/>
              </a:ext>
            </a:extLst>
          </p:cNvPr>
          <p:cNvSpPr txBox="1"/>
          <p:nvPr/>
        </p:nvSpPr>
        <p:spPr>
          <a:xfrm>
            <a:off x="2469775" y="5127812"/>
            <a:ext cx="7252447" cy="646331"/>
          </a:xfrm>
          <a:prstGeom prst="rect">
            <a:avLst/>
          </a:prstGeom>
          <a:noFill/>
        </p:spPr>
        <p:txBody>
          <a:bodyPr wrap="square" rtlCol="0">
            <a:spAutoFit/>
          </a:bodyPr>
          <a:lstStyle/>
          <a:p>
            <a:r>
              <a:rPr lang="en-US" b="0" dirty="0">
                <a:effectLst/>
                <a:latin typeface="Courier New" panose="02070309020205020404" pitchFamily="49" charset="0"/>
              </a:rPr>
              <a:t>Explained variance score: 1 is perfect prediction</a:t>
            </a:r>
          </a:p>
          <a:p>
            <a:r>
              <a:rPr lang="en-US" dirty="0">
                <a:latin typeface="Courier New" panose="02070309020205020404" pitchFamily="49" charset="0"/>
              </a:rPr>
              <a:t>Variance score : 0.98</a:t>
            </a:r>
            <a:endParaRPr lang="en-US" b="0" dirty="0">
              <a:effectLst/>
              <a:latin typeface="Courier New" panose="02070309020205020404" pitchFamily="49" charset="0"/>
            </a:endParaRPr>
          </a:p>
        </p:txBody>
      </p:sp>
    </p:spTree>
    <p:extLst>
      <p:ext uri="{BB962C8B-B14F-4D97-AF65-F5344CB8AC3E}">
        <p14:creationId xmlns:p14="http://schemas.microsoft.com/office/powerpoint/2010/main" val="1359662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618A2-5217-47F4-AD4C-3822193FE0D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MODELS</a:t>
            </a:r>
            <a:endParaRPr lang="en-IN" dirty="0">
              <a:latin typeface="Times New Roman" panose="02020603050405020304" pitchFamily="18" charset="0"/>
              <a:cs typeface="Times New Roman" panose="02020603050405020304" pitchFamily="18" charset="0"/>
            </a:endParaRPr>
          </a:p>
        </p:txBody>
      </p:sp>
      <p:pic>
        <p:nvPicPr>
          <p:cNvPr id="1026" name="Picture 2" descr="ML 101: Linear Regression Tutorial | by Amar Budhiraja | Medium">
            <a:extLst>
              <a:ext uri="{FF2B5EF4-FFF2-40B4-BE49-F238E27FC236}">
                <a16:creationId xmlns:a16="http://schemas.microsoft.com/office/drawing/2014/main" id="{B25CD9EE-2F3A-438B-9A10-D9AEFD724A8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83263" y="2911569"/>
            <a:ext cx="4136636" cy="311971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L | K-means++ Algorithm - GeeksforGeeks">
            <a:extLst>
              <a:ext uri="{FF2B5EF4-FFF2-40B4-BE49-F238E27FC236}">
                <a16:creationId xmlns:a16="http://schemas.microsoft.com/office/drawing/2014/main" id="{DFB0ECAD-2CB5-48F3-BE43-53B981FA1E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3926" y="2911569"/>
            <a:ext cx="4424811" cy="3116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F2C486B-7734-4403-A3DB-56F9481FB1AD}"/>
              </a:ext>
            </a:extLst>
          </p:cNvPr>
          <p:cNvSpPr txBox="1"/>
          <p:nvPr/>
        </p:nvSpPr>
        <p:spPr>
          <a:xfrm>
            <a:off x="1283263" y="2078777"/>
            <a:ext cx="4136636" cy="369332"/>
          </a:xfrm>
          <a:prstGeom prst="rect">
            <a:avLst/>
          </a:prstGeom>
          <a:noFill/>
        </p:spPr>
        <p:txBody>
          <a:bodyPr wrap="square" rtlCol="0">
            <a:spAutoFit/>
          </a:bodyPr>
          <a:lstStyle/>
          <a:p>
            <a:r>
              <a:rPr lang="en-US" dirty="0"/>
              <a:t>Linear Regression</a:t>
            </a:r>
            <a:endParaRPr lang="en-IN" dirty="0"/>
          </a:p>
        </p:txBody>
      </p:sp>
      <p:sp>
        <p:nvSpPr>
          <p:cNvPr id="6" name="TextBox 5">
            <a:extLst>
              <a:ext uri="{FF2B5EF4-FFF2-40B4-BE49-F238E27FC236}">
                <a16:creationId xmlns:a16="http://schemas.microsoft.com/office/drawing/2014/main" id="{CA4DE286-D181-4D48-B0CE-3FD2D3CAC201}"/>
              </a:ext>
            </a:extLst>
          </p:cNvPr>
          <p:cNvSpPr txBox="1"/>
          <p:nvPr/>
        </p:nvSpPr>
        <p:spPr>
          <a:xfrm>
            <a:off x="6483926" y="2078777"/>
            <a:ext cx="4210968" cy="369332"/>
          </a:xfrm>
          <a:prstGeom prst="rect">
            <a:avLst/>
          </a:prstGeom>
          <a:noFill/>
        </p:spPr>
        <p:txBody>
          <a:bodyPr wrap="square" rtlCol="0">
            <a:spAutoFit/>
          </a:bodyPr>
          <a:lstStyle/>
          <a:p>
            <a:r>
              <a:rPr lang="en-US" dirty="0"/>
              <a:t>K means Clustering</a:t>
            </a:r>
            <a:endParaRPr lang="en-IN" dirty="0"/>
          </a:p>
        </p:txBody>
      </p:sp>
    </p:spTree>
    <p:extLst>
      <p:ext uri="{BB962C8B-B14F-4D97-AF65-F5344CB8AC3E}">
        <p14:creationId xmlns:p14="http://schemas.microsoft.com/office/powerpoint/2010/main" val="957673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DC84-3E64-4372-BACF-1191B97614E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Linear regression model</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6C8BED5-D0BD-4D60-AEC5-CAD074E5D081}"/>
              </a:ext>
            </a:extLst>
          </p:cNvPr>
          <p:cNvSpPr>
            <a:spLocks noGrp="1"/>
          </p:cNvSpPr>
          <p:nvPr>
            <p:ph idx="1"/>
          </p:nvPr>
        </p:nvSpPr>
        <p:spPr/>
        <p:txBody>
          <a:bodyPr/>
          <a:lstStyle/>
          <a:p>
            <a:r>
              <a:rPr lang="en-US" b="0" i="0" dirty="0">
                <a:effectLst/>
                <a:latin typeface="charter"/>
              </a:rPr>
              <a:t>Regression is a method of modelling a target value based on independent predictors. This method is mostly used for forecasting and finding out cause and effect relationship between variables. Regression techniques mostly differ based on the number of independent variables and the type of relationship between the independent and dependent variables.</a:t>
            </a:r>
          </a:p>
          <a:p>
            <a:r>
              <a:rPr lang="en-IN" dirty="0"/>
              <a:t>Simple liner regression is a type of regression analysis where the number of independent variables is one and there is a linear relationship between the independent (x) and dependent (y) variable. Based on the given data points, we try to plot a line that models the points the best. The line can be modelled based on the linear equation shown below :</a:t>
            </a:r>
          </a:p>
          <a:p>
            <a:pPr marL="0" indent="0" algn="ctr">
              <a:buNone/>
            </a:pPr>
            <a:r>
              <a:rPr lang="en-IN" b="1" dirty="0"/>
              <a:t>Y = a_0 + a_1 * x</a:t>
            </a:r>
          </a:p>
        </p:txBody>
      </p:sp>
    </p:spTree>
    <p:extLst>
      <p:ext uri="{BB962C8B-B14F-4D97-AF65-F5344CB8AC3E}">
        <p14:creationId xmlns:p14="http://schemas.microsoft.com/office/powerpoint/2010/main" val="4191394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6B567-470C-41AB-BBB1-760152910582}"/>
              </a:ext>
            </a:extLst>
          </p:cNvPr>
          <p:cNvSpPr>
            <a:spLocks noGrp="1"/>
          </p:cNvSpPr>
          <p:nvPr>
            <p:ph type="title"/>
          </p:nvPr>
        </p:nvSpPr>
        <p:spPr/>
        <p:txBody>
          <a:bodyPr>
            <a:noAutofit/>
          </a:bodyPr>
          <a:lstStyle/>
          <a:p>
            <a:r>
              <a:rPr lang="en-IN" b="0" i="0" dirty="0">
                <a:effectLst/>
                <a:latin typeface="Times New Roman" panose="02020603050405020304" pitchFamily="18" charset="0"/>
                <a:cs typeface="Times New Roman" panose="02020603050405020304" pitchFamily="18" charset="0"/>
              </a:rPr>
              <a:t>Linear Regression with </a:t>
            </a:r>
            <a:r>
              <a:rPr lang="en-IN" b="0" i="0" dirty="0" err="1">
                <a:effectLst/>
                <a:latin typeface="Times New Roman" panose="02020603050405020304" pitchFamily="18" charset="0"/>
                <a:cs typeface="Times New Roman" panose="02020603050405020304" pitchFamily="18" charset="0"/>
              </a:rPr>
              <a:t>Pyspark</a:t>
            </a:r>
            <a:br>
              <a:rPr lang="en-IN" b="0" i="0" dirty="0">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995BCB6-4CA9-40AC-B27E-6C6158DC3A56}"/>
              </a:ext>
            </a:extLst>
          </p:cNvPr>
          <p:cNvPicPr>
            <a:picLocks noGrp="1" noChangeAspect="1"/>
          </p:cNvPicPr>
          <p:nvPr>
            <p:ph idx="1"/>
          </p:nvPr>
        </p:nvPicPr>
        <p:blipFill>
          <a:blip r:embed="rId2"/>
          <a:stretch>
            <a:fillRect/>
          </a:stretch>
        </p:blipFill>
        <p:spPr>
          <a:xfrm>
            <a:off x="1958259" y="2366876"/>
            <a:ext cx="1874682" cy="320068"/>
          </a:xfrm>
        </p:spPr>
      </p:pic>
      <p:pic>
        <p:nvPicPr>
          <p:cNvPr id="7" name="Picture 6">
            <a:extLst>
              <a:ext uri="{FF2B5EF4-FFF2-40B4-BE49-F238E27FC236}">
                <a16:creationId xmlns:a16="http://schemas.microsoft.com/office/drawing/2014/main" id="{2A91648E-B546-4C14-A8FF-16DE4518BD4B}"/>
              </a:ext>
            </a:extLst>
          </p:cNvPr>
          <p:cNvPicPr>
            <a:picLocks noChangeAspect="1"/>
          </p:cNvPicPr>
          <p:nvPr/>
        </p:nvPicPr>
        <p:blipFill>
          <a:blip r:embed="rId3"/>
          <a:stretch>
            <a:fillRect/>
          </a:stretch>
        </p:blipFill>
        <p:spPr>
          <a:xfrm>
            <a:off x="1958259" y="3249914"/>
            <a:ext cx="3284505" cy="358171"/>
          </a:xfrm>
          <a:prstGeom prst="rect">
            <a:avLst/>
          </a:prstGeom>
        </p:spPr>
      </p:pic>
      <p:pic>
        <p:nvPicPr>
          <p:cNvPr id="9" name="Picture 8">
            <a:extLst>
              <a:ext uri="{FF2B5EF4-FFF2-40B4-BE49-F238E27FC236}">
                <a16:creationId xmlns:a16="http://schemas.microsoft.com/office/drawing/2014/main" id="{33CCB94B-123D-4B57-98EF-F8081C10DB58}"/>
              </a:ext>
            </a:extLst>
          </p:cNvPr>
          <p:cNvPicPr>
            <a:picLocks noChangeAspect="1"/>
          </p:cNvPicPr>
          <p:nvPr/>
        </p:nvPicPr>
        <p:blipFill>
          <a:blip r:embed="rId4"/>
          <a:stretch>
            <a:fillRect/>
          </a:stretch>
        </p:blipFill>
        <p:spPr>
          <a:xfrm>
            <a:off x="1958259" y="4208461"/>
            <a:ext cx="4419983" cy="320068"/>
          </a:xfrm>
          <a:prstGeom prst="rect">
            <a:avLst/>
          </a:prstGeom>
        </p:spPr>
      </p:pic>
      <p:sp>
        <p:nvSpPr>
          <p:cNvPr id="10" name="TextBox 9">
            <a:extLst>
              <a:ext uri="{FF2B5EF4-FFF2-40B4-BE49-F238E27FC236}">
                <a16:creationId xmlns:a16="http://schemas.microsoft.com/office/drawing/2014/main" id="{FA3C20CA-4BB3-428B-A6A7-478301845716}"/>
              </a:ext>
            </a:extLst>
          </p:cNvPr>
          <p:cNvSpPr txBox="1"/>
          <p:nvPr/>
        </p:nvSpPr>
        <p:spPr>
          <a:xfrm>
            <a:off x="1958259" y="5389813"/>
            <a:ext cx="8709741" cy="369332"/>
          </a:xfrm>
          <a:prstGeom prst="rect">
            <a:avLst/>
          </a:prstGeom>
          <a:noFill/>
        </p:spPr>
        <p:txBody>
          <a:bodyPr wrap="square" rtlCol="0">
            <a:spAutoFit/>
          </a:bodyPr>
          <a:lstStyle/>
          <a:p>
            <a:r>
              <a:rPr lang="en-US" dirty="0"/>
              <a:t>Installing </a:t>
            </a:r>
            <a:r>
              <a:rPr lang="en-US" dirty="0" err="1"/>
              <a:t>pyspark</a:t>
            </a:r>
            <a:r>
              <a:rPr lang="en-US" dirty="0"/>
              <a:t> in cloud and importing the required libraries</a:t>
            </a:r>
            <a:endParaRPr lang="en-IN" dirty="0"/>
          </a:p>
        </p:txBody>
      </p:sp>
      <p:pic>
        <p:nvPicPr>
          <p:cNvPr id="3074" name="Picture 2" descr="PySpark Programming | What is PySpark? | Introduction To PySpark | Edureka">
            <a:extLst>
              <a:ext uri="{FF2B5EF4-FFF2-40B4-BE49-F238E27FC236}">
                <a16:creationId xmlns:a16="http://schemas.microsoft.com/office/drawing/2014/main" id="{237002BF-EBBB-435A-A9BC-F940C421B8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9958" y="1953179"/>
            <a:ext cx="4606242" cy="1609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6402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BEEE3-E0D9-43B1-BEEF-DD8ED2D67777}"/>
              </a:ext>
            </a:extLst>
          </p:cNvPr>
          <p:cNvSpPr>
            <a:spLocks noGrp="1"/>
          </p:cNvSpPr>
          <p:nvPr>
            <p:ph type="title"/>
          </p:nvPr>
        </p:nvSpPr>
        <p:spPr>
          <a:xfrm>
            <a:off x="1595718" y="764373"/>
            <a:ext cx="9910482" cy="1293028"/>
          </a:xfrm>
        </p:spPr>
        <p:txBody>
          <a:bodyPr>
            <a:normAutofit fontScale="90000"/>
          </a:bodyPr>
          <a:lstStyle/>
          <a:p>
            <a:r>
              <a:rPr lang="en-US" dirty="0">
                <a:latin typeface="Times New Roman" panose="02020603050405020304" pitchFamily="18" charset="0"/>
                <a:cs typeface="Times New Roman" panose="02020603050405020304" pitchFamily="18" charset="0"/>
              </a:rPr>
              <a:t>Separating the data into training and testing data and fitting into linear regression model</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B35A62E4-BEF3-4875-8F1B-2923836EF543}"/>
              </a:ext>
            </a:extLst>
          </p:cNvPr>
          <p:cNvPicPr>
            <a:picLocks noGrp="1" noChangeAspect="1"/>
          </p:cNvPicPr>
          <p:nvPr>
            <p:ph idx="1"/>
          </p:nvPr>
        </p:nvPicPr>
        <p:blipFill>
          <a:blip r:embed="rId2"/>
          <a:stretch>
            <a:fillRect/>
          </a:stretch>
        </p:blipFill>
        <p:spPr>
          <a:xfrm>
            <a:off x="1703294" y="2382183"/>
            <a:ext cx="9108141" cy="4024313"/>
          </a:xfrm>
        </p:spPr>
      </p:pic>
    </p:spTree>
    <p:extLst>
      <p:ext uri="{BB962C8B-B14F-4D97-AF65-F5344CB8AC3E}">
        <p14:creationId xmlns:p14="http://schemas.microsoft.com/office/powerpoint/2010/main" val="575273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83103-A825-4048-8BDF-DB95BC3725A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Training the data and testing the results</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98EFA9A-2959-45DE-9D2B-67F6A874A2E7}"/>
              </a:ext>
            </a:extLst>
          </p:cNvPr>
          <p:cNvPicPr>
            <a:picLocks noGrp="1" noChangeAspect="1"/>
          </p:cNvPicPr>
          <p:nvPr>
            <p:ph idx="1"/>
          </p:nvPr>
        </p:nvPicPr>
        <p:blipFill>
          <a:blip r:embed="rId2"/>
          <a:stretch>
            <a:fillRect/>
          </a:stretch>
        </p:blipFill>
        <p:spPr>
          <a:xfrm>
            <a:off x="2047701" y="2193925"/>
            <a:ext cx="8096597" cy="4024313"/>
          </a:xfrm>
        </p:spPr>
      </p:pic>
    </p:spTree>
    <p:extLst>
      <p:ext uri="{BB962C8B-B14F-4D97-AF65-F5344CB8AC3E}">
        <p14:creationId xmlns:p14="http://schemas.microsoft.com/office/powerpoint/2010/main" val="2334013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DCA9E-CCCD-429E-B335-2C608D8714B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Final prediction results</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AAD69EB-A1D0-4EC9-AF1A-048C39B0B0C2}"/>
              </a:ext>
            </a:extLst>
          </p:cNvPr>
          <p:cNvPicPr>
            <a:picLocks noGrp="1" noChangeAspect="1"/>
          </p:cNvPicPr>
          <p:nvPr>
            <p:ph idx="1"/>
          </p:nvPr>
        </p:nvPicPr>
        <p:blipFill>
          <a:blip r:embed="rId2"/>
          <a:stretch>
            <a:fillRect/>
          </a:stretch>
        </p:blipFill>
        <p:spPr>
          <a:xfrm>
            <a:off x="5925670" y="1949824"/>
            <a:ext cx="4618207" cy="4515581"/>
          </a:xfrm>
        </p:spPr>
      </p:pic>
      <p:pic>
        <p:nvPicPr>
          <p:cNvPr id="7" name="Picture 6">
            <a:extLst>
              <a:ext uri="{FF2B5EF4-FFF2-40B4-BE49-F238E27FC236}">
                <a16:creationId xmlns:a16="http://schemas.microsoft.com/office/drawing/2014/main" id="{9CDD934F-19C8-47DD-A925-50130D4CA075}"/>
              </a:ext>
            </a:extLst>
          </p:cNvPr>
          <p:cNvPicPr>
            <a:picLocks noChangeAspect="1"/>
          </p:cNvPicPr>
          <p:nvPr/>
        </p:nvPicPr>
        <p:blipFill>
          <a:blip r:embed="rId3"/>
          <a:stretch>
            <a:fillRect/>
          </a:stretch>
        </p:blipFill>
        <p:spPr>
          <a:xfrm>
            <a:off x="685800" y="1949824"/>
            <a:ext cx="4915326" cy="1371719"/>
          </a:xfrm>
          <a:prstGeom prst="rect">
            <a:avLst/>
          </a:prstGeom>
        </p:spPr>
      </p:pic>
      <p:sp>
        <p:nvSpPr>
          <p:cNvPr id="8" name="TextBox 7">
            <a:extLst>
              <a:ext uri="{FF2B5EF4-FFF2-40B4-BE49-F238E27FC236}">
                <a16:creationId xmlns:a16="http://schemas.microsoft.com/office/drawing/2014/main" id="{3EDEFFED-5A56-426E-84D4-9321D6232A51}"/>
              </a:ext>
            </a:extLst>
          </p:cNvPr>
          <p:cNvSpPr txBox="1"/>
          <p:nvPr/>
        </p:nvSpPr>
        <p:spPr>
          <a:xfrm>
            <a:off x="977153" y="4096870"/>
            <a:ext cx="4141694" cy="1477328"/>
          </a:xfrm>
          <a:prstGeom prst="rect">
            <a:avLst/>
          </a:prstGeom>
          <a:noFill/>
        </p:spPr>
        <p:txBody>
          <a:bodyPr wrap="square" rtlCol="0">
            <a:spAutoFit/>
          </a:bodyPr>
          <a:lstStyle/>
          <a:p>
            <a:pPr algn="just"/>
            <a:r>
              <a:rPr lang="en-US" dirty="0">
                <a:latin typeface="Georgia" panose="02040502050405020303" pitchFamily="18" charset="0"/>
              </a:rPr>
              <a:t>## Based on the inputs of avg session length, time on app, time on website and length of membership, we able to successfully predict the customers yearly amount spent on our website. </a:t>
            </a:r>
            <a:endParaRPr lang="en-IN" dirty="0">
              <a:latin typeface="Georgia" panose="02040502050405020303" pitchFamily="18" charset="0"/>
            </a:endParaRPr>
          </a:p>
        </p:txBody>
      </p:sp>
    </p:spTree>
    <p:extLst>
      <p:ext uri="{BB962C8B-B14F-4D97-AF65-F5344CB8AC3E}">
        <p14:creationId xmlns:p14="http://schemas.microsoft.com/office/powerpoint/2010/main" val="721218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0E78A-5FEF-4E11-B4B0-A24446940FE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K means clustering model</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98B8169-A34F-4AB1-B10C-4ABBDE815C9B}"/>
              </a:ext>
            </a:extLst>
          </p:cNvPr>
          <p:cNvSpPr>
            <a:spLocks noGrp="1"/>
          </p:cNvSpPr>
          <p:nvPr>
            <p:ph idx="1"/>
          </p:nvPr>
        </p:nvSpPr>
        <p:spPr/>
        <p:txBody>
          <a:bodyPr>
            <a:normAutofit/>
          </a:bodyPr>
          <a:lstStyle/>
          <a:p>
            <a:r>
              <a:rPr lang="en-US" sz="2400" dirty="0">
                <a:latin typeface="Georgia" panose="02040502050405020303" pitchFamily="18" charset="0"/>
              </a:rPr>
              <a:t>K means is one of the most popular clustering algorithms. In this algorithm, a user-specified number of clusters (k) are randomly assigned to different points in the dataset. </a:t>
            </a:r>
          </a:p>
          <a:p>
            <a:endParaRPr lang="en-US" sz="2400" dirty="0">
              <a:latin typeface="Georgia" panose="02040502050405020303" pitchFamily="18" charset="0"/>
            </a:endParaRPr>
          </a:p>
          <a:p>
            <a:r>
              <a:rPr lang="en-US" sz="2400" dirty="0">
                <a:latin typeface="Georgia" panose="02040502050405020303" pitchFamily="18" charset="0"/>
              </a:rPr>
              <a:t>Choosing the right value of k is an extremely important aspect of using this algorithm successfully. There is no real prescription for the number of clusters you need, so we will likely have to experiment with the number of values and consider what we would like the end result to be. </a:t>
            </a:r>
            <a:endParaRPr lang="en-IN" sz="2400" dirty="0">
              <a:latin typeface="Georgia" panose="02040502050405020303" pitchFamily="18" charset="0"/>
            </a:endParaRPr>
          </a:p>
        </p:txBody>
      </p:sp>
    </p:spTree>
    <p:extLst>
      <p:ext uri="{BB962C8B-B14F-4D97-AF65-F5344CB8AC3E}">
        <p14:creationId xmlns:p14="http://schemas.microsoft.com/office/powerpoint/2010/main" val="3201929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DA73B-F439-48F7-833E-32B7C47BCA3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K means clustering with </a:t>
            </a:r>
            <a:r>
              <a:rPr lang="en-US" dirty="0" err="1">
                <a:latin typeface="Times New Roman" panose="02020603050405020304" pitchFamily="18" charset="0"/>
                <a:cs typeface="Times New Roman" panose="02020603050405020304" pitchFamily="18" charset="0"/>
              </a:rPr>
              <a:t>pyspark</a:t>
            </a:r>
            <a:endParaRPr lang="en-IN" dirty="0">
              <a:latin typeface="Times New Roman" panose="02020603050405020304" pitchFamily="18" charset="0"/>
              <a:cs typeface="Times New Roman" panose="02020603050405020304" pitchFamily="18" charset="0"/>
            </a:endParaRPr>
          </a:p>
        </p:txBody>
      </p:sp>
      <p:pic>
        <p:nvPicPr>
          <p:cNvPr id="4" name="Picture 2" descr="PySpark Programming | What is PySpark? | Introduction To PySpark | Edureka">
            <a:extLst>
              <a:ext uri="{FF2B5EF4-FFF2-40B4-BE49-F238E27FC236}">
                <a16:creationId xmlns:a16="http://schemas.microsoft.com/office/drawing/2014/main" id="{A296CDFE-6FC5-48A4-B3FB-025F7A6B863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04870" y="2316075"/>
            <a:ext cx="3701329" cy="129302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298EBA7-CA37-4B51-AF47-193208D2F332}"/>
              </a:ext>
            </a:extLst>
          </p:cNvPr>
          <p:cNvPicPr>
            <a:picLocks noChangeAspect="1"/>
          </p:cNvPicPr>
          <p:nvPr/>
        </p:nvPicPr>
        <p:blipFill>
          <a:blip r:embed="rId3"/>
          <a:stretch>
            <a:fillRect/>
          </a:stretch>
        </p:blipFill>
        <p:spPr>
          <a:xfrm>
            <a:off x="1249537" y="2192090"/>
            <a:ext cx="3292125" cy="1044030"/>
          </a:xfrm>
          <a:prstGeom prst="rect">
            <a:avLst/>
          </a:prstGeom>
        </p:spPr>
      </p:pic>
      <p:pic>
        <p:nvPicPr>
          <p:cNvPr id="8" name="Picture 7">
            <a:extLst>
              <a:ext uri="{FF2B5EF4-FFF2-40B4-BE49-F238E27FC236}">
                <a16:creationId xmlns:a16="http://schemas.microsoft.com/office/drawing/2014/main" id="{52F1AF02-358D-4763-A99C-A9F77A022D17}"/>
              </a:ext>
            </a:extLst>
          </p:cNvPr>
          <p:cNvPicPr>
            <a:picLocks noChangeAspect="1"/>
          </p:cNvPicPr>
          <p:nvPr/>
        </p:nvPicPr>
        <p:blipFill>
          <a:blip r:embed="rId4"/>
          <a:stretch>
            <a:fillRect/>
          </a:stretch>
        </p:blipFill>
        <p:spPr>
          <a:xfrm>
            <a:off x="1249537" y="3692539"/>
            <a:ext cx="2491956" cy="434378"/>
          </a:xfrm>
          <a:prstGeom prst="rect">
            <a:avLst/>
          </a:prstGeom>
        </p:spPr>
      </p:pic>
      <p:pic>
        <p:nvPicPr>
          <p:cNvPr id="10" name="Picture 9">
            <a:extLst>
              <a:ext uri="{FF2B5EF4-FFF2-40B4-BE49-F238E27FC236}">
                <a16:creationId xmlns:a16="http://schemas.microsoft.com/office/drawing/2014/main" id="{735AA5DA-502F-4E70-B505-959A3B099F95}"/>
              </a:ext>
            </a:extLst>
          </p:cNvPr>
          <p:cNvPicPr>
            <a:picLocks noChangeAspect="1"/>
          </p:cNvPicPr>
          <p:nvPr/>
        </p:nvPicPr>
        <p:blipFill>
          <a:blip r:embed="rId5"/>
          <a:stretch>
            <a:fillRect/>
          </a:stretch>
        </p:blipFill>
        <p:spPr>
          <a:xfrm>
            <a:off x="1249537" y="4583336"/>
            <a:ext cx="5418290" cy="533446"/>
          </a:xfrm>
          <a:prstGeom prst="rect">
            <a:avLst/>
          </a:prstGeom>
        </p:spPr>
      </p:pic>
      <p:pic>
        <p:nvPicPr>
          <p:cNvPr id="12" name="Picture 11">
            <a:extLst>
              <a:ext uri="{FF2B5EF4-FFF2-40B4-BE49-F238E27FC236}">
                <a16:creationId xmlns:a16="http://schemas.microsoft.com/office/drawing/2014/main" id="{0A8E2D1B-6DC2-4AF7-867E-82B051643B5F}"/>
              </a:ext>
            </a:extLst>
          </p:cNvPr>
          <p:cNvPicPr>
            <a:picLocks noChangeAspect="1"/>
          </p:cNvPicPr>
          <p:nvPr/>
        </p:nvPicPr>
        <p:blipFill>
          <a:blip r:embed="rId6"/>
          <a:stretch>
            <a:fillRect/>
          </a:stretch>
        </p:blipFill>
        <p:spPr>
          <a:xfrm>
            <a:off x="1249537" y="5573201"/>
            <a:ext cx="6744284" cy="670618"/>
          </a:xfrm>
          <a:prstGeom prst="rect">
            <a:avLst/>
          </a:prstGeom>
        </p:spPr>
      </p:pic>
      <p:sp>
        <p:nvSpPr>
          <p:cNvPr id="13" name="TextBox 12">
            <a:extLst>
              <a:ext uri="{FF2B5EF4-FFF2-40B4-BE49-F238E27FC236}">
                <a16:creationId xmlns:a16="http://schemas.microsoft.com/office/drawing/2014/main" id="{40CCBC0D-5C8A-4751-BB7C-36D4D3E46F9F}"/>
              </a:ext>
            </a:extLst>
          </p:cNvPr>
          <p:cNvSpPr txBox="1"/>
          <p:nvPr/>
        </p:nvSpPr>
        <p:spPr>
          <a:xfrm>
            <a:off x="7993821" y="4303059"/>
            <a:ext cx="3512378" cy="923330"/>
          </a:xfrm>
          <a:prstGeom prst="rect">
            <a:avLst/>
          </a:prstGeom>
          <a:noFill/>
        </p:spPr>
        <p:txBody>
          <a:bodyPr wrap="square" rtlCol="0">
            <a:spAutoFit/>
          </a:bodyPr>
          <a:lstStyle/>
          <a:p>
            <a:pPr algn="ctr"/>
            <a:r>
              <a:rPr lang="en-US" dirty="0"/>
              <a:t>Importing the required libraries and loading the dataset into k means</a:t>
            </a:r>
            <a:endParaRPr lang="en-IN" dirty="0"/>
          </a:p>
        </p:txBody>
      </p:sp>
    </p:spTree>
    <p:extLst>
      <p:ext uri="{BB962C8B-B14F-4D97-AF65-F5344CB8AC3E}">
        <p14:creationId xmlns:p14="http://schemas.microsoft.com/office/powerpoint/2010/main" val="4081545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B8D4F-AB51-4B30-8A08-8EC1A4B3A7B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Assigning cluster labels to the data</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69C8144-E90D-45D4-B08F-1AA29DB99C8A}"/>
              </a:ext>
            </a:extLst>
          </p:cNvPr>
          <p:cNvPicPr>
            <a:picLocks noGrp="1" noChangeAspect="1"/>
          </p:cNvPicPr>
          <p:nvPr>
            <p:ph idx="1"/>
          </p:nvPr>
        </p:nvPicPr>
        <p:blipFill>
          <a:blip r:embed="rId2"/>
          <a:stretch>
            <a:fillRect/>
          </a:stretch>
        </p:blipFill>
        <p:spPr>
          <a:xfrm>
            <a:off x="1466945" y="2489662"/>
            <a:ext cx="9258109" cy="3223193"/>
          </a:xfrm>
        </p:spPr>
      </p:pic>
    </p:spTree>
    <p:extLst>
      <p:ext uri="{BB962C8B-B14F-4D97-AF65-F5344CB8AC3E}">
        <p14:creationId xmlns:p14="http://schemas.microsoft.com/office/powerpoint/2010/main" val="1414043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C41A9-563B-4A65-A894-1598069CE749}"/>
              </a:ext>
            </a:extLst>
          </p:cNvPr>
          <p:cNvSpPr>
            <a:spLocks noGrp="1"/>
          </p:cNvSpPr>
          <p:nvPr>
            <p:ph type="title"/>
          </p:nvPr>
        </p:nvSpPr>
        <p:spPr/>
        <p:txBody>
          <a:bodyPr/>
          <a:lstStyle/>
          <a:p>
            <a:r>
              <a:rPr lang="en-IN" b="0" i="0" dirty="0">
                <a:effectLst/>
                <a:latin typeface="Times New Roman" panose="02020603050405020304" pitchFamily="18" charset="0"/>
                <a:cs typeface="Times New Roman" panose="02020603050405020304" pitchFamily="18" charset="0"/>
              </a:rPr>
              <a:t>Research objective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66B8B9B-D7D9-43BA-B1FB-04B970A67890}"/>
              </a:ext>
            </a:extLst>
          </p:cNvPr>
          <p:cNvSpPr>
            <a:spLocks noGrp="1"/>
          </p:cNvSpPr>
          <p:nvPr>
            <p:ph idx="1"/>
          </p:nvPr>
        </p:nvSpPr>
        <p:spPr/>
        <p:txBody>
          <a:bodyPr>
            <a:normAutofit/>
          </a:bodyPr>
          <a:lstStyle/>
          <a:p>
            <a:pPr algn="l"/>
            <a:r>
              <a:rPr lang="en-US" sz="2000" dirty="0">
                <a:latin typeface="Times New Roman" panose="02020603050405020304" pitchFamily="18" charset="0"/>
                <a:cs typeface="Times New Roman" panose="02020603050405020304" pitchFamily="18" charset="0"/>
              </a:rPr>
              <a:t>We all know there’s a lot about ecommerce that’s complicated. An ecommerce business must be agile, and its decision-makers switched on to succeed. When you get right down to it, though, the heart of online retail remains simple. </a:t>
            </a: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But how do you know what consumers want? And, more importantly, what might they demand next week, month, or year? Ay, there’s the rub, as Shakespeare might say. It’s also where </a:t>
            </a:r>
            <a:r>
              <a:rPr lang="en-US" sz="20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ecommerce</a:t>
            </a:r>
            <a:r>
              <a:rPr lang="en-US" sz="2000" dirty="0">
                <a:latin typeface="Times New Roman" panose="02020603050405020304" pitchFamily="18" charset="0"/>
                <a:cs typeface="Times New Roman" panose="02020603050405020304" pitchFamily="18" charset="0"/>
              </a:rPr>
              <a:t> demand forecasting comes in. </a:t>
            </a:r>
          </a:p>
          <a:p>
            <a:pPr algn="l"/>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Ecommerce demand forecasting is the process of predicting the future demand for products. That could be new products or those that you’ve been selling for years. The best way of forecasting demand is by using historical data.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2255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B3339-3805-4E64-80A6-2ED73E6C90A3}"/>
              </a:ext>
            </a:extLst>
          </p:cNvPr>
          <p:cNvSpPr>
            <a:spLocks noGrp="1"/>
          </p:cNvSpPr>
          <p:nvPr>
            <p:ph type="title"/>
          </p:nvPr>
        </p:nvSpPr>
        <p:spPr>
          <a:xfrm>
            <a:off x="1695796" y="764373"/>
            <a:ext cx="9810404" cy="1293028"/>
          </a:xfrm>
        </p:spPr>
        <p:txBody>
          <a:bodyPr>
            <a:normAutofit fontScale="90000"/>
          </a:bodyPr>
          <a:lstStyle/>
          <a:p>
            <a:r>
              <a:rPr lang="en-US" dirty="0">
                <a:latin typeface="Times New Roman" panose="02020603050405020304" pitchFamily="18" charset="0"/>
                <a:cs typeface="Times New Roman" panose="02020603050405020304" pitchFamily="18" charset="0"/>
              </a:rPr>
              <a:t>Grouping the data as per the cluster number based on centroid values obtained from features</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3C1206C-4042-4586-A311-AFB16D4627F0}"/>
              </a:ext>
            </a:extLst>
          </p:cNvPr>
          <p:cNvPicPr>
            <a:picLocks noGrp="1" noChangeAspect="1"/>
          </p:cNvPicPr>
          <p:nvPr>
            <p:ph idx="1"/>
          </p:nvPr>
        </p:nvPicPr>
        <p:blipFill>
          <a:blip r:embed="rId2"/>
          <a:stretch>
            <a:fillRect/>
          </a:stretch>
        </p:blipFill>
        <p:spPr>
          <a:xfrm>
            <a:off x="1495865" y="2892829"/>
            <a:ext cx="9200269" cy="2554346"/>
          </a:xfrm>
        </p:spPr>
      </p:pic>
    </p:spTree>
    <p:extLst>
      <p:ext uri="{BB962C8B-B14F-4D97-AF65-F5344CB8AC3E}">
        <p14:creationId xmlns:p14="http://schemas.microsoft.com/office/powerpoint/2010/main" val="2130893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57531-DA54-4C50-B64A-F4CE2819278A}"/>
              </a:ext>
            </a:extLst>
          </p:cNvPr>
          <p:cNvSpPr>
            <a:spLocks noGrp="1"/>
          </p:cNvSpPr>
          <p:nvPr>
            <p:ph type="title"/>
          </p:nvPr>
        </p:nvSpPr>
        <p:spPr>
          <a:xfrm>
            <a:off x="2976282" y="307173"/>
            <a:ext cx="8610600" cy="1293028"/>
          </a:xfrm>
        </p:spPr>
        <p:txBody>
          <a:bodyPr/>
          <a:lstStyle/>
          <a:p>
            <a:r>
              <a:rPr lang="en-US" dirty="0">
                <a:latin typeface="Times New Roman" panose="02020603050405020304" pitchFamily="18" charset="0"/>
                <a:cs typeface="Times New Roman" panose="02020603050405020304" pitchFamily="18" charset="0"/>
              </a:rPr>
              <a:t>Clustering</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429C40DE-0D65-4657-B627-496CD59F5DBA}"/>
              </a:ext>
            </a:extLst>
          </p:cNvPr>
          <p:cNvPicPr>
            <a:picLocks noGrp="1" noChangeAspect="1"/>
          </p:cNvPicPr>
          <p:nvPr>
            <p:ph idx="1"/>
          </p:nvPr>
        </p:nvPicPr>
        <p:blipFill>
          <a:blip r:embed="rId2"/>
          <a:stretch>
            <a:fillRect/>
          </a:stretch>
        </p:blipFill>
        <p:spPr>
          <a:xfrm>
            <a:off x="2573676" y="1600201"/>
            <a:ext cx="7277731" cy="3977985"/>
          </a:xfrm>
        </p:spPr>
      </p:pic>
      <p:sp>
        <p:nvSpPr>
          <p:cNvPr id="6" name="TextBox 5">
            <a:extLst>
              <a:ext uri="{FF2B5EF4-FFF2-40B4-BE49-F238E27FC236}">
                <a16:creationId xmlns:a16="http://schemas.microsoft.com/office/drawing/2014/main" id="{BA72D02D-CC75-4E54-ABD3-EF44EDE4AE6B}"/>
              </a:ext>
            </a:extLst>
          </p:cNvPr>
          <p:cNvSpPr txBox="1"/>
          <p:nvPr/>
        </p:nvSpPr>
        <p:spPr>
          <a:xfrm>
            <a:off x="941293" y="6015318"/>
            <a:ext cx="10784541" cy="646331"/>
          </a:xfrm>
          <a:prstGeom prst="rect">
            <a:avLst/>
          </a:prstGeom>
          <a:noFill/>
        </p:spPr>
        <p:txBody>
          <a:bodyPr wrap="square" rtlCol="0">
            <a:spAutoFit/>
          </a:bodyPr>
          <a:lstStyle/>
          <a:p>
            <a:r>
              <a:rPr lang="en-US" dirty="0"/>
              <a:t>Via clustering we are able to see that the customers are falling under three different clusters. They are segregated based on the avg session length and yearly amount spent.</a:t>
            </a:r>
            <a:endParaRPr lang="en-IN" dirty="0"/>
          </a:p>
        </p:txBody>
      </p:sp>
    </p:spTree>
    <p:extLst>
      <p:ext uri="{BB962C8B-B14F-4D97-AF65-F5344CB8AC3E}">
        <p14:creationId xmlns:p14="http://schemas.microsoft.com/office/powerpoint/2010/main" val="1553506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A8739-7232-4AC5-9D0A-40AC8FF5AB4C}"/>
              </a:ext>
            </a:extLst>
          </p:cNvPr>
          <p:cNvSpPr>
            <a:spLocks noGrp="1"/>
          </p:cNvSpPr>
          <p:nvPr>
            <p:ph type="title"/>
          </p:nvPr>
        </p:nvSpPr>
        <p:spPr>
          <a:xfrm>
            <a:off x="1645920" y="764373"/>
            <a:ext cx="9860280" cy="1293028"/>
          </a:xfrm>
        </p:spPr>
        <p:txBody>
          <a:bodyPr>
            <a:normAutofit fontScale="90000"/>
          </a:bodyPr>
          <a:lstStyle/>
          <a:p>
            <a:r>
              <a:rPr lang="en-US" dirty="0">
                <a:latin typeface="Times New Roman" panose="02020603050405020304" pitchFamily="18" charset="0"/>
                <a:cs typeface="Times New Roman" panose="02020603050405020304" pitchFamily="18" charset="0"/>
              </a:rPr>
              <a:t>Training the model and evaluating the prediction results</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9E2BB901-0DE4-4A7B-9CEB-3E4C438BCD5E}"/>
              </a:ext>
            </a:extLst>
          </p:cNvPr>
          <p:cNvPicPr>
            <a:picLocks noGrp="1" noChangeAspect="1"/>
          </p:cNvPicPr>
          <p:nvPr>
            <p:ph idx="1"/>
          </p:nvPr>
        </p:nvPicPr>
        <p:blipFill>
          <a:blip r:embed="rId2"/>
          <a:stretch>
            <a:fillRect/>
          </a:stretch>
        </p:blipFill>
        <p:spPr>
          <a:xfrm>
            <a:off x="1839883" y="2210551"/>
            <a:ext cx="8512233" cy="4024313"/>
          </a:xfrm>
        </p:spPr>
      </p:pic>
    </p:spTree>
    <p:extLst>
      <p:ext uri="{BB962C8B-B14F-4D97-AF65-F5344CB8AC3E}">
        <p14:creationId xmlns:p14="http://schemas.microsoft.com/office/powerpoint/2010/main" val="2020296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EB58E-045E-4E93-83A7-284A4A96237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Final model prediction results</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BA2197F6-B03E-44E3-80D3-2BDB9F5FFABD}"/>
              </a:ext>
            </a:extLst>
          </p:cNvPr>
          <p:cNvPicPr>
            <a:picLocks noGrp="1" noChangeAspect="1"/>
          </p:cNvPicPr>
          <p:nvPr>
            <p:ph idx="1"/>
          </p:nvPr>
        </p:nvPicPr>
        <p:blipFill>
          <a:blip r:embed="rId2"/>
          <a:stretch>
            <a:fillRect/>
          </a:stretch>
        </p:blipFill>
        <p:spPr>
          <a:xfrm>
            <a:off x="2952477" y="2509611"/>
            <a:ext cx="6287045" cy="2872989"/>
          </a:xfrm>
        </p:spPr>
      </p:pic>
      <p:sp>
        <p:nvSpPr>
          <p:cNvPr id="6" name="TextBox 5">
            <a:extLst>
              <a:ext uri="{FF2B5EF4-FFF2-40B4-BE49-F238E27FC236}">
                <a16:creationId xmlns:a16="http://schemas.microsoft.com/office/drawing/2014/main" id="{495911A0-9CD6-45C1-B055-F9A5564D5045}"/>
              </a:ext>
            </a:extLst>
          </p:cNvPr>
          <p:cNvSpPr txBox="1"/>
          <p:nvPr/>
        </p:nvSpPr>
        <p:spPr>
          <a:xfrm>
            <a:off x="824753" y="5631962"/>
            <a:ext cx="10901082" cy="646331"/>
          </a:xfrm>
          <a:prstGeom prst="rect">
            <a:avLst/>
          </a:prstGeom>
          <a:noFill/>
        </p:spPr>
        <p:txBody>
          <a:bodyPr wrap="square" rtlCol="0">
            <a:spAutoFit/>
          </a:bodyPr>
          <a:lstStyle/>
          <a:p>
            <a:r>
              <a:rPr lang="en-US" dirty="0">
                <a:latin typeface="Georgia" panose="02040502050405020303" pitchFamily="18" charset="0"/>
              </a:rPr>
              <a:t>The model predicts that the number of customers falling into 2 clusters are 250 each and when we make them into three clusters, the number of customers in each cluster will be 140, 187 and 173 respectively.</a:t>
            </a:r>
            <a:endParaRPr lang="en-IN" dirty="0">
              <a:latin typeface="Georgia" panose="02040502050405020303" pitchFamily="18" charset="0"/>
            </a:endParaRPr>
          </a:p>
        </p:txBody>
      </p:sp>
    </p:spTree>
    <p:extLst>
      <p:ext uri="{BB962C8B-B14F-4D97-AF65-F5344CB8AC3E}">
        <p14:creationId xmlns:p14="http://schemas.microsoft.com/office/powerpoint/2010/main" val="17736954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omestic Robot Png Clipart - Thank You Machine Learning, Transparent Png ,  Transparent Png Image - PNGitem">
            <a:extLst>
              <a:ext uri="{FF2B5EF4-FFF2-40B4-BE49-F238E27FC236}">
                <a16:creationId xmlns:a16="http://schemas.microsoft.com/office/drawing/2014/main" id="{6BEA7109-A3C2-4D90-A935-CA413A423F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7812" y="1025178"/>
            <a:ext cx="4535114" cy="508875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CBDB794-B2E8-4240-A965-6998BF5D16A6}"/>
              </a:ext>
            </a:extLst>
          </p:cNvPr>
          <p:cNvSpPr/>
          <p:nvPr/>
        </p:nvSpPr>
        <p:spPr>
          <a:xfrm>
            <a:off x="6678969" y="2967335"/>
            <a:ext cx="4410118" cy="923330"/>
          </a:xfrm>
          <a:prstGeom prst="rect">
            <a:avLst/>
          </a:prstGeom>
          <a:noFill/>
        </p:spPr>
        <p:txBody>
          <a:bodyPr wrap="none" lIns="91440" tIns="45720" rIns="91440" bIns="45720">
            <a:spAutoFit/>
          </a:bodyPr>
          <a:lstStyle/>
          <a:p>
            <a:pPr algn="ctr"/>
            <a:r>
              <a:rPr lang="en-US" sz="54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90438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6D27D-0ECC-4E94-A15A-B4315A03CC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Why future prediction is important?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A4CD39-EBB7-4380-91FB-2C3F56EE70FB}"/>
              </a:ext>
            </a:extLst>
          </p:cNvPr>
          <p:cNvSpPr>
            <a:spLocks noGrp="1"/>
          </p:cNvSpPr>
          <p:nvPr>
            <p:ph idx="1"/>
          </p:nvPr>
        </p:nvSpPr>
        <p:spPr>
          <a:xfrm>
            <a:off x="685800" y="2563906"/>
            <a:ext cx="10820400" cy="3654779"/>
          </a:xfrm>
        </p:spPr>
        <p:txBody>
          <a:bodyPr/>
          <a:lstStyle/>
          <a:p>
            <a:r>
              <a:rPr lang="en-US" b="0" i="0" dirty="0">
                <a:solidFill>
                  <a:schemeClr val="tx1">
                    <a:lumMod val="95000"/>
                  </a:schemeClr>
                </a:solidFill>
                <a:effectLst/>
                <a:latin typeface="Times New Roman" panose="02020603050405020304" pitchFamily="18" charset="0"/>
                <a:cs typeface="Times New Roman" panose="02020603050405020304" pitchFamily="18" charset="0"/>
              </a:rPr>
              <a:t>Machine learning model predictions </a:t>
            </a:r>
            <a:r>
              <a:rPr lang="en-US" b="1" i="0" dirty="0">
                <a:solidFill>
                  <a:schemeClr val="tx1">
                    <a:lumMod val="95000"/>
                  </a:schemeClr>
                </a:solidFill>
                <a:effectLst/>
                <a:latin typeface="Times New Roman" panose="02020603050405020304" pitchFamily="18" charset="0"/>
                <a:cs typeface="Times New Roman" panose="02020603050405020304" pitchFamily="18" charset="0"/>
              </a:rPr>
              <a:t>allow businesses to make highly accurate guesses as to the likely outcomes of a question based on historical data</a:t>
            </a:r>
            <a:r>
              <a:rPr lang="en-US" b="0" i="0" dirty="0">
                <a:solidFill>
                  <a:schemeClr val="tx1">
                    <a:lumMod val="95000"/>
                  </a:schemeClr>
                </a:solidFill>
                <a:effectLst/>
                <a:latin typeface="Times New Roman" panose="02020603050405020304" pitchFamily="18" charset="0"/>
                <a:cs typeface="Times New Roman" panose="02020603050405020304" pitchFamily="18" charset="0"/>
              </a:rPr>
              <a:t>, which can be about all kinds of things – customer churn likelihood, possible fraudulent activity, and more.</a:t>
            </a:r>
          </a:p>
          <a:p>
            <a:pPr marL="0" indent="0">
              <a:buNone/>
            </a:pPr>
            <a:endParaRPr lang="en-US" dirty="0">
              <a:solidFill>
                <a:schemeClr val="tx1">
                  <a:lumMod val="95000"/>
                </a:schemeClr>
              </a:solidFill>
              <a:latin typeface="Times New Roman" panose="02020603050405020304" pitchFamily="18" charset="0"/>
              <a:cs typeface="Times New Roman" panose="02020603050405020304" pitchFamily="18" charset="0"/>
            </a:endParaRPr>
          </a:p>
          <a:p>
            <a:r>
              <a:rPr lang="en-US" b="1" i="0" dirty="0">
                <a:solidFill>
                  <a:schemeClr val="tx1">
                    <a:lumMod val="95000"/>
                  </a:schemeClr>
                </a:solidFill>
                <a:effectLst/>
                <a:latin typeface="Times New Roman" panose="02020603050405020304" pitchFamily="18" charset="0"/>
                <a:cs typeface="Times New Roman" panose="02020603050405020304" pitchFamily="18" charset="0"/>
              </a:rPr>
              <a:t>In our ruminating and decision-making</a:t>
            </a:r>
            <a:r>
              <a:rPr lang="en-US" b="0" i="0" dirty="0">
                <a:solidFill>
                  <a:schemeClr val="tx1">
                    <a:lumMod val="95000"/>
                  </a:schemeClr>
                </a:solidFill>
                <a:effectLst/>
                <a:latin typeface="Times New Roman" panose="02020603050405020304" pitchFamily="18" charset="0"/>
                <a:cs typeface="Times New Roman" panose="02020603050405020304" pitchFamily="18" charset="0"/>
              </a:rPr>
              <a:t> we are constantly looking forward, trying to decide the best course of action to achieve our goals and avoid potential discomforts. If we can predict accurately, then we will make good decisions and be successful in meeting our goals and objectives.</a:t>
            </a:r>
            <a:endParaRPr lang="en-IN"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4805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9A862-BA3F-438B-8A66-C8EE65A69B90}"/>
              </a:ext>
            </a:extLst>
          </p:cNvPr>
          <p:cNvSpPr>
            <a:spLocks noGrp="1"/>
          </p:cNvSpPr>
          <p:nvPr>
            <p:ph type="title"/>
          </p:nvPr>
        </p:nvSpPr>
        <p:spPr/>
        <p:txBody>
          <a:bodyPr/>
          <a:lstStyle/>
          <a:p>
            <a:r>
              <a:rPr lang="en-IN" b="0" i="0" dirty="0">
                <a:effectLst/>
                <a:latin typeface="Times New Roman" panose="02020603050405020304" pitchFamily="18" charset="0"/>
                <a:cs typeface="Times New Roman" panose="02020603050405020304" pitchFamily="18" charset="0"/>
              </a:rPr>
              <a:t>Approaching our problem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C848284-8438-4297-A442-BF122B0AD6E7}"/>
              </a:ext>
            </a:extLst>
          </p:cNvPr>
          <p:cNvSpPr>
            <a:spLocks noGrp="1"/>
          </p:cNvSpPr>
          <p:nvPr>
            <p:ph idx="1"/>
          </p:nvPr>
        </p:nvSpPr>
        <p:spPr/>
        <p:txBody>
          <a:bodyPr/>
          <a:lstStyle/>
          <a:p>
            <a:r>
              <a:rPr lang="en-US" dirty="0">
                <a:latin typeface="Georgia" panose="02040502050405020303" pitchFamily="18" charset="0"/>
              </a:rPr>
              <a:t>C</a:t>
            </a:r>
            <a:r>
              <a:rPr lang="en-IN" dirty="0" err="1">
                <a:latin typeface="Georgia" panose="02040502050405020303" pitchFamily="18" charset="0"/>
              </a:rPr>
              <a:t>reating</a:t>
            </a:r>
            <a:r>
              <a:rPr lang="en-IN" dirty="0">
                <a:latin typeface="Georgia" panose="02040502050405020303" pitchFamily="18" charset="0"/>
              </a:rPr>
              <a:t> the spark environment</a:t>
            </a:r>
          </a:p>
          <a:p>
            <a:r>
              <a:rPr lang="en-IN" dirty="0">
                <a:latin typeface="Georgia" panose="02040502050405020303" pitchFamily="18" charset="0"/>
              </a:rPr>
              <a:t>Loading the required libraries</a:t>
            </a:r>
          </a:p>
          <a:p>
            <a:r>
              <a:rPr lang="en-IN" dirty="0">
                <a:latin typeface="Georgia" panose="02040502050405020303" pitchFamily="18" charset="0"/>
              </a:rPr>
              <a:t>Loading the data</a:t>
            </a:r>
          </a:p>
          <a:p>
            <a:r>
              <a:rPr lang="en-IN" dirty="0">
                <a:latin typeface="Georgia" panose="02040502050405020303" pitchFamily="18" charset="0"/>
              </a:rPr>
              <a:t>Understanding the data</a:t>
            </a:r>
          </a:p>
          <a:p>
            <a:r>
              <a:rPr lang="en-IN" dirty="0">
                <a:latin typeface="Georgia" panose="02040502050405020303" pitchFamily="18" charset="0"/>
              </a:rPr>
              <a:t>Exploratory data analysis</a:t>
            </a:r>
          </a:p>
          <a:p>
            <a:r>
              <a:rPr lang="en-IN" dirty="0">
                <a:latin typeface="Georgia" panose="02040502050405020303" pitchFamily="18" charset="0"/>
              </a:rPr>
              <a:t>Application of different Machine learning algorithms</a:t>
            </a:r>
          </a:p>
          <a:p>
            <a:r>
              <a:rPr lang="en-IN" dirty="0">
                <a:latin typeface="Georgia" panose="02040502050405020303" pitchFamily="18" charset="0"/>
              </a:rPr>
              <a:t>Finding solution in terms of prediction</a:t>
            </a:r>
          </a:p>
          <a:p>
            <a:endParaRPr lang="en-US" dirty="0"/>
          </a:p>
        </p:txBody>
      </p:sp>
    </p:spTree>
    <p:extLst>
      <p:ext uri="{BB962C8B-B14F-4D97-AF65-F5344CB8AC3E}">
        <p14:creationId xmlns:p14="http://schemas.microsoft.com/office/powerpoint/2010/main" val="2465455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E7E3F-0E19-46E3-B7DA-92962D592C9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THE DATASET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6789F8-A448-4E9E-A878-E3A538A11915}"/>
              </a:ext>
            </a:extLst>
          </p:cNvPr>
          <p:cNvSpPr>
            <a:spLocks noGrp="1"/>
          </p:cNvSpPr>
          <p:nvPr>
            <p:ph idx="1"/>
          </p:nvPr>
        </p:nvSpPr>
        <p:spPr/>
        <p:txBody>
          <a:bodyPr/>
          <a:lstStyle/>
          <a:p>
            <a:r>
              <a:rPr lang="en-IN" dirty="0">
                <a:hlinkClick r:id="rId2" action="ppaction://hlinkfile"/>
              </a:rPr>
              <a:t>Ecommerce_Customers.csv</a:t>
            </a:r>
            <a:endParaRPr lang="en-IN" dirty="0"/>
          </a:p>
          <a:p>
            <a:endParaRPr lang="en-IN" dirty="0"/>
          </a:p>
        </p:txBody>
      </p:sp>
      <p:pic>
        <p:nvPicPr>
          <p:cNvPr id="5" name="Picture 4">
            <a:extLst>
              <a:ext uri="{FF2B5EF4-FFF2-40B4-BE49-F238E27FC236}">
                <a16:creationId xmlns:a16="http://schemas.microsoft.com/office/drawing/2014/main" id="{23A6D82F-E942-4DA2-A4C3-853D9308C70A}"/>
              </a:ext>
            </a:extLst>
          </p:cNvPr>
          <p:cNvPicPr>
            <a:picLocks noChangeAspect="1"/>
          </p:cNvPicPr>
          <p:nvPr/>
        </p:nvPicPr>
        <p:blipFill>
          <a:blip r:embed="rId3"/>
          <a:stretch>
            <a:fillRect/>
          </a:stretch>
        </p:blipFill>
        <p:spPr>
          <a:xfrm>
            <a:off x="875847" y="3330246"/>
            <a:ext cx="10440305" cy="1752752"/>
          </a:xfrm>
          <a:prstGeom prst="rect">
            <a:avLst/>
          </a:prstGeom>
        </p:spPr>
      </p:pic>
    </p:spTree>
    <p:extLst>
      <p:ext uri="{BB962C8B-B14F-4D97-AF65-F5344CB8AC3E}">
        <p14:creationId xmlns:p14="http://schemas.microsoft.com/office/powerpoint/2010/main" val="190135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B9FD-0854-4DA0-8034-609F9F6A7D4E}"/>
              </a:ext>
            </a:extLst>
          </p:cNvPr>
          <p:cNvSpPr>
            <a:spLocks noGrp="1"/>
          </p:cNvSpPr>
          <p:nvPr>
            <p:ph type="title"/>
          </p:nvPr>
        </p:nvSpPr>
        <p:spPr/>
        <p:txBody>
          <a:bodyPr>
            <a:normAutofit fontScale="90000"/>
          </a:bodyPr>
          <a:lstStyle/>
          <a:p>
            <a:r>
              <a:rPr lang="en-US" b="0" i="0" dirty="0">
                <a:effectLst/>
                <a:latin typeface="Times New Roman" panose="02020603050405020304" pitchFamily="18" charset="0"/>
                <a:cs typeface="Times New Roman" panose="02020603050405020304" pitchFamily="18" charset="0"/>
              </a:rPr>
              <a:t>selecting some features that we want to use for regression.</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4793A8E3-54BE-4AC2-AB8D-F40300DDDAF4}"/>
              </a:ext>
            </a:extLst>
          </p:cNvPr>
          <p:cNvPicPr>
            <a:picLocks noGrp="1" noChangeAspect="1"/>
          </p:cNvPicPr>
          <p:nvPr>
            <p:ph idx="1"/>
          </p:nvPr>
        </p:nvPicPr>
        <p:blipFill>
          <a:blip r:embed="rId2"/>
          <a:stretch>
            <a:fillRect/>
          </a:stretch>
        </p:blipFill>
        <p:spPr>
          <a:xfrm>
            <a:off x="1222880" y="2739444"/>
            <a:ext cx="9746240" cy="2660072"/>
          </a:xfrm>
        </p:spPr>
      </p:pic>
    </p:spTree>
    <p:extLst>
      <p:ext uri="{BB962C8B-B14F-4D97-AF65-F5344CB8AC3E}">
        <p14:creationId xmlns:p14="http://schemas.microsoft.com/office/powerpoint/2010/main" val="2980087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3560-B192-4E1B-96FE-2388391E6B35}"/>
              </a:ext>
            </a:extLst>
          </p:cNvPr>
          <p:cNvSpPr>
            <a:spLocks noGrp="1"/>
          </p:cNvSpPr>
          <p:nvPr>
            <p:ph type="title"/>
          </p:nvPr>
        </p:nvSpPr>
        <p:spPr>
          <a:xfrm>
            <a:off x="1463041" y="764373"/>
            <a:ext cx="10043160" cy="1293028"/>
          </a:xfrm>
        </p:spPr>
        <p:txBody>
          <a:bodyPr>
            <a:normAutofit fontScale="90000"/>
          </a:bodyPr>
          <a:lstStyle/>
          <a:p>
            <a:r>
              <a:rPr lang="en-US" dirty="0">
                <a:latin typeface="Times New Roman" panose="02020603050405020304" pitchFamily="18" charset="0"/>
                <a:cs typeface="Times New Roman" panose="02020603050405020304" pitchFamily="18" charset="0"/>
              </a:rPr>
              <a:t>PLOTTING THE YEARLY AMOUNT SPENT WITH RESPECT TO LENGTH OF MEMBERSHIP</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17B85B7-8F05-41B3-8692-5C24F1394F0A}"/>
              </a:ext>
            </a:extLst>
          </p:cNvPr>
          <p:cNvPicPr>
            <a:picLocks noGrp="1" noChangeAspect="1"/>
          </p:cNvPicPr>
          <p:nvPr>
            <p:ph idx="1"/>
          </p:nvPr>
        </p:nvPicPr>
        <p:blipFill>
          <a:blip r:embed="rId2"/>
          <a:stretch>
            <a:fillRect/>
          </a:stretch>
        </p:blipFill>
        <p:spPr>
          <a:xfrm>
            <a:off x="1796601" y="2412702"/>
            <a:ext cx="8598797" cy="3497966"/>
          </a:xfrm>
        </p:spPr>
      </p:pic>
    </p:spTree>
    <p:extLst>
      <p:ext uri="{BB962C8B-B14F-4D97-AF65-F5344CB8AC3E}">
        <p14:creationId xmlns:p14="http://schemas.microsoft.com/office/powerpoint/2010/main" val="2312371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1653A-150A-42AB-BF89-53CE744C78A8}"/>
              </a:ext>
            </a:extLst>
          </p:cNvPr>
          <p:cNvSpPr>
            <a:spLocks noGrp="1"/>
          </p:cNvSpPr>
          <p:nvPr>
            <p:ph type="title"/>
          </p:nvPr>
        </p:nvSpPr>
        <p:spPr>
          <a:xfrm>
            <a:off x="2230746" y="334067"/>
            <a:ext cx="9544396" cy="1293028"/>
          </a:xfrm>
        </p:spPr>
        <p:txBody>
          <a:bodyPr/>
          <a:lstStyle/>
          <a:p>
            <a:r>
              <a:rPr lang="en-US" dirty="0">
                <a:latin typeface="Times New Roman" panose="02020603050405020304" pitchFamily="18" charset="0"/>
                <a:cs typeface="Times New Roman" panose="02020603050405020304" pitchFamily="18" charset="0"/>
              </a:rPr>
              <a:t>Creating train and test dataset</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469C393F-455A-40F8-8374-C272260E8958}"/>
              </a:ext>
            </a:extLst>
          </p:cNvPr>
          <p:cNvPicPr>
            <a:picLocks noGrp="1" noChangeAspect="1"/>
          </p:cNvPicPr>
          <p:nvPr>
            <p:ph idx="1"/>
          </p:nvPr>
        </p:nvPicPr>
        <p:blipFill>
          <a:blip r:embed="rId2"/>
          <a:stretch>
            <a:fillRect/>
          </a:stretch>
        </p:blipFill>
        <p:spPr>
          <a:xfrm>
            <a:off x="2388572" y="1810871"/>
            <a:ext cx="7414856" cy="4574099"/>
          </a:xfrm>
        </p:spPr>
      </p:pic>
    </p:spTree>
    <p:extLst>
      <p:ext uri="{BB962C8B-B14F-4D97-AF65-F5344CB8AC3E}">
        <p14:creationId xmlns:p14="http://schemas.microsoft.com/office/powerpoint/2010/main" val="876365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B1367-5C9B-406B-ADFE-0A6BAA379A7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Creating the new variable </a:t>
            </a:r>
            <a:r>
              <a:rPr lang="en-US" dirty="0" err="1">
                <a:latin typeface="Times New Roman" panose="02020603050405020304" pitchFamily="18" charset="0"/>
                <a:cs typeface="Times New Roman" panose="02020603050405020304" pitchFamily="18" charset="0"/>
              </a:rPr>
              <a:t>inputcols</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50DC324-F8E4-4257-BA93-B8CCA87DDB3F}"/>
              </a:ext>
            </a:extLst>
          </p:cNvPr>
          <p:cNvPicPr>
            <a:picLocks noGrp="1" noChangeAspect="1"/>
          </p:cNvPicPr>
          <p:nvPr>
            <p:ph idx="1"/>
          </p:nvPr>
        </p:nvPicPr>
        <p:blipFill>
          <a:blip r:embed="rId2"/>
          <a:stretch>
            <a:fillRect/>
          </a:stretch>
        </p:blipFill>
        <p:spPr>
          <a:xfrm>
            <a:off x="1600200" y="2266005"/>
            <a:ext cx="8991599" cy="3971217"/>
          </a:xfrm>
        </p:spPr>
      </p:pic>
    </p:spTree>
    <p:extLst>
      <p:ext uri="{BB962C8B-B14F-4D97-AF65-F5344CB8AC3E}">
        <p14:creationId xmlns:p14="http://schemas.microsoft.com/office/powerpoint/2010/main" val="249234516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146</TotalTime>
  <Words>763</Words>
  <Application>Microsoft Office PowerPoint</Application>
  <PresentationFormat>Widescreen</PresentationFormat>
  <Paragraphs>57</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Algerian</vt:lpstr>
      <vt:lpstr>Arial</vt:lpstr>
      <vt:lpstr>Bell MT</vt:lpstr>
      <vt:lpstr>Century Gothic</vt:lpstr>
      <vt:lpstr>charter</vt:lpstr>
      <vt:lpstr>Courier New</vt:lpstr>
      <vt:lpstr>Georgia</vt:lpstr>
      <vt:lpstr>Times New Roman</vt:lpstr>
      <vt:lpstr>Vapor Trail</vt:lpstr>
      <vt:lpstr>MACHINE LEARNING USING SPARK AND PYTHON</vt:lpstr>
      <vt:lpstr>Research objective</vt:lpstr>
      <vt:lpstr>Why future prediction is important?</vt:lpstr>
      <vt:lpstr>Approaching our problem</vt:lpstr>
      <vt:lpstr>THE DATASET</vt:lpstr>
      <vt:lpstr>selecting some features that we want to use for regression.</vt:lpstr>
      <vt:lpstr>PLOTTING THE YEARLY AMOUNT SPENT WITH RESPECT TO LENGTH OF MEMBERSHIP</vt:lpstr>
      <vt:lpstr>Creating train and test dataset</vt:lpstr>
      <vt:lpstr>Creating the new variable inputcols</vt:lpstr>
      <vt:lpstr>Prediction</vt:lpstr>
      <vt:lpstr>MODELS</vt:lpstr>
      <vt:lpstr>Linear regression model</vt:lpstr>
      <vt:lpstr>Linear Regression with Pyspark </vt:lpstr>
      <vt:lpstr>Separating the data into training and testing data and fitting into linear regression model</vt:lpstr>
      <vt:lpstr>Training the data and testing the results</vt:lpstr>
      <vt:lpstr>Final prediction results</vt:lpstr>
      <vt:lpstr>K means clustering model</vt:lpstr>
      <vt:lpstr>K means clustering with pyspark</vt:lpstr>
      <vt:lpstr>Assigning cluster labels to the data</vt:lpstr>
      <vt:lpstr>Grouping the data as per the cluster number based on centroid values obtained from features</vt:lpstr>
      <vt:lpstr>Clustering</vt:lpstr>
      <vt:lpstr>Training the model and evaluating the prediction results</vt:lpstr>
      <vt:lpstr>Final model prediction 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USING SPARK AND PYTHON</dc:title>
  <dc:creator>Krishna Prasad Kompella</dc:creator>
  <cp:lastModifiedBy>Krishna Prasad Kompella</cp:lastModifiedBy>
  <cp:revision>1</cp:revision>
  <dcterms:created xsi:type="dcterms:W3CDTF">2022-03-05T15:27:51Z</dcterms:created>
  <dcterms:modified xsi:type="dcterms:W3CDTF">2022-03-05T17:54:21Z</dcterms:modified>
</cp:coreProperties>
</file>