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18288000" cy="10287000"/>
  <p:notesSz cx="6858000" cy="9144000"/>
  <p:embeddedFontLst>
    <p:embeddedFont>
      <p:font typeface="Gochi Hand" charset="1" panose="000000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ow" charset="1" panose="00000500000000000000"/>
      <p:regular r:id="rId17"/>
    </p:embeddedFont>
    <p:embeddedFont>
      <p:font typeface="Now Bold" charset="1" panose="00000800000000000000"/>
      <p:regular r:id="rId18"/>
    </p:embeddedFont>
    <p:embeddedFont>
      <p:font typeface="Now Thin" charset="1" panose="00000300000000000000"/>
      <p:regular r:id="rId19"/>
    </p:embeddedFont>
    <p:embeddedFont>
      <p:font typeface="Now Light" charset="1" panose="00000400000000000000"/>
      <p:regular r:id="rId20"/>
    </p:embeddedFont>
    <p:embeddedFont>
      <p:font typeface="Now Medium" charset="1" panose="00000600000000000000"/>
      <p:regular r:id="rId21"/>
    </p:embeddedFont>
    <p:embeddedFont>
      <p:font typeface="Now Heavy" charset="1" panose="00000A00000000000000"/>
      <p:regular r:id="rId22"/>
    </p:embeddedFont>
    <p:embeddedFont>
      <p:font typeface="Bryndan Write" charset="1" panose="02000503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28.png" Type="http://schemas.openxmlformats.org/officeDocument/2006/relationships/image"/><Relationship Id="rId9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jpe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25.png" Type="http://schemas.openxmlformats.org/officeDocument/2006/relationships/image"/><Relationship Id="rId5" Target="../media/image17.png" Type="http://schemas.openxmlformats.org/officeDocument/2006/relationships/image"/><Relationship Id="rId6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2342060">
            <a:off x="5481480" y="2788375"/>
            <a:ext cx="7325040" cy="6299535"/>
            <a:chOff x="0" y="0"/>
            <a:chExt cx="9766720" cy="83993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66681" cy="8399399"/>
            </a:xfrm>
            <a:custGeom>
              <a:avLst/>
              <a:gdLst/>
              <a:ahLst/>
              <a:cxnLst/>
              <a:rect r="r" b="b" t="t" l="l"/>
              <a:pathLst>
                <a:path h="8399399" w="9766681">
                  <a:moveTo>
                    <a:pt x="0" y="0"/>
                  </a:moveTo>
                  <a:lnTo>
                    <a:pt x="9766681" y="0"/>
                  </a:lnTo>
                  <a:lnTo>
                    <a:pt x="9766681" y="8399399"/>
                  </a:lnTo>
                  <a:lnTo>
                    <a:pt x="0" y="83993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9" t="0" r="-21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637479" y="2651590"/>
            <a:ext cx="9397821" cy="638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4"/>
              </a:lnSpc>
            </a:pPr>
            <a:r>
              <a:rPr lang="en-US" sz="9943">
                <a:solidFill>
                  <a:srgbClr val="FFFFFF"/>
                </a:solidFill>
                <a:latin typeface="Bryndan Write Bold"/>
              </a:rPr>
              <a:t>DISASTER RECOVERY WITH IBM CLOUD VIRTUAL SERVERS</a:t>
            </a:r>
          </a:p>
        </p:txBody>
      </p:sp>
      <p:grpSp>
        <p:nvGrpSpPr>
          <p:cNvPr name="Group 7" id="7"/>
          <p:cNvGrpSpPr/>
          <p:nvPr/>
        </p:nvGrpSpPr>
        <p:grpSpPr>
          <a:xfrm rot="1097523">
            <a:off x="11156873" y="1560993"/>
            <a:ext cx="1885747" cy="1296022"/>
            <a:chOff x="0" y="0"/>
            <a:chExt cx="2514329" cy="17280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14346" cy="1728089"/>
            </a:xfrm>
            <a:custGeom>
              <a:avLst/>
              <a:gdLst/>
              <a:ahLst/>
              <a:cxnLst/>
              <a:rect r="r" b="b" t="t" l="l"/>
              <a:pathLst>
                <a:path h="1728089" w="2514346">
                  <a:moveTo>
                    <a:pt x="0" y="0"/>
                  </a:moveTo>
                  <a:lnTo>
                    <a:pt x="2514346" y="0"/>
                  </a:lnTo>
                  <a:lnTo>
                    <a:pt x="2514346" y="1728089"/>
                  </a:lnTo>
                  <a:lnTo>
                    <a:pt x="0" y="1728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38" r="0" b="-334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-4107262">
            <a:off x="-865704" y="-473050"/>
            <a:ext cx="3387936" cy="2297637"/>
            <a:chOff x="0" y="0"/>
            <a:chExt cx="4517248" cy="30635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517263" cy="3063494"/>
            </a:xfrm>
            <a:custGeom>
              <a:avLst/>
              <a:gdLst/>
              <a:ahLst/>
              <a:cxnLst/>
              <a:rect r="r" b="b" t="t" l="l"/>
              <a:pathLst>
                <a:path h="3063494" w="4517263">
                  <a:moveTo>
                    <a:pt x="0" y="0"/>
                  </a:moveTo>
                  <a:lnTo>
                    <a:pt x="4517263" y="0"/>
                  </a:lnTo>
                  <a:lnTo>
                    <a:pt x="4517263" y="3063494"/>
                  </a:lnTo>
                  <a:lnTo>
                    <a:pt x="0" y="3063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443" t="0" r="-442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6829267">
            <a:off x="15774367" y="8189225"/>
            <a:ext cx="3715300" cy="2519649"/>
            <a:chOff x="0" y="0"/>
            <a:chExt cx="4953733" cy="33595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762" cy="3359531"/>
            </a:xfrm>
            <a:custGeom>
              <a:avLst/>
              <a:gdLst/>
              <a:ahLst/>
              <a:cxnLst/>
              <a:rect r="r" b="b" t="t" l="l"/>
              <a:pathLst>
                <a:path h="3359531" w="4953762">
                  <a:moveTo>
                    <a:pt x="0" y="0"/>
                  </a:moveTo>
                  <a:lnTo>
                    <a:pt x="4953762" y="0"/>
                  </a:lnTo>
                  <a:lnTo>
                    <a:pt x="4953762" y="3359531"/>
                  </a:lnTo>
                  <a:lnTo>
                    <a:pt x="0" y="3359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43" t="0" r="-543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-1559470">
            <a:off x="2930373" y="2435234"/>
            <a:ext cx="2195245" cy="2279892"/>
            <a:chOff x="0" y="0"/>
            <a:chExt cx="2926993" cy="303985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26969" cy="3039872"/>
            </a:xfrm>
            <a:custGeom>
              <a:avLst/>
              <a:gdLst/>
              <a:ahLst/>
              <a:cxnLst/>
              <a:rect r="r" b="b" t="t" l="l"/>
              <a:pathLst>
                <a:path h="3039872" w="2926969">
                  <a:moveTo>
                    <a:pt x="0" y="0"/>
                  </a:moveTo>
                  <a:lnTo>
                    <a:pt x="2926969" y="0"/>
                  </a:lnTo>
                  <a:lnTo>
                    <a:pt x="2926969" y="3039872"/>
                  </a:lnTo>
                  <a:lnTo>
                    <a:pt x="0" y="3039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9" r="0" b="-18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280170">
            <a:off x="13972610" y="5900178"/>
            <a:ext cx="1664513" cy="2142851"/>
            <a:chOff x="0" y="0"/>
            <a:chExt cx="2219351" cy="28571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19325" cy="2857119"/>
            </a:xfrm>
            <a:custGeom>
              <a:avLst/>
              <a:gdLst/>
              <a:ahLst/>
              <a:cxnLst/>
              <a:rect r="r" b="b" t="t" l="l"/>
              <a:pathLst>
                <a:path h="2857119" w="2219325">
                  <a:moveTo>
                    <a:pt x="0" y="0"/>
                  </a:moveTo>
                  <a:lnTo>
                    <a:pt x="2219325" y="0"/>
                  </a:lnTo>
                  <a:lnTo>
                    <a:pt x="2219325" y="2857119"/>
                  </a:lnTo>
                  <a:lnTo>
                    <a:pt x="0" y="2857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57" r="-1" b="-158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-1391118">
            <a:off x="14634691" y="-2104991"/>
            <a:ext cx="3665666" cy="3796829"/>
            <a:chOff x="0" y="0"/>
            <a:chExt cx="4887555" cy="506243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887595" cy="5062474"/>
            </a:xfrm>
            <a:custGeom>
              <a:avLst/>
              <a:gdLst/>
              <a:ahLst/>
              <a:cxnLst/>
              <a:rect r="r" b="b" t="t" l="l"/>
              <a:pathLst>
                <a:path h="5062474" w="4887595">
                  <a:moveTo>
                    <a:pt x="0" y="0"/>
                  </a:moveTo>
                  <a:lnTo>
                    <a:pt x="4887595" y="0"/>
                  </a:lnTo>
                  <a:lnTo>
                    <a:pt x="4887595" y="5062474"/>
                  </a:lnTo>
                  <a:lnTo>
                    <a:pt x="0" y="5062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153" r="0" b="-152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-6979330">
            <a:off x="-712187" y="8552632"/>
            <a:ext cx="3453702" cy="1902676"/>
            <a:chOff x="0" y="0"/>
            <a:chExt cx="4604936" cy="253690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604893" cy="2536952"/>
            </a:xfrm>
            <a:custGeom>
              <a:avLst/>
              <a:gdLst/>
              <a:ahLst/>
              <a:cxnLst/>
              <a:rect r="r" b="b" t="t" l="l"/>
              <a:pathLst>
                <a:path h="2536952" w="4604893">
                  <a:moveTo>
                    <a:pt x="0" y="0"/>
                  </a:moveTo>
                  <a:lnTo>
                    <a:pt x="4604893" y="0"/>
                  </a:lnTo>
                  <a:lnTo>
                    <a:pt x="4604893" y="2536952"/>
                  </a:lnTo>
                  <a:lnTo>
                    <a:pt x="0" y="2536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4" r="0" b="-3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209706" y="9170483"/>
            <a:ext cx="8511877" cy="78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8"/>
              </a:lnSpc>
            </a:pPr>
            <a:r>
              <a:rPr lang="en-US" sz="4444">
                <a:solidFill>
                  <a:srgbClr val="FFFFFF"/>
                </a:solidFill>
                <a:latin typeface="Bryndan Write Bold"/>
              </a:rPr>
              <a:t>KRISNAPRASATH 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781127" y="9149843"/>
            <a:ext cx="4768974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>
                <a:solidFill>
                  <a:srgbClr val="FFFFFF"/>
                </a:solidFill>
                <a:latin typeface="Canva Sans Bold"/>
              </a:rPr>
              <a:t>presented by  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34234" y="2050551"/>
            <a:ext cx="11219532" cy="599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Review and Approval: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Seek feedback from stakeholders and make any necessary adjustments based on their input.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Final Testing and Deployment: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Conduct a final round of testing to ensure all components of the disaster recovery plan are functioning as expected.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Go-Live and Implementation: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Deploy the disaster recovery plan into production, and monitor its performance in real-world scenarios.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34234" y="1967460"/>
            <a:ext cx="11219532" cy="6535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Post-Implementation Review: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Evaluate the project's success, identify lessons learned, and document any improvements for future reference.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Disaster Recovery Strategy: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Define Objectives: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Gather input from stakeholders to determine the specific objectives of your disaster recovery plan. This could include goals like minimizing downtime, preserving critical data, etc.</a:t>
            </a:r>
          </a:p>
          <a:p>
            <a:pPr algn="ctr">
              <a:lnSpc>
                <a:spcPts val="4298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34234" y="2507816"/>
            <a:ext cx="11219532" cy="545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Set RTO and RPO: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 Determine the acceptable Recovery Time Objective (RTO), which specifies how quickly systems need to be restored, and the Recovery Point Objective (RPO), indicating how much data loss is acceptable.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Document Strategy: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-Clearly document the disaster recovery strategy, including objectives, RTO, and RPO. Ensure all stakeholders understand and approve of the strategy.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075881" y="2270609"/>
            <a:ext cx="8136238" cy="594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Backup Configuration: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Select Backup Tools: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Choose appropriate backup tools and technologies compatible with your on-premises virtual machine environment. This could involve using built-in backup features or third-party solutions.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Define Backup Schedule: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Establish a regular backup schedule that captures critical data and configurations. Consider factors like frequency, time of day, and retention policies.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Test Backups: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- Regularly test backups to ensure they are successful and can be restored effectively.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075881" y="2662466"/>
            <a:ext cx="8136238" cy="516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Replication Setup: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Select Replication Mechanism: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Choose the appropriate replication method (e.g., synchronous, asynchronous) based on your RPO and RTO requirements.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Configure Replication: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Set up replication from your on-premises virtual machine to IBM Cloud Virtual Servers. Ensure data consistency and synchronization.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Monitor Replication Status: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Implement monitoring tools to track the status of replication processes and detect any issues promptly.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075881" y="2466538"/>
            <a:ext cx="8136238" cy="55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Recovery Testing: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Plan Test Scenarios: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Develop a range of disaster scenarios (e.g., hardware failure, data corruption) to validate the recovery process.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Conduct Recovery Tests: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Execute the planned scenarios and assess how well the recovery process works. Document any issues encountered and make necessary adjustments.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Iterate and Improve: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Based on test results, refine the disaster recovery plan and conduct additional tests as needed.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075881" y="2270609"/>
            <a:ext cx="8136238" cy="594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Business Continuity: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Alignment with Business Goals: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Ensure that the disaster recovery plan aligns with the broader business continuity strategy and supports the organization's overall goals and objectives.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Stakeholder Communication: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Communicate the importance of business continuity and disaster recovery to all relevant stakeholders. Obtain buy-in and support from management.</a:t>
            </a:r>
          </a:p>
          <a:p>
            <a:pPr algn="ctr">
              <a:lnSpc>
                <a:spcPts val="3115"/>
              </a:lnSpc>
            </a:pP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Integration with IT Governance:</a:t>
            </a:r>
          </a:p>
          <a:p>
            <a:pPr algn="ctr">
              <a:lnSpc>
                <a:spcPts val="3115"/>
              </a:lnSpc>
            </a:pPr>
            <a:r>
              <a:rPr lang="en-US" sz="1936">
                <a:solidFill>
                  <a:srgbClr val="000000"/>
                </a:solidFill>
                <a:latin typeface="Now"/>
              </a:rPr>
              <a:t>      Ensure that the disaster recovery plan complies with any relevant industry standards or regulatory requirements.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1463826">
            <a:off x="11537191" y="1778400"/>
            <a:ext cx="1947347" cy="1338359"/>
            <a:chOff x="0" y="0"/>
            <a:chExt cx="2596463" cy="17844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6515" cy="1784477"/>
            </a:xfrm>
            <a:custGeom>
              <a:avLst/>
              <a:gdLst/>
              <a:ahLst/>
              <a:cxnLst/>
              <a:rect r="r" b="b" t="t" l="l"/>
              <a:pathLst>
                <a:path h="1784477" w="2596515">
                  <a:moveTo>
                    <a:pt x="0" y="0"/>
                  </a:moveTo>
                  <a:lnTo>
                    <a:pt x="2596515" y="0"/>
                  </a:lnTo>
                  <a:lnTo>
                    <a:pt x="2596515" y="1784477"/>
                  </a:lnTo>
                  <a:lnTo>
                    <a:pt x="0" y="1784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8" r="2" b="-3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4107262">
            <a:off x="-865704" y="-473050"/>
            <a:ext cx="3387936" cy="2297637"/>
            <a:chOff x="0" y="0"/>
            <a:chExt cx="4517248" cy="3063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17263" cy="3063494"/>
            </a:xfrm>
            <a:custGeom>
              <a:avLst/>
              <a:gdLst/>
              <a:ahLst/>
              <a:cxnLst/>
              <a:rect r="r" b="b" t="t" l="l"/>
              <a:pathLst>
                <a:path h="3063494" w="4517263">
                  <a:moveTo>
                    <a:pt x="0" y="0"/>
                  </a:moveTo>
                  <a:lnTo>
                    <a:pt x="4517263" y="0"/>
                  </a:lnTo>
                  <a:lnTo>
                    <a:pt x="4517263" y="3063494"/>
                  </a:lnTo>
                  <a:lnTo>
                    <a:pt x="0" y="3063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43" t="0" r="-442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6829267">
            <a:off x="15774367" y="8189225"/>
            <a:ext cx="3715300" cy="2519649"/>
            <a:chOff x="0" y="0"/>
            <a:chExt cx="4953733" cy="33595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762" cy="3359531"/>
            </a:xfrm>
            <a:custGeom>
              <a:avLst/>
              <a:gdLst/>
              <a:ahLst/>
              <a:cxnLst/>
              <a:rect r="r" b="b" t="t" l="l"/>
              <a:pathLst>
                <a:path h="3359531" w="4953762">
                  <a:moveTo>
                    <a:pt x="0" y="0"/>
                  </a:moveTo>
                  <a:lnTo>
                    <a:pt x="4953762" y="0"/>
                  </a:lnTo>
                  <a:lnTo>
                    <a:pt x="4953762" y="3359531"/>
                  </a:lnTo>
                  <a:lnTo>
                    <a:pt x="0" y="3359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543" t="0" r="-543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391118">
            <a:off x="14634691" y="-2104991"/>
            <a:ext cx="3665666" cy="3796829"/>
            <a:chOff x="0" y="0"/>
            <a:chExt cx="4887555" cy="50624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87595" cy="5062474"/>
            </a:xfrm>
            <a:custGeom>
              <a:avLst/>
              <a:gdLst/>
              <a:ahLst/>
              <a:cxnLst/>
              <a:rect r="r" b="b" t="t" l="l"/>
              <a:pathLst>
                <a:path h="5062474" w="4887595">
                  <a:moveTo>
                    <a:pt x="0" y="0"/>
                  </a:moveTo>
                  <a:lnTo>
                    <a:pt x="4887595" y="0"/>
                  </a:lnTo>
                  <a:lnTo>
                    <a:pt x="4887595" y="5062474"/>
                  </a:lnTo>
                  <a:lnTo>
                    <a:pt x="0" y="5062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53" r="0" b="-15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6979330">
            <a:off x="-712187" y="8552632"/>
            <a:ext cx="3453702" cy="1902676"/>
            <a:chOff x="0" y="0"/>
            <a:chExt cx="4604936" cy="253690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04893" cy="2536952"/>
            </a:xfrm>
            <a:custGeom>
              <a:avLst/>
              <a:gdLst/>
              <a:ahLst/>
              <a:cxnLst/>
              <a:rect r="r" b="b" t="t" l="l"/>
              <a:pathLst>
                <a:path h="2536952" w="4604893">
                  <a:moveTo>
                    <a:pt x="0" y="0"/>
                  </a:moveTo>
                  <a:lnTo>
                    <a:pt x="4604893" y="0"/>
                  </a:lnTo>
                  <a:lnTo>
                    <a:pt x="4604893" y="2536952"/>
                  </a:lnTo>
                  <a:lnTo>
                    <a:pt x="0" y="2536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4" r="0" b="-3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2699999">
            <a:off x="3677137" y="2203427"/>
            <a:ext cx="2068144" cy="1756042"/>
            <a:chOff x="0" y="0"/>
            <a:chExt cx="2757525" cy="234138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57551" cy="2341372"/>
            </a:xfrm>
            <a:custGeom>
              <a:avLst/>
              <a:gdLst/>
              <a:ahLst/>
              <a:cxnLst/>
              <a:rect r="r" b="b" t="t" l="l"/>
              <a:pathLst>
                <a:path h="2341372" w="2757551">
                  <a:moveTo>
                    <a:pt x="0" y="0"/>
                  </a:moveTo>
                  <a:lnTo>
                    <a:pt x="2757551" y="0"/>
                  </a:lnTo>
                  <a:lnTo>
                    <a:pt x="2757551" y="2341372"/>
                  </a:lnTo>
                  <a:lnTo>
                    <a:pt x="0" y="2341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56" t="0" r="-25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334544">
            <a:off x="13001227" y="5822549"/>
            <a:ext cx="2068144" cy="1756042"/>
            <a:chOff x="0" y="0"/>
            <a:chExt cx="2757525" cy="234138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57551" cy="2341372"/>
            </a:xfrm>
            <a:custGeom>
              <a:avLst/>
              <a:gdLst/>
              <a:ahLst/>
              <a:cxnLst/>
              <a:rect r="r" b="b" t="t" l="l"/>
              <a:pathLst>
                <a:path h="2341372" w="2757551">
                  <a:moveTo>
                    <a:pt x="0" y="0"/>
                  </a:moveTo>
                  <a:lnTo>
                    <a:pt x="2757551" y="0"/>
                  </a:lnTo>
                  <a:lnTo>
                    <a:pt x="2757551" y="2341372"/>
                  </a:lnTo>
                  <a:lnTo>
                    <a:pt x="0" y="2341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56" t="0" r="-256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2342060">
            <a:off x="6292314" y="3696068"/>
            <a:ext cx="5703373" cy="4904900"/>
            <a:chOff x="0" y="0"/>
            <a:chExt cx="7604497" cy="65398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04506" cy="6539865"/>
            </a:xfrm>
            <a:custGeom>
              <a:avLst/>
              <a:gdLst/>
              <a:ahLst/>
              <a:cxnLst/>
              <a:rect r="r" b="b" t="t" l="l"/>
              <a:pathLst>
                <a:path h="6539865" w="7604506">
                  <a:moveTo>
                    <a:pt x="0" y="0"/>
                  </a:moveTo>
                  <a:lnTo>
                    <a:pt x="7604506" y="0"/>
                  </a:lnTo>
                  <a:lnTo>
                    <a:pt x="7604506" y="6539865"/>
                  </a:lnTo>
                  <a:lnTo>
                    <a:pt x="0" y="6539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264" t="0" r="-263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5278903" y="3350970"/>
            <a:ext cx="7730195" cy="388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21"/>
              </a:lnSpc>
            </a:pPr>
            <a:r>
              <a:rPr lang="en-US" sz="15021">
                <a:solidFill>
                  <a:srgbClr val="FFFFFF"/>
                </a:solidFill>
                <a:latin typeface="Bryndan Writ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1941" y="0"/>
            <a:ext cx="5527813" cy="10435018"/>
          </a:xfrm>
          <a:custGeom>
            <a:avLst/>
            <a:gdLst/>
            <a:ahLst/>
            <a:cxnLst/>
            <a:rect r="r" b="b" t="t" l="l"/>
            <a:pathLst>
              <a:path h="10435018" w="5527813">
                <a:moveTo>
                  <a:pt x="0" y="0"/>
                </a:moveTo>
                <a:lnTo>
                  <a:pt x="5527813" y="0"/>
                </a:lnTo>
                <a:lnTo>
                  <a:pt x="5527813" y="10435018"/>
                </a:lnTo>
                <a:lnTo>
                  <a:pt x="0" y="10435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1681" t="0" r="-9169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6022" y="2293415"/>
            <a:ext cx="9640627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Bryndan Write Bold"/>
              </a:rPr>
              <a:t>Project Scope and Objectives: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6022" y="4140396"/>
            <a:ext cx="8675320" cy="179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Now"/>
              </a:rPr>
              <a:t>Clearly define the scope of the project.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Now"/>
              </a:rPr>
              <a:t>   Outline specific objectives, such as creating a disaster recovery plan, setting up backup strategies, and ensuring minimal downtime.</a:t>
            </a:r>
          </a:p>
        </p:txBody>
      </p:sp>
      <p:grpSp>
        <p:nvGrpSpPr>
          <p:cNvPr name="Group 7" id="7"/>
          <p:cNvGrpSpPr/>
          <p:nvPr/>
        </p:nvGrpSpPr>
        <p:grpSpPr>
          <a:xfrm rot="1353809">
            <a:off x="12900677" y="1466714"/>
            <a:ext cx="1665386" cy="1729602"/>
            <a:chOff x="0" y="0"/>
            <a:chExt cx="2220515" cy="23061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20468" cy="2306193"/>
            </a:xfrm>
            <a:custGeom>
              <a:avLst/>
              <a:gdLst/>
              <a:ahLst/>
              <a:cxnLst/>
              <a:rect r="r" b="b" t="t" l="l"/>
              <a:pathLst>
                <a:path h="2306193" w="2220468">
                  <a:moveTo>
                    <a:pt x="0" y="0"/>
                  </a:moveTo>
                  <a:lnTo>
                    <a:pt x="2220468" y="0"/>
                  </a:lnTo>
                  <a:lnTo>
                    <a:pt x="2220468" y="2306193"/>
                  </a:lnTo>
                  <a:lnTo>
                    <a:pt x="0" y="2306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9" r="-2" b="-66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-787847">
            <a:off x="15185561" y="7207175"/>
            <a:ext cx="1902177" cy="1859369"/>
            <a:chOff x="0" y="0"/>
            <a:chExt cx="2536236" cy="24791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36190" cy="2479167"/>
            </a:xfrm>
            <a:custGeom>
              <a:avLst/>
              <a:gdLst/>
              <a:ahLst/>
              <a:cxnLst/>
              <a:rect r="r" b="b" t="t" l="l"/>
              <a:pathLst>
                <a:path h="2479167" w="2536190">
                  <a:moveTo>
                    <a:pt x="0" y="0"/>
                  </a:moveTo>
                  <a:lnTo>
                    <a:pt x="2536190" y="0"/>
                  </a:lnTo>
                  <a:lnTo>
                    <a:pt x="2536190" y="2479167"/>
                  </a:lnTo>
                  <a:lnTo>
                    <a:pt x="0" y="2479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8" r="-1" b="-127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763488">
            <a:off x="4200371" y="941233"/>
            <a:ext cx="1627739" cy="1550791"/>
            <a:chOff x="0" y="0"/>
            <a:chExt cx="2170319" cy="20677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70303" cy="2067687"/>
            </a:xfrm>
            <a:custGeom>
              <a:avLst/>
              <a:gdLst/>
              <a:ahLst/>
              <a:cxnLst/>
              <a:rect r="r" b="b" t="t" l="l"/>
              <a:pathLst>
                <a:path h="2067687" w="2170303">
                  <a:moveTo>
                    <a:pt x="0" y="0"/>
                  </a:moveTo>
                  <a:lnTo>
                    <a:pt x="2170303" y="0"/>
                  </a:lnTo>
                  <a:lnTo>
                    <a:pt x="2170303" y="2067687"/>
                  </a:lnTo>
                  <a:lnTo>
                    <a:pt x="0" y="2067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5" r="0" b="-2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049565" y="7639245"/>
            <a:ext cx="6632619" cy="1121516"/>
            <a:chOff x="0" y="0"/>
            <a:chExt cx="8843492" cy="14953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843518" cy="1495298"/>
            </a:xfrm>
            <a:custGeom>
              <a:avLst/>
              <a:gdLst/>
              <a:ahLst/>
              <a:cxnLst/>
              <a:rect r="r" b="b" t="t" l="l"/>
              <a:pathLst>
                <a:path h="1495298" w="8843518">
                  <a:moveTo>
                    <a:pt x="0" y="0"/>
                  </a:moveTo>
                  <a:lnTo>
                    <a:pt x="8843518" y="0"/>
                  </a:lnTo>
                  <a:lnTo>
                    <a:pt x="8843518" y="1495298"/>
                  </a:lnTo>
                  <a:lnTo>
                    <a:pt x="0" y="1495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485" r="0" b="-488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1941" y="0"/>
            <a:ext cx="5527813" cy="10435018"/>
          </a:xfrm>
          <a:custGeom>
            <a:avLst/>
            <a:gdLst/>
            <a:ahLst/>
            <a:cxnLst/>
            <a:rect r="r" b="b" t="t" l="l"/>
            <a:pathLst>
              <a:path h="10435018" w="5527813">
                <a:moveTo>
                  <a:pt x="0" y="0"/>
                </a:moveTo>
                <a:lnTo>
                  <a:pt x="5527813" y="0"/>
                </a:lnTo>
                <a:lnTo>
                  <a:pt x="5527813" y="10435018"/>
                </a:lnTo>
                <a:lnTo>
                  <a:pt x="0" y="10435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853" t="0" r="-13752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6022" y="3000180"/>
            <a:ext cx="9640627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Bryndan Write Bold"/>
              </a:rPr>
              <a:t>Stakeholder Identification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6022" y="4140396"/>
            <a:ext cx="8675320" cy="91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Now"/>
              </a:rPr>
              <a:t>Identify all stakeholders involved, including IT teams, management, and any external partners or vendors.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972149" y="625038"/>
            <a:ext cx="4947445" cy="1942997"/>
            <a:chOff x="0" y="0"/>
            <a:chExt cx="6596593" cy="2590663"/>
          </a:xfrm>
        </p:grpSpPr>
        <p:sp>
          <p:nvSpPr>
            <p:cNvPr name="Freeform 8" id="8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717653" y="8108592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049565" y="7639245"/>
            <a:ext cx="6632619" cy="1121516"/>
            <a:chOff x="0" y="0"/>
            <a:chExt cx="8843492" cy="14953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43518" cy="1495298"/>
            </a:xfrm>
            <a:custGeom>
              <a:avLst/>
              <a:gdLst/>
              <a:ahLst/>
              <a:cxnLst/>
              <a:rect r="r" b="b" t="t" l="l"/>
              <a:pathLst>
                <a:path h="1495298" w="8843518">
                  <a:moveTo>
                    <a:pt x="0" y="0"/>
                  </a:moveTo>
                  <a:lnTo>
                    <a:pt x="8843518" y="0"/>
                  </a:lnTo>
                  <a:lnTo>
                    <a:pt x="8843518" y="1495298"/>
                  </a:lnTo>
                  <a:lnTo>
                    <a:pt x="0" y="1495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485" r="0" b="-488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291370" y="3588120"/>
            <a:ext cx="9705260" cy="4274239"/>
            <a:chOff x="0" y="0"/>
            <a:chExt cx="12940347" cy="56989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40284" cy="5698998"/>
            </a:xfrm>
            <a:custGeom>
              <a:avLst/>
              <a:gdLst/>
              <a:ahLst/>
              <a:cxnLst/>
              <a:rect r="r" b="b" t="t" l="l"/>
              <a:pathLst>
                <a:path h="5698998" w="12940284">
                  <a:moveTo>
                    <a:pt x="0" y="0"/>
                  </a:moveTo>
                  <a:lnTo>
                    <a:pt x="12940284" y="0"/>
                  </a:lnTo>
                  <a:lnTo>
                    <a:pt x="12940284" y="5698998"/>
                  </a:lnTo>
                  <a:lnTo>
                    <a:pt x="0" y="5698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2965" r="0" b="-3296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721296">
            <a:off x="6325472" y="5529041"/>
            <a:ext cx="5637056" cy="1434887"/>
            <a:chOff x="0" y="0"/>
            <a:chExt cx="7516075" cy="19131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16114" cy="1913128"/>
            </a:xfrm>
            <a:custGeom>
              <a:avLst/>
              <a:gdLst/>
              <a:ahLst/>
              <a:cxnLst/>
              <a:rect r="r" b="b" t="t" l="l"/>
              <a:pathLst>
                <a:path h="1913128" w="7516114">
                  <a:moveTo>
                    <a:pt x="0" y="0"/>
                  </a:moveTo>
                  <a:lnTo>
                    <a:pt x="7516114" y="0"/>
                  </a:lnTo>
                  <a:lnTo>
                    <a:pt x="7516114" y="1913128"/>
                  </a:lnTo>
                  <a:lnTo>
                    <a:pt x="0" y="1913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02" r="0" b="-10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3026566">
            <a:off x="2743604" y="2404370"/>
            <a:ext cx="3728345" cy="2367499"/>
            <a:chOff x="0" y="0"/>
            <a:chExt cx="4971127" cy="31566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71161" cy="3156712"/>
            </a:xfrm>
            <a:custGeom>
              <a:avLst/>
              <a:gdLst/>
              <a:ahLst/>
              <a:cxnLst/>
              <a:rect r="r" b="b" t="t" l="l"/>
              <a:pathLst>
                <a:path h="3156712" w="4971161">
                  <a:moveTo>
                    <a:pt x="0" y="0"/>
                  </a:moveTo>
                  <a:lnTo>
                    <a:pt x="4971161" y="0"/>
                  </a:lnTo>
                  <a:lnTo>
                    <a:pt x="4971161" y="3156712"/>
                  </a:lnTo>
                  <a:lnTo>
                    <a:pt x="0" y="3156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6" r="0" b="-14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196167" y="4371883"/>
            <a:ext cx="5908591" cy="3087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5196">
                <a:solidFill>
                  <a:srgbClr val="000000"/>
                </a:solidFill>
                <a:latin typeface="Gochi Hand"/>
              </a:rPr>
              <a:t>Resource Allocation:</a:t>
            </a:r>
          </a:p>
          <a:p>
            <a:pPr algn="ctr">
              <a:lnSpc>
                <a:spcPts val="4260"/>
              </a:lnSpc>
            </a:pPr>
            <a:r>
              <a:rPr lang="en-US" sz="5196">
                <a:solidFill>
                  <a:srgbClr val="000000"/>
                </a:solidFill>
                <a:latin typeface="Gochi Hand"/>
              </a:rPr>
              <a:t>   Determine the resources needed for the project, including personnel, budget, and technology.</a:t>
            </a:r>
          </a:p>
        </p:txBody>
      </p:sp>
      <p:grpSp>
        <p:nvGrpSpPr>
          <p:cNvPr name="Group 11" id="11"/>
          <p:cNvGrpSpPr/>
          <p:nvPr/>
        </p:nvGrpSpPr>
        <p:grpSpPr>
          <a:xfrm rot="7671314">
            <a:off x="11833594" y="5972294"/>
            <a:ext cx="3728345" cy="2367499"/>
            <a:chOff x="0" y="0"/>
            <a:chExt cx="4971127" cy="31566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71161" cy="3156712"/>
            </a:xfrm>
            <a:custGeom>
              <a:avLst/>
              <a:gdLst/>
              <a:ahLst/>
              <a:cxnLst/>
              <a:rect r="r" b="b" t="t" l="l"/>
              <a:pathLst>
                <a:path h="3156712" w="4971161">
                  <a:moveTo>
                    <a:pt x="0" y="0"/>
                  </a:moveTo>
                  <a:lnTo>
                    <a:pt x="4971161" y="0"/>
                  </a:lnTo>
                  <a:lnTo>
                    <a:pt x="4971161" y="3156712"/>
                  </a:lnTo>
                  <a:lnTo>
                    <a:pt x="0" y="3156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6" r="0" b="-14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669662" y="581641"/>
            <a:ext cx="7030407" cy="9686405"/>
            <a:chOff x="0" y="0"/>
            <a:chExt cx="9373876" cy="129152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73870" cy="12915265"/>
            </a:xfrm>
            <a:custGeom>
              <a:avLst/>
              <a:gdLst/>
              <a:ahLst/>
              <a:cxnLst/>
              <a:rect r="r" b="b" t="t" l="l"/>
              <a:pathLst>
                <a:path h="12915265" w="9373870">
                  <a:moveTo>
                    <a:pt x="0" y="0"/>
                  </a:moveTo>
                  <a:lnTo>
                    <a:pt x="9373870" y="0"/>
                  </a:lnTo>
                  <a:lnTo>
                    <a:pt x="9373870" y="12915265"/>
                  </a:lnTo>
                  <a:lnTo>
                    <a:pt x="0" y="12915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190" t="0" r="-419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58195" y="4808851"/>
            <a:ext cx="4453341" cy="308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6"/>
              </a:lnSpc>
            </a:pPr>
            <a:r>
              <a:rPr lang="en-US" sz="2644">
                <a:solidFill>
                  <a:srgbClr val="000000"/>
                </a:solidFill>
                <a:latin typeface="Now"/>
              </a:rPr>
              <a:t>Timeline and Milestones:</a:t>
            </a:r>
          </a:p>
          <a:p>
            <a:pPr algn="l">
              <a:lnSpc>
                <a:spcPts val="3966"/>
              </a:lnSpc>
            </a:pPr>
            <a:r>
              <a:rPr lang="en-US" sz="2644">
                <a:solidFill>
                  <a:srgbClr val="000000"/>
                </a:solidFill>
                <a:latin typeface="Now"/>
              </a:rPr>
              <a:t>   Create a project timeline with key milestones, ensuring realistic deadlines for each phase.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475825" y="581641"/>
            <a:ext cx="4418750" cy="1735364"/>
            <a:chOff x="0" y="0"/>
            <a:chExt cx="5891667" cy="2313819"/>
          </a:xfrm>
        </p:grpSpPr>
        <p:sp>
          <p:nvSpPr>
            <p:cNvPr name="Freeform 8" id="8"/>
            <p:cNvSpPr/>
            <p:nvPr/>
          </p:nvSpPr>
          <p:spPr>
            <a:xfrm flipH="true" flipV="false" rot="0">
              <a:off x="0" y="0"/>
              <a:ext cx="5891657" cy="2313813"/>
            </a:xfrm>
            <a:custGeom>
              <a:avLst/>
              <a:gdLst/>
              <a:ahLst/>
              <a:cxnLst/>
              <a:rect r="r" b="b" t="t" l="l"/>
              <a:pathLst>
                <a:path h="2313813" w="5891657">
                  <a:moveTo>
                    <a:pt x="5891657" y="0"/>
                  </a:moveTo>
                  <a:lnTo>
                    <a:pt x="0" y="0"/>
                  </a:lnTo>
                  <a:lnTo>
                    <a:pt x="0" y="2313813"/>
                  </a:lnTo>
                  <a:lnTo>
                    <a:pt x="5891657" y="2313813"/>
                  </a:lnTo>
                  <a:lnTo>
                    <a:pt x="5891657" y="0"/>
                  </a:lnTo>
                  <a:close/>
                </a:path>
              </a:pathLst>
            </a:custGeom>
            <a:blipFill>
              <a:blip r:embed="rId4"/>
              <a:stretch>
                <a:fillRect l="0" t="-212" r="0" b="-212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060461" y="467942"/>
            <a:ext cx="6632619" cy="1121516"/>
            <a:chOff x="0" y="0"/>
            <a:chExt cx="8843492" cy="14953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43518" cy="1495298"/>
            </a:xfrm>
            <a:custGeom>
              <a:avLst/>
              <a:gdLst/>
              <a:ahLst/>
              <a:cxnLst/>
              <a:rect r="r" b="b" t="t" l="l"/>
              <a:pathLst>
                <a:path h="1495298" w="8843518">
                  <a:moveTo>
                    <a:pt x="0" y="0"/>
                  </a:moveTo>
                  <a:lnTo>
                    <a:pt x="8843518" y="0"/>
                  </a:lnTo>
                  <a:lnTo>
                    <a:pt x="8843518" y="1495298"/>
                  </a:lnTo>
                  <a:lnTo>
                    <a:pt x="0" y="1495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85" r="0" b="-488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4100866" y="3829513"/>
            <a:ext cx="10086269" cy="3942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4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Project Team Formation:</a:t>
            </a:r>
          </a:p>
          <a:p>
            <a:pPr algn="ctr">
              <a:lnSpc>
                <a:spcPts val="3864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   Assemble a project team with the necessary skills and expertise in disaster recovery planning and IBM Cloud Virtual Servers.</a:t>
            </a:r>
          </a:p>
          <a:p>
            <a:pPr algn="ctr">
              <a:lnSpc>
                <a:spcPts val="3864"/>
              </a:lnSpc>
            </a:pPr>
          </a:p>
          <a:p>
            <a:pPr algn="ctr">
              <a:lnSpc>
                <a:spcPts val="3864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Research and Planning:</a:t>
            </a:r>
          </a:p>
          <a:p>
            <a:pPr algn="ctr">
              <a:lnSpc>
                <a:spcPts val="3864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   Conduct thorough research on disaster recovery best practices, IBM Cloud Virtual Servers capabilities, and any specific requirements for your environment.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970948" y="2900713"/>
            <a:ext cx="12346104" cy="424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9"/>
              </a:lnSpc>
            </a:pPr>
            <a:r>
              <a:rPr lang="en-US" sz="2936">
                <a:solidFill>
                  <a:srgbClr val="000000"/>
                </a:solidFill>
                <a:latin typeface="Now"/>
              </a:rPr>
              <a:t>Disaster Recovery Strategy:</a:t>
            </a:r>
          </a:p>
          <a:p>
            <a:pPr algn="ctr">
              <a:lnSpc>
                <a:spcPts val="4729"/>
              </a:lnSpc>
            </a:pPr>
            <a:r>
              <a:rPr lang="en-US" sz="2936">
                <a:solidFill>
                  <a:srgbClr val="000000"/>
                </a:solidFill>
                <a:latin typeface="Now"/>
              </a:rPr>
              <a:t>    Define the overall disaster recovery strategy, including backup frequency, replication methods, and failover procedures.</a:t>
            </a:r>
          </a:p>
          <a:p>
            <a:pPr algn="ctr">
              <a:lnSpc>
                <a:spcPts val="4729"/>
              </a:lnSpc>
            </a:pPr>
          </a:p>
          <a:p>
            <a:pPr algn="ctr">
              <a:lnSpc>
                <a:spcPts val="4729"/>
              </a:lnSpc>
            </a:pPr>
            <a:r>
              <a:rPr lang="en-US" sz="2936">
                <a:solidFill>
                  <a:srgbClr val="000000"/>
                </a:solidFill>
                <a:latin typeface="Now"/>
              </a:rPr>
              <a:t> Backup and Replication Configuration:</a:t>
            </a:r>
          </a:p>
          <a:p>
            <a:pPr algn="ctr">
              <a:lnSpc>
                <a:spcPts val="4729"/>
              </a:lnSpc>
            </a:pPr>
            <a:r>
              <a:rPr lang="en-US" sz="2936">
                <a:solidFill>
                  <a:srgbClr val="000000"/>
                </a:solidFill>
                <a:latin typeface="Now"/>
              </a:rPr>
              <a:t>    Implement backup strategies and configure replication mechanisms according to the defined strategy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34234" y="1780374"/>
            <a:ext cx="11219532" cy="6535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Testing Procedures: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Develop test scenarios and procedures to validate the effectiveness of the disaster recovery plan.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Documentation: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Create comprehensive documentation for all aspects of the project, including configurations, procedures, and recovery plans.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Training and Awareness: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Provide training to relevant stakeholders on executing the disaster recovery plan.</a:t>
            </a:r>
          </a:p>
          <a:p>
            <a:pPr algn="ctr">
              <a:lnSpc>
                <a:spcPts val="4298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13" r="0" b="-921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2436" y="-345093"/>
            <a:ext cx="4947445" cy="1942997"/>
            <a:chOff x="0" y="0"/>
            <a:chExt cx="6596593" cy="2590663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596634" cy="2590673"/>
            </a:xfrm>
            <a:custGeom>
              <a:avLst/>
              <a:gdLst/>
              <a:ahLst/>
              <a:cxnLst/>
              <a:rect r="r" b="b" t="t" l="l"/>
              <a:pathLst>
                <a:path h="2590673" w="6596634">
                  <a:moveTo>
                    <a:pt x="6596634" y="0"/>
                  </a:moveTo>
                  <a:lnTo>
                    <a:pt x="0" y="0"/>
                  </a:lnTo>
                  <a:lnTo>
                    <a:pt x="0" y="2590673"/>
                  </a:lnTo>
                  <a:lnTo>
                    <a:pt x="6596634" y="2590673"/>
                  </a:lnTo>
                  <a:lnTo>
                    <a:pt x="6596634" y="0"/>
                  </a:lnTo>
                  <a:close/>
                </a:path>
              </a:pathLst>
            </a:custGeom>
            <a:blipFill>
              <a:blip r:embed="rId3"/>
              <a:stretch>
                <a:fillRect l="-53" t="0" r="-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888283" y="-1029552"/>
            <a:ext cx="6511435" cy="12346104"/>
            <a:chOff x="0" y="0"/>
            <a:chExt cx="8681913" cy="16461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1974" cy="16461487"/>
            </a:xfrm>
            <a:custGeom>
              <a:avLst/>
              <a:gdLst/>
              <a:ahLst/>
              <a:cxnLst/>
              <a:rect r="r" b="b" t="t" l="l"/>
              <a:pathLst>
                <a:path h="16461487" w="8681974">
                  <a:moveTo>
                    <a:pt x="0" y="0"/>
                  </a:moveTo>
                  <a:lnTo>
                    <a:pt x="8681974" y="0"/>
                  </a:lnTo>
                  <a:lnTo>
                    <a:pt x="8681974" y="16461487"/>
                  </a:lnTo>
                  <a:lnTo>
                    <a:pt x="0" y="16461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011" t="0" r="-230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34234" y="2050551"/>
            <a:ext cx="11219532" cy="599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Testing and Validation: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 Conduct thorough testing of the disaster recovery plan using simulated disaster scenarios.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Monitoring and Maintenance: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Set up monitoring tools and establish regular maintenance procedures for ongoing health and performance checks.</a:t>
            </a:r>
          </a:p>
          <a:p>
            <a:pPr algn="ctr">
              <a:lnSpc>
                <a:spcPts val="4298"/>
              </a:lnSpc>
            </a:pP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Communication Plan:</a:t>
            </a:r>
          </a:p>
          <a:p>
            <a:pPr algn="ctr">
              <a:lnSpc>
                <a:spcPts val="4298"/>
              </a:lnSpc>
            </a:pPr>
            <a:r>
              <a:rPr lang="en-US" sz="2669">
                <a:solidFill>
                  <a:srgbClr val="000000"/>
                </a:solidFill>
                <a:latin typeface="Now"/>
              </a:rPr>
              <a:t>    - Establish a protocol for notifying stakeholders in the event of a disaster and provide regular updates on the project's progress.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2119" y="1028700"/>
            <a:ext cx="3083294" cy="3083294"/>
            <a:chOff x="0" y="0"/>
            <a:chExt cx="4111059" cy="41110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1117" cy="4111117"/>
            </a:xfrm>
            <a:custGeom>
              <a:avLst/>
              <a:gdLst/>
              <a:ahLst/>
              <a:cxnLst/>
              <a:rect r="r" b="b" t="t" l="l"/>
              <a:pathLst>
                <a:path h="4111117" w="4111117">
                  <a:moveTo>
                    <a:pt x="0" y="0"/>
                  </a:moveTo>
                  <a:lnTo>
                    <a:pt x="4111117" y="0"/>
                  </a:lnTo>
                  <a:lnTo>
                    <a:pt x="4111117" y="4111117"/>
                  </a:lnTo>
                  <a:lnTo>
                    <a:pt x="0" y="4111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51286" y="7076185"/>
            <a:ext cx="2353261" cy="2182115"/>
            <a:chOff x="0" y="0"/>
            <a:chExt cx="3137681" cy="29094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7662" cy="2909443"/>
            </a:xfrm>
            <a:custGeom>
              <a:avLst/>
              <a:gdLst/>
              <a:ahLst/>
              <a:cxnLst/>
              <a:rect r="r" b="b" t="t" l="l"/>
              <a:pathLst>
                <a:path h="2909443" w="3137662">
                  <a:moveTo>
                    <a:pt x="0" y="0"/>
                  </a:moveTo>
                  <a:lnTo>
                    <a:pt x="3137662" y="0"/>
                  </a:lnTo>
                  <a:lnTo>
                    <a:pt x="3137662" y="2909443"/>
                  </a:lnTo>
                  <a:lnTo>
                    <a:pt x="0" y="290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" r="0" b="-9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DAFwToucSvk</dc:identifier>
  <dcterms:modified xsi:type="dcterms:W3CDTF">2011-08-01T06:04:30Z</dcterms:modified>
  <cp:revision>1</cp:revision>
  <dc:title>DISASTER RECOVERY WITH IBM CLOUD VIRTUAL SERVERS_20231004_154636_0000.pptx</dc:title>
</cp:coreProperties>
</file>