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92" r:id="rId3"/>
    <p:sldId id="293" r:id="rId4"/>
    <p:sldId id="25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4" r:id="rId19"/>
  </p:sldIdLst>
  <p:sldSz cx="18288000" cy="10287000"/>
  <p:notesSz cx="6858000" cy="9144000"/>
  <p:embeddedFontLst>
    <p:embeddedFont>
      <p:font typeface="Playfair Display" panose="00000500000000000000" pitchFamily="2"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F0F0"/>
        </a:solidFill>
        <a:effectLst/>
      </p:bgPr>
    </p:bg>
    <p:spTree>
      <p:nvGrpSpPr>
        <p:cNvPr id="1" name=""/>
        <p:cNvGrpSpPr/>
        <p:nvPr/>
      </p:nvGrpSpPr>
      <p:grpSpPr>
        <a:xfrm>
          <a:off x="0" y="0"/>
          <a:ext cx="0" cy="0"/>
          <a:chOff x="0" y="0"/>
          <a:chExt cx="0" cy="0"/>
        </a:xfrm>
      </p:grpSpPr>
      <p:grpSp>
        <p:nvGrpSpPr>
          <p:cNvPr id="10" name="Group 10"/>
          <p:cNvGrpSpPr/>
          <p:nvPr/>
        </p:nvGrpSpPr>
        <p:grpSpPr>
          <a:xfrm>
            <a:off x="13335000" y="9182100"/>
            <a:ext cx="4588898" cy="886690"/>
            <a:chOff x="0" y="0"/>
            <a:chExt cx="1094731" cy="157520"/>
          </a:xfrm>
        </p:grpSpPr>
        <p:sp>
          <p:nvSpPr>
            <p:cNvPr id="11" name="Freeform 11"/>
            <p:cNvSpPr/>
            <p:nvPr/>
          </p:nvSpPr>
          <p:spPr>
            <a:xfrm>
              <a:off x="0" y="0"/>
              <a:ext cx="1094731" cy="157520"/>
            </a:xfrm>
            <a:custGeom>
              <a:avLst/>
              <a:gdLst/>
              <a:ahLst/>
              <a:cxnLst/>
              <a:rect l="l" t="t" r="r" b="b"/>
              <a:pathLst>
                <a:path w="1094731" h="157520">
                  <a:moveTo>
                    <a:pt x="0" y="0"/>
                  </a:moveTo>
                  <a:lnTo>
                    <a:pt x="1094731" y="0"/>
                  </a:lnTo>
                  <a:lnTo>
                    <a:pt x="1094731" y="157520"/>
                  </a:lnTo>
                  <a:lnTo>
                    <a:pt x="0" y="157520"/>
                  </a:lnTo>
                  <a:close/>
                </a:path>
              </a:pathLst>
            </a:custGeom>
            <a:solidFill>
              <a:srgbClr val="C49603"/>
            </a:solidFill>
          </p:spPr>
        </p:sp>
        <p:sp>
          <p:nvSpPr>
            <p:cNvPr id="12" name="TextBox 12"/>
            <p:cNvSpPr txBox="1"/>
            <p:nvPr/>
          </p:nvSpPr>
          <p:spPr>
            <a:xfrm>
              <a:off x="0" y="-57150"/>
              <a:ext cx="1094731" cy="214670"/>
            </a:xfrm>
            <a:prstGeom prst="rect">
              <a:avLst/>
            </a:prstGeom>
          </p:spPr>
          <p:txBody>
            <a:bodyPr lIns="50800" tIns="50800" rIns="50800" bIns="50800" rtlCol="0" anchor="ctr"/>
            <a:lstStyle/>
            <a:p>
              <a:pPr algn="ctr">
                <a:lnSpc>
                  <a:spcPts val="3220"/>
                </a:lnSpc>
              </a:pPr>
              <a:endParaRPr/>
            </a:p>
          </p:txBody>
        </p:sp>
      </p:grpSp>
      <p:sp>
        <p:nvSpPr>
          <p:cNvPr id="15" name="TextBox 15"/>
          <p:cNvSpPr txBox="1"/>
          <p:nvPr/>
        </p:nvSpPr>
        <p:spPr>
          <a:xfrm>
            <a:off x="4525995" y="3460130"/>
            <a:ext cx="10142505" cy="2176301"/>
          </a:xfrm>
          <a:prstGeom prst="rect">
            <a:avLst/>
          </a:prstGeom>
        </p:spPr>
        <p:txBody>
          <a:bodyPr wrap="square" lIns="0" tIns="0" rIns="0" bIns="0" rtlCol="0" anchor="t">
            <a:spAutoFit/>
          </a:bodyPr>
          <a:lstStyle/>
          <a:p>
            <a:pPr algn="ctr">
              <a:lnSpc>
                <a:spcPct val="150000"/>
              </a:lnSpc>
              <a:spcBef>
                <a:spcPct val="0"/>
              </a:spcBef>
            </a:pPr>
            <a:r>
              <a:rPr lang="en-US" sz="4800" b="1" dirty="0">
                <a:solidFill>
                  <a:srgbClr val="242424"/>
                </a:solidFill>
                <a:latin typeface="Times New Roman" panose="02020603050405020304" pitchFamily="18" charset="0"/>
                <a:cs typeface="Times New Roman" panose="02020603050405020304" pitchFamily="18" charset="0"/>
              </a:rPr>
              <a:t>CUSTOMER CHURN PROJECT</a:t>
            </a:r>
          </a:p>
          <a:p>
            <a:pPr marL="0" lvl="0" indent="0" algn="l">
              <a:lnSpc>
                <a:spcPts val="9267"/>
              </a:lnSpc>
              <a:spcBef>
                <a:spcPct val="0"/>
              </a:spcBef>
            </a:pPr>
            <a:endParaRPr lang="en-US" sz="6000" dirty="0">
              <a:solidFill>
                <a:srgbClr val="242424"/>
              </a:solidFill>
              <a:latin typeface="Playfair Display"/>
            </a:endParaRPr>
          </a:p>
        </p:txBody>
      </p:sp>
      <p:sp>
        <p:nvSpPr>
          <p:cNvPr id="21" name="TextBox 20">
            <a:extLst>
              <a:ext uri="{FF2B5EF4-FFF2-40B4-BE49-F238E27FC236}">
                <a16:creationId xmlns:a16="http://schemas.microsoft.com/office/drawing/2014/main" id="{290636D1-0816-B1A1-32D1-8CCB89A48BE5}"/>
              </a:ext>
            </a:extLst>
          </p:cNvPr>
          <p:cNvSpPr txBox="1"/>
          <p:nvPr/>
        </p:nvSpPr>
        <p:spPr>
          <a:xfrm>
            <a:off x="5043487" y="2267492"/>
            <a:ext cx="8305800" cy="830997"/>
          </a:xfrm>
          <a:prstGeom prst="rect">
            <a:avLst/>
          </a:prstGeom>
          <a:noFill/>
        </p:spPr>
        <p:txBody>
          <a:bodyPr wrap="square" rtlCol="0">
            <a:spAutoFit/>
          </a:bodyPr>
          <a:lstStyle/>
          <a:p>
            <a:pPr algn="ctr"/>
            <a:r>
              <a:rPr lang="en-IN" sz="4800" b="1" u="sng" dirty="0">
                <a:latin typeface="Times New Roman" panose="02020603050405020304" pitchFamily="18" charset="0"/>
                <a:cs typeface="Times New Roman" panose="02020603050405020304" pitchFamily="18" charset="0"/>
              </a:rPr>
              <a:t>Final Project </a:t>
            </a:r>
          </a:p>
        </p:txBody>
      </p:sp>
      <p:sp>
        <p:nvSpPr>
          <p:cNvPr id="22" name="TextBox 21">
            <a:extLst>
              <a:ext uri="{FF2B5EF4-FFF2-40B4-BE49-F238E27FC236}">
                <a16:creationId xmlns:a16="http://schemas.microsoft.com/office/drawing/2014/main" id="{CFC263F4-0996-0ACE-9A1C-44F638F54420}"/>
              </a:ext>
            </a:extLst>
          </p:cNvPr>
          <p:cNvSpPr txBox="1"/>
          <p:nvPr/>
        </p:nvSpPr>
        <p:spPr>
          <a:xfrm>
            <a:off x="13335000" y="8661810"/>
            <a:ext cx="266700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Presented by </a:t>
            </a:r>
          </a:p>
        </p:txBody>
      </p:sp>
      <p:sp>
        <p:nvSpPr>
          <p:cNvPr id="23" name="TextBox 22">
            <a:extLst>
              <a:ext uri="{FF2B5EF4-FFF2-40B4-BE49-F238E27FC236}">
                <a16:creationId xmlns:a16="http://schemas.microsoft.com/office/drawing/2014/main" id="{744E3609-1044-EC5C-DDFD-CCCEF54249A0}"/>
              </a:ext>
            </a:extLst>
          </p:cNvPr>
          <p:cNvSpPr txBox="1"/>
          <p:nvPr/>
        </p:nvSpPr>
        <p:spPr>
          <a:xfrm>
            <a:off x="13411200" y="9302279"/>
            <a:ext cx="2058769" cy="707886"/>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Krishna Prasath V</a:t>
            </a:r>
          </a:p>
          <a:p>
            <a:r>
              <a:rPr lang="en-IN" sz="2000" dirty="0">
                <a:latin typeface="Times New Roman" panose="02020603050405020304" pitchFamily="18" charset="0"/>
                <a:cs typeface="Times New Roman" panose="02020603050405020304" pitchFamily="18" charset="0"/>
              </a:rPr>
              <a:t>MBE5 Batch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F0F0"/>
        </a:solidFill>
        <a:effectLst/>
      </p:bgPr>
    </p:bg>
    <p:spTree>
      <p:nvGrpSpPr>
        <p:cNvPr id="1" name=""/>
        <p:cNvGrpSpPr/>
        <p:nvPr/>
      </p:nvGrpSpPr>
      <p:grpSpPr>
        <a:xfrm>
          <a:off x="0" y="0"/>
          <a:ext cx="0" cy="0"/>
          <a:chOff x="0" y="0"/>
          <a:chExt cx="0" cy="0"/>
        </a:xfrm>
      </p:grpSpPr>
      <p:sp>
        <p:nvSpPr>
          <p:cNvPr id="36" name="TextBox 36"/>
          <p:cNvSpPr txBox="1"/>
          <p:nvPr/>
        </p:nvSpPr>
        <p:spPr>
          <a:xfrm>
            <a:off x="762000" y="1181100"/>
            <a:ext cx="8001000" cy="1477328"/>
          </a:xfrm>
          <a:prstGeom prst="rect">
            <a:avLst/>
          </a:prstGeom>
        </p:spPr>
        <p:txBody>
          <a:bodyPr wrap="square" lIns="0" tIns="0" rIns="0" bIns="0" rtlCol="0" anchor="t">
            <a:spAutoFit/>
          </a:bodyPr>
          <a:lstStyle/>
          <a:p>
            <a:pPr algn="ctr" rtl="0" fontAlgn="base">
              <a:spcBef>
                <a:spcPts val="0"/>
              </a:spcBef>
              <a:spcAft>
                <a:spcPts val="0"/>
              </a:spcAft>
            </a:pPr>
            <a:r>
              <a:rPr lang="en-US" sz="3200" b="0" i="0" u="none" strike="noStrike" dirty="0">
                <a:solidFill>
                  <a:srgbClr val="000000"/>
                </a:solidFill>
                <a:effectLst/>
                <a:latin typeface="Times New Roman" panose="02020603050405020304" pitchFamily="18" charset="0"/>
              </a:rPr>
              <a:t>13. Determine the average age and total charges for customers with multiple lines and online backup</a:t>
            </a:r>
          </a:p>
        </p:txBody>
      </p:sp>
      <p:sp>
        <p:nvSpPr>
          <p:cNvPr id="43" name="TextBox 36">
            <a:extLst>
              <a:ext uri="{FF2B5EF4-FFF2-40B4-BE49-F238E27FC236}">
                <a16:creationId xmlns:a16="http://schemas.microsoft.com/office/drawing/2014/main" id="{3CEDA169-9750-8CBF-CDF4-C4A3E2E8A7D6}"/>
              </a:ext>
            </a:extLst>
          </p:cNvPr>
          <p:cNvSpPr txBox="1"/>
          <p:nvPr/>
        </p:nvSpPr>
        <p:spPr>
          <a:xfrm>
            <a:off x="9677400" y="1181100"/>
            <a:ext cx="7319961" cy="1477328"/>
          </a:xfrm>
          <a:prstGeom prst="rect">
            <a:avLst/>
          </a:prstGeom>
        </p:spPr>
        <p:txBody>
          <a:bodyPr wrap="square" lIns="0" tIns="0" rIns="0" bIns="0" rtlCol="0" anchor="t">
            <a:spAutoFit/>
          </a:bodyPr>
          <a:lstStyle/>
          <a:p>
            <a:pPr lvl="0" algn="ctr">
              <a:spcBef>
                <a:spcPct val="0"/>
              </a:spcBef>
            </a:pPr>
            <a:r>
              <a:rPr lang="en-US" sz="3200" dirty="0">
                <a:solidFill>
                  <a:srgbClr val="000000"/>
                </a:solidFill>
                <a:latin typeface="Times New Roman" panose="02020603050405020304" pitchFamily="18" charset="0"/>
                <a:cs typeface="Times New Roman" panose="02020603050405020304" pitchFamily="18" charset="0"/>
              </a:rPr>
              <a:t>14. Identify the contract types with the highest churn rate among senior citizens (age 65 and over)</a:t>
            </a:r>
          </a:p>
        </p:txBody>
      </p:sp>
      <p:pic>
        <p:nvPicPr>
          <p:cNvPr id="4" name="Picture 3">
            <a:extLst>
              <a:ext uri="{FF2B5EF4-FFF2-40B4-BE49-F238E27FC236}">
                <a16:creationId xmlns:a16="http://schemas.microsoft.com/office/drawing/2014/main" id="{1A7C8BCF-30D2-6A27-081C-D68AE5019B2B}"/>
              </a:ext>
            </a:extLst>
          </p:cNvPr>
          <p:cNvPicPr>
            <a:picLocks noChangeAspect="1"/>
          </p:cNvPicPr>
          <p:nvPr/>
        </p:nvPicPr>
        <p:blipFill rotWithShape="1">
          <a:blip r:embed="rId2">
            <a:extLst>
              <a:ext uri="{28A0092B-C50C-407E-A947-70E740481C1C}">
                <a14:useLocalDpi xmlns:a14="http://schemas.microsoft.com/office/drawing/2010/main" val="0"/>
              </a:ext>
            </a:extLst>
          </a:blip>
          <a:srcRect l="4167" t="55926" r="69167" b="25843"/>
          <a:stretch/>
        </p:blipFill>
        <p:spPr>
          <a:xfrm>
            <a:off x="1018624" y="3417756"/>
            <a:ext cx="8125376" cy="3451487"/>
          </a:xfrm>
          <a:prstGeom prst="rect">
            <a:avLst/>
          </a:prstGeom>
        </p:spPr>
      </p:pic>
      <p:pic>
        <p:nvPicPr>
          <p:cNvPr id="7" name="Picture 6">
            <a:extLst>
              <a:ext uri="{FF2B5EF4-FFF2-40B4-BE49-F238E27FC236}">
                <a16:creationId xmlns:a16="http://schemas.microsoft.com/office/drawing/2014/main" id="{34D831B7-4BEA-17B0-C61B-BE8DF5928B59}"/>
              </a:ext>
            </a:extLst>
          </p:cNvPr>
          <p:cNvPicPr>
            <a:picLocks noChangeAspect="1"/>
          </p:cNvPicPr>
          <p:nvPr/>
        </p:nvPicPr>
        <p:blipFill rotWithShape="1">
          <a:blip r:embed="rId2">
            <a:extLst>
              <a:ext uri="{28A0092B-C50C-407E-A947-70E740481C1C}">
                <a14:useLocalDpi xmlns:a14="http://schemas.microsoft.com/office/drawing/2010/main" val="0"/>
              </a:ext>
            </a:extLst>
          </a:blip>
          <a:srcRect l="32084" t="43333" r="45000" b="27778"/>
          <a:stretch/>
        </p:blipFill>
        <p:spPr>
          <a:xfrm>
            <a:off x="9906000" y="3417755"/>
            <a:ext cx="7319960" cy="3451487"/>
          </a:xfrm>
          <a:prstGeom prst="rect">
            <a:avLst/>
          </a:prstGeom>
        </p:spPr>
      </p:pic>
    </p:spTree>
    <p:extLst>
      <p:ext uri="{BB962C8B-B14F-4D97-AF65-F5344CB8AC3E}">
        <p14:creationId xmlns:p14="http://schemas.microsoft.com/office/powerpoint/2010/main" val="47359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F0F0"/>
        </a:solidFill>
        <a:effectLst/>
      </p:bgPr>
    </p:bg>
    <p:spTree>
      <p:nvGrpSpPr>
        <p:cNvPr id="1" name=""/>
        <p:cNvGrpSpPr/>
        <p:nvPr/>
      </p:nvGrpSpPr>
      <p:grpSpPr>
        <a:xfrm>
          <a:off x="0" y="0"/>
          <a:ext cx="0" cy="0"/>
          <a:chOff x="0" y="0"/>
          <a:chExt cx="0" cy="0"/>
        </a:xfrm>
      </p:grpSpPr>
      <p:sp>
        <p:nvSpPr>
          <p:cNvPr id="36" name="TextBox 36"/>
          <p:cNvSpPr txBox="1"/>
          <p:nvPr/>
        </p:nvSpPr>
        <p:spPr>
          <a:xfrm>
            <a:off x="762000" y="1181100"/>
            <a:ext cx="8001000" cy="1477328"/>
          </a:xfrm>
          <a:prstGeom prst="rect">
            <a:avLst/>
          </a:prstGeom>
        </p:spPr>
        <p:txBody>
          <a:bodyPr wrap="square" lIns="0" tIns="0" rIns="0" bIns="0" rtlCol="0" anchor="t">
            <a:spAutoFit/>
          </a:bodyPr>
          <a:lstStyle/>
          <a:p>
            <a:pPr algn="ctr" rtl="0" fontAlgn="base">
              <a:spcBef>
                <a:spcPts val="0"/>
              </a:spcBef>
              <a:spcAft>
                <a:spcPts val="0"/>
              </a:spcAft>
            </a:pPr>
            <a:r>
              <a:rPr lang="en-US" sz="3200" b="0" i="0" u="none" strike="noStrike" dirty="0">
                <a:solidFill>
                  <a:srgbClr val="000000"/>
                </a:solidFill>
                <a:effectLst/>
                <a:latin typeface="Times New Roman" panose="02020603050405020304" pitchFamily="18" charset="0"/>
              </a:rPr>
              <a:t>15. Calculate the average monthly charges for customers who have multiple lines and streaming TV</a:t>
            </a:r>
          </a:p>
        </p:txBody>
      </p:sp>
      <p:sp>
        <p:nvSpPr>
          <p:cNvPr id="43" name="TextBox 36">
            <a:extLst>
              <a:ext uri="{FF2B5EF4-FFF2-40B4-BE49-F238E27FC236}">
                <a16:creationId xmlns:a16="http://schemas.microsoft.com/office/drawing/2014/main" id="{3CEDA169-9750-8CBF-CDF4-C4A3E2E8A7D6}"/>
              </a:ext>
            </a:extLst>
          </p:cNvPr>
          <p:cNvSpPr txBox="1"/>
          <p:nvPr/>
        </p:nvSpPr>
        <p:spPr>
          <a:xfrm>
            <a:off x="9677400" y="1181100"/>
            <a:ext cx="7319961" cy="984885"/>
          </a:xfrm>
          <a:prstGeom prst="rect">
            <a:avLst/>
          </a:prstGeom>
        </p:spPr>
        <p:txBody>
          <a:bodyPr wrap="square" lIns="0" tIns="0" rIns="0" bIns="0" rtlCol="0" anchor="t">
            <a:spAutoFit/>
          </a:bodyPr>
          <a:lstStyle/>
          <a:p>
            <a:pPr lvl="0" algn="ctr">
              <a:spcBef>
                <a:spcPct val="0"/>
              </a:spcBef>
            </a:pPr>
            <a:r>
              <a:rPr lang="en-US" sz="3200" dirty="0">
                <a:solidFill>
                  <a:srgbClr val="000000"/>
                </a:solidFill>
                <a:latin typeface="Times New Roman" panose="02020603050405020304" pitchFamily="18" charset="0"/>
                <a:cs typeface="Times New Roman" panose="02020603050405020304" pitchFamily="18" charset="0"/>
              </a:rPr>
              <a:t>16. Identify the customers who have churned and used the most online services</a:t>
            </a:r>
          </a:p>
        </p:txBody>
      </p:sp>
      <p:pic>
        <p:nvPicPr>
          <p:cNvPr id="3" name="Picture 2">
            <a:extLst>
              <a:ext uri="{FF2B5EF4-FFF2-40B4-BE49-F238E27FC236}">
                <a16:creationId xmlns:a16="http://schemas.microsoft.com/office/drawing/2014/main" id="{37A7ADBA-C58B-013F-8DCC-380F15D6A581}"/>
              </a:ext>
            </a:extLst>
          </p:cNvPr>
          <p:cNvPicPr>
            <a:picLocks noChangeAspect="1"/>
          </p:cNvPicPr>
          <p:nvPr/>
        </p:nvPicPr>
        <p:blipFill rotWithShape="1">
          <a:blip r:embed="rId2">
            <a:extLst>
              <a:ext uri="{28A0092B-C50C-407E-A947-70E740481C1C}">
                <a14:useLocalDpi xmlns:a14="http://schemas.microsoft.com/office/drawing/2010/main" val="0"/>
              </a:ext>
            </a:extLst>
          </a:blip>
          <a:srcRect l="4167" t="18889" r="79167" b="53704"/>
          <a:stretch/>
        </p:blipFill>
        <p:spPr>
          <a:xfrm>
            <a:off x="1981200" y="3238501"/>
            <a:ext cx="6011767" cy="3938960"/>
          </a:xfrm>
          <a:prstGeom prst="rect">
            <a:avLst/>
          </a:prstGeom>
        </p:spPr>
      </p:pic>
      <p:pic>
        <p:nvPicPr>
          <p:cNvPr id="6" name="Picture 5">
            <a:extLst>
              <a:ext uri="{FF2B5EF4-FFF2-40B4-BE49-F238E27FC236}">
                <a16:creationId xmlns:a16="http://schemas.microsoft.com/office/drawing/2014/main" id="{A1FBA460-9831-44DF-6445-6A83953D7E6B}"/>
              </a:ext>
            </a:extLst>
          </p:cNvPr>
          <p:cNvPicPr>
            <a:picLocks noChangeAspect="1"/>
          </p:cNvPicPr>
          <p:nvPr/>
        </p:nvPicPr>
        <p:blipFill rotWithShape="1">
          <a:blip r:embed="rId2">
            <a:extLst>
              <a:ext uri="{28A0092B-C50C-407E-A947-70E740481C1C}">
                <a14:useLocalDpi xmlns:a14="http://schemas.microsoft.com/office/drawing/2010/main" val="0"/>
              </a:ext>
            </a:extLst>
          </a:blip>
          <a:srcRect l="20416" t="18889" r="55833" b="54444"/>
          <a:stretch/>
        </p:blipFill>
        <p:spPr>
          <a:xfrm>
            <a:off x="10346505" y="3267076"/>
            <a:ext cx="6221600" cy="3929432"/>
          </a:xfrm>
          <a:prstGeom prst="rect">
            <a:avLst/>
          </a:prstGeom>
        </p:spPr>
      </p:pic>
    </p:spTree>
    <p:extLst>
      <p:ext uri="{BB962C8B-B14F-4D97-AF65-F5344CB8AC3E}">
        <p14:creationId xmlns:p14="http://schemas.microsoft.com/office/powerpoint/2010/main" val="377264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F0F0"/>
        </a:solidFill>
        <a:effectLst/>
      </p:bgPr>
    </p:bg>
    <p:spTree>
      <p:nvGrpSpPr>
        <p:cNvPr id="1" name=""/>
        <p:cNvGrpSpPr/>
        <p:nvPr/>
      </p:nvGrpSpPr>
      <p:grpSpPr>
        <a:xfrm>
          <a:off x="0" y="0"/>
          <a:ext cx="0" cy="0"/>
          <a:chOff x="0" y="0"/>
          <a:chExt cx="0" cy="0"/>
        </a:xfrm>
      </p:grpSpPr>
      <p:sp>
        <p:nvSpPr>
          <p:cNvPr id="36" name="TextBox 36"/>
          <p:cNvSpPr txBox="1"/>
          <p:nvPr/>
        </p:nvSpPr>
        <p:spPr>
          <a:xfrm>
            <a:off x="762000" y="1181100"/>
            <a:ext cx="8001000" cy="1477328"/>
          </a:xfrm>
          <a:prstGeom prst="rect">
            <a:avLst/>
          </a:prstGeom>
        </p:spPr>
        <p:txBody>
          <a:bodyPr wrap="square" lIns="0" tIns="0" rIns="0" bIns="0" rtlCol="0" anchor="t">
            <a:spAutoFit/>
          </a:bodyPr>
          <a:lstStyle/>
          <a:p>
            <a:pPr algn="ctr" rtl="0" fontAlgn="base">
              <a:spcBef>
                <a:spcPts val="0"/>
              </a:spcBef>
              <a:spcAft>
                <a:spcPts val="0"/>
              </a:spcAft>
            </a:pPr>
            <a:r>
              <a:rPr lang="en-US" sz="3200" b="0" i="0" u="none" strike="noStrike" dirty="0">
                <a:solidFill>
                  <a:srgbClr val="000000"/>
                </a:solidFill>
                <a:effectLst/>
                <a:latin typeface="Times New Roman" panose="02020603050405020304" pitchFamily="18" charset="0"/>
              </a:rPr>
              <a:t>17. Calculate the average age and total charges for customers with different combinations of streaming services</a:t>
            </a:r>
          </a:p>
        </p:txBody>
      </p:sp>
      <p:sp>
        <p:nvSpPr>
          <p:cNvPr id="43" name="TextBox 36">
            <a:extLst>
              <a:ext uri="{FF2B5EF4-FFF2-40B4-BE49-F238E27FC236}">
                <a16:creationId xmlns:a16="http://schemas.microsoft.com/office/drawing/2014/main" id="{3CEDA169-9750-8CBF-CDF4-C4A3E2E8A7D6}"/>
              </a:ext>
            </a:extLst>
          </p:cNvPr>
          <p:cNvSpPr txBox="1"/>
          <p:nvPr/>
        </p:nvSpPr>
        <p:spPr>
          <a:xfrm>
            <a:off x="9677400" y="1181100"/>
            <a:ext cx="7319961" cy="1477328"/>
          </a:xfrm>
          <a:prstGeom prst="rect">
            <a:avLst/>
          </a:prstGeom>
        </p:spPr>
        <p:txBody>
          <a:bodyPr wrap="square" lIns="0" tIns="0" rIns="0" bIns="0" rtlCol="0" anchor="t">
            <a:spAutoFit/>
          </a:bodyPr>
          <a:lstStyle/>
          <a:p>
            <a:pPr lvl="0" algn="ctr">
              <a:spcBef>
                <a:spcPct val="0"/>
              </a:spcBef>
            </a:pPr>
            <a:r>
              <a:rPr lang="en-US" sz="3200" dirty="0">
                <a:solidFill>
                  <a:srgbClr val="000000"/>
                </a:solidFill>
                <a:latin typeface="Times New Roman" panose="02020603050405020304" pitchFamily="18" charset="0"/>
                <a:cs typeface="Times New Roman" panose="02020603050405020304" pitchFamily="18" charset="0"/>
              </a:rPr>
              <a:t>18. Identify the gender distribution among customers who have churned and are on yearly contracts</a:t>
            </a:r>
          </a:p>
        </p:txBody>
      </p:sp>
      <p:pic>
        <p:nvPicPr>
          <p:cNvPr id="4" name="Picture 3">
            <a:extLst>
              <a:ext uri="{FF2B5EF4-FFF2-40B4-BE49-F238E27FC236}">
                <a16:creationId xmlns:a16="http://schemas.microsoft.com/office/drawing/2014/main" id="{C5FD157F-ADE3-D1DC-83FB-1468DF331EBB}"/>
              </a:ext>
            </a:extLst>
          </p:cNvPr>
          <p:cNvPicPr>
            <a:picLocks noChangeAspect="1"/>
          </p:cNvPicPr>
          <p:nvPr/>
        </p:nvPicPr>
        <p:blipFill rotWithShape="1">
          <a:blip r:embed="rId2">
            <a:extLst>
              <a:ext uri="{28A0092B-C50C-407E-A947-70E740481C1C}">
                <a14:useLocalDpi xmlns:a14="http://schemas.microsoft.com/office/drawing/2010/main" val="0"/>
              </a:ext>
            </a:extLst>
          </a:blip>
          <a:srcRect l="44167" t="18889" r="36667" b="54444"/>
          <a:stretch/>
        </p:blipFill>
        <p:spPr>
          <a:xfrm>
            <a:off x="1676400" y="3619500"/>
            <a:ext cx="6477000" cy="4293704"/>
          </a:xfrm>
          <a:prstGeom prst="rect">
            <a:avLst/>
          </a:prstGeom>
        </p:spPr>
      </p:pic>
      <p:pic>
        <p:nvPicPr>
          <p:cNvPr id="7" name="Picture 6">
            <a:extLst>
              <a:ext uri="{FF2B5EF4-FFF2-40B4-BE49-F238E27FC236}">
                <a16:creationId xmlns:a16="http://schemas.microsoft.com/office/drawing/2014/main" id="{D582C70E-96B5-FF0C-D22F-A45A8F7B41D8}"/>
              </a:ext>
            </a:extLst>
          </p:cNvPr>
          <p:cNvPicPr>
            <a:picLocks noChangeAspect="1"/>
          </p:cNvPicPr>
          <p:nvPr/>
        </p:nvPicPr>
        <p:blipFill rotWithShape="1">
          <a:blip r:embed="rId2">
            <a:extLst>
              <a:ext uri="{28A0092B-C50C-407E-A947-70E740481C1C}">
                <a14:useLocalDpi xmlns:a14="http://schemas.microsoft.com/office/drawing/2010/main" val="0"/>
              </a:ext>
            </a:extLst>
          </a:blip>
          <a:srcRect l="2500" t="47778" r="75417" b="23075"/>
          <a:stretch/>
        </p:blipFill>
        <p:spPr>
          <a:xfrm>
            <a:off x="10191748" y="3600450"/>
            <a:ext cx="6291264" cy="4274705"/>
          </a:xfrm>
          <a:prstGeom prst="rect">
            <a:avLst/>
          </a:prstGeom>
        </p:spPr>
      </p:pic>
    </p:spTree>
    <p:extLst>
      <p:ext uri="{BB962C8B-B14F-4D97-AF65-F5344CB8AC3E}">
        <p14:creationId xmlns:p14="http://schemas.microsoft.com/office/powerpoint/2010/main" val="801173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F0F0"/>
        </a:solidFill>
        <a:effectLst/>
      </p:bgPr>
    </p:bg>
    <p:spTree>
      <p:nvGrpSpPr>
        <p:cNvPr id="1" name=""/>
        <p:cNvGrpSpPr/>
        <p:nvPr/>
      </p:nvGrpSpPr>
      <p:grpSpPr>
        <a:xfrm>
          <a:off x="0" y="0"/>
          <a:ext cx="0" cy="0"/>
          <a:chOff x="0" y="0"/>
          <a:chExt cx="0" cy="0"/>
        </a:xfrm>
      </p:grpSpPr>
      <p:sp>
        <p:nvSpPr>
          <p:cNvPr id="36" name="TextBox 36"/>
          <p:cNvSpPr txBox="1"/>
          <p:nvPr/>
        </p:nvSpPr>
        <p:spPr>
          <a:xfrm>
            <a:off x="762000" y="1181100"/>
            <a:ext cx="8229600" cy="1477328"/>
          </a:xfrm>
          <a:prstGeom prst="rect">
            <a:avLst/>
          </a:prstGeom>
        </p:spPr>
        <p:txBody>
          <a:bodyPr wrap="square" lIns="0" tIns="0" rIns="0" bIns="0" rtlCol="0" anchor="t">
            <a:spAutoFit/>
          </a:bodyPr>
          <a:lstStyle/>
          <a:p>
            <a:pPr algn="ctr" rtl="0" fontAlgn="base">
              <a:spcBef>
                <a:spcPts val="0"/>
              </a:spcBef>
              <a:spcAft>
                <a:spcPts val="0"/>
              </a:spcAft>
            </a:pPr>
            <a:r>
              <a:rPr lang="en-US" sz="3200" b="0" i="0" u="none" strike="noStrike" dirty="0">
                <a:solidFill>
                  <a:srgbClr val="000000"/>
                </a:solidFill>
                <a:effectLst/>
                <a:latin typeface="Times New Roman" panose="02020603050405020304" pitchFamily="18" charset="0"/>
              </a:rPr>
              <a:t>19. Calculate the average monthly charges and total charges for customers who have churned, grouped by contract type and internet service type</a:t>
            </a:r>
          </a:p>
        </p:txBody>
      </p:sp>
      <p:sp>
        <p:nvSpPr>
          <p:cNvPr id="43" name="TextBox 36">
            <a:extLst>
              <a:ext uri="{FF2B5EF4-FFF2-40B4-BE49-F238E27FC236}">
                <a16:creationId xmlns:a16="http://schemas.microsoft.com/office/drawing/2014/main" id="{3CEDA169-9750-8CBF-CDF4-C4A3E2E8A7D6}"/>
              </a:ext>
            </a:extLst>
          </p:cNvPr>
          <p:cNvSpPr txBox="1"/>
          <p:nvPr/>
        </p:nvSpPr>
        <p:spPr>
          <a:xfrm>
            <a:off x="9677400" y="1181100"/>
            <a:ext cx="7319961" cy="1969770"/>
          </a:xfrm>
          <a:prstGeom prst="rect">
            <a:avLst/>
          </a:prstGeom>
        </p:spPr>
        <p:txBody>
          <a:bodyPr wrap="square" lIns="0" tIns="0" rIns="0" bIns="0" rtlCol="0" anchor="t">
            <a:spAutoFit/>
          </a:bodyPr>
          <a:lstStyle/>
          <a:p>
            <a:pPr lvl="0" algn="ctr">
              <a:spcBef>
                <a:spcPct val="0"/>
              </a:spcBef>
            </a:pPr>
            <a:r>
              <a:rPr lang="en-US" sz="3200" dirty="0">
                <a:solidFill>
                  <a:srgbClr val="000000"/>
                </a:solidFill>
                <a:latin typeface="Times New Roman" panose="02020603050405020304" pitchFamily="18" charset="0"/>
                <a:cs typeface="Times New Roman" panose="02020603050405020304" pitchFamily="18" charset="0"/>
              </a:rPr>
              <a:t>20. Find the customers who have churned and are not using online services and their average total charges</a:t>
            </a:r>
          </a:p>
          <a:p>
            <a:pPr lvl="0" algn="ctr">
              <a:spcBef>
                <a:spcPct val="0"/>
              </a:spcBef>
            </a:pPr>
            <a:endParaRPr lang="en-US" sz="3200" dirty="0">
              <a:solidFill>
                <a:srgbClr val="0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7C01353-EFA6-3A5A-D0E8-5D8DEF1F7378}"/>
              </a:ext>
            </a:extLst>
          </p:cNvPr>
          <p:cNvPicPr>
            <a:picLocks noChangeAspect="1"/>
          </p:cNvPicPr>
          <p:nvPr/>
        </p:nvPicPr>
        <p:blipFill rotWithShape="1">
          <a:blip r:embed="rId2">
            <a:extLst>
              <a:ext uri="{28A0092B-C50C-407E-A947-70E740481C1C}">
                <a14:useLocalDpi xmlns:a14="http://schemas.microsoft.com/office/drawing/2010/main" val="0"/>
              </a:ext>
            </a:extLst>
          </a:blip>
          <a:srcRect l="26250" t="47778" r="55416" b="24074"/>
          <a:stretch/>
        </p:blipFill>
        <p:spPr>
          <a:xfrm>
            <a:off x="1409700" y="3314700"/>
            <a:ext cx="6934200" cy="4540827"/>
          </a:xfrm>
          <a:prstGeom prst="rect">
            <a:avLst/>
          </a:prstGeom>
        </p:spPr>
      </p:pic>
      <p:pic>
        <p:nvPicPr>
          <p:cNvPr id="6" name="Picture 5">
            <a:extLst>
              <a:ext uri="{FF2B5EF4-FFF2-40B4-BE49-F238E27FC236}">
                <a16:creationId xmlns:a16="http://schemas.microsoft.com/office/drawing/2014/main" id="{669A4A14-DE09-A9CF-3535-EA5D93206782}"/>
              </a:ext>
            </a:extLst>
          </p:cNvPr>
          <p:cNvPicPr>
            <a:picLocks noChangeAspect="1"/>
          </p:cNvPicPr>
          <p:nvPr/>
        </p:nvPicPr>
        <p:blipFill rotWithShape="1">
          <a:blip r:embed="rId2">
            <a:extLst>
              <a:ext uri="{28A0092B-C50C-407E-A947-70E740481C1C}">
                <a14:useLocalDpi xmlns:a14="http://schemas.microsoft.com/office/drawing/2010/main" val="0"/>
              </a:ext>
            </a:extLst>
          </a:blip>
          <a:srcRect l="44167" t="46296" r="36667" b="23637"/>
          <a:stretch/>
        </p:blipFill>
        <p:spPr>
          <a:xfrm>
            <a:off x="9870280" y="3314700"/>
            <a:ext cx="6934200" cy="4490354"/>
          </a:xfrm>
          <a:prstGeom prst="rect">
            <a:avLst/>
          </a:prstGeom>
        </p:spPr>
      </p:pic>
    </p:spTree>
    <p:extLst>
      <p:ext uri="{BB962C8B-B14F-4D97-AF65-F5344CB8AC3E}">
        <p14:creationId xmlns:p14="http://schemas.microsoft.com/office/powerpoint/2010/main" val="1016400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DF0F0"/>
        </a:solidFill>
        <a:effectLst/>
      </p:bgPr>
    </p:bg>
    <p:spTree>
      <p:nvGrpSpPr>
        <p:cNvPr id="1" name=""/>
        <p:cNvGrpSpPr/>
        <p:nvPr/>
      </p:nvGrpSpPr>
      <p:grpSpPr>
        <a:xfrm>
          <a:off x="0" y="0"/>
          <a:ext cx="0" cy="0"/>
          <a:chOff x="0" y="0"/>
          <a:chExt cx="0" cy="0"/>
        </a:xfrm>
      </p:grpSpPr>
      <p:sp>
        <p:nvSpPr>
          <p:cNvPr id="36" name="TextBox 36"/>
          <p:cNvSpPr txBox="1"/>
          <p:nvPr/>
        </p:nvSpPr>
        <p:spPr>
          <a:xfrm>
            <a:off x="762000" y="1181100"/>
            <a:ext cx="8229600" cy="1477328"/>
          </a:xfrm>
          <a:prstGeom prst="rect">
            <a:avLst/>
          </a:prstGeom>
        </p:spPr>
        <p:txBody>
          <a:bodyPr wrap="square" lIns="0" tIns="0" rIns="0" bIns="0" rtlCol="0" anchor="t">
            <a:spAutoFit/>
          </a:bodyPr>
          <a:lstStyle/>
          <a:p>
            <a:pPr algn="ctr" rtl="0" fontAlgn="base">
              <a:spcBef>
                <a:spcPts val="0"/>
              </a:spcBef>
              <a:spcAft>
                <a:spcPts val="0"/>
              </a:spcAft>
            </a:pPr>
            <a:r>
              <a:rPr lang="en-US" sz="3200" b="0" i="0" u="none" strike="noStrike" dirty="0">
                <a:solidFill>
                  <a:srgbClr val="000000"/>
                </a:solidFill>
                <a:effectLst/>
                <a:latin typeface="Times New Roman" panose="02020603050405020304" pitchFamily="18" charset="0"/>
              </a:rPr>
              <a:t>21. Calculate the average monthly charges and total charges for customers who have churned, grouped by the number of dependents</a:t>
            </a:r>
          </a:p>
        </p:txBody>
      </p:sp>
      <p:sp>
        <p:nvSpPr>
          <p:cNvPr id="43" name="TextBox 36">
            <a:extLst>
              <a:ext uri="{FF2B5EF4-FFF2-40B4-BE49-F238E27FC236}">
                <a16:creationId xmlns:a16="http://schemas.microsoft.com/office/drawing/2014/main" id="{3CEDA169-9750-8CBF-CDF4-C4A3E2E8A7D6}"/>
              </a:ext>
            </a:extLst>
          </p:cNvPr>
          <p:cNvSpPr txBox="1"/>
          <p:nvPr/>
        </p:nvSpPr>
        <p:spPr>
          <a:xfrm>
            <a:off x="9677400" y="1181100"/>
            <a:ext cx="7319961" cy="1477328"/>
          </a:xfrm>
          <a:prstGeom prst="rect">
            <a:avLst/>
          </a:prstGeom>
        </p:spPr>
        <p:txBody>
          <a:bodyPr wrap="square" lIns="0" tIns="0" rIns="0" bIns="0" rtlCol="0" anchor="t">
            <a:spAutoFit/>
          </a:bodyPr>
          <a:lstStyle/>
          <a:p>
            <a:pPr lvl="0" algn="ctr">
              <a:spcBef>
                <a:spcPct val="0"/>
              </a:spcBef>
            </a:pPr>
            <a:r>
              <a:rPr lang="en-US" sz="3200" dirty="0">
                <a:solidFill>
                  <a:srgbClr val="000000"/>
                </a:solidFill>
                <a:latin typeface="Times New Roman" panose="02020603050405020304" pitchFamily="18" charset="0"/>
                <a:cs typeface="Times New Roman" panose="02020603050405020304" pitchFamily="18" charset="0"/>
              </a:rPr>
              <a:t>22. Identify the customers who have churned, and their contract duration in months (for monthly contracts)</a:t>
            </a:r>
          </a:p>
        </p:txBody>
      </p:sp>
      <p:pic>
        <p:nvPicPr>
          <p:cNvPr id="4" name="Picture 3">
            <a:extLst>
              <a:ext uri="{FF2B5EF4-FFF2-40B4-BE49-F238E27FC236}">
                <a16:creationId xmlns:a16="http://schemas.microsoft.com/office/drawing/2014/main" id="{6AFD8ACD-D661-6B36-7AAD-26BBE9CA6B00}"/>
              </a:ext>
            </a:extLst>
          </p:cNvPr>
          <p:cNvPicPr>
            <a:picLocks noChangeAspect="1"/>
          </p:cNvPicPr>
          <p:nvPr/>
        </p:nvPicPr>
        <p:blipFill rotWithShape="1">
          <a:blip r:embed="rId2">
            <a:extLst>
              <a:ext uri="{28A0092B-C50C-407E-A947-70E740481C1C}">
                <a14:useLocalDpi xmlns:a14="http://schemas.microsoft.com/office/drawing/2010/main" val="0"/>
              </a:ext>
            </a:extLst>
          </a:blip>
          <a:srcRect l="2916" t="19630" r="75417" b="53704"/>
          <a:stretch/>
        </p:blipFill>
        <p:spPr>
          <a:xfrm>
            <a:off x="1676400" y="3467100"/>
            <a:ext cx="6248400" cy="4325815"/>
          </a:xfrm>
          <a:prstGeom prst="rect">
            <a:avLst/>
          </a:prstGeom>
        </p:spPr>
      </p:pic>
      <p:pic>
        <p:nvPicPr>
          <p:cNvPr id="7" name="Picture 6">
            <a:extLst>
              <a:ext uri="{FF2B5EF4-FFF2-40B4-BE49-F238E27FC236}">
                <a16:creationId xmlns:a16="http://schemas.microsoft.com/office/drawing/2014/main" id="{587F26DE-A1A0-61DC-AB98-2E8ACECD4ACA}"/>
              </a:ext>
            </a:extLst>
          </p:cNvPr>
          <p:cNvPicPr>
            <a:picLocks noChangeAspect="1"/>
          </p:cNvPicPr>
          <p:nvPr/>
        </p:nvPicPr>
        <p:blipFill rotWithShape="1">
          <a:blip r:embed="rId2">
            <a:extLst>
              <a:ext uri="{28A0092B-C50C-407E-A947-70E740481C1C}">
                <a14:useLocalDpi xmlns:a14="http://schemas.microsoft.com/office/drawing/2010/main" val="0"/>
              </a:ext>
            </a:extLst>
          </a:blip>
          <a:srcRect l="25000" t="24016" r="55833" b="57407"/>
          <a:stretch/>
        </p:blipFill>
        <p:spPr>
          <a:xfrm>
            <a:off x="9677399" y="3467101"/>
            <a:ext cx="7319961" cy="4325814"/>
          </a:xfrm>
          <a:prstGeom prst="rect">
            <a:avLst/>
          </a:prstGeom>
        </p:spPr>
      </p:pic>
    </p:spTree>
    <p:extLst>
      <p:ext uri="{BB962C8B-B14F-4D97-AF65-F5344CB8AC3E}">
        <p14:creationId xmlns:p14="http://schemas.microsoft.com/office/powerpoint/2010/main" val="3117072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DF0F0"/>
        </a:solidFill>
        <a:effectLst/>
      </p:bgPr>
    </p:bg>
    <p:spTree>
      <p:nvGrpSpPr>
        <p:cNvPr id="1" name=""/>
        <p:cNvGrpSpPr/>
        <p:nvPr/>
      </p:nvGrpSpPr>
      <p:grpSpPr>
        <a:xfrm>
          <a:off x="0" y="0"/>
          <a:ext cx="0" cy="0"/>
          <a:chOff x="0" y="0"/>
          <a:chExt cx="0" cy="0"/>
        </a:xfrm>
      </p:grpSpPr>
      <p:sp>
        <p:nvSpPr>
          <p:cNvPr id="36" name="TextBox 36"/>
          <p:cNvSpPr txBox="1"/>
          <p:nvPr/>
        </p:nvSpPr>
        <p:spPr>
          <a:xfrm>
            <a:off x="762000" y="1181100"/>
            <a:ext cx="8229600" cy="1477328"/>
          </a:xfrm>
          <a:prstGeom prst="rect">
            <a:avLst/>
          </a:prstGeom>
        </p:spPr>
        <p:txBody>
          <a:bodyPr wrap="square" lIns="0" tIns="0" rIns="0" bIns="0" rtlCol="0" anchor="t">
            <a:spAutoFit/>
          </a:bodyPr>
          <a:lstStyle/>
          <a:p>
            <a:pPr algn="ctr" rtl="0" fontAlgn="base">
              <a:spcBef>
                <a:spcPts val="0"/>
              </a:spcBef>
              <a:spcAft>
                <a:spcPts val="0"/>
              </a:spcAft>
            </a:pPr>
            <a:r>
              <a:rPr lang="en-US" sz="3200" b="0" i="0" u="none" strike="noStrike" dirty="0">
                <a:solidFill>
                  <a:srgbClr val="000000"/>
                </a:solidFill>
                <a:effectLst/>
                <a:latin typeface="Times New Roman" panose="02020603050405020304" pitchFamily="18" charset="0"/>
              </a:rPr>
              <a:t>23. Determine the average age and total charges for customers who have churned, grouped by internet service and phone service</a:t>
            </a:r>
          </a:p>
        </p:txBody>
      </p:sp>
      <p:sp>
        <p:nvSpPr>
          <p:cNvPr id="43" name="TextBox 36">
            <a:extLst>
              <a:ext uri="{FF2B5EF4-FFF2-40B4-BE49-F238E27FC236}">
                <a16:creationId xmlns:a16="http://schemas.microsoft.com/office/drawing/2014/main" id="{3CEDA169-9750-8CBF-CDF4-C4A3E2E8A7D6}"/>
              </a:ext>
            </a:extLst>
          </p:cNvPr>
          <p:cNvSpPr txBox="1"/>
          <p:nvPr/>
        </p:nvSpPr>
        <p:spPr>
          <a:xfrm>
            <a:off x="9677400" y="1181100"/>
            <a:ext cx="7319961" cy="1969770"/>
          </a:xfrm>
          <a:prstGeom prst="rect">
            <a:avLst/>
          </a:prstGeom>
        </p:spPr>
        <p:txBody>
          <a:bodyPr wrap="square" lIns="0" tIns="0" rIns="0" bIns="0" rtlCol="0" anchor="t">
            <a:spAutoFit/>
          </a:bodyPr>
          <a:lstStyle/>
          <a:p>
            <a:pPr lvl="0" algn="ctr">
              <a:spcBef>
                <a:spcPct val="0"/>
              </a:spcBef>
            </a:pPr>
            <a:r>
              <a:rPr lang="en-US" sz="3200" dirty="0">
                <a:solidFill>
                  <a:srgbClr val="000000"/>
                </a:solidFill>
                <a:latin typeface="Times New Roman" panose="02020603050405020304" pitchFamily="18" charset="0"/>
                <a:cs typeface="Times New Roman" panose="02020603050405020304" pitchFamily="18" charset="0"/>
              </a:rPr>
              <a:t>24. Create a view to find the customers with the highest monthly charges in each contract type</a:t>
            </a:r>
          </a:p>
          <a:p>
            <a:pPr lvl="0" algn="ctr">
              <a:spcBef>
                <a:spcPct val="0"/>
              </a:spcBef>
            </a:pPr>
            <a:endParaRPr lang="en-US" sz="3200" dirty="0">
              <a:solidFill>
                <a:srgbClr val="0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3A740AA-A5F0-E1A5-79D5-14CFB7828C21}"/>
              </a:ext>
            </a:extLst>
          </p:cNvPr>
          <p:cNvPicPr>
            <a:picLocks noChangeAspect="1"/>
          </p:cNvPicPr>
          <p:nvPr/>
        </p:nvPicPr>
        <p:blipFill rotWithShape="1">
          <a:blip r:embed="rId2">
            <a:extLst>
              <a:ext uri="{28A0092B-C50C-407E-A947-70E740481C1C}">
                <a14:useLocalDpi xmlns:a14="http://schemas.microsoft.com/office/drawing/2010/main" val="0"/>
              </a:ext>
            </a:extLst>
          </a:blip>
          <a:srcRect l="43333" t="19630" r="36667" b="55185"/>
          <a:stretch/>
        </p:blipFill>
        <p:spPr>
          <a:xfrm>
            <a:off x="1676400" y="3533775"/>
            <a:ext cx="7010400" cy="4533900"/>
          </a:xfrm>
          <a:prstGeom prst="rect">
            <a:avLst/>
          </a:prstGeom>
        </p:spPr>
      </p:pic>
      <p:pic>
        <p:nvPicPr>
          <p:cNvPr id="6" name="Picture 5">
            <a:extLst>
              <a:ext uri="{FF2B5EF4-FFF2-40B4-BE49-F238E27FC236}">
                <a16:creationId xmlns:a16="http://schemas.microsoft.com/office/drawing/2014/main" id="{7D14E628-E47B-C4CB-AF2C-2DAB09BFDE99}"/>
              </a:ext>
            </a:extLst>
          </p:cNvPr>
          <p:cNvPicPr>
            <a:picLocks noChangeAspect="1"/>
          </p:cNvPicPr>
          <p:nvPr/>
        </p:nvPicPr>
        <p:blipFill rotWithShape="1">
          <a:blip r:embed="rId2">
            <a:extLst>
              <a:ext uri="{28A0092B-C50C-407E-A947-70E740481C1C}">
                <a14:useLocalDpi xmlns:a14="http://schemas.microsoft.com/office/drawing/2010/main" val="0"/>
              </a:ext>
            </a:extLst>
          </a:blip>
          <a:srcRect l="2500" t="50001" r="77917" b="21481"/>
          <a:stretch/>
        </p:blipFill>
        <p:spPr>
          <a:xfrm>
            <a:off x="10058400" y="3511077"/>
            <a:ext cx="6553200" cy="4556598"/>
          </a:xfrm>
          <a:prstGeom prst="rect">
            <a:avLst/>
          </a:prstGeom>
        </p:spPr>
      </p:pic>
    </p:spTree>
    <p:extLst>
      <p:ext uri="{BB962C8B-B14F-4D97-AF65-F5344CB8AC3E}">
        <p14:creationId xmlns:p14="http://schemas.microsoft.com/office/powerpoint/2010/main" val="3695747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DF0F0"/>
        </a:solidFill>
        <a:effectLst/>
      </p:bgPr>
    </p:bg>
    <p:spTree>
      <p:nvGrpSpPr>
        <p:cNvPr id="1" name=""/>
        <p:cNvGrpSpPr/>
        <p:nvPr/>
      </p:nvGrpSpPr>
      <p:grpSpPr>
        <a:xfrm>
          <a:off x="0" y="0"/>
          <a:ext cx="0" cy="0"/>
          <a:chOff x="0" y="0"/>
          <a:chExt cx="0" cy="0"/>
        </a:xfrm>
      </p:grpSpPr>
      <p:sp>
        <p:nvSpPr>
          <p:cNvPr id="36" name="TextBox 36"/>
          <p:cNvSpPr txBox="1"/>
          <p:nvPr/>
        </p:nvSpPr>
        <p:spPr>
          <a:xfrm>
            <a:off x="762000" y="1181100"/>
            <a:ext cx="8229600" cy="1477328"/>
          </a:xfrm>
          <a:prstGeom prst="rect">
            <a:avLst/>
          </a:prstGeom>
        </p:spPr>
        <p:txBody>
          <a:bodyPr wrap="square" lIns="0" tIns="0" rIns="0" bIns="0" rtlCol="0" anchor="t">
            <a:spAutoFit/>
          </a:bodyPr>
          <a:lstStyle/>
          <a:p>
            <a:pPr algn="ctr" rtl="0" fontAlgn="base">
              <a:spcBef>
                <a:spcPts val="0"/>
              </a:spcBef>
              <a:spcAft>
                <a:spcPts val="0"/>
              </a:spcAft>
            </a:pPr>
            <a:r>
              <a:rPr lang="en-US" sz="3200" dirty="0">
                <a:solidFill>
                  <a:srgbClr val="000000"/>
                </a:solidFill>
                <a:latin typeface="Times New Roman" panose="02020603050405020304" pitchFamily="18" charset="0"/>
              </a:rPr>
              <a:t>25. </a:t>
            </a:r>
            <a:r>
              <a:rPr lang="en-US" sz="3200" b="0" i="0" u="none" strike="noStrike" dirty="0">
                <a:solidFill>
                  <a:srgbClr val="000000"/>
                </a:solidFill>
                <a:effectLst/>
                <a:latin typeface="Times New Roman" panose="02020603050405020304" pitchFamily="18" charset="0"/>
              </a:rPr>
              <a:t>Create a view to identify customers who have churned and the average monthly charges compared to the overall average</a:t>
            </a:r>
          </a:p>
        </p:txBody>
      </p:sp>
      <p:sp>
        <p:nvSpPr>
          <p:cNvPr id="43" name="TextBox 36">
            <a:extLst>
              <a:ext uri="{FF2B5EF4-FFF2-40B4-BE49-F238E27FC236}">
                <a16:creationId xmlns:a16="http://schemas.microsoft.com/office/drawing/2014/main" id="{3CEDA169-9750-8CBF-CDF4-C4A3E2E8A7D6}"/>
              </a:ext>
            </a:extLst>
          </p:cNvPr>
          <p:cNvSpPr txBox="1"/>
          <p:nvPr/>
        </p:nvSpPr>
        <p:spPr>
          <a:xfrm>
            <a:off x="9677400" y="1181100"/>
            <a:ext cx="7319961" cy="1969770"/>
          </a:xfrm>
          <a:prstGeom prst="rect">
            <a:avLst/>
          </a:prstGeom>
        </p:spPr>
        <p:txBody>
          <a:bodyPr wrap="square" lIns="0" tIns="0" rIns="0" bIns="0" rtlCol="0" anchor="t">
            <a:spAutoFit/>
          </a:bodyPr>
          <a:lstStyle/>
          <a:p>
            <a:pPr lvl="0" algn="ctr">
              <a:spcBef>
                <a:spcPct val="0"/>
              </a:spcBef>
            </a:pPr>
            <a:r>
              <a:rPr lang="en-US" sz="3200" dirty="0">
                <a:solidFill>
                  <a:srgbClr val="000000"/>
                </a:solidFill>
                <a:latin typeface="Times New Roman" panose="02020603050405020304" pitchFamily="18" charset="0"/>
                <a:cs typeface="Times New Roman" panose="02020603050405020304" pitchFamily="18" charset="0"/>
              </a:rPr>
              <a:t>26. Create a view to find the customers who have churned and their cumulative total charges over time</a:t>
            </a:r>
          </a:p>
          <a:p>
            <a:pPr lvl="0" algn="ctr">
              <a:spcBef>
                <a:spcPct val="0"/>
              </a:spcBef>
            </a:pPr>
            <a:endParaRPr lang="en-US" sz="3200" dirty="0">
              <a:solidFill>
                <a:srgbClr val="0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01CB5CB-0941-A372-8C26-70F50DD33AC0}"/>
              </a:ext>
            </a:extLst>
          </p:cNvPr>
          <p:cNvPicPr>
            <a:picLocks noChangeAspect="1"/>
          </p:cNvPicPr>
          <p:nvPr/>
        </p:nvPicPr>
        <p:blipFill rotWithShape="1">
          <a:blip r:embed="rId2">
            <a:extLst>
              <a:ext uri="{28A0092B-C50C-407E-A947-70E740481C1C}">
                <a14:useLocalDpi xmlns:a14="http://schemas.microsoft.com/office/drawing/2010/main" val="0"/>
              </a:ext>
            </a:extLst>
          </a:blip>
          <a:srcRect l="21250" t="49999" r="55833" b="21853"/>
          <a:stretch/>
        </p:blipFill>
        <p:spPr>
          <a:xfrm>
            <a:off x="1773530" y="3619500"/>
            <a:ext cx="6206540" cy="4288155"/>
          </a:xfrm>
          <a:prstGeom prst="rect">
            <a:avLst/>
          </a:prstGeom>
        </p:spPr>
      </p:pic>
      <p:pic>
        <p:nvPicPr>
          <p:cNvPr id="7" name="Picture 6">
            <a:extLst>
              <a:ext uri="{FF2B5EF4-FFF2-40B4-BE49-F238E27FC236}">
                <a16:creationId xmlns:a16="http://schemas.microsoft.com/office/drawing/2014/main" id="{7086F69A-A06F-22BF-73BF-631CBC99F792}"/>
              </a:ext>
            </a:extLst>
          </p:cNvPr>
          <p:cNvPicPr>
            <a:picLocks noChangeAspect="1"/>
          </p:cNvPicPr>
          <p:nvPr/>
        </p:nvPicPr>
        <p:blipFill rotWithShape="1">
          <a:blip r:embed="rId2">
            <a:extLst>
              <a:ext uri="{28A0092B-C50C-407E-A947-70E740481C1C}">
                <a14:useLocalDpi xmlns:a14="http://schemas.microsoft.com/office/drawing/2010/main" val="0"/>
              </a:ext>
            </a:extLst>
          </a:blip>
          <a:srcRect l="43635" t="44075" r="37083" b="21111"/>
          <a:stretch/>
        </p:blipFill>
        <p:spPr>
          <a:xfrm>
            <a:off x="10744200" y="3619500"/>
            <a:ext cx="5484020" cy="4256691"/>
          </a:xfrm>
          <a:prstGeom prst="rect">
            <a:avLst/>
          </a:prstGeom>
        </p:spPr>
      </p:pic>
    </p:spTree>
    <p:extLst>
      <p:ext uri="{BB962C8B-B14F-4D97-AF65-F5344CB8AC3E}">
        <p14:creationId xmlns:p14="http://schemas.microsoft.com/office/powerpoint/2010/main" val="2100845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DF0F0"/>
        </a:solidFill>
        <a:effectLst/>
      </p:bgPr>
    </p:bg>
    <p:spTree>
      <p:nvGrpSpPr>
        <p:cNvPr id="1" name=""/>
        <p:cNvGrpSpPr/>
        <p:nvPr/>
      </p:nvGrpSpPr>
      <p:grpSpPr>
        <a:xfrm>
          <a:off x="0" y="0"/>
          <a:ext cx="0" cy="0"/>
          <a:chOff x="0" y="0"/>
          <a:chExt cx="0" cy="0"/>
        </a:xfrm>
      </p:grpSpPr>
      <p:sp>
        <p:nvSpPr>
          <p:cNvPr id="36" name="TextBox 36"/>
          <p:cNvSpPr txBox="1"/>
          <p:nvPr/>
        </p:nvSpPr>
        <p:spPr>
          <a:xfrm>
            <a:off x="762000" y="1181100"/>
            <a:ext cx="8229600" cy="492443"/>
          </a:xfrm>
          <a:prstGeom prst="rect">
            <a:avLst/>
          </a:prstGeom>
        </p:spPr>
        <p:txBody>
          <a:bodyPr wrap="square" lIns="0" tIns="0" rIns="0" bIns="0" rtlCol="0" anchor="t">
            <a:spAutoFit/>
          </a:bodyPr>
          <a:lstStyle/>
          <a:p>
            <a:pPr algn="ctr" rtl="0" fontAlgn="base">
              <a:spcBef>
                <a:spcPts val="0"/>
              </a:spcBef>
              <a:spcAft>
                <a:spcPts val="0"/>
              </a:spcAft>
            </a:pPr>
            <a:r>
              <a:rPr lang="en-US" sz="3200" dirty="0">
                <a:solidFill>
                  <a:srgbClr val="000000"/>
                </a:solidFill>
                <a:latin typeface="Times New Roman" panose="02020603050405020304" pitchFamily="18" charset="0"/>
              </a:rPr>
              <a:t>27. Stored Procedure to Calculate Churn Rate</a:t>
            </a:r>
            <a:endParaRPr lang="en-US" sz="3200" b="0" i="0" u="none" strike="noStrike" dirty="0">
              <a:solidFill>
                <a:srgbClr val="000000"/>
              </a:solidFill>
              <a:effectLst/>
              <a:latin typeface="Times New Roman" panose="02020603050405020304" pitchFamily="18" charset="0"/>
            </a:endParaRPr>
          </a:p>
        </p:txBody>
      </p:sp>
      <p:sp>
        <p:nvSpPr>
          <p:cNvPr id="43" name="TextBox 36">
            <a:extLst>
              <a:ext uri="{FF2B5EF4-FFF2-40B4-BE49-F238E27FC236}">
                <a16:creationId xmlns:a16="http://schemas.microsoft.com/office/drawing/2014/main" id="{3CEDA169-9750-8CBF-CDF4-C4A3E2E8A7D6}"/>
              </a:ext>
            </a:extLst>
          </p:cNvPr>
          <p:cNvSpPr txBox="1"/>
          <p:nvPr/>
        </p:nvSpPr>
        <p:spPr>
          <a:xfrm>
            <a:off x="9677400" y="1181100"/>
            <a:ext cx="7319961" cy="1969770"/>
          </a:xfrm>
          <a:prstGeom prst="rect">
            <a:avLst/>
          </a:prstGeom>
        </p:spPr>
        <p:txBody>
          <a:bodyPr wrap="square" lIns="0" tIns="0" rIns="0" bIns="0" rtlCol="0" anchor="t">
            <a:spAutoFit/>
          </a:bodyPr>
          <a:lstStyle/>
          <a:p>
            <a:pPr lvl="0" algn="ctr">
              <a:spcBef>
                <a:spcPct val="0"/>
              </a:spcBef>
            </a:pPr>
            <a:r>
              <a:rPr lang="en-US" sz="3200" dirty="0">
                <a:solidFill>
                  <a:srgbClr val="000000"/>
                </a:solidFill>
                <a:latin typeface="Times New Roman" panose="02020603050405020304" pitchFamily="18" charset="0"/>
                <a:cs typeface="Times New Roman" panose="02020603050405020304" pitchFamily="18" charset="0"/>
              </a:rPr>
              <a:t>28. Stored Procedure to Identify High-Value Customers at Risk of Churning</a:t>
            </a:r>
          </a:p>
          <a:p>
            <a:pPr lvl="0" algn="ctr">
              <a:spcBef>
                <a:spcPct val="0"/>
              </a:spcBef>
            </a:pPr>
            <a:endParaRPr lang="en-US" sz="3200" dirty="0">
              <a:solidFill>
                <a:srgbClr val="000000"/>
              </a:solidFill>
              <a:latin typeface="Times New Roman" panose="02020603050405020304" pitchFamily="18" charset="0"/>
              <a:cs typeface="Times New Roman" panose="02020603050405020304" pitchFamily="18" charset="0"/>
            </a:endParaRPr>
          </a:p>
          <a:p>
            <a:pPr lvl="0" algn="ctr">
              <a:spcBef>
                <a:spcPct val="0"/>
              </a:spcBef>
            </a:pPr>
            <a:endParaRPr lang="en-US" sz="3200" dirty="0">
              <a:solidFill>
                <a:srgbClr val="0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470F108-0B86-9AC5-0B01-B928C179817E}"/>
              </a:ext>
            </a:extLst>
          </p:cNvPr>
          <p:cNvPicPr>
            <a:picLocks noChangeAspect="1"/>
          </p:cNvPicPr>
          <p:nvPr/>
        </p:nvPicPr>
        <p:blipFill rotWithShape="1">
          <a:blip r:embed="rId2">
            <a:extLst>
              <a:ext uri="{28A0092B-C50C-407E-A947-70E740481C1C}">
                <a14:useLocalDpi xmlns:a14="http://schemas.microsoft.com/office/drawing/2010/main" val="0"/>
              </a:ext>
            </a:extLst>
          </a:blip>
          <a:srcRect l="7057" t="25556" r="75000" b="51481"/>
          <a:stretch/>
        </p:blipFill>
        <p:spPr>
          <a:xfrm>
            <a:off x="1828800" y="3150870"/>
            <a:ext cx="6253163" cy="4501553"/>
          </a:xfrm>
          <a:prstGeom prst="rect">
            <a:avLst/>
          </a:prstGeom>
        </p:spPr>
      </p:pic>
      <p:pic>
        <p:nvPicPr>
          <p:cNvPr id="6" name="Picture 5">
            <a:extLst>
              <a:ext uri="{FF2B5EF4-FFF2-40B4-BE49-F238E27FC236}">
                <a16:creationId xmlns:a16="http://schemas.microsoft.com/office/drawing/2014/main" id="{E6E7CEBA-3BAB-B9E7-2EB9-9DCBC48CA360}"/>
              </a:ext>
            </a:extLst>
          </p:cNvPr>
          <p:cNvPicPr>
            <a:picLocks noChangeAspect="1"/>
          </p:cNvPicPr>
          <p:nvPr/>
        </p:nvPicPr>
        <p:blipFill rotWithShape="1">
          <a:blip r:embed="rId2">
            <a:extLst>
              <a:ext uri="{28A0092B-C50C-407E-A947-70E740481C1C}">
                <a14:useLocalDpi xmlns:a14="http://schemas.microsoft.com/office/drawing/2010/main" val="0"/>
              </a:ext>
            </a:extLst>
          </a:blip>
          <a:srcRect l="23333" t="20371" r="51539" b="48518"/>
          <a:stretch/>
        </p:blipFill>
        <p:spPr>
          <a:xfrm>
            <a:off x="9829800" y="3150870"/>
            <a:ext cx="6253163" cy="4354830"/>
          </a:xfrm>
          <a:prstGeom prst="rect">
            <a:avLst/>
          </a:prstGeom>
        </p:spPr>
      </p:pic>
    </p:spTree>
    <p:extLst>
      <p:ext uri="{BB962C8B-B14F-4D97-AF65-F5344CB8AC3E}">
        <p14:creationId xmlns:p14="http://schemas.microsoft.com/office/powerpoint/2010/main" val="267923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DF0F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F172FD-8013-ADAD-220A-7A5350A1702B}"/>
              </a:ext>
            </a:extLst>
          </p:cNvPr>
          <p:cNvSpPr txBox="1"/>
          <p:nvPr/>
        </p:nvSpPr>
        <p:spPr>
          <a:xfrm>
            <a:off x="4648200" y="3943171"/>
            <a:ext cx="8610600" cy="1200329"/>
          </a:xfrm>
          <a:prstGeom prst="rect">
            <a:avLst/>
          </a:prstGeom>
          <a:noFill/>
        </p:spPr>
        <p:txBody>
          <a:bodyPr wrap="square" rtlCol="0">
            <a:spAutoFit/>
          </a:bodyPr>
          <a:lstStyle/>
          <a:p>
            <a:pPr algn="ctr"/>
            <a:r>
              <a:rPr lang="en-IN"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57940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F0F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4D0A64-E72D-B573-E3B7-7909A6AD5588}"/>
              </a:ext>
            </a:extLst>
          </p:cNvPr>
          <p:cNvSpPr txBox="1"/>
          <p:nvPr/>
        </p:nvSpPr>
        <p:spPr>
          <a:xfrm>
            <a:off x="1143000" y="1104900"/>
            <a:ext cx="15773400" cy="710963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It sounds like you have a comprehensive plan in place to tackle the customer churn issue for the telecommunications company. Here's how you can approach each of the questions: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 Primary Factors Influencing Customer Churn: Start by performing exploratory data analysis (EDA) to understand the distribution of variables and identify any patterns or correlations. Utilize techniques such as correlation analysis, feature importance ranking, and data visualization to identify which factors have the strongest influence on churn. Additionally, you can employ machine learning algorithms like decision trees or random forests to uncover non-linear relationships and interactions between variables.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Demographic and Behavioral Characteristics of Churned Customers: Segment the customer base based on demographic variables such as age, gender, income, etc., and behavioral characteristics such as usage patterns, complaints, customer service interactions, etc. Compare these segments to identify differences between churned and active customers. Techniques like cluster analysis or decision trees can help in identifying characteristic profiles of churned customers.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3. Specific Services or Contract Terms Contributing to Churn: Analyze the relationship between different services (e.g., internet, phone, TV) and contract terms (e.g., contract length, pricing) with customer churn. Utilize statistical tests or machine learning models to quantify the impact of each service or contract term on churn probability. Additionally, conduct customer surveys or interviews to gather qualitative insights on service satisfaction and identify areas for improvement.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96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F0F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4D0A64-E72D-B573-E3B7-7909A6AD5588}"/>
              </a:ext>
            </a:extLst>
          </p:cNvPr>
          <p:cNvSpPr txBox="1"/>
          <p:nvPr/>
        </p:nvSpPr>
        <p:spPr>
          <a:xfrm>
            <a:off x="1143000" y="1104900"/>
            <a:ext cx="15773400"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4. Building a Predictive Model for Customer Churn: Split the dataset into training and testing sets, and apply machine learning algorithms such as logistic regression, decision trees, random forests, or gradient boosting to build predictive models for customer churn. Evaluate the performance of these models using metrics like accuracy, precision, recall, and ROC-AUC. Utilize techniques like feature selection or dimensionality reduction to identify the key features contributing to the predictive accuracy of the model.</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Throughout the project, ensure to validate findings and insights through rigorous statistical analysis and, if possible, conduct A/B testing or pilot programs to assess the effectiveness of proposed retention strategies. By integrating data analytics techniques with domain knowledge and business context, you can provide actionable recommendations to the telecommunications company for improving customer retention and reducing churn.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514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F0F0"/>
        </a:solidFill>
        <a:effectLst/>
      </p:bgPr>
    </p:bg>
    <p:spTree>
      <p:nvGrpSpPr>
        <p:cNvPr id="1" name=""/>
        <p:cNvGrpSpPr/>
        <p:nvPr/>
      </p:nvGrpSpPr>
      <p:grpSpPr>
        <a:xfrm>
          <a:off x="0" y="0"/>
          <a:ext cx="0" cy="0"/>
          <a:chOff x="0" y="0"/>
          <a:chExt cx="0" cy="0"/>
        </a:xfrm>
      </p:grpSpPr>
      <p:sp>
        <p:nvSpPr>
          <p:cNvPr id="36" name="TextBox 36"/>
          <p:cNvSpPr txBox="1"/>
          <p:nvPr/>
        </p:nvSpPr>
        <p:spPr>
          <a:xfrm>
            <a:off x="609600" y="2697598"/>
            <a:ext cx="8001000" cy="746999"/>
          </a:xfrm>
          <a:prstGeom prst="rect">
            <a:avLst/>
          </a:prstGeom>
        </p:spPr>
        <p:txBody>
          <a:bodyPr wrap="square" lIns="0" tIns="0" rIns="0" bIns="0" rtlCol="0" anchor="t">
            <a:spAutoFit/>
          </a:bodyPr>
          <a:lstStyle/>
          <a:p>
            <a:pPr marL="514350" lvl="0" indent="-514350" algn="ctr">
              <a:lnSpc>
                <a:spcPts val="2940"/>
              </a:lnSpc>
              <a:spcBef>
                <a:spcPct val="0"/>
              </a:spcBef>
              <a:buFont typeface="+mj-lt"/>
              <a:buAutoNum type="arabicPeriod"/>
            </a:pPr>
            <a:r>
              <a:rPr lang="en-US" sz="3200" dirty="0">
                <a:solidFill>
                  <a:srgbClr val="000000"/>
                </a:solidFill>
                <a:latin typeface="Times New Roman" panose="02020603050405020304" pitchFamily="18" charset="0"/>
                <a:cs typeface="Times New Roman" panose="02020603050405020304" pitchFamily="18" charset="0"/>
              </a:rPr>
              <a:t>Identify the total number of customers and the churn rate</a:t>
            </a:r>
          </a:p>
        </p:txBody>
      </p:sp>
      <p:pic>
        <p:nvPicPr>
          <p:cNvPr id="40" name="Picture 39">
            <a:extLst>
              <a:ext uri="{FF2B5EF4-FFF2-40B4-BE49-F238E27FC236}">
                <a16:creationId xmlns:a16="http://schemas.microsoft.com/office/drawing/2014/main" id="{22D7DE5D-F929-DA2F-0534-DD4F674F9474}"/>
              </a:ext>
            </a:extLst>
          </p:cNvPr>
          <p:cNvPicPr>
            <a:picLocks noChangeAspect="1"/>
          </p:cNvPicPr>
          <p:nvPr/>
        </p:nvPicPr>
        <p:blipFill rotWithShape="1">
          <a:blip r:embed="rId2">
            <a:extLst>
              <a:ext uri="{28A0092B-C50C-407E-A947-70E740481C1C}">
                <a14:useLocalDpi xmlns:a14="http://schemas.microsoft.com/office/drawing/2010/main" val="0"/>
              </a:ext>
            </a:extLst>
          </a:blip>
          <a:srcRect l="3334" t="30002" r="78751" b="47036"/>
          <a:stretch/>
        </p:blipFill>
        <p:spPr>
          <a:xfrm>
            <a:off x="2057400" y="4152900"/>
            <a:ext cx="5562600" cy="4010247"/>
          </a:xfrm>
          <a:prstGeom prst="rect">
            <a:avLst/>
          </a:prstGeom>
        </p:spPr>
      </p:pic>
      <p:sp>
        <p:nvSpPr>
          <p:cNvPr id="43" name="TextBox 36">
            <a:extLst>
              <a:ext uri="{FF2B5EF4-FFF2-40B4-BE49-F238E27FC236}">
                <a16:creationId xmlns:a16="http://schemas.microsoft.com/office/drawing/2014/main" id="{3CEDA169-9750-8CBF-CDF4-C4A3E2E8A7D6}"/>
              </a:ext>
            </a:extLst>
          </p:cNvPr>
          <p:cNvSpPr txBox="1"/>
          <p:nvPr/>
        </p:nvSpPr>
        <p:spPr>
          <a:xfrm>
            <a:off x="9525000" y="2697599"/>
            <a:ext cx="7010400" cy="746999"/>
          </a:xfrm>
          <a:prstGeom prst="rect">
            <a:avLst/>
          </a:prstGeom>
        </p:spPr>
        <p:txBody>
          <a:bodyPr wrap="square" lIns="0" tIns="0" rIns="0" bIns="0" rtlCol="0" anchor="t">
            <a:spAutoFit/>
          </a:bodyPr>
          <a:lstStyle/>
          <a:p>
            <a:pPr lvl="0" algn="ctr">
              <a:lnSpc>
                <a:spcPts val="2940"/>
              </a:lnSpc>
              <a:spcBef>
                <a:spcPct val="0"/>
              </a:spcBef>
            </a:pPr>
            <a:r>
              <a:rPr lang="en-US" sz="3200" dirty="0">
                <a:solidFill>
                  <a:srgbClr val="000000"/>
                </a:solidFill>
                <a:latin typeface="Times New Roman" panose="02020603050405020304" pitchFamily="18" charset="0"/>
                <a:cs typeface="Times New Roman" panose="02020603050405020304" pitchFamily="18" charset="0"/>
              </a:rPr>
              <a:t>2. Find the average age of churned customers</a:t>
            </a:r>
          </a:p>
        </p:txBody>
      </p:sp>
      <p:pic>
        <p:nvPicPr>
          <p:cNvPr id="45" name="Picture 44">
            <a:extLst>
              <a:ext uri="{FF2B5EF4-FFF2-40B4-BE49-F238E27FC236}">
                <a16:creationId xmlns:a16="http://schemas.microsoft.com/office/drawing/2014/main" id="{940132F6-A47E-A7AE-9986-7E8E8708BB0F}"/>
              </a:ext>
            </a:extLst>
          </p:cNvPr>
          <p:cNvPicPr>
            <a:picLocks noChangeAspect="1"/>
          </p:cNvPicPr>
          <p:nvPr/>
        </p:nvPicPr>
        <p:blipFill rotWithShape="1">
          <a:blip r:embed="rId2">
            <a:extLst>
              <a:ext uri="{28A0092B-C50C-407E-A947-70E740481C1C}">
                <a14:useLocalDpi xmlns:a14="http://schemas.microsoft.com/office/drawing/2010/main" val="0"/>
              </a:ext>
            </a:extLst>
          </a:blip>
          <a:srcRect l="21251" t="29854" r="57500" b="44074"/>
          <a:stretch/>
        </p:blipFill>
        <p:spPr>
          <a:xfrm>
            <a:off x="10287000" y="4152900"/>
            <a:ext cx="5520660" cy="3810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F0F0"/>
        </a:solidFill>
        <a:effectLst/>
      </p:bgPr>
    </p:bg>
    <p:spTree>
      <p:nvGrpSpPr>
        <p:cNvPr id="1" name=""/>
        <p:cNvGrpSpPr/>
        <p:nvPr/>
      </p:nvGrpSpPr>
      <p:grpSpPr>
        <a:xfrm>
          <a:off x="0" y="0"/>
          <a:ext cx="0" cy="0"/>
          <a:chOff x="0" y="0"/>
          <a:chExt cx="0" cy="0"/>
        </a:xfrm>
      </p:grpSpPr>
      <p:sp>
        <p:nvSpPr>
          <p:cNvPr id="36" name="TextBox 36"/>
          <p:cNvSpPr txBox="1"/>
          <p:nvPr/>
        </p:nvSpPr>
        <p:spPr>
          <a:xfrm>
            <a:off x="609600" y="2697598"/>
            <a:ext cx="8001000" cy="746999"/>
          </a:xfrm>
          <a:prstGeom prst="rect">
            <a:avLst/>
          </a:prstGeom>
        </p:spPr>
        <p:txBody>
          <a:bodyPr wrap="square" lIns="0" tIns="0" rIns="0" bIns="0" rtlCol="0" anchor="t">
            <a:spAutoFit/>
          </a:bodyPr>
          <a:lstStyle/>
          <a:p>
            <a:pPr lvl="0" algn="ctr">
              <a:lnSpc>
                <a:spcPts val="2940"/>
              </a:lnSpc>
              <a:spcBef>
                <a:spcPct val="0"/>
              </a:spcBef>
            </a:pPr>
            <a:r>
              <a:rPr lang="en-US" sz="3200" dirty="0">
                <a:solidFill>
                  <a:srgbClr val="000000"/>
                </a:solidFill>
                <a:latin typeface="Times New Roman" panose="02020603050405020304" pitchFamily="18" charset="0"/>
                <a:cs typeface="Times New Roman" panose="02020603050405020304" pitchFamily="18" charset="0"/>
              </a:rPr>
              <a:t>3. Discover the most common contract types among churned customers</a:t>
            </a:r>
          </a:p>
        </p:txBody>
      </p:sp>
      <p:sp>
        <p:nvSpPr>
          <p:cNvPr id="43" name="TextBox 36">
            <a:extLst>
              <a:ext uri="{FF2B5EF4-FFF2-40B4-BE49-F238E27FC236}">
                <a16:creationId xmlns:a16="http://schemas.microsoft.com/office/drawing/2014/main" id="{3CEDA169-9750-8CBF-CDF4-C4A3E2E8A7D6}"/>
              </a:ext>
            </a:extLst>
          </p:cNvPr>
          <p:cNvSpPr txBox="1"/>
          <p:nvPr/>
        </p:nvSpPr>
        <p:spPr>
          <a:xfrm>
            <a:off x="9525000" y="2697599"/>
            <a:ext cx="7010400" cy="746999"/>
          </a:xfrm>
          <a:prstGeom prst="rect">
            <a:avLst/>
          </a:prstGeom>
        </p:spPr>
        <p:txBody>
          <a:bodyPr wrap="square" lIns="0" tIns="0" rIns="0" bIns="0" rtlCol="0" anchor="t">
            <a:spAutoFit/>
          </a:bodyPr>
          <a:lstStyle/>
          <a:p>
            <a:pPr lvl="0" algn="ctr">
              <a:lnSpc>
                <a:spcPts val="2940"/>
              </a:lnSpc>
              <a:spcBef>
                <a:spcPct val="0"/>
              </a:spcBef>
            </a:pPr>
            <a:r>
              <a:rPr lang="en-US" sz="3200" dirty="0">
                <a:solidFill>
                  <a:srgbClr val="000000"/>
                </a:solidFill>
                <a:latin typeface="Times New Roman" panose="02020603050405020304" pitchFamily="18" charset="0"/>
                <a:cs typeface="Times New Roman" panose="02020603050405020304" pitchFamily="18" charset="0"/>
              </a:rPr>
              <a:t>4. Analyze the distribution of monthly charges among churned customers</a:t>
            </a:r>
          </a:p>
        </p:txBody>
      </p:sp>
      <p:pic>
        <p:nvPicPr>
          <p:cNvPr id="3" name="Picture 2">
            <a:extLst>
              <a:ext uri="{FF2B5EF4-FFF2-40B4-BE49-F238E27FC236}">
                <a16:creationId xmlns:a16="http://schemas.microsoft.com/office/drawing/2014/main" id="{FBCA8005-16A3-D248-3FB0-7E726A7C7B1C}"/>
              </a:ext>
            </a:extLst>
          </p:cNvPr>
          <p:cNvPicPr>
            <a:picLocks noChangeAspect="1"/>
          </p:cNvPicPr>
          <p:nvPr/>
        </p:nvPicPr>
        <p:blipFill rotWithShape="1">
          <a:blip r:embed="rId2">
            <a:extLst>
              <a:ext uri="{28A0092B-C50C-407E-A947-70E740481C1C}">
                <a14:useLocalDpi xmlns:a14="http://schemas.microsoft.com/office/drawing/2010/main" val="0"/>
              </a:ext>
            </a:extLst>
          </a:blip>
          <a:srcRect l="42501" t="28889" r="37083" b="48148"/>
          <a:stretch/>
        </p:blipFill>
        <p:spPr>
          <a:xfrm>
            <a:off x="1676399" y="3962400"/>
            <a:ext cx="6324601" cy="4001278"/>
          </a:xfrm>
          <a:prstGeom prst="rect">
            <a:avLst/>
          </a:prstGeom>
        </p:spPr>
      </p:pic>
      <p:pic>
        <p:nvPicPr>
          <p:cNvPr id="5" name="Picture 4">
            <a:extLst>
              <a:ext uri="{FF2B5EF4-FFF2-40B4-BE49-F238E27FC236}">
                <a16:creationId xmlns:a16="http://schemas.microsoft.com/office/drawing/2014/main" id="{9639B53A-4254-E8D8-5213-8C8415241AAE}"/>
              </a:ext>
            </a:extLst>
          </p:cNvPr>
          <p:cNvPicPr>
            <a:picLocks noChangeAspect="1"/>
          </p:cNvPicPr>
          <p:nvPr/>
        </p:nvPicPr>
        <p:blipFill rotWithShape="1">
          <a:blip r:embed="rId3">
            <a:extLst>
              <a:ext uri="{28A0092B-C50C-407E-A947-70E740481C1C}">
                <a14:useLocalDpi xmlns:a14="http://schemas.microsoft.com/office/drawing/2010/main" val="0"/>
              </a:ext>
            </a:extLst>
          </a:blip>
          <a:srcRect l="3333" t="51481" r="77500" b="25556"/>
          <a:stretch/>
        </p:blipFill>
        <p:spPr>
          <a:xfrm>
            <a:off x="10210800" y="3958210"/>
            <a:ext cx="5943600" cy="4005468"/>
          </a:xfrm>
          <a:prstGeom prst="rect">
            <a:avLst/>
          </a:prstGeom>
        </p:spPr>
      </p:pic>
    </p:spTree>
    <p:extLst>
      <p:ext uri="{BB962C8B-B14F-4D97-AF65-F5344CB8AC3E}">
        <p14:creationId xmlns:p14="http://schemas.microsoft.com/office/powerpoint/2010/main" val="538764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F0F0"/>
        </a:solidFill>
        <a:effectLst/>
      </p:bgPr>
    </p:bg>
    <p:spTree>
      <p:nvGrpSpPr>
        <p:cNvPr id="1" name=""/>
        <p:cNvGrpSpPr/>
        <p:nvPr/>
      </p:nvGrpSpPr>
      <p:grpSpPr>
        <a:xfrm>
          <a:off x="0" y="0"/>
          <a:ext cx="0" cy="0"/>
          <a:chOff x="0" y="0"/>
          <a:chExt cx="0" cy="0"/>
        </a:xfrm>
      </p:grpSpPr>
      <p:sp>
        <p:nvSpPr>
          <p:cNvPr id="36" name="TextBox 36"/>
          <p:cNvSpPr txBox="1"/>
          <p:nvPr/>
        </p:nvSpPr>
        <p:spPr>
          <a:xfrm>
            <a:off x="762000" y="2019300"/>
            <a:ext cx="8001000" cy="984885"/>
          </a:xfrm>
          <a:prstGeom prst="rect">
            <a:avLst/>
          </a:prstGeom>
        </p:spPr>
        <p:txBody>
          <a:bodyPr wrap="square" lIns="0" tIns="0" rIns="0" bIns="0" rtlCol="0" anchor="t">
            <a:spAutoFit/>
          </a:bodyPr>
          <a:lstStyle/>
          <a:p>
            <a:pPr algn="ctr" rtl="0" fontAlgn="base">
              <a:spcBef>
                <a:spcPts val="0"/>
              </a:spcBef>
              <a:spcAft>
                <a:spcPts val="0"/>
              </a:spcAft>
            </a:pPr>
            <a:r>
              <a:rPr lang="en-US" sz="3200" b="0" i="0" u="none" strike="noStrike" dirty="0">
                <a:solidFill>
                  <a:srgbClr val="000000"/>
                </a:solidFill>
                <a:effectLst/>
                <a:latin typeface="Times New Roman" panose="02020603050405020304" pitchFamily="18" charset="0"/>
              </a:rPr>
              <a:t>5. Create a query to identify the contract types that are most prone to churn</a:t>
            </a:r>
          </a:p>
        </p:txBody>
      </p:sp>
      <p:sp>
        <p:nvSpPr>
          <p:cNvPr id="43" name="TextBox 36">
            <a:extLst>
              <a:ext uri="{FF2B5EF4-FFF2-40B4-BE49-F238E27FC236}">
                <a16:creationId xmlns:a16="http://schemas.microsoft.com/office/drawing/2014/main" id="{3CEDA169-9750-8CBF-CDF4-C4A3E2E8A7D6}"/>
              </a:ext>
            </a:extLst>
          </p:cNvPr>
          <p:cNvSpPr txBox="1"/>
          <p:nvPr/>
        </p:nvSpPr>
        <p:spPr>
          <a:xfrm>
            <a:off x="9753600" y="2019299"/>
            <a:ext cx="7319961" cy="984885"/>
          </a:xfrm>
          <a:prstGeom prst="rect">
            <a:avLst/>
          </a:prstGeom>
        </p:spPr>
        <p:txBody>
          <a:bodyPr wrap="square" lIns="0" tIns="0" rIns="0" bIns="0" rtlCol="0" anchor="t">
            <a:spAutoFit/>
          </a:bodyPr>
          <a:lstStyle/>
          <a:p>
            <a:pPr lvl="0" algn="ctr">
              <a:spcBef>
                <a:spcPct val="0"/>
              </a:spcBef>
            </a:pPr>
            <a:r>
              <a:rPr lang="en-US" sz="3200" dirty="0">
                <a:solidFill>
                  <a:srgbClr val="000000"/>
                </a:solidFill>
                <a:latin typeface="Times New Roman" panose="02020603050405020304" pitchFamily="18" charset="0"/>
                <a:cs typeface="Times New Roman" panose="02020603050405020304" pitchFamily="18" charset="0"/>
              </a:rPr>
              <a:t>6. Identify customers with high total charges who have churned</a:t>
            </a:r>
          </a:p>
        </p:txBody>
      </p:sp>
      <p:pic>
        <p:nvPicPr>
          <p:cNvPr id="4" name="Picture 3">
            <a:extLst>
              <a:ext uri="{FF2B5EF4-FFF2-40B4-BE49-F238E27FC236}">
                <a16:creationId xmlns:a16="http://schemas.microsoft.com/office/drawing/2014/main" id="{204E7295-898E-179F-0F21-EBCD9B606D23}"/>
              </a:ext>
            </a:extLst>
          </p:cNvPr>
          <p:cNvPicPr>
            <a:picLocks noChangeAspect="1"/>
          </p:cNvPicPr>
          <p:nvPr/>
        </p:nvPicPr>
        <p:blipFill rotWithShape="1">
          <a:blip r:embed="rId2">
            <a:extLst>
              <a:ext uri="{28A0092B-C50C-407E-A947-70E740481C1C}">
                <a14:useLocalDpi xmlns:a14="http://schemas.microsoft.com/office/drawing/2010/main" val="0"/>
              </a:ext>
            </a:extLst>
          </a:blip>
          <a:srcRect l="21250" t="53704" r="57083" b="22593"/>
          <a:stretch/>
        </p:blipFill>
        <p:spPr>
          <a:xfrm>
            <a:off x="2362200" y="3619499"/>
            <a:ext cx="5705240" cy="3510918"/>
          </a:xfrm>
          <a:prstGeom prst="rect">
            <a:avLst/>
          </a:prstGeom>
        </p:spPr>
      </p:pic>
      <p:pic>
        <p:nvPicPr>
          <p:cNvPr id="7" name="Picture 6">
            <a:extLst>
              <a:ext uri="{FF2B5EF4-FFF2-40B4-BE49-F238E27FC236}">
                <a16:creationId xmlns:a16="http://schemas.microsoft.com/office/drawing/2014/main" id="{91F0A376-66F1-DF2C-410C-B43013BE2140}"/>
              </a:ext>
            </a:extLst>
          </p:cNvPr>
          <p:cNvPicPr>
            <a:picLocks noChangeAspect="1"/>
          </p:cNvPicPr>
          <p:nvPr/>
        </p:nvPicPr>
        <p:blipFill rotWithShape="1">
          <a:blip r:embed="rId3">
            <a:extLst>
              <a:ext uri="{28A0092B-C50C-407E-A947-70E740481C1C}">
                <a14:useLocalDpi xmlns:a14="http://schemas.microsoft.com/office/drawing/2010/main" val="0"/>
              </a:ext>
            </a:extLst>
          </a:blip>
          <a:srcRect l="42083" t="51481" r="37396" b="21853"/>
          <a:stretch/>
        </p:blipFill>
        <p:spPr>
          <a:xfrm>
            <a:off x="10744200" y="3619500"/>
            <a:ext cx="5703721" cy="3510918"/>
          </a:xfrm>
          <a:prstGeom prst="rect">
            <a:avLst/>
          </a:prstGeom>
        </p:spPr>
      </p:pic>
    </p:spTree>
    <p:extLst>
      <p:ext uri="{BB962C8B-B14F-4D97-AF65-F5344CB8AC3E}">
        <p14:creationId xmlns:p14="http://schemas.microsoft.com/office/powerpoint/2010/main" val="391194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F0F0"/>
        </a:solidFill>
        <a:effectLst/>
      </p:bgPr>
    </p:bg>
    <p:spTree>
      <p:nvGrpSpPr>
        <p:cNvPr id="1" name=""/>
        <p:cNvGrpSpPr/>
        <p:nvPr/>
      </p:nvGrpSpPr>
      <p:grpSpPr>
        <a:xfrm>
          <a:off x="0" y="0"/>
          <a:ext cx="0" cy="0"/>
          <a:chOff x="0" y="0"/>
          <a:chExt cx="0" cy="0"/>
        </a:xfrm>
      </p:grpSpPr>
      <p:sp>
        <p:nvSpPr>
          <p:cNvPr id="36" name="TextBox 36"/>
          <p:cNvSpPr txBox="1"/>
          <p:nvPr/>
        </p:nvSpPr>
        <p:spPr>
          <a:xfrm>
            <a:off x="762000" y="1181100"/>
            <a:ext cx="8001000" cy="984885"/>
          </a:xfrm>
          <a:prstGeom prst="rect">
            <a:avLst/>
          </a:prstGeom>
        </p:spPr>
        <p:txBody>
          <a:bodyPr wrap="square" lIns="0" tIns="0" rIns="0" bIns="0" rtlCol="0" anchor="t">
            <a:spAutoFit/>
          </a:bodyPr>
          <a:lstStyle/>
          <a:p>
            <a:pPr algn="ctr" rtl="0" fontAlgn="base">
              <a:spcBef>
                <a:spcPts val="0"/>
              </a:spcBef>
              <a:spcAft>
                <a:spcPts val="0"/>
              </a:spcAft>
            </a:pPr>
            <a:r>
              <a:rPr lang="en-US" sz="3200" b="0" i="0" u="none" strike="noStrike" dirty="0">
                <a:solidFill>
                  <a:srgbClr val="000000"/>
                </a:solidFill>
                <a:effectLst/>
                <a:latin typeface="Times New Roman" panose="02020603050405020304" pitchFamily="18" charset="0"/>
              </a:rPr>
              <a:t>7. Calculate the total charges distribution for churned and non-churned customers</a:t>
            </a:r>
          </a:p>
        </p:txBody>
      </p:sp>
      <p:sp>
        <p:nvSpPr>
          <p:cNvPr id="43" name="TextBox 36">
            <a:extLst>
              <a:ext uri="{FF2B5EF4-FFF2-40B4-BE49-F238E27FC236}">
                <a16:creationId xmlns:a16="http://schemas.microsoft.com/office/drawing/2014/main" id="{3CEDA169-9750-8CBF-CDF4-C4A3E2E8A7D6}"/>
              </a:ext>
            </a:extLst>
          </p:cNvPr>
          <p:cNvSpPr txBox="1"/>
          <p:nvPr/>
        </p:nvSpPr>
        <p:spPr>
          <a:xfrm>
            <a:off x="9677400" y="1181100"/>
            <a:ext cx="7319961" cy="1477328"/>
          </a:xfrm>
          <a:prstGeom prst="rect">
            <a:avLst/>
          </a:prstGeom>
        </p:spPr>
        <p:txBody>
          <a:bodyPr wrap="square" lIns="0" tIns="0" rIns="0" bIns="0" rtlCol="0" anchor="t">
            <a:spAutoFit/>
          </a:bodyPr>
          <a:lstStyle/>
          <a:p>
            <a:pPr lvl="0" algn="ctr">
              <a:spcBef>
                <a:spcPct val="0"/>
              </a:spcBef>
            </a:pPr>
            <a:r>
              <a:rPr lang="en-US" sz="3200" dirty="0">
                <a:solidFill>
                  <a:srgbClr val="000000"/>
                </a:solidFill>
                <a:latin typeface="Times New Roman" panose="02020603050405020304" pitchFamily="18" charset="0"/>
                <a:cs typeface="Times New Roman" panose="02020603050405020304" pitchFamily="18" charset="0"/>
              </a:rPr>
              <a:t>8. Calculate the average monthly charges for different contract types among churned customers</a:t>
            </a:r>
          </a:p>
        </p:txBody>
      </p:sp>
      <p:pic>
        <p:nvPicPr>
          <p:cNvPr id="3" name="Picture 2">
            <a:extLst>
              <a:ext uri="{FF2B5EF4-FFF2-40B4-BE49-F238E27FC236}">
                <a16:creationId xmlns:a16="http://schemas.microsoft.com/office/drawing/2014/main" id="{1A52C030-FF8E-ADAE-DD93-FDC26A66CBC3}"/>
              </a:ext>
            </a:extLst>
          </p:cNvPr>
          <p:cNvPicPr>
            <a:picLocks noChangeAspect="1"/>
          </p:cNvPicPr>
          <p:nvPr/>
        </p:nvPicPr>
        <p:blipFill rotWithShape="1">
          <a:blip r:embed="rId2">
            <a:extLst>
              <a:ext uri="{28A0092B-C50C-407E-A947-70E740481C1C}">
                <a14:useLocalDpi xmlns:a14="http://schemas.microsoft.com/office/drawing/2010/main" val="0"/>
              </a:ext>
            </a:extLst>
          </a:blip>
          <a:srcRect l="2500" t="18889" r="70000" b="57407"/>
          <a:stretch/>
        </p:blipFill>
        <p:spPr>
          <a:xfrm>
            <a:off x="803031" y="2857500"/>
            <a:ext cx="7979019" cy="4191000"/>
          </a:xfrm>
          <a:prstGeom prst="rect">
            <a:avLst/>
          </a:prstGeom>
        </p:spPr>
      </p:pic>
      <p:pic>
        <p:nvPicPr>
          <p:cNvPr id="6" name="Picture 5">
            <a:extLst>
              <a:ext uri="{FF2B5EF4-FFF2-40B4-BE49-F238E27FC236}">
                <a16:creationId xmlns:a16="http://schemas.microsoft.com/office/drawing/2014/main" id="{11C83C16-9227-EB52-1482-16A122CD20BE}"/>
              </a:ext>
            </a:extLst>
          </p:cNvPr>
          <p:cNvPicPr>
            <a:picLocks noChangeAspect="1"/>
          </p:cNvPicPr>
          <p:nvPr/>
        </p:nvPicPr>
        <p:blipFill rotWithShape="1">
          <a:blip r:embed="rId2">
            <a:extLst>
              <a:ext uri="{28A0092B-C50C-407E-A947-70E740481C1C}">
                <a14:useLocalDpi xmlns:a14="http://schemas.microsoft.com/office/drawing/2010/main" val="0"/>
              </a:ext>
            </a:extLst>
          </a:blip>
          <a:srcRect l="30000" t="18889" r="36666" b="58148"/>
          <a:stretch/>
        </p:blipFill>
        <p:spPr>
          <a:xfrm>
            <a:off x="9505952" y="2857500"/>
            <a:ext cx="8187101" cy="4191000"/>
          </a:xfrm>
          <a:prstGeom prst="rect">
            <a:avLst/>
          </a:prstGeom>
        </p:spPr>
      </p:pic>
    </p:spTree>
    <p:extLst>
      <p:ext uri="{BB962C8B-B14F-4D97-AF65-F5344CB8AC3E}">
        <p14:creationId xmlns:p14="http://schemas.microsoft.com/office/powerpoint/2010/main" val="2065362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F0F0"/>
        </a:solidFill>
        <a:effectLst/>
      </p:bgPr>
    </p:bg>
    <p:spTree>
      <p:nvGrpSpPr>
        <p:cNvPr id="1" name=""/>
        <p:cNvGrpSpPr/>
        <p:nvPr/>
      </p:nvGrpSpPr>
      <p:grpSpPr>
        <a:xfrm>
          <a:off x="0" y="0"/>
          <a:ext cx="0" cy="0"/>
          <a:chOff x="0" y="0"/>
          <a:chExt cx="0" cy="0"/>
        </a:xfrm>
      </p:grpSpPr>
      <p:sp>
        <p:nvSpPr>
          <p:cNvPr id="36" name="TextBox 36"/>
          <p:cNvSpPr txBox="1"/>
          <p:nvPr/>
        </p:nvSpPr>
        <p:spPr>
          <a:xfrm>
            <a:off x="762000" y="1181100"/>
            <a:ext cx="8001000" cy="1477328"/>
          </a:xfrm>
          <a:prstGeom prst="rect">
            <a:avLst/>
          </a:prstGeom>
        </p:spPr>
        <p:txBody>
          <a:bodyPr wrap="square" lIns="0" tIns="0" rIns="0" bIns="0" rtlCol="0" anchor="t">
            <a:spAutoFit/>
          </a:bodyPr>
          <a:lstStyle/>
          <a:p>
            <a:pPr algn="ctr" rtl="0" fontAlgn="base">
              <a:spcBef>
                <a:spcPts val="0"/>
              </a:spcBef>
              <a:spcAft>
                <a:spcPts val="0"/>
              </a:spcAft>
            </a:pPr>
            <a:r>
              <a:rPr lang="en-US" sz="3200" b="0" i="0" u="none" strike="noStrike" dirty="0">
                <a:solidFill>
                  <a:srgbClr val="000000"/>
                </a:solidFill>
                <a:effectLst/>
                <a:latin typeface="Times New Roman" panose="02020603050405020304" pitchFamily="18" charset="0"/>
              </a:rPr>
              <a:t>9. Identify customers who have both online security and online backup services and have not churned</a:t>
            </a:r>
          </a:p>
        </p:txBody>
      </p:sp>
      <p:sp>
        <p:nvSpPr>
          <p:cNvPr id="43" name="TextBox 36">
            <a:extLst>
              <a:ext uri="{FF2B5EF4-FFF2-40B4-BE49-F238E27FC236}">
                <a16:creationId xmlns:a16="http://schemas.microsoft.com/office/drawing/2014/main" id="{3CEDA169-9750-8CBF-CDF4-C4A3E2E8A7D6}"/>
              </a:ext>
            </a:extLst>
          </p:cNvPr>
          <p:cNvSpPr txBox="1"/>
          <p:nvPr/>
        </p:nvSpPr>
        <p:spPr>
          <a:xfrm>
            <a:off x="9677400" y="1181100"/>
            <a:ext cx="7319961" cy="1477328"/>
          </a:xfrm>
          <a:prstGeom prst="rect">
            <a:avLst/>
          </a:prstGeom>
        </p:spPr>
        <p:txBody>
          <a:bodyPr wrap="square" lIns="0" tIns="0" rIns="0" bIns="0" rtlCol="0" anchor="t">
            <a:spAutoFit/>
          </a:bodyPr>
          <a:lstStyle/>
          <a:p>
            <a:pPr lvl="0" algn="ctr">
              <a:spcBef>
                <a:spcPct val="0"/>
              </a:spcBef>
            </a:pPr>
            <a:r>
              <a:rPr lang="en-US" sz="3200" dirty="0">
                <a:solidFill>
                  <a:srgbClr val="000000"/>
                </a:solidFill>
                <a:latin typeface="Times New Roman" panose="02020603050405020304" pitchFamily="18" charset="0"/>
                <a:cs typeface="Times New Roman" panose="02020603050405020304" pitchFamily="18" charset="0"/>
              </a:rPr>
              <a:t>10. Determine the most common combinations of services among churned customers</a:t>
            </a:r>
          </a:p>
        </p:txBody>
      </p:sp>
      <p:pic>
        <p:nvPicPr>
          <p:cNvPr id="4" name="Picture 3">
            <a:extLst>
              <a:ext uri="{FF2B5EF4-FFF2-40B4-BE49-F238E27FC236}">
                <a16:creationId xmlns:a16="http://schemas.microsoft.com/office/drawing/2014/main" id="{7846003B-738B-BF81-AD51-9F78279A6AEC}"/>
              </a:ext>
            </a:extLst>
          </p:cNvPr>
          <p:cNvPicPr>
            <a:picLocks noChangeAspect="1"/>
          </p:cNvPicPr>
          <p:nvPr/>
        </p:nvPicPr>
        <p:blipFill rotWithShape="1">
          <a:blip r:embed="rId2">
            <a:extLst>
              <a:ext uri="{28A0092B-C50C-407E-A947-70E740481C1C}">
                <a14:useLocalDpi xmlns:a14="http://schemas.microsoft.com/office/drawing/2010/main" val="0"/>
              </a:ext>
            </a:extLst>
          </a:blip>
          <a:srcRect l="2500" t="43333" r="66250" b="21111"/>
          <a:stretch/>
        </p:blipFill>
        <p:spPr>
          <a:xfrm>
            <a:off x="785812" y="3162300"/>
            <a:ext cx="7977188" cy="5105400"/>
          </a:xfrm>
          <a:prstGeom prst="rect">
            <a:avLst/>
          </a:prstGeom>
        </p:spPr>
      </p:pic>
      <p:pic>
        <p:nvPicPr>
          <p:cNvPr id="7" name="Picture 6">
            <a:extLst>
              <a:ext uri="{FF2B5EF4-FFF2-40B4-BE49-F238E27FC236}">
                <a16:creationId xmlns:a16="http://schemas.microsoft.com/office/drawing/2014/main" id="{2FB049FB-7A19-FF17-AE18-A3B50B59AB5E}"/>
              </a:ext>
            </a:extLst>
          </p:cNvPr>
          <p:cNvPicPr>
            <a:picLocks noChangeAspect="1"/>
          </p:cNvPicPr>
          <p:nvPr/>
        </p:nvPicPr>
        <p:blipFill rotWithShape="1">
          <a:blip r:embed="rId2">
            <a:extLst>
              <a:ext uri="{28A0092B-C50C-407E-A947-70E740481C1C}">
                <a14:useLocalDpi xmlns:a14="http://schemas.microsoft.com/office/drawing/2010/main" val="0"/>
              </a:ext>
            </a:extLst>
          </a:blip>
          <a:srcRect l="33333" t="43333" r="42083" b="21111"/>
          <a:stretch/>
        </p:blipFill>
        <p:spPr>
          <a:xfrm>
            <a:off x="9504330" y="3162300"/>
            <a:ext cx="8388383" cy="5105400"/>
          </a:xfrm>
          <a:prstGeom prst="rect">
            <a:avLst/>
          </a:prstGeom>
        </p:spPr>
      </p:pic>
    </p:spTree>
    <p:extLst>
      <p:ext uri="{BB962C8B-B14F-4D97-AF65-F5344CB8AC3E}">
        <p14:creationId xmlns:p14="http://schemas.microsoft.com/office/powerpoint/2010/main" val="4042660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F0F0"/>
        </a:solidFill>
        <a:effectLst/>
      </p:bgPr>
    </p:bg>
    <p:spTree>
      <p:nvGrpSpPr>
        <p:cNvPr id="1" name=""/>
        <p:cNvGrpSpPr/>
        <p:nvPr/>
      </p:nvGrpSpPr>
      <p:grpSpPr>
        <a:xfrm>
          <a:off x="0" y="0"/>
          <a:ext cx="0" cy="0"/>
          <a:chOff x="0" y="0"/>
          <a:chExt cx="0" cy="0"/>
        </a:xfrm>
      </p:grpSpPr>
      <p:sp>
        <p:nvSpPr>
          <p:cNvPr id="36" name="TextBox 36"/>
          <p:cNvSpPr txBox="1"/>
          <p:nvPr/>
        </p:nvSpPr>
        <p:spPr>
          <a:xfrm>
            <a:off x="762000" y="1181100"/>
            <a:ext cx="8001000" cy="984885"/>
          </a:xfrm>
          <a:prstGeom prst="rect">
            <a:avLst/>
          </a:prstGeom>
        </p:spPr>
        <p:txBody>
          <a:bodyPr wrap="square" lIns="0" tIns="0" rIns="0" bIns="0" rtlCol="0" anchor="t">
            <a:spAutoFit/>
          </a:bodyPr>
          <a:lstStyle/>
          <a:p>
            <a:pPr algn="ctr" rtl="0" fontAlgn="base">
              <a:spcBef>
                <a:spcPts val="0"/>
              </a:spcBef>
              <a:spcAft>
                <a:spcPts val="0"/>
              </a:spcAft>
            </a:pPr>
            <a:r>
              <a:rPr lang="en-US" sz="3200" b="0" i="0" u="none" strike="noStrike" dirty="0">
                <a:solidFill>
                  <a:srgbClr val="000000"/>
                </a:solidFill>
                <a:effectLst/>
                <a:latin typeface="Times New Roman" panose="02020603050405020304" pitchFamily="18" charset="0"/>
              </a:rPr>
              <a:t>11. Identify the average total charges for customers grouped by gender and marital status</a:t>
            </a:r>
          </a:p>
        </p:txBody>
      </p:sp>
      <p:sp>
        <p:nvSpPr>
          <p:cNvPr id="43" name="TextBox 36">
            <a:extLst>
              <a:ext uri="{FF2B5EF4-FFF2-40B4-BE49-F238E27FC236}">
                <a16:creationId xmlns:a16="http://schemas.microsoft.com/office/drawing/2014/main" id="{3CEDA169-9750-8CBF-CDF4-C4A3E2E8A7D6}"/>
              </a:ext>
            </a:extLst>
          </p:cNvPr>
          <p:cNvSpPr txBox="1"/>
          <p:nvPr/>
        </p:nvSpPr>
        <p:spPr>
          <a:xfrm>
            <a:off x="9677400" y="1181100"/>
            <a:ext cx="7319961" cy="1477328"/>
          </a:xfrm>
          <a:prstGeom prst="rect">
            <a:avLst/>
          </a:prstGeom>
        </p:spPr>
        <p:txBody>
          <a:bodyPr wrap="square" lIns="0" tIns="0" rIns="0" bIns="0" rtlCol="0" anchor="t">
            <a:spAutoFit/>
          </a:bodyPr>
          <a:lstStyle/>
          <a:p>
            <a:pPr lvl="0" algn="ctr">
              <a:spcBef>
                <a:spcPct val="0"/>
              </a:spcBef>
            </a:pPr>
            <a:r>
              <a:rPr lang="en-US" sz="3200" dirty="0">
                <a:solidFill>
                  <a:srgbClr val="000000"/>
                </a:solidFill>
                <a:latin typeface="Times New Roman" panose="02020603050405020304" pitchFamily="18" charset="0"/>
                <a:cs typeface="Times New Roman" panose="02020603050405020304" pitchFamily="18" charset="0"/>
              </a:rPr>
              <a:t>12. Calculate the average monthly charges for different age groups among churned customers</a:t>
            </a:r>
          </a:p>
        </p:txBody>
      </p:sp>
      <p:pic>
        <p:nvPicPr>
          <p:cNvPr id="3" name="Picture 2">
            <a:extLst>
              <a:ext uri="{FF2B5EF4-FFF2-40B4-BE49-F238E27FC236}">
                <a16:creationId xmlns:a16="http://schemas.microsoft.com/office/drawing/2014/main" id="{48685CEE-1451-EF41-6411-F749184C2DFB}"/>
              </a:ext>
            </a:extLst>
          </p:cNvPr>
          <p:cNvPicPr>
            <a:picLocks noChangeAspect="1"/>
          </p:cNvPicPr>
          <p:nvPr/>
        </p:nvPicPr>
        <p:blipFill rotWithShape="1">
          <a:blip r:embed="rId2">
            <a:extLst>
              <a:ext uri="{28A0092B-C50C-407E-A947-70E740481C1C}">
                <a14:useLocalDpi xmlns:a14="http://schemas.microsoft.com/office/drawing/2010/main" val="0"/>
              </a:ext>
            </a:extLst>
          </a:blip>
          <a:srcRect l="2917" t="19630" r="71667" b="55185"/>
          <a:stretch/>
        </p:blipFill>
        <p:spPr>
          <a:xfrm>
            <a:off x="1447800" y="2933700"/>
            <a:ext cx="7028329" cy="3917429"/>
          </a:xfrm>
          <a:prstGeom prst="rect">
            <a:avLst/>
          </a:prstGeom>
        </p:spPr>
      </p:pic>
      <p:pic>
        <p:nvPicPr>
          <p:cNvPr id="6" name="Picture 5">
            <a:extLst>
              <a:ext uri="{FF2B5EF4-FFF2-40B4-BE49-F238E27FC236}">
                <a16:creationId xmlns:a16="http://schemas.microsoft.com/office/drawing/2014/main" id="{FCC701C2-2D54-B8B0-AB67-2B9A018C0ECC}"/>
              </a:ext>
            </a:extLst>
          </p:cNvPr>
          <p:cNvPicPr>
            <a:picLocks noChangeAspect="1"/>
          </p:cNvPicPr>
          <p:nvPr/>
        </p:nvPicPr>
        <p:blipFill rotWithShape="1">
          <a:blip r:embed="rId2">
            <a:extLst>
              <a:ext uri="{28A0092B-C50C-407E-A947-70E740481C1C}">
                <a14:useLocalDpi xmlns:a14="http://schemas.microsoft.com/office/drawing/2010/main" val="0"/>
              </a:ext>
            </a:extLst>
          </a:blip>
          <a:srcRect l="30833" t="18889" r="41250" b="55926"/>
          <a:stretch/>
        </p:blipFill>
        <p:spPr>
          <a:xfrm>
            <a:off x="10092578" y="2933699"/>
            <a:ext cx="6757147" cy="3917429"/>
          </a:xfrm>
          <a:prstGeom prst="rect">
            <a:avLst/>
          </a:prstGeom>
        </p:spPr>
      </p:pic>
    </p:spTree>
    <p:extLst>
      <p:ext uri="{BB962C8B-B14F-4D97-AF65-F5344CB8AC3E}">
        <p14:creationId xmlns:p14="http://schemas.microsoft.com/office/powerpoint/2010/main" val="26294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TotalTime>
  <Words>870</Words>
  <Application>Microsoft Office PowerPoint</Application>
  <PresentationFormat>Custom</PresentationFormat>
  <Paragraphs>44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Times New Roman</vt:lpstr>
      <vt:lpstr>Playfair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Gold and Grey Elevator pitch infographic</dc:title>
  <dc:creator>Krishna Prasath</dc:creator>
  <cp:lastModifiedBy>Krishna prasath</cp:lastModifiedBy>
  <cp:revision>4</cp:revision>
  <dcterms:created xsi:type="dcterms:W3CDTF">2006-08-16T00:00:00Z</dcterms:created>
  <dcterms:modified xsi:type="dcterms:W3CDTF">2024-05-05T10:51:48Z</dcterms:modified>
  <dc:identifier>DAGEQtN11Ug</dc:identifier>
</cp:coreProperties>
</file>