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64" r:id="rId2"/>
    <p:sldId id="257" r:id="rId3"/>
    <p:sldId id="267" r:id="rId4"/>
    <p:sldId id="259" r:id="rId5"/>
    <p:sldId id="260" r:id="rId6"/>
    <p:sldId id="261" r:id="rId7"/>
    <p:sldId id="263" r:id="rId8"/>
    <p:sldId id="268" r:id="rId9"/>
    <p:sldId id="265" r:id="rId10"/>
  </p:sldIdLst>
  <p:sldSz cx="20105688" cy="11310938"/>
  <p:notesSz cx="9144000" cy="6858000"/>
  <p:embeddedFontLst>
    <p:embeddedFont>
      <p:font typeface="Calibri" panose="020F0502020204030204" pitchFamily="34" charset="0"/>
      <p:regular r:id="rId12"/>
      <p:bold r:id="rId13"/>
      <p:italic r:id="rId14"/>
      <p:boldItalic r:id="rId15"/>
    </p:embeddedFont>
    <p:embeddedFont>
      <p:font typeface="Helvetica Neue" panose="020B0604020202020204" charset="0"/>
      <p:bold r:id="rId16"/>
      <p:boldItalic r:id="rId17"/>
    </p:embeddedFont>
    <p:embeddedFont>
      <p:font typeface="Playfair Displ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5" roundtripDataSignature="AMtx7mgoILST5aBznn3XGCQi5KXjqQYq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4AB765-4216-4AAF-854B-BC9D4FF87071}">
  <a:tblStyle styleId="{674AB765-4216-4AAF-854B-BC9D4FF870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53" d="100"/>
          <a:sy n="53" d="100"/>
        </p:scale>
        <p:origin x="437"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9144000" cy="6858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500" b="0" i="0" u="none">
              <a:solidFill>
                <a:srgbClr val="000000"/>
              </a:solidFill>
              <a:latin typeface="Arial"/>
              <a:ea typeface="Arial"/>
              <a:cs typeface="Arial"/>
              <a:sym typeface="Arial"/>
            </a:endParaRPr>
          </a:p>
        </p:txBody>
      </p:sp>
      <p:sp>
        <p:nvSpPr>
          <p:cNvPr id="4" name="Google Shape;4;n"/>
          <p:cNvSpPr>
            <a:spLocks noGrp="1" noRot="1" noChangeAspect="1"/>
          </p:cNvSpPr>
          <p:nvPr>
            <p:ph type="sldImg" idx="2"/>
          </p:nvPr>
        </p:nvSpPr>
        <p:spPr>
          <a:xfrm>
            <a:off x="-11798300" y="-11798300"/>
            <a:ext cx="11796712" cy="123174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a:spLocks noGrp="1"/>
          </p:cNvSpPr>
          <p:nvPr>
            <p:ph type="body" idx="1"/>
          </p:nvPr>
        </p:nvSpPr>
        <p:spPr>
          <a:xfrm>
            <a:off x="914400" y="3257550"/>
            <a:ext cx="7312025" cy="30829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31672363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7f4cac3c94_1_31: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7f4cac3c94_1_31: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09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f4cac3c94_1_43: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f4cac3c94_1_43: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13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f4cac3c94_1_50: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f4cac3c94_1_50: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08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f4cac3c94_1_75: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f4cac3c94_1_75: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028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f4cac3c94_1_75:notes"/>
          <p:cNvSpPr>
            <a:spLocks noGrp="1" noRot="1" noChangeAspect="1"/>
          </p:cNvSpPr>
          <p:nvPr>
            <p:ph type="sldImg" idx="2"/>
          </p:nvPr>
        </p:nvSpPr>
        <p:spPr>
          <a:xfrm>
            <a:off x="-16846550" y="-11798300"/>
            <a:ext cx="21893213" cy="123174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f4cac3c94_1_75:notes"/>
          <p:cNvSpPr txBox="1">
            <a:spLocks noGrp="1"/>
          </p:cNvSpPr>
          <p:nvPr>
            <p:ph type="body" idx="1"/>
          </p:nvPr>
        </p:nvSpPr>
        <p:spPr>
          <a:xfrm>
            <a:off x="914400" y="3257550"/>
            <a:ext cx="7311900" cy="308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15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1004887" y="10483850"/>
            <a:ext cx="4689475" cy="598487"/>
          </a:xfrm>
          <a:prstGeom prst="rect">
            <a:avLst/>
          </a:prstGeom>
          <a:noFill/>
          <a:ln>
            <a:noFill/>
          </a:ln>
        </p:spPr>
        <p:txBody>
          <a:bodyPr spcFirstLastPara="1" wrap="square" lIns="179625" tIns="89625" rIns="179625" bIns="896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5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sldNum" idx="12"/>
          </p:nvPr>
        </p:nvSpPr>
        <p:spPr>
          <a:xfrm>
            <a:off x="14409738" y="10483850"/>
            <a:ext cx="4689475" cy="598487"/>
          </a:xfrm>
          <a:prstGeom prst="rect">
            <a:avLst/>
          </a:prstGeom>
          <a:noFill/>
          <a:ln>
            <a:noFill/>
          </a:ln>
        </p:spPr>
        <p:txBody>
          <a:bodyPr spcFirstLastPara="1" wrap="square" lIns="179625" tIns="89625" rIns="179625" bIns="89625" anchor="ctr" anchorCtr="0">
            <a:noAutofit/>
          </a:bodyPr>
          <a:lstStyle>
            <a:lvl1pPr marL="0" lvl="0" indent="0" algn="r">
              <a:lnSpc>
                <a:spcPct val="100000"/>
              </a:lnSpc>
              <a:spcBef>
                <a:spcPts val="0"/>
              </a:spcBef>
              <a:spcAft>
                <a:spcPts val="0"/>
              </a:spcAft>
              <a:buNone/>
              <a:defRPr sz="2400">
                <a:solidFill>
                  <a:srgbClr val="898989"/>
                </a:solidFill>
                <a:latin typeface="Calibri"/>
                <a:ea typeface="Calibri"/>
                <a:cs typeface="Calibri"/>
                <a:sym typeface="Calibri"/>
              </a:defRPr>
            </a:lvl1pPr>
            <a:lvl2pPr marL="0" lvl="1" indent="0" algn="r">
              <a:lnSpc>
                <a:spcPct val="100000"/>
              </a:lnSpc>
              <a:spcBef>
                <a:spcPts val="0"/>
              </a:spcBef>
              <a:spcAft>
                <a:spcPts val="0"/>
              </a:spcAft>
              <a:buNone/>
              <a:defRPr sz="2400">
                <a:solidFill>
                  <a:srgbClr val="898989"/>
                </a:solidFill>
                <a:latin typeface="Calibri"/>
                <a:ea typeface="Calibri"/>
                <a:cs typeface="Calibri"/>
                <a:sym typeface="Calibri"/>
              </a:defRPr>
            </a:lvl2pPr>
            <a:lvl3pPr marL="0" lvl="2" indent="0" algn="r">
              <a:lnSpc>
                <a:spcPct val="100000"/>
              </a:lnSpc>
              <a:spcBef>
                <a:spcPts val="0"/>
              </a:spcBef>
              <a:spcAft>
                <a:spcPts val="0"/>
              </a:spcAft>
              <a:buNone/>
              <a:defRPr sz="2400">
                <a:solidFill>
                  <a:srgbClr val="898989"/>
                </a:solidFill>
                <a:latin typeface="Calibri"/>
                <a:ea typeface="Calibri"/>
                <a:cs typeface="Calibri"/>
                <a:sym typeface="Calibri"/>
              </a:defRPr>
            </a:lvl3pPr>
            <a:lvl4pPr marL="0" lvl="3" indent="0" algn="r">
              <a:lnSpc>
                <a:spcPct val="100000"/>
              </a:lnSpc>
              <a:spcBef>
                <a:spcPts val="0"/>
              </a:spcBef>
              <a:spcAft>
                <a:spcPts val="0"/>
              </a:spcAft>
              <a:buNone/>
              <a:defRPr sz="2400">
                <a:solidFill>
                  <a:srgbClr val="898989"/>
                </a:solidFill>
                <a:latin typeface="Calibri"/>
                <a:ea typeface="Calibri"/>
                <a:cs typeface="Calibri"/>
                <a:sym typeface="Calibri"/>
              </a:defRPr>
            </a:lvl4pPr>
            <a:lvl5pPr marL="0" lvl="4" indent="0" algn="r">
              <a:lnSpc>
                <a:spcPct val="100000"/>
              </a:lnSpc>
              <a:spcBef>
                <a:spcPts val="0"/>
              </a:spcBef>
              <a:spcAft>
                <a:spcPts val="0"/>
              </a:spcAft>
              <a:buNone/>
              <a:defRPr sz="2400">
                <a:solidFill>
                  <a:srgbClr val="898989"/>
                </a:solidFill>
                <a:latin typeface="Calibri"/>
                <a:ea typeface="Calibri"/>
                <a:cs typeface="Calibri"/>
                <a:sym typeface="Calibri"/>
              </a:defRPr>
            </a:lvl5pPr>
            <a:lvl6pPr marL="0" lvl="5" indent="0" algn="r">
              <a:lnSpc>
                <a:spcPct val="100000"/>
              </a:lnSpc>
              <a:spcBef>
                <a:spcPts val="0"/>
              </a:spcBef>
              <a:spcAft>
                <a:spcPts val="0"/>
              </a:spcAft>
              <a:buNone/>
              <a:defRPr sz="2400">
                <a:solidFill>
                  <a:srgbClr val="898989"/>
                </a:solidFill>
                <a:latin typeface="Calibri"/>
                <a:ea typeface="Calibri"/>
                <a:cs typeface="Calibri"/>
                <a:sym typeface="Calibri"/>
              </a:defRPr>
            </a:lvl6pPr>
            <a:lvl7pPr marL="0" lvl="6" indent="0" algn="r">
              <a:lnSpc>
                <a:spcPct val="100000"/>
              </a:lnSpc>
              <a:spcBef>
                <a:spcPts val="0"/>
              </a:spcBef>
              <a:spcAft>
                <a:spcPts val="0"/>
              </a:spcAft>
              <a:buNone/>
              <a:defRPr sz="2400">
                <a:solidFill>
                  <a:srgbClr val="898989"/>
                </a:solidFill>
                <a:latin typeface="Calibri"/>
                <a:ea typeface="Calibri"/>
                <a:cs typeface="Calibri"/>
                <a:sym typeface="Calibri"/>
              </a:defRPr>
            </a:lvl7pPr>
            <a:lvl8pPr marL="0" lvl="7" indent="0" algn="r">
              <a:lnSpc>
                <a:spcPct val="100000"/>
              </a:lnSpc>
              <a:spcBef>
                <a:spcPts val="0"/>
              </a:spcBef>
              <a:spcAft>
                <a:spcPts val="0"/>
              </a:spcAft>
              <a:buNone/>
              <a:defRPr sz="2400">
                <a:solidFill>
                  <a:srgbClr val="898989"/>
                </a:solidFill>
                <a:latin typeface="Calibri"/>
                <a:ea typeface="Calibri"/>
                <a:cs typeface="Calibri"/>
                <a:sym typeface="Calibri"/>
              </a:defRPr>
            </a:lvl8pPr>
            <a:lvl9pPr marL="0" lvl="8" indent="0" algn="r">
              <a:lnSpc>
                <a:spcPct val="100000"/>
              </a:lnSpc>
              <a:spcBef>
                <a:spcPts val="0"/>
              </a:spcBef>
              <a:spcAft>
                <a:spcPts val="0"/>
              </a:spcAft>
              <a:buNone/>
              <a:defRPr sz="2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1_Blank">
    <p:spTree>
      <p:nvGrpSpPr>
        <p:cNvPr id="1" name=""/>
        <p:cNvGrpSpPr/>
        <p:nvPr/>
      </p:nvGrpSpPr>
      <p:grpSpPr>
        <a:xfrm>
          <a:off x="0" y="0"/>
          <a:ext cx="0" cy="0"/>
          <a:chOff x="0" y="0"/>
          <a:chExt cx="0" cy="0"/>
        </a:xfrm>
      </p:grpSpPr>
      <p:sp>
        <p:nvSpPr>
          <p:cNvPr id="2" name="Holder 4"/>
          <p:cNvSpPr>
            <a:spLocks noGrp="1"/>
          </p:cNvSpPr>
          <p:nvPr>
            <p:ph type="ftr" sz="quarter" idx="10"/>
          </p:nvPr>
        </p:nvSpPr>
        <p:spPr>
          <a:xfrm>
            <a:off x="6836315" y="10518665"/>
            <a:ext cx="6433058" cy="566817"/>
          </a:xfrm>
          <a:prstGeom prst="rect">
            <a:avLst/>
          </a:prstGeom>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89ECE063-9681-4ED3-873E-6A6C741C1506}" type="datetimeFigureOut">
              <a:rPr lang="en-US" altLang="en-US"/>
              <a:pPr>
                <a:defRPr/>
              </a:pPr>
              <a:t>4/27/2021</a:t>
            </a:fld>
            <a:endParaRPr lang="en-US" altLang="en-US"/>
          </a:p>
        </p:txBody>
      </p:sp>
      <p:sp>
        <p:nvSpPr>
          <p:cNvPr id="4" name="Holder 6"/>
          <p:cNvSpPr>
            <a:spLocks noGrp="1"/>
          </p:cNvSpPr>
          <p:nvPr>
            <p:ph type="sldNum" sz="quarter" idx="12"/>
          </p:nvPr>
        </p:nvSpPr>
        <p:spPr/>
        <p:txBody>
          <a:bodyPr/>
          <a:lstStyle>
            <a:lvl1pPr>
              <a:defRPr/>
            </a:lvl1pPr>
          </a:lstStyle>
          <a:p>
            <a:pPr>
              <a:defRPr/>
            </a:pPr>
            <a:fld id="{6CEFA4E3-1065-4598-8011-247F8FBAECAD}" type="slidenum">
              <a:rPr lang="en-US" altLang="en-US"/>
              <a:pPr>
                <a:defRPr/>
              </a:pPr>
              <a:t>‹#›</a:t>
            </a:fld>
            <a:endParaRPr lang="en-US" altLang="en-US"/>
          </a:p>
        </p:txBody>
      </p:sp>
    </p:spTree>
    <p:extLst>
      <p:ext uri="{BB962C8B-B14F-4D97-AF65-F5344CB8AC3E}">
        <p14:creationId xmlns:p14="http://schemas.microsoft.com/office/powerpoint/2010/main" val="578369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
        <p:cNvGrpSpPr/>
        <p:nvPr/>
      </p:nvGrpSpPr>
      <p:grpSpPr>
        <a:xfrm>
          <a:off x="0" y="0"/>
          <a:ext cx="0" cy="0"/>
          <a:chOff x="0" y="0"/>
          <a:chExt cx="0" cy="0"/>
        </a:xfrm>
      </p:grpSpPr>
      <p:sp>
        <p:nvSpPr>
          <p:cNvPr id="7" name="Google Shape;7;p2"/>
          <p:cNvSpPr/>
          <p:nvPr/>
        </p:nvSpPr>
        <p:spPr>
          <a:xfrm>
            <a:off x="0" y="0"/>
            <a:ext cx="20104101" cy="11309350"/>
          </a:xfrm>
          <a:prstGeom prst="rect">
            <a:avLst/>
          </a:prstGeom>
          <a:solidFill>
            <a:srgbClr val="FFFFFF">
              <a:alpha val="98823"/>
            </a:srgbClr>
          </a:solidFill>
          <a:ln w="76300" cap="sq"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500" b="0" i="0" u="none">
              <a:solidFill>
                <a:srgbClr val="000000"/>
              </a:solidFill>
              <a:latin typeface="Arial"/>
              <a:ea typeface="Arial"/>
              <a:cs typeface="Arial"/>
              <a:sym typeface="Arial"/>
            </a:endParaRPr>
          </a:p>
        </p:txBody>
      </p:sp>
      <p:sp>
        <p:nvSpPr>
          <p:cNvPr id="8" name="Google Shape;8;p2"/>
          <p:cNvSpPr txBox="1"/>
          <p:nvPr/>
        </p:nvSpPr>
        <p:spPr>
          <a:xfrm>
            <a:off x="1822450" y="438150"/>
            <a:ext cx="2058987" cy="584200"/>
          </a:xfrm>
          <a:prstGeom prst="rect">
            <a:avLst/>
          </a:prstGeom>
          <a:noFill/>
          <a:ln>
            <a:noFill/>
          </a:ln>
        </p:spPr>
        <p:txBody>
          <a:bodyPr spcFirstLastPara="1" wrap="square" lIns="0" tIns="17275" rIns="0" bIns="0" anchor="t" anchorCtr="0">
            <a:spAutoFit/>
          </a:bodyPr>
          <a:lstStyle/>
          <a:p>
            <a:pPr marL="12700" marR="0" lvl="0" indent="0" algn="l" rtl="0">
              <a:lnSpc>
                <a:spcPct val="100000"/>
              </a:lnSpc>
              <a:spcBef>
                <a:spcPts val="0"/>
              </a:spcBef>
              <a:spcAft>
                <a:spcPts val="0"/>
              </a:spcAft>
              <a:buClr>
                <a:srgbClr val="231F20"/>
              </a:buClr>
              <a:buSzPts val="1800"/>
              <a:buFont typeface="Helvetica Neue"/>
              <a:buNone/>
            </a:pPr>
            <a:r>
              <a:rPr lang="en-US" sz="1800" b="1" i="0" u="none">
                <a:solidFill>
                  <a:srgbClr val="231F20"/>
                </a:solidFill>
                <a:latin typeface="Helvetica Neue"/>
                <a:ea typeface="Helvetica Neue"/>
                <a:cs typeface="Helvetica Neue"/>
                <a:sym typeface="Helvetica Neue"/>
              </a:rPr>
              <a:t>RV College of</a:t>
            </a:r>
            <a:endParaRPr/>
          </a:p>
          <a:p>
            <a:pPr marL="12700" marR="0" lvl="0" indent="0" algn="l" rtl="0">
              <a:lnSpc>
                <a:spcPct val="100000"/>
              </a:lnSpc>
              <a:spcBef>
                <a:spcPts val="100"/>
              </a:spcBef>
              <a:spcAft>
                <a:spcPts val="0"/>
              </a:spcAft>
              <a:buClr>
                <a:srgbClr val="231F20"/>
              </a:buClr>
              <a:buSzPts val="1800"/>
              <a:buFont typeface="Helvetica Neue"/>
              <a:buNone/>
            </a:pPr>
            <a:r>
              <a:rPr lang="en-US" sz="1800" b="1" i="0" u="none">
                <a:solidFill>
                  <a:srgbClr val="231F20"/>
                </a:solidFill>
                <a:latin typeface="Helvetica Neue"/>
                <a:ea typeface="Helvetica Neue"/>
                <a:cs typeface="Helvetica Neue"/>
                <a:sym typeface="Helvetica Neue"/>
              </a:rPr>
              <a:t>Engineering </a:t>
            </a:r>
            <a:endParaRPr/>
          </a:p>
        </p:txBody>
      </p:sp>
      <p:sp>
        <p:nvSpPr>
          <p:cNvPr id="9" name="Google Shape;9;p2"/>
          <p:cNvSpPr txBox="1"/>
          <p:nvPr/>
        </p:nvSpPr>
        <p:spPr>
          <a:xfrm>
            <a:off x="14320838" y="407987"/>
            <a:ext cx="5202237" cy="5222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10" name="Google Shape;10;p2"/>
          <p:cNvPicPr preferRelativeResize="0"/>
          <p:nvPr/>
        </p:nvPicPr>
        <p:blipFill rotWithShape="1">
          <a:blip r:embed="rId4">
            <a:alphaModFix/>
          </a:blip>
          <a:srcRect/>
          <a:stretch/>
        </p:blipFill>
        <p:spPr>
          <a:xfrm>
            <a:off x="909637" y="312737"/>
            <a:ext cx="838200" cy="814387"/>
          </a:xfrm>
          <a:prstGeom prst="rect">
            <a:avLst/>
          </a:prstGeom>
          <a:noFill/>
          <a:ln>
            <a:noFill/>
          </a:ln>
        </p:spPr>
      </p:pic>
      <p:sp>
        <p:nvSpPr>
          <p:cNvPr id="11" name="Google Shape;11;p2"/>
          <p:cNvSpPr/>
          <p:nvPr/>
        </p:nvSpPr>
        <p:spPr>
          <a:xfrm>
            <a:off x="0" y="0"/>
            <a:ext cx="20104101" cy="11309350"/>
          </a:xfrm>
          <a:prstGeom prst="rect">
            <a:avLst/>
          </a:prstGeom>
          <a:solidFill>
            <a:srgbClr val="FFFFFF">
              <a:alpha val="98823"/>
            </a:srgbClr>
          </a:solidFill>
          <a:ln w="76300" cap="sq"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500" b="0" i="0" u="none">
              <a:solidFill>
                <a:srgbClr val="000000"/>
              </a:solidFill>
              <a:latin typeface="Arial"/>
              <a:ea typeface="Arial"/>
              <a:cs typeface="Arial"/>
              <a:sym typeface="Arial"/>
            </a:endParaRPr>
          </a:p>
        </p:txBody>
      </p:sp>
      <p:sp>
        <p:nvSpPr>
          <p:cNvPr id="12" name="Google Shape;12;p2"/>
          <p:cNvSpPr txBox="1"/>
          <p:nvPr/>
        </p:nvSpPr>
        <p:spPr>
          <a:xfrm>
            <a:off x="2508250" y="720725"/>
            <a:ext cx="3810000" cy="1811337"/>
          </a:xfrm>
          <a:prstGeom prst="rect">
            <a:avLst/>
          </a:prstGeom>
          <a:noFill/>
          <a:ln>
            <a:noFill/>
          </a:ln>
        </p:spPr>
        <p:txBody>
          <a:bodyPr spcFirstLastPara="1" wrap="square" lIns="0" tIns="13300" rIns="0" bIns="0" anchor="t" anchorCtr="0">
            <a:spAutoFit/>
          </a:bodyPr>
          <a:lstStyle/>
          <a:p>
            <a:pPr marL="12700" marR="0" lvl="0" indent="0" algn="l" rtl="0">
              <a:lnSpc>
                <a:spcPct val="109523"/>
              </a:lnSpc>
              <a:spcBef>
                <a:spcPts val="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RV College of </a:t>
            </a:r>
            <a:endParaRPr/>
          </a:p>
          <a:p>
            <a:pPr marL="12700" marR="0" lvl="0" indent="0" algn="l" rtl="0">
              <a:lnSpc>
                <a:spcPct val="109523"/>
              </a:lnSpc>
              <a:spcBef>
                <a:spcPts val="10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Engineering</a:t>
            </a:r>
            <a:endParaRPr/>
          </a:p>
        </p:txBody>
      </p:sp>
      <p:sp>
        <p:nvSpPr>
          <p:cNvPr id="13" name="Google Shape;13;p2"/>
          <p:cNvSpPr txBox="1"/>
          <p:nvPr/>
        </p:nvSpPr>
        <p:spPr>
          <a:xfrm>
            <a:off x="15463838" y="322262"/>
            <a:ext cx="4364037" cy="469900"/>
          </a:xfrm>
          <a:prstGeom prst="rect">
            <a:avLst/>
          </a:prstGeom>
          <a:noFill/>
          <a:ln>
            <a:noFill/>
          </a:ln>
        </p:spPr>
        <p:txBody>
          <a:bodyPr spcFirstLastPara="1" wrap="square" lIns="0" tIns="126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14" name="Google Shape;14;p2"/>
          <p:cNvPicPr preferRelativeResize="0"/>
          <p:nvPr/>
        </p:nvPicPr>
        <p:blipFill rotWithShape="1">
          <a:blip r:embed="rId4">
            <a:alphaModFix/>
          </a:blip>
          <a:srcRect/>
          <a:stretch/>
        </p:blipFill>
        <p:spPr>
          <a:xfrm>
            <a:off x="833437" y="703262"/>
            <a:ext cx="1447800" cy="1406525"/>
          </a:xfrm>
          <a:prstGeom prst="rect">
            <a:avLst/>
          </a:prstGeom>
          <a:noFill/>
          <a:ln>
            <a:noFill/>
          </a:ln>
        </p:spPr>
      </p:pic>
      <p:sp>
        <p:nvSpPr>
          <p:cNvPr id="15" name="Google Shape;15;p2"/>
          <p:cNvSpPr txBox="1">
            <a:spLocks noGrp="1"/>
          </p:cNvSpPr>
          <p:nvPr>
            <p:ph type="title"/>
          </p:nvPr>
        </p:nvSpPr>
        <p:spPr>
          <a:xfrm>
            <a:off x="1004887" y="452437"/>
            <a:ext cx="18094325" cy="1882775"/>
          </a:xfrm>
          <a:prstGeom prst="rect">
            <a:avLst/>
          </a:prstGeom>
          <a:noFill/>
          <a:ln>
            <a:noFill/>
          </a:ln>
        </p:spPr>
        <p:txBody>
          <a:bodyPr spcFirstLastPara="1" wrap="square" lIns="179625" tIns="89625" rIns="179625" bIns="89625" anchor="ctr" anchorCtr="0">
            <a:noAutofit/>
          </a:bodyPr>
          <a:lstStyle>
            <a:lvl1pPr marR="0" lvl="0"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SzPts val="1400"/>
              <a:buNone/>
              <a:defRPr sz="8600" b="0" i="0" u="none" strike="noStrike" cap="none">
                <a:solidFill>
                  <a:srgbClr val="000000"/>
                </a:solidFill>
                <a:latin typeface="Calibri"/>
                <a:ea typeface="Calibri"/>
                <a:cs typeface="Calibri"/>
                <a:sym typeface="Calibri"/>
              </a:defRPr>
            </a:lvl9pPr>
          </a:lstStyle>
          <a:p>
            <a:endParaRPr/>
          </a:p>
        </p:txBody>
      </p:sp>
      <p:sp>
        <p:nvSpPr>
          <p:cNvPr id="16" name="Google Shape;16;p2"/>
          <p:cNvSpPr txBox="1">
            <a:spLocks noGrp="1"/>
          </p:cNvSpPr>
          <p:nvPr>
            <p:ph type="body" idx="1"/>
          </p:nvPr>
        </p:nvSpPr>
        <p:spPr>
          <a:xfrm>
            <a:off x="1004887" y="2640012"/>
            <a:ext cx="18094325" cy="7461250"/>
          </a:xfrm>
          <a:prstGeom prst="rect">
            <a:avLst/>
          </a:prstGeom>
          <a:noFill/>
          <a:ln>
            <a:noFill/>
          </a:ln>
        </p:spPr>
        <p:txBody>
          <a:bodyPr spcFirstLastPara="1" wrap="square" lIns="179625" tIns="89625" rIns="179625" bIns="89625" anchor="t" anchorCtr="0">
            <a:noAutofit/>
          </a:bodyPr>
          <a:lstStyle>
            <a:lvl1pPr marL="457200" marR="0" lvl="0" indent="-228600" algn="l" rtl="0">
              <a:lnSpc>
                <a:spcPct val="100000"/>
              </a:lnSpc>
              <a:spcBef>
                <a:spcPts val="1500"/>
              </a:spcBef>
              <a:spcAft>
                <a:spcPts val="0"/>
              </a:spcAft>
              <a:buSzPts val="1400"/>
              <a:buNone/>
              <a:defRPr sz="63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1300"/>
              </a:spcBef>
              <a:spcAft>
                <a:spcPts val="0"/>
              </a:spcAft>
              <a:buSzPts val="1400"/>
              <a:buNone/>
              <a:defRPr sz="55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1100"/>
              </a:spcBef>
              <a:spcAft>
                <a:spcPts val="0"/>
              </a:spcAft>
              <a:buSzPts val="1400"/>
              <a:buNone/>
              <a:defRPr sz="47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900"/>
              </a:spcBef>
              <a:spcAft>
                <a:spcPts val="0"/>
              </a:spcAft>
              <a:buSzPts val="1400"/>
              <a:buNone/>
              <a:defRPr sz="3900" b="0" i="0" u="none" strike="noStrike" cap="none">
                <a:solidFill>
                  <a:srgbClr val="000000"/>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1004887" y="10483850"/>
            <a:ext cx="4689475" cy="598487"/>
          </a:xfrm>
          <a:prstGeom prst="rect">
            <a:avLst/>
          </a:prstGeom>
          <a:noFill/>
          <a:ln>
            <a:noFill/>
          </a:ln>
        </p:spPr>
        <p:txBody>
          <a:bodyPr spcFirstLastPara="1" wrap="square" lIns="179625" tIns="89625" rIns="179625" bIns="89625" anchor="ctr" anchorCtr="0">
            <a:noAutofit/>
          </a:bodyPr>
          <a:lstStyle>
            <a:lvl1pPr marR="0" lvl="0" algn="l" rtl="0">
              <a:lnSpc>
                <a:spcPct val="100000"/>
              </a:lnSpc>
              <a:spcBef>
                <a:spcPts val="0"/>
              </a:spcBef>
              <a:spcAft>
                <a:spcPts val="0"/>
              </a:spcAft>
              <a:buSzPts val="1400"/>
              <a:buNone/>
              <a:defRPr sz="24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500" b="0" i="0" u="none" strike="noStrike" cap="none">
                <a:solidFill>
                  <a:srgbClr val="000000"/>
                </a:solidFill>
                <a:latin typeface="Arial"/>
                <a:ea typeface="Arial"/>
                <a:cs typeface="Arial"/>
                <a:sym typeface="Arial"/>
              </a:defRPr>
            </a:lvl9pPr>
          </a:lstStyle>
          <a:p>
            <a:endParaRPr/>
          </a:p>
        </p:txBody>
      </p:sp>
      <p:sp>
        <p:nvSpPr>
          <p:cNvPr id="18" name="Google Shape;18;p2"/>
          <p:cNvSpPr/>
          <p:nvPr/>
        </p:nvSpPr>
        <p:spPr>
          <a:xfrm>
            <a:off x="6870700" y="10483850"/>
            <a:ext cx="6365875" cy="601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500" b="0" i="0" u="none">
              <a:solidFill>
                <a:srgbClr val="000000"/>
              </a:solidFill>
              <a:latin typeface="Arial"/>
              <a:ea typeface="Arial"/>
              <a:cs typeface="Arial"/>
              <a:sym typeface="Arial"/>
            </a:endParaRPr>
          </a:p>
        </p:txBody>
      </p:sp>
      <p:sp>
        <p:nvSpPr>
          <p:cNvPr id="19" name="Google Shape;19;p2"/>
          <p:cNvSpPr txBox="1">
            <a:spLocks noGrp="1"/>
          </p:cNvSpPr>
          <p:nvPr>
            <p:ph type="sldNum" idx="12"/>
          </p:nvPr>
        </p:nvSpPr>
        <p:spPr>
          <a:xfrm>
            <a:off x="14409738" y="10483850"/>
            <a:ext cx="4689475" cy="598487"/>
          </a:xfrm>
          <a:prstGeom prst="rect">
            <a:avLst/>
          </a:prstGeom>
          <a:noFill/>
          <a:ln>
            <a:noFill/>
          </a:ln>
        </p:spPr>
        <p:txBody>
          <a:bodyPr spcFirstLastPara="1" wrap="square" lIns="179625" tIns="89625" rIns="179625" bIns="89625" anchor="ctr" anchorCtr="0">
            <a:noAutofit/>
          </a:bodyPr>
          <a:lstStyle>
            <a:lvl1pPr marL="0" marR="0" lvl="0"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2400"/>
              <a:buFont typeface="Calibri"/>
              <a:buNone/>
              <a:defRPr sz="2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9" y="695"/>
            <a:ext cx="20105688" cy="11310243"/>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r>
              <a:rPr lang="en-IN" dirty="0">
                <a:solidFill>
                  <a:srgbClr val="FFFFFF"/>
                </a:solidFill>
              </a:rPr>
              <a:t>                                                                        </a:t>
            </a:r>
          </a:p>
        </p:txBody>
      </p:sp>
      <p:sp>
        <p:nvSpPr>
          <p:cNvPr id="9219" name="object 2"/>
          <p:cNvSpPr txBox="1">
            <a:spLocks noChangeArrowheads="1"/>
          </p:cNvSpPr>
          <p:nvPr/>
        </p:nvSpPr>
        <p:spPr bwMode="auto">
          <a:xfrm>
            <a:off x="1945383" y="3072815"/>
            <a:ext cx="15179727" cy="4579460"/>
          </a:xfrm>
          <a:prstGeom prst="rect">
            <a:avLst/>
          </a:prstGeom>
          <a:noFill/>
          <a:ln>
            <a:solidFill>
              <a:schemeClr val="accent1">
                <a:lumMod val="40000"/>
                <a:lumOff val="60000"/>
              </a:schemeClr>
            </a:solidFill>
          </a:ln>
          <a:extLst>
            <a:ext uri="{909E8E84-426E-40DD-AFC4-6F175D3DCCD1}">
              <a14:hiddenFill xmlns:a14="http://schemas.microsoft.com/office/drawing/2010/main">
                <a:solidFill>
                  <a:srgbClr val="FFFFFF"/>
                </a:solidFill>
              </a14:hiddenFill>
            </a:ext>
          </a:extLst>
        </p:spPr>
        <p:txBody>
          <a:bodyPr wrap="square" lIns="0" tIns="11431"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marL="0" lvl="0" algn="ctr">
              <a:spcBef>
                <a:spcPts val="0"/>
              </a:spcBef>
              <a:buClr>
                <a:srgbClr val="1F497D"/>
              </a:buClr>
              <a:buSzPts val="3200"/>
            </a:pPr>
            <a:r>
              <a:rPr lang="en-US" sz="7200" dirty="0">
                <a:solidFill>
                  <a:srgbClr val="1F497D"/>
                </a:solidFill>
                <a:latin typeface="Times New Roman" panose="02020603050405020304" pitchFamily="18" charset="0"/>
                <a:ea typeface="Times New Roman"/>
                <a:cs typeface="Times New Roman" panose="02020603050405020304" pitchFamily="18" charset="0"/>
                <a:sym typeface="Times New Roman"/>
              </a:rPr>
              <a:t>       </a:t>
            </a:r>
            <a:r>
              <a:rPr lang="en-US" sz="8000" dirty="0">
                <a:solidFill>
                  <a:srgbClr val="1F497D"/>
                </a:solidFill>
                <a:latin typeface="Times New Roman" panose="02020603050405020304" pitchFamily="18" charset="0"/>
                <a:ea typeface="Times New Roman"/>
                <a:cs typeface="Times New Roman" panose="02020603050405020304" pitchFamily="18" charset="0"/>
                <a:sym typeface="Times New Roman"/>
              </a:rPr>
              <a:t>Computer Communication </a:t>
            </a:r>
          </a:p>
          <a:p>
            <a:pPr marL="0" lvl="0" algn="ctr">
              <a:spcBef>
                <a:spcPts val="0"/>
              </a:spcBef>
              <a:buClr>
                <a:srgbClr val="1F497D"/>
              </a:buClr>
              <a:buSzPts val="3200"/>
            </a:pPr>
            <a:r>
              <a:rPr lang="en-US" sz="8000" dirty="0">
                <a:solidFill>
                  <a:srgbClr val="1F497D"/>
                </a:solidFill>
                <a:latin typeface="Times New Roman" panose="02020603050405020304" pitchFamily="18" charset="0"/>
                <a:ea typeface="Times New Roman"/>
                <a:cs typeface="Times New Roman" panose="02020603050405020304" pitchFamily="18" charset="0"/>
                <a:sym typeface="Times New Roman"/>
              </a:rPr>
              <a:t> Networks</a:t>
            </a:r>
          </a:p>
          <a:p>
            <a:pPr marL="0" lvl="0" algn="ctr">
              <a:spcBef>
                <a:spcPts val="0"/>
              </a:spcBef>
              <a:buClr>
                <a:srgbClr val="1F497D"/>
              </a:buClr>
              <a:buSzPts val="3200"/>
            </a:pPr>
            <a:r>
              <a:rPr lang="en-US" sz="4400" b="1" dirty="0">
                <a:solidFill>
                  <a:srgbClr val="1F497D"/>
                </a:solidFill>
                <a:latin typeface="Times New Roman" panose="02020603050405020304" pitchFamily="18" charset="0"/>
                <a:cs typeface="Times New Roman" panose="02020603050405020304" pitchFamily="18" charset="0"/>
                <a:sym typeface="Times New Roman"/>
              </a:rPr>
              <a:t>TOPIC:IMPLEMENTATION OF SMART GARAGE SYSTEM USING CISCO PACKET TRACER SIMULATOR</a:t>
            </a:r>
            <a:r>
              <a:rPr lang="en-US" sz="5400" b="1" dirty="0">
                <a:solidFill>
                  <a:srgbClr val="1F497D"/>
                </a:solidFill>
                <a:latin typeface="Times New Roman" panose="02020603050405020304" pitchFamily="18" charset="0"/>
                <a:cs typeface="Times New Roman" panose="02020603050405020304" pitchFamily="18" charset="0"/>
                <a:sym typeface="Times New Roman"/>
              </a:rPr>
              <a:t> </a:t>
            </a:r>
            <a:endParaRPr lang="en-IN" sz="3600" b="1" dirty="0">
              <a:solidFill>
                <a:schemeClr val="accent5">
                  <a:lumMod val="50000"/>
                </a:schemeClr>
              </a:solidFill>
              <a:latin typeface="Times New Roman" panose="02020603050405020304" pitchFamily="18" charset="0"/>
              <a:cs typeface="Times New Roman" panose="02020603050405020304" pitchFamily="18" charset="0"/>
            </a:endParaRPr>
          </a:p>
          <a:p>
            <a:pPr algn="ctr">
              <a:spcBef>
                <a:spcPts val="88"/>
              </a:spcBef>
            </a:pPr>
            <a:endParaRPr lang="en-US" altLang="en-US" sz="3800" b="1" dirty="0">
              <a:solidFill>
                <a:srgbClr val="002060"/>
              </a:solidFill>
              <a:latin typeface="Times New Roman" panose="02020603050405020304" pitchFamily="18" charset="0"/>
              <a:cs typeface="Times New Roman" panose="02020603050405020304" pitchFamily="18" charset="0"/>
            </a:endParaRPr>
          </a:p>
        </p:txBody>
      </p:sp>
      <p:sp>
        <p:nvSpPr>
          <p:cNvPr id="9222" name="object 5"/>
          <p:cNvSpPr>
            <a:spLocks noChangeArrowheads="1"/>
          </p:cNvSpPr>
          <p:nvPr/>
        </p:nvSpPr>
        <p:spPr bwMode="auto">
          <a:xfrm>
            <a:off x="5604318" y="1337128"/>
            <a:ext cx="146062" cy="1476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a:p>
        </p:txBody>
      </p:sp>
      <p:sp>
        <p:nvSpPr>
          <p:cNvPr id="6" name="object 6"/>
          <p:cNvSpPr txBox="1"/>
          <p:nvPr/>
        </p:nvSpPr>
        <p:spPr>
          <a:xfrm>
            <a:off x="2508448" y="721130"/>
            <a:ext cx="3810301" cy="1231997"/>
          </a:xfrm>
          <a:prstGeom prst="rect">
            <a:avLst/>
          </a:prstGeom>
        </p:spPr>
        <p:txBody>
          <a:bodyPr lIns="0" tIns="13336" rIns="0" bIns="0">
            <a:spAutoFit/>
          </a:bodyPr>
          <a:lstStyle/>
          <a:p>
            <a:pPr marL="12701">
              <a:lnSpc>
                <a:spcPts val="4695"/>
              </a:lnSpc>
              <a:spcBef>
                <a:spcPts val="105"/>
              </a:spcBef>
              <a:defRPr/>
            </a:pPr>
            <a:endParaRPr lang="en-IN" sz="4250" b="1" spc="-35" dirty="0">
              <a:solidFill>
                <a:srgbClr val="FFFFFF"/>
              </a:solidFill>
              <a:latin typeface="Helvetica-Bold"/>
              <a:ea typeface="ＭＳ Ｐゴシック" charset="0"/>
              <a:cs typeface="Helvetica-Bold"/>
            </a:endParaRPr>
          </a:p>
          <a:p>
            <a:pPr marL="12701">
              <a:lnSpc>
                <a:spcPts val="4695"/>
              </a:lnSpc>
              <a:spcBef>
                <a:spcPts val="105"/>
              </a:spcBef>
              <a:defRPr/>
            </a:pPr>
            <a:r>
              <a:rPr lang="en-IN" sz="4250" b="1" spc="-35" dirty="0">
                <a:solidFill>
                  <a:srgbClr val="FFFFFF"/>
                </a:solidFill>
                <a:latin typeface="Helvetica-Bold"/>
                <a:ea typeface="ＭＳ Ｐゴシック" charset="0"/>
                <a:cs typeface="Helvetica-Bold"/>
              </a:rPr>
              <a:t>Engineering</a:t>
            </a:r>
            <a:endParaRPr sz="4250" dirty="0">
              <a:latin typeface="Helvetica-Bold"/>
              <a:ea typeface="ＭＳ Ｐゴシック" charset="0"/>
              <a:cs typeface="Helvetica-Bold"/>
            </a:endParaRPr>
          </a:p>
        </p:txBody>
      </p:sp>
      <p:sp>
        <p:nvSpPr>
          <p:cNvPr id="11" name="Google Shape;30;p1"/>
          <p:cNvSpPr txBox="1"/>
          <p:nvPr/>
        </p:nvSpPr>
        <p:spPr>
          <a:xfrm>
            <a:off x="12823902" y="10463384"/>
            <a:ext cx="6869152" cy="1143300"/>
          </a:xfrm>
          <a:prstGeom prst="rect">
            <a:avLst/>
          </a:prstGeom>
          <a:noFill/>
          <a:ln>
            <a:noFill/>
          </a:ln>
        </p:spPr>
        <p:txBody>
          <a:bodyPr spcFirstLastPara="1" wrap="square" lIns="179625" tIns="89625" rIns="179625" bIns="89625" anchor="t" anchorCtr="0">
            <a:noAutofit/>
          </a:bodyPr>
          <a:lstStyle/>
          <a:p>
            <a:pPr marL="0" marR="0" lvl="0" indent="0" algn="l" rtl="0">
              <a:lnSpc>
                <a:spcPct val="100000"/>
              </a:lnSpc>
              <a:spcBef>
                <a:spcPts val="800"/>
              </a:spcBef>
              <a:spcAft>
                <a:spcPts val="0"/>
              </a:spcAft>
              <a:buClr>
                <a:srgbClr val="1F497D"/>
              </a:buClr>
              <a:buSzPts val="3200"/>
              <a:buFont typeface="Times New Roman"/>
              <a:buNone/>
            </a:pPr>
            <a:r>
              <a:rPr lang="en-US" dirty="0"/>
              <a:t>         </a:t>
            </a:r>
            <a:r>
              <a:rPr lang="en-US" sz="3200" b="0" i="0" u="none" dirty="0">
                <a:solidFill>
                  <a:srgbClr val="1F497D"/>
                </a:solidFill>
                <a:latin typeface="Times New Roman"/>
                <a:ea typeface="Times New Roman"/>
                <a:cs typeface="Times New Roman"/>
                <a:sym typeface="Times New Roman"/>
              </a:rPr>
              <a:t>Dept. of ECE, RVCE, Bengaluru</a:t>
            </a:r>
            <a:endParaRPr dirty="0"/>
          </a:p>
          <a:p>
            <a:pPr marL="0" marR="0" lvl="0" indent="0" algn="l" rtl="0">
              <a:lnSpc>
                <a:spcPct val="100000"/>
              </a:lnSpc>
              <a:spcBef>
                <a:spcPts val="0"/>
              </a:spcBef>
              <a:spcAft>
                <a:spcPts val="0"/>
              </a:spcAft>
              <a:buNone/>
            </a:pPr>
            <a:endParaRPr sz="3200" b="0" i="0" u="none" dirty="0">
              <a:solidFill>
                <a:srgbClr val="1F497D"/>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3331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1587" y="368709"/>
            <a:ext cx="7064477" cy="1107996"/>
          </a:xfrm>
          <a:prstGeom prst="rect">
            <a:avLst/>
          </a:prstGeom>
          <a:noFill/>
        </p:spPr>
        <p:txBody>
          <a:bodyPr wrap="square" rtlCol="0">
            <a:spAutoFit/>
          </a:bodyPr>
          <a:lstStyle/>
          <a:p>
            <a:r>
              <a:rPr lang="en-IN" sz="6600" b="1" dirty="0"/>
              <a:t> INTRODUCTION</a:t>
            </a:r>
          </a:p>
        </p:txBody>
      </p:sp>
      <p:sp>
        <p:nvSpPr>
          <p:cNvPr id="3" name="TextBox 2"/>
          <p:cNvSpPr txBox="1"/>
          <p:nvPr/>
        </p:nvSpPr>
        <p:spPr>
          <a:xfrm>
            <a:off x="3008671" y="3347884"/>
            <a:ext cx="234360" cy="307777"/>
          </a:xfrm>
          <a:prstGeom prst="rect">
            <a:avLst/>
          </a:prstGeom>
          <a:noFill/>
        </p:spPr>
        <p:txBody>
          <a:bodyPr wrap="none" rtlCol="0">
            <a:spAutoFit/>
          </a:bodyPr>
          <a:lstStyle/>
          <a:p>
            <a:r>
              <a:rPr lang="en-IN" dirty="0"/>
              <a:t> </a:t>
            </a:r>
          </a:p>
        </p:txBody>
      </p:sp>
      <p:sp>
        <p:nvSpPr>
          <p:cNvPr id="4" name="TextBox 3"/>
          <p:cNvSpPr txBox="1"/>
          <p:nvPr/>
        </p:nvSpPr>
        <p:spPr>
          <a:xfrm>
            <a:off x="1283112" y="2536723"/>
            <a:ext cx="16916398" cy="6001643"/>
          </a:xfrm>
          <a:prstGeom prst="rect">
            <a:avLst/>
          </a:prstGeom>
          <a:noFill/>
        </p:spPr>
        <p:txBody>
          <a:bodyPr wrap="square" rtlCol="0">
            <a:spAutoFit/>
          </a:bodyPr>
          <a:lstStyle/>
          <a:p>
            <a:pPr>
              <a:buFont typeface="Arial" pitchFamily="34" charset="0"/>
              <a:buChar char="•"/>
            </a:pPr>
            <a:r>
              <a:rPr lang="en-IN" sz="4800" dirty="0">
                <a:latin typeface="Times New Roman" pitchFamily="18" charset="0"/>
                <a:cs typeface="Times New Roman" pitchFamily="18" charset="0"/>
              </a:rPr>
              <a:t>Internet of Things is a burgeoning field in the world of technology</a:t>
            </a:r>
          </a:p>
          <a:p>
            <a:endParaRPr lang="en-IN" sz="4800" dirty="0">
              <a:latin typeface="Times New Roman" pitchFamily="18" charset="0"/>
              <a:cs typeface="Times New Roman" pitchFamily="18" charset="0"/>
            </a:endParaRPr>
          </a:p>
          <a:p>
            <a:pPr>
              <a:buFont typeface="Arial" pitchFamily="34" charset="0"/>
              <a:buChar char="•"/>
            </a:pPr>
            <a:r>
              <a:rPr lang="en-IN" sz="4800" dirty="0">
                <a:latin typeface="Times New Roman" pitchFamily="18" charset="0"/>
                <a:cs typeface="Times New Roman" pitchFamily="18" charset="0"/>
              </a:rPr>
              <a:t>It helps ease life for a person by means of internetworking physical devices, automotive, home appliances and other items embedded with electronics, software, sensors and actuators</a:t>
            </a:r>
          </a:p>
          <a:p>
            <a:endParaRPr lang="en-IN" sz="4800" dirty="0">
              <a:latin typeface="Times New Roman" pitchFamily="18" charset="0"/>
              <a:cs typeface="Times New Roman" pitchFamily="18" charset="0"/>
            </a:endParaRPr>
          </a:p>
          <a:p>
            <a:pPr>
              <a:buFont typeface="Arial" pitchFamily="34" charset="0"/>
              <a:buChar char="•"/>
            </a:pPr>
            <a:r>
              <a:rPr lang="en-IN" sz="4800" dirty="0">
                <a:latin typeface="Times New Roman" pitchFamily="18" charset="0"/>
                <a:cs typeface="Times New Roman" pitchFamily="18" charset="0"/>
              </a:rPr>
              <a:t> Smart garage is one such device that helps ease the access of the garage doors in domestic use.</a:t>
            </a:r>
            <a:endParaRPr lang="en-US" altLang="zh-CN" sz="4800" dirty="0">
              <a:latin typeface="Times New Roman" pitchFamily="18" charset="0"/>
              <a:ea typeface="SimSun" pitchFamily="2" charset="-122"/>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1587" y="368709"/>
            <a:ext cx="7064477" cy="1107996"/>
          </a:xfrm>
          <a:prstGeom prst="rect">
            <a:avLst/>
          </a:prstGeom>
          <a:noFill/>
        </p:spPr>
        <p:txBody>
          <a:bodyPr wrap="square" rtlCol="0">
            <a:spAutoFit/>
          </a:bodyPr>
          <a:lstStyle/>
          <a:p>
            <a:r>
              <a:rPr lang="en-IN" sz="6600" b="1" dirty="0"/>
              <a:t> INTRODUCTION</a:t>
            </a:r>
          </a:p>
        </p:txBody>
      </p:sp>
      <p:sp>
        <p:nvSpPr>
          <p:cNvPr id="3" name="TextBox 2"/>
          <p:cNvSpPr txBox="1"/>
          <p:nvPr/>
        </p:nvSpPr>
        <p:spPr>
          <a:xfrm>
            <a:off x="3008671" y="3347884"/>
            <a:ext cx="234360" cy="307777"/>
          </a:xfrm>
          <a:prstGeom prst="rect">
            <a:avLst/>
          </a:prstGeom>
          <a:noFill/>
        </p:spPr>
        <p:txBody>
          <a:bodyPr wrap="none" rtlCol="0">
            <a:spAutoFit/>
          </a:bodyPr>
          <a:lstStyle/>
          <a:p>
            <a:r>
              <a:rPr lang="en-IN" dirty="0"/>
              <a:t> </a:t>
            </a:r>
          </a:p>
        </p:txBody>
      </p:sp>
      <p:sp>
        <p:nvSpPr>
          <p:cNvPr id="5" name="TextBox 4"/>
          <p:cNvSpPr txBox="1"/>
          <p:nvPr/>
        </p:nvSpPr>
        <p:spPr>
          <a:xfrm>
            <a:off x="1559330" y="2298497"/>
            <a:ext cx="16716421" cy="9694962"/>
          </a:xfrm>
          <a:prstGeom prst="rect">
            <a:avLst/>
          </a:prstGeom>
          <a:noFill/>
        </p:spPr>
        <p:txBody>
          <a:bodyPr wrap="square" rtlCol="0">
            <a:spAutoFit/>
          </a:bodyPr>
          <a:lstStyle/>
          <a:p>
            <a:pPr>
              <a:buFont typeface="Arial" pitchFamily="34" charset="0"/>
              <a:buChar char="•"/>
            </a:pPr>
            <a:r>
              <a:rPr lang="en-US" altLang="zh-CN" sz="4800" b="1" dirty="0">
                <a:ea typeface="SimSun" pitchFamily="2" charset="-122"/>
              </a:rPr>
              <a:t> </a:t>
            </a:r>
            <a:r>
              <a:rPr lang="en-US" altLang="zh-CN" sz="4800" dirty="0">
                <a:latin typeface="Times New Roman" pitchFamily="18" charset="0"/>
                <a:ea typeface="SimSun" pitchFamily="2" charset="-122"/>
                <a:cs typeface="Times New Roman" pitchFamily="18" charset="0"/>
              </a:rPr>
              <a:t>Smart garage system controls its objects such as windows , doors, lights, and also few gas detectors, alarm using micro-controller or computer technology</a:t>
            </a:r>
          </a:p>
          <a:p>
            <a:endParaRPr lang="en-US" altLang="zh-CN" sz="4800" b="1" dirty="0">
              <a:latin typeface="Times New Roman" pitchFamily="18" charset="0"/>
              <a:ea typeface="SimSun" pitchFamily="2" charset="-122"/>
              <a:cs typeface="Times New Roman" pitchFamily="18" charset="0"/>
            </a:endParaRPr>
          </a:p>
          <a:p>
            <a:pPr>
              <a:buFont typeface="Arial" pitchFamily="34" charset="0"/>
              <a:buChar char="•"/>
            </a:pPr>
            <a:r>
              <a:rPr lang="en-IN" altLang="zh-CN" sz="4800" dirty="0">
                <a:latin typeface="Times New Roman" pitchFamily="18" charset="0"/>
                <a:ea typeface="SimSun" pitchFamily="2" charset="-122"/>
                <a:cs typeface="Times New Roman" pitchFamily="18" charset="0"/>
              </a:rPr>
              <a:t>S</a:t>
            </a:r>
            <a:r>
              <a:rPr lang="en-IN" sz="4800" dirty="0">
                <a:latin typeface="Times New Roman" pitchFamily="18" charset="0"/>
                <a:cs typeface="Times New Roman" pitchFamily="18" charset="0"/>
              </a:rPr>
              <a:t>mart garage help you to access your doors with the help of a computable device such as smart phones or tablets connected to a network, and access by means of secured pins to authorize the access</a:t>
            </a:r>
          </a:p>
          <a:p>
            <a:endParaRPr lang="en-US" altLang="zh-CN" sz="4800" dirty="0">
              <a:latin typeface="Times New Roman" pitchFamily="18" charset="0"/>
              <a:ea typeface="SimSun" pitchFamily="2" charset="-122"/>
              <a:cs typeface="Times New Roman" pitchFamily="18" charset="0"/>
            </a:endParaRPr>
          </a:p>
          <a:p>
            <a:pPr>
              <a:buFont typeface="Arial" pitchFamily="34" charset="0"/>
              <a:buChar char="•"/>
            </a:pPr>
            <a:r>
              <a:rPr lang="en-US" altLang="zh-CN" sz="4800" dirty="0">
                <a:latin typeface="Times New Roman" pitchFamily="18" charset="0"/>
                <a:ea typeface="SimSun" pitchFamily="2" charset="-122"/>
                <a:cs typeface="Times New Roman" pitchFamily="18" charset="0"/>
              </a:rPr>
              <a:t>In this project we are implementing  smart garage system with IOT and we will show the implementation of smart garage system using Cisco Packet Tracer </a:t>
            </a:r>
          </a:p>
          <a:p>
            <a:pPr>
              <a:buFont typeface="Arial" pitchFamily="34" charset="0"/>
              <a:buChar char="•"/>
            </a:pPr>
            <a:endParaRPr lang="en-IN"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7f4cac3c94_1_31"/>
          <p:cNvSpPr txBox="1"/>
          <p:nvPr/>
        </p:nvSpPr>
        <p:spPr>
          <a:xfrm>
            <a:off x="1504550" y="1504550"/>
            <a:ext cx="17624700" cy="9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1" name="Google Shape;51;g7f4cac3c94_1_31"/>
          <p:cNvSpPr txBox="1"/>
          <p:nvPr/>
        </p:nvSpPr>
        <p:spPr>
          <a:xfrm>
            <a:off x="1504550" y="1477700"/>
            <a:ext cx="17624700" cy="94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latin typeface="Times New Roman" panose="02020603050405020304" pitchFamily="18" charset="0"/>
                <a:ea typeface="Calibri"/>
                <a:cs typeface="Times New Roman" panose="02020603050405020304" pitchFamily="18" charset="0"/>
                <a:sym typeface="Calibri"/>
              </a:rPr>
              <a:t>                                       </a:t>
            </a:r>
            <a:r>
              <a:rPr lang="en-US" sz="6000" b="1" dirty="0">
                <a:latin typeface="Times New Roman" panose="02020603050405020304" pitchFamily="18" charset="0"/>
                <a:ea typeface="Calibri"/>
                <a:cs typeface="Times New Roman" panose="02020603050405020304" pitchFamily="18" charset="0"/>
                <a:sym typeface="Calibri"/>
              </a:rPr>
              <a:t>MOTIVATION</a:t>
            </a:r>
          </a:p>
          <a:p>
            <a:pPr marL="0" lvl="0" indent="0" algn="l" rtl="0">
              <a:spcBef>
                <a:spcPts val="0"/>
              </a:spcBef>
              <a:spcAft>
                <a:spcPts val="0"/>
              </a:spcAft>
              <a:buNone/>
            </a:pPr>
            <a:endParaRPr sz="4800" b="1" dirty="0">
              <a:latin typeface="Times New Roman" panose="02020603050405020304" pitchFamily="18" charset="0"/>
              <a:ea typeface="Calibri"/>
              <a:cs typeface="Times New Roman" panose="02020603050405020304" pitchFamily="18" charset="0"/>
              <a:sym typeface="Calibri"/>
            </a:endParaRPr>
          </a:p>
          <a:p>
            <a:pPr marL="457200" lvl="0" indent="-457200" algn="l" rtl="0">
              <a:lnSpc>
                <a:spcPct val="115000"/>
              </a:lnSpc>
              <a:spcBef>
                <a:spcPts val="0"/>
              </a:spcBef>
              <a:spcAft>
                <a:spcPts val="0"/>
              </a:spcAft>
              <a:buSzPts val="3600"/>
              <a:buFont typeface="Calibri"/>
              <a:buChar char="❖"/>
            </a:pPr>
            <a:r>
              <a:rPr lang="en-US" sz="3600" dirty="0">
                <a:solidFill>
                  <a:srgbClr val="333333"/>
                </a:solidFill>
                <a:latin typeface="Times New Roman" pitchFamily="18" charset="0"/>
                <a:ea typeface="Calibri"/>
                <a:cs typeface="Times New Roman" pitchFamily="18" charset="0"/>
                <a:sym typeface="Calibri"/>
              </a:rPr>
              <a:t>This automation helps us to reduce the temperature in the garage by opening the doors and windows when the CO2  </a:t>
            </a:r>
            <a:r>
              <a:rPr lang="en-US" sz="3600" dirty="0" err="1">
                <a:solidFill>
                  <a:srgbClr val="333333"/>
                </a:solidFill>
                <a:latin typeface="Times New Roman" pitchFamily="18" charset="0"/>
                <a:ea typeface="Calibri"/>
                <a:cs typeface="Times New Roman" pitchFamily="18" charset="0"/>
                <a:sym typeface="Calibri"/>
              </a:rPr>
              <a:t>emmissons</a:t>
            </a:r>
            <a:r>
              <a:rPr lang="en-US" sz="3600" dirty="0">
                <a:solidFill>
                  <a:srgbClr val="333333"/>
                </a:solidFill>
                <a:latin typeface="Times New Roman" pitchFamily="18" charset="0"/>
                <a:ea typeface="Calibri"/>
                <a:cs typeface="Times New Roman" pitchFamily="18" charset="0"/>
                <a:sym typeface="Calibri"/>
              </a:rPr>
              <a:t> reaches greater than the threshold .</a:t>
            </a:r>
            <a:endParaRPr sz="3600" dirty="0">
              <a:solidFill>
                <a:srgbClr val="333333"/>
              </a:solidFill>
              <a:latin typeface="Times New Roman" pitchFamily="18" charset="0"/>
              <a:ea typeface="Calibri"/>
              <a:cs typeface="Times New Roman" pitchFamily="18" charset="0"/>
              <a:sym typeface="Calibri"/>
            </a:endParaRPr>
          </a:p>
          <a:p>
            <a:pPr marL="457200" lvl="0" indent="-457200" algn="l" rtl="0">
              <a:spcBef>
                <a:spcPts val="0"/>
              </a:spcBef>
              <a:spcAft>
                <a:spcPts val="0"/>
              </a:spcAft>
              <a:buSzPts val="3600"/>
              <a:buFont typeface="Calibri"/>
              <a:buChar char="❖"/>
            </a:pPr>
            <a:r>
              <a:rPr lang="en-US" sz="3600" dirty="0">
                <a:solidFill>
                  <a:srgbClr val="333333"/>
                </a:solidFill>
                <a:latin typeface="Times New Roman" pitchFamily="18" charset="0"/>
                <a:ea typeface="Calibri"/>
                <a:cs typeface="Times New Roman" pitchFamily="18" charset="0"/>
                <a:sym typeface="Calibri"/>
              </a:rPr>
              <a:t>As all are </a:t>
            </a:r>
            <a:r>
              <a:rPr lang="en-US" sz="3600" dirty="0" err="1">
                <a:solidFill>
                  <a:srgbClr val="333333"/>
                </a:solidFill>
                <a:latin typeface="Times New Roman" pitchFamily="18" charset="0"/>
                <a:ea typeface="Calibri"/>
                <a:cs typeface="Times New Roman" pitchFamily="18" charset="0"/>
                <a:sym typeface="Calibri"/>
              </a:rPr>
              <a:t>IoT</a:t>
            </a:r>
            <a:r>
              <a:rPr lang="en-US" sz="3600" dirty="0">
                <a:solidFill>
                  <a:srgbClr val="333333"/>
                </a:solidFill>
                <a:latin typeface="Times New Roman" pitchFamily="18" charset="0"/>
                <a:ea typeface="Calibri"/>
                <a:cs typeface="Times New Roman" pitchFamily="18" charset="0"/>
                <a:sym typeface="Calibri"/>
              </a:rPr>
              <a:t> devices ,they can interact with one another based on the conditions defined by the owner</a:t>
            </a:r>
          </a:p>
          <a:p>
            <a:pPr marL="457200" lvl="0" indent="-457200" algn="l" rtl="0">
              <a:spcBef>
                <a:spcPts val="0"/>
              </a:spcBef>
              <a:spcAft>
                <a:spcPts val="0"/>
              </a:spcAft>
              <a:buSzPts val="3600"/>
              <a:buFont typeface="Calibri"/>
              <a:buChar char="❖"/>
            </a:pPr>
            <a:r>
              <a:rPr lang="en-US" sz="3600" dirty="0">
                <a:solidFill>
                  <a:srgbClr val="333333"/>
                </a:solidFill>
                <a:latin typeface="Times New Roman" pitchFamily="18" charset="0"/>
                <a:ea typeface="Calibri"/>
                <a:cs typeface="Times New Roman" pitchFamily="18" charset="0"/>
                <a:sym typeface="Calibri"/>
              </a:rPr>
              <a:t>We can view the garage using the IP camera that is installed in the garage which reduces human effort of constant checking in the garage</a:t>
            </a:r>
          </a:p>
          <a:p>
            <a:pPr marL="457200" lvl="0" indent="-457200" algn="l" rtl="0">
              <a:spcBef>
                <a:spcPts val="0"/>
              </a:spcBef>
              <a:spcAft>
                <a:spcPts val="0"/>
              </a:spcAft>
              <a:buSzPts val="3600"/>
              <a:buFont typeface="Calibri"/>
              <a:buChar char="❖"/>
            </a:pPr>
            <a:r>
              <a:rPr lang="en-US" sz="3600" dirty="0">
                <a:solidFill>
                  <a:srgbClr val="333333"/>
                </a:solidFill>
                <a:latin typeface="Times New Roman" pitchFamily="18" charset="0"/>
                <a:ea typeface="Calibri"/>
                <a:cs typeface="Times New Roman" pitchFamily="18" charset="0"/>
                <a:sym typeface="Calibri"/>
              </a:rPr>
              <a:t>Scheduling the lights to turn on/off based on schedule reduces the human effort as well reduces the power consumption</a:t>
            </a:r>
          </a:p>
          <a:p>
            <a:pPr marL="457200" lvl="0" indent="-457200" algn="l" rtl="0">
              <a:spcBef>
                <a:spcPts val="0"/>
              </a:spcBef>
              <a:spcAft>
                <a:spcPts val="0"/>
              </a:spcAft>
              <a:buSzPts val="3600"/>
              <a:buFont typeface="Calibri"/>
              <a:buChar char="❖"/>
            </a:pPr>
            <a:r>
              <a:rPr lang="en-IN" sz="3600" dirty="0">
                <a:solidFill>
                  <a:srgbClr val="333333"/>
                </a:solidFill>
                <a:latin typeface="Times New Roman" pitchFamily="18" charset="0"/>
                <a:ea typeface="Calibri"/>
                <a:cs typeface="Times New Roman" pitchFamily="18" charset="0"/>
                <a:sym typeface="Calibri"/>
              </a:rPr>
              <a:t>Building a garage system which is smart and secure both at the same time  will make our life’s  easier as these days human’s are thinking smart rather than working hard ,hence we are motivated to implement the same using packet tracer </a:t>
            </a:r>
            <a:endParaRPr sz="3600" dirty="0">
              <a:solidFill>
                <a:srgbClr val="333333"/>
              </a:solidFill>
              <a:latin typeface="Times New Roman" pitchFamily="18" charset="0"/>
              <a:ea typeface="Calibri"/>
              <a:cs typeface="Times New Roman"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7f4cac3c94_1_43"/>
          <p:cNvSpPr txBox="1"/>
          <p:nvPr/>
        </p:nvSpPr>
        <p:spPr>
          <a:xfrm>
            <a:off x="1138566" y="464410"/>
            <a:ext cx="17866500" cy="92817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Times New Roman" panose="02020603050405020304" pitchFamily="18" charset="0"/>
                <a:ea typeface="Calibri"/>
                <a:cs typeface="Times New Roman" panose="02020603050405020304" pitchFamily="18" charset="0"/>
                <a:sym typeface="Calibri"/>
              </a:rPr>
              <a:t>                               METHODOLOGY</a:t>
            </a:r>
          </a:p>
          <a:p>
            <a:pPr marL="0" lvl="0" indent="0" algn="l" rtl="0">
              <a:spcBef>
                <a:spcPts val="0"/>
              </a:spcBef>
              <a:spcAft>
                <a:spcPts val="0"/>
              </a:spcAft>
              <a:buNone/>
            </a:pPr>
            <a:endParaRPr sz="6000" b="1" dirty="0">
              <a:latin typeface="Times New Roman" panose="02020603050405020304" pitchFamily="18" charset="0"/>
              <a:ea typeface="Calibri"/>
              <a:cs typeface="Times New Roman" panose="02020603050405020304" pitchFamily="18" charset="0"/>
              <a:sym typeface="Calibri"/>
            </a:endParaRPr>
          </a:p>
          <a:p>
            <a:pPr marL="457200" lvl="0" indent="-457200" algn="l" rtl="0">
              <a:spcBef>
                <a:spcPts val="0"/>
              </a:spcBef>
              <a:spcAft>
                <a:spcPts val="0"/>
              </a:spcAft>
              <a:buSzPts val="3600"/>
              <a:buFont typeface="Calibri"/>
              <a:buChar char="❖"/>
            </a:pPr>
            <a:r>
              <a:rPr lang="en-US" sz="3600" dirty="0">
                <a:latin typeface="Times New Roman" panose="02020603050405020304" pitchFamily="18" charset="0"/>
                <a:ea typeface="Calibri"/>
                <a:cs typeface="Times New Roman" panose="02020603050405020304" pitchFamily="18" charset="0"/>
                <a:sym typeface="Calibri"/>
              </a:rPr>
              <a:t>To Implement Smart Garage System , we will be using  cisco packet tracer ,which includes different smart objects used for Garage  automation such as smart door, smart window, smart door, smart light , smart sensors, fire sprinkler ,and different sensors are  included.</a:t>
            </a:r>
          </a:p>
          <a:p>
            <a:pPr marL="457200" lvl="0" indent="-457200" algn="l" rtl="0">
              <a:spcBef>
                <a:spcPts val="0"/>
              </a:spcBef>
              <a:spcAft>
                <a:spcPts val="0"/>
              </a:spcAft>
              <a:buSzPts val="3600"/>
            </a:pPr>
            <a:endParaRPr sz="3600" dirty="0">
              <a:latin typeface="Times New Roman" panose="02020603050405020304" pitchFamily="18" charset="0"/>
              <a:ea typeface="Calibri"/>
              <a:cs typeface="Times New Roman" panose="02020603050405020304" pitchFamily="18" charset="0"/>
              <a:sym typeface="Calibri"/>
            </a:endParaRPr>
          </a:p>
          <a:p>
            <a:pPr marL="457200" lvl="0" indent="-457200" algn="l" rtl="0">
              <a:spcBef>
                <a:spcPts val="0"/>
              </a:spcBef>
              <a:spcAft>
                <a:spcPts val="0"/>
              </a:spcAft>
              <a:buSzPts val="3600"/>
              <a:buFont typeface="Calibri"/>
              <a:buChar char="❖"/>
            </a:pPr>
            <a:r>
              <a:rPr lang="en-US" sz="3600" dirty="0">
                <a:latin typeface="Times New Roman" panose="02020603050405020304" pitchFamily="18" charset="0"/>
                <a:ea typeface="Calibri"/>
                <a:cs typeface="Times New Roman" panose="02020603050405020304" pitchFamily="18" charset="0"/>
                <a:sym typeface="Calibri"/>
              </a:rPr>
              <a:t>To control these smart objects and sensors, microcontroller (MCU) and </a:t>
            </a:r>
            <a:r>
              <a:rPr lang="en-US" sz="3600" dirty="0" err="1">
                <a:latin typeface="Times New Roman" panose="02020603050405020304" pitchFamily="18" charset="0"/>
                <a:ea typeface="Calibri"/>
                <a:cs typeface="Times New Roman" panose="02020603050405020304" pitchFamily="18" charset="0"/>
                <a:sym typeface="Calibri"/>
              </a:rPr>
              <a:t>IoT</a:t>
            </a:r>
            <a:r>
              <a:rPr lang="en-US" sz="3600" dirty="0">
                <a:latin typeface="Times New Roman" panose="02020603050405020304" pitchFamily="18" charset="0"/>
                <a:ea typeface="Calibri"/>
                <a:cs typeface="Times New Roman" panose="02020603050405020304" pitchFamily="18" charset="0"/>
                <a:sym typeface="Calibri"/>
              </a:rPr>
              <a:t> server are used.</a:t>
            </a:r>
          </a:p>
          <a:p>
            <a:pPr marL="457200" lvl="0" indent="-457200" algn="l" rtl="0">
              <a:spcBef>
                <a:spcPts val="0"/>
              </a:spcBef>
              <a:spcAft>
                <a:spcPts val="0"/>
              </a:spcAft>
              <a:buSzPts val="3600"/>
            </a:pPr>
            <a:r>
              <a:rPr lang="en-US" sz="3600" dirty="0">
                <a:latin typeface="Times New Roman" panose="02020603050405020304" pitchFamily="18" charset="0"/>
                <a:ea typeface="Calibri"/>
                <a:cs typeface="Times New Roman" panose="02020603050405020304" pitchFamily="18" charset="0"/>
                <a:sym typeface="Calibri"/>
              </a:rPr>
              <a:t> </a:t>
            </a:r>
          </a:p>
          <a:p>
            <a:pPr marL="457200" lvl="0" indent="-457200" algn="l" rtl="0">
              <a:spcBef>
                <a:spcPts val="0"/>
              </a:spcBef>
              <a:spcAft>
                <a:spcPts val="0"/>
              </a:spcAft>
              <a:buSzPts val="3600"/>
              <a:buFont typeface="Calibri"/>
              <a:buChar char="❖"/>
            </a:pPr>
            <a:r>
              <a:rPr lang="en-US" sz="3600" dirty="0">
                <a:latin typeface="Times New Roman" panose="02020603050405020304" pitchFamily="18" charset="0"/>
                <a:ea typeface="Calibri"/>
                <a:cs typeface="Times New Roman" panose="02020603050405020304" pitchFamily="18" charset="0"/>
                <a:sym typeface="Calibri"/>
              </a:rPr>
              <a:t>To connect every smart object in the garage we use fast-</a:t>
            </a:r>
            <a:r>
              <a:rPr lang="en-US" sz="3600" dirty="0" err="1">
                <a:latin typeface="Times New Roman" panose="02020603050405020304" pitchFamily="18" charset="0"/>
                <a:ea typeface="Calibri"/>
                <a:cs typeface="Times New Roman" panose="02020603050405020304" pitchFamily="18" charset="0"/>
                <a:sym typeface="Calibri"/>
              </a:rPr>
              <a:t>ethernet</a:t>
            </a:r>
            <a:r>
              <a:rPr lang="en-US" sz="3600" dirty="0">
                <a:latin typeface="Times New Roman" panose="02020603050405020304" pitchFamily="18" charset="0"/>
                <a:ea typeface="Calibri"/>
                <a:cs typeface="Times New Roman" panose="02020603050405020304" pitchFamily="18" charset="0"/>
                <a:sym typeface="Calibri"/>
              </a:rPr>
              <a:t> cables and connect them through a switch which is connected to server and pc</a:t>
            </a:r>
          </a:p>
          <a:p>
            <a:pPr marL="457200" lvl="0" indent="-457200" algn="l" rtl="0">
              <a:spcBef>
                <a:spcPts val="0"/>
              </a:spcBef>
              <a:spcAft>
                <a:spcPts val="0"/>
              </a:spcAft>
              <a:buSzPts val="3600"/>
            </a:pPr>
            <a:endParaRPr lang="en-US" sz="3600" dirty="0">
              <a:latin typeface="Times New Roman" panose="02020603050405020304" pitchFamily="18" charset="0"/>
              <a:ea typeface="Calibri"/>
              <a:cs typeface="Times New Roman" panose="02020603050405020304" pitchFamily="18" charset="0"/>
              <a:sym typeface="Calibri"/>
            </a:endParaRPr>
          </a:p>
          <a:p>
            <a:pPr marL="457200" lvl="0" indent="-457200" algn="l" rtl="0">
              <a:spcBef>
                <a:spcPts val="0"/>
              </a:spcBef>
              <a:spcAft>
                <a:spcPts val="0"/>
              </a:spcAft>
              <a:buSzPts val="3600"/>
              <a:buFont typeface="Calibri"/>
              <a:buChar char="❖"/>
            </a:pPr>
            <a:r>
              <a:rPr lang="en-US" sz="3600" dirty="0">
                <a:latin typeface="Times New Roman" panose="02020603050405020304" pitchFamily="18" charset="0"/>
                <a:ea typeface="Calibri"/>
                <a:cs typeface="Times New Roman" panose="02020603050405020304" pitchFamily="18" charset="0"/>
                <a:sym typeface="Calibri"/>
              </a:rPr>
              <a:t>Different Types of conditions are written on to the smart objects based on the user requirement to control the garage and security is assured to user by implementing the pin lock system in the mobile for automating  uses</a:t>
            </a:r>
            <a:endParaRPr sz="36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7f4cac3c94_1_50"/>
          <p:cNvSpPr txBox="1"/>
          <p:nvPr/>
        </p:nvSpPr>
        <p:spPr>
          <a:xfrm>
            <a:off x="1450800" y="940363"/>
            <a:ext cx="17758800" cy="94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				                                                     </a:t>
            </a:r>
            <a:r>
              <a:rPr lang="en-US" sz="6000" b="1" dirty="0">
                <a:solidFill>
                  <a:schemeClr val="dk1"/>
                </a:solidFill>
                <a:latin typeface="Times New Roman" panose="02020603050405020304" pitchFamily="18" charset="0"/>
                <a:ea typeface="Calibri"/>
                <a:cs typeface="Times New Roman" panose="02020603050405020304" pitchFamily="18" charset="0"/>
                <a:sym typeface="Calibri"/>
              </a:rPr>
              <a:t>METHODOLOGY</a:t>
            </a:r>
            <a:endParaRPr sz="60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sz="4800" b="1" dirty="0">
                <a:solidFill>
                  <a:schemeClr val="dk1"/>
                </a:solidFill>
                <a:latin typeface="Calibri"/>
                <a:ea typeface="Calibri"/>
                <a:cs typeface="Calibri"/>
                <a:sym typeface="Calibri"/>
              </a:rPr>
              <a:t>																						</a:t>
            </a:r>
            <a:endParaRPr sz="3600" dirty="0">
              <a:solidFill>
                <a:schemeClr val="dk1"/>
              </a:solidFill>
              <a:latin typeface="Calibri"/>
              <a:ea typeface="Calibri"/>
              <a:cs typeface="Calibri"/>
              <a:sym typeface="Calibri"/>
            </a:endParaRPr>
          </a:p>
        </p:txBody>
      </p:sp>
      <p:sp>
        <p:nvSpPr>
          <p:cNvPr id="63" name="Google Shape;63;g7f4cac3c94_1_50"/>
          <p:cNvSpPr txBox="1"/>
          <p:nvPr/>
        </p:nvSpPr>
        <p:spPr>
          <a:xfrm>
            <a:off x="10854200" y="2218200"/>
            <a:ext cx="8194500" cy="79527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SzPts val="3600"/>
              <a:buFont typeface="Calibri"/>
              <a:buChar char="❖"/>
            </a:pPr>
            <a:r>
              <a:rPr lang="en-US" sz="3600" dirty="0">
                <a:latin typeface="Times New Roman" panose="02020603050405020304" pitchFamily="18" charset="0"/>
                <a:ea typeface="Calibri"/>
                <a:cs typeface="Times New Roman" panose="02020603050405020304" pitchFamily="18" charset="0"/>
                <a:sym typeface="Calibri"/>
              </a:rPr>
              <a:t>This is the implementation that we have done for phase -1 which shows the smart objects are  connected to the  sever and PC using Ethernet cable and wireless medium to manage smart device local and remotely.</a:t>
            </a:r>
          </a:p>
          <a:p>
            <a:pPr marL="457200" lvl="0" indent="-457200" algn="l" rtl="0">
              <a:spcBef>
                <a:spcPts val="0"/>
              </a:spcBef>
              <a:spcAft>
                <a:spcPts val="0"/>
              </a:spcAft>
              <a:buSzPts val="3600"/>
              <a:buFont typeface="Calibri"/>
              <a:buChar char="❖"/>
            </a:pPr>
            <a:r>
              <a:rPr lang="en-US" sz="3600" dirty="0">
                <a:latin typeface="Times New Roman" panose="02020603050405020304" pitchFamily="18" charset="0"/>
                <a:ea typeface="Calibri"/>
                <a:cs typeface="Times New Roman" panose="02020603050405020304" pitchFamily="18" charset="0"/>
                <a:sym typeface="Calibri"/>
              </a:rPr>
              <a:t>Before </a:t>
            </a:r>
            <a:r>
              <a:rPr lang="en-US" sz="3600" dirty="0" err="1">
                <a:latin typeface="Times New Roman" panose="02020603050405020304" pitchFamily="18" charset="0"/>
                <a:ea typeface="Calibri"/>
                <a:cs typeface="Times New Roman" panose="02020603050405020304" pitchFamily="18" charset="0"/>
                <a:sym typeface="Calibri"/>
              </a:rPr>
              <a:t>accesing</a:t>
            </a:r>
            <a:r>
              <a:rPr lang="en-US" sz="3600" dirty="0">
                <a:latin typeface="Times New Roman" panose="02020603050405020304" pitchFamily="18" charset="0"/>
                <a:ea typeface="Calibri"/>
                <a:cs typeface="Times New Roman" panose="02020603050405020304" pitchFamily="18" charset="0"/>
                <a:sym typeface="Calibri"/>
              </a:rPr>
              <a:t> the smart objects we have to connect them to the garage gateway</a:t>
            </a:r>
            <a:endParaRPr sz="3600" dirty="0">
              <a:latin typeface="Times New Roman" panose="02020603050405020304" pitchFamily="18" charset="0"/>
              <a:ea typeface="Calibri"/>
              <a:cs typeface="Times New Roman" panose="02020603050405020304" pitchFamily="18" charset="0"/>
              <a:sym typeface="Calibri"/>
            </a:endParaRPr>
          </a:p>
          <a:p>
            <a:pPr marL="457200" lvl="0" indent="-457200" algn="l" rtl="0">
              <a:spcBef>
                <a:spcPts val="0"/>
              </a:spcBef>
              <a:spcAft>
                <a:spcPts val="0"/>
              </a:spcAft>
              <a:buSzPts val="3600"/>
              <a:buFont typeface="Calibri"/>
              <a:buChar char="❖"/>
            </a:pPr>
            <a:r>
              <a:rPr lang="en-US" sz="3600" dirty="0">
                <a:latin typeface="Times New Roman" panose="02020603050405020304" pitchFamily="18" charset="0"/>
                <a:ea typeface="Calibri"/>
                <a:cs typeface="Times New Roman" panose="02020603050405020304" pitchFamily="18" charset="0"/>
                <a:sym typeface="Calibri"/>
              </a:rPr>
              <a:t>After registering smart devices to garage gateway all devices are accessed through web by authorized user </a:t>
            </a:r>
            <a:endParaRPr sz="3600" dirty="0">
              <a:latin typeface="Times New Roman" panose="02020603050405020304" pitchFamily="18" charset="0"/>
              <a:ea typeface="Calibri"/>
              <a:cs typeface="Times New Roman" panose="02020603050405020304" pitchFamily="18" charset="0"/>
              <a:sym typeface="Calibri"/>
            </a:endParaRPr>
          </a:p>
        </p:txBody>
      </p:sp>
      <p:pic>
        <p:nvPicPr>
          <p:cNvPr id="1026" name="Picture 2" descr="D:\OneDrive\Desktop\2020-03-23 (1).png"/>
          <p:cNvPicPr>
            <a:picLocks noChangeAspect="1" noChangeArrowheads="1"/>
          </p:cNvPicPr>
          <p:nvPr/>
        </p:nvPicPr>
        <p:blipFill>
          <a:blip r:embed="rId3"/>
          <a:srcRect/>
          <a:stretch>
            <a:fillRect/>
          </a:stretch>
        </p:blipFill>
        <p:spPr bwMode="auto">
          <a:xfrm>
            <a:off x="462065" y="2743200"/>
            <a:ext cx="10075774" cy="505869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7f4cac3c94_1_75"/>
          <p:cNvSpPr txBox="1"/>
          <p:nvPr/>
        </p:nvSpPr>
        <p:spPr>
          <a:xfrm>
            <a:off x="1343350" y="1155275"/>
            <a:ext cx="17705100" cy="96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latin typeface="Calibri"/>
                <a:ea typeface="Calibri"/>
                <a:cs typeface="Calibri"/>
                <a:sym typeface="Calibri"/>
              </a:rPr>
              <a:t>                                     </a:t>
            </a:r>
            <a:r>
              <a:rPr lang="en-US" sz="6000" b="1" dirty="0">
                <a:latin typeface="Times New Roman" panose="02020603050405020304" pitchFamily="18" charset="0"/>
                <a:ea typeface="Calibri"/>
                <a:cs typeface="Times New Roman" panose="02020603050405020304" pitchFamily="18" charset="0"/>
                <a:sym typeface="Calibri"/>
              </a:rPr>
              <a:t>EXPECTED RESULTS</a:t>
            </a:r>
          </a:p>
          <a:p>
            <a:pPr lvl="0"/>
            <a:endParaRPr lang="en-US" sz="6000" b="1" dirty="0">
              <a:latin typeface="Times New Roman" panose="02020603050405020304" pitchFamily="18" charset="0"/>
              <a:ea typeface="Calibri"/>
              <a:cs typeface="Times New Roman" panose="02020603050405020304" pitchFamily="18" charset="0"/>
              <a:sym typeface="Calibri"/>
            </a:endParaRPr>
          </a:p>
          <a:p>
            <a:pPr marL="685800" lvl="0" indent="-685800">
              <a:buFont typeface="Arial" panose="020B0604020202020204" pitchFamily="34" charset="0"/>
              <a:buChar char="•"/>
            </a:pPr>
            <a:r>
              <a:rPr lang="en-IN" sz="4800" dirty="0">
                <a:latin typeface="Times New Roman" panose="02020603050405020304" pitchFamily="18" charset="0"/>
                <a:ea typeface="Calibri"/>
                <a:cs typeface="Times New Roman" panose="02020603050405020304" pitchFamily="18" charset="0"/>
                <a:sym typeface="Calibri"/>
              </a:rPr>
              <a:t>Opening  of </a:t>
            </a:r>
            <a:r>
              <a:rPr lang="en-IN" sz="4800" dirty="0">
                <a:latin typeface="Times New Roman" panose="02020603050405020304" pitchFamily="18" charset="0"/>
                <a:cs typeface="Times New Roman" panose="02020603050405020304" pitchFamily="18" charset="0"/>
              </a:rPr>
              <a:t>window and door  when CO2 </a:t>
            </a:r>
            <a:r>
              <a:rPr lang="en-IN" sz="4800" dirty="0" err="1">
                <a:latin typeface="Times New Roman" panose="02020603050405020304" pitchFamily="18" charset="0"/>
                <a:cs typeface="Times New Roman" panose="02020603050405020304" pitchFamily="18" charset="0"/>
              </a:rPr>
              <a:t>emmissions</a:t>
            </a:r>
            <a:r>
              <a:rPr lang="en-IN" sz="4800" dirty="0">
                <a:latin typeface="Times New Roman" panose="02020603050405020304" pitchFamily="18" charset="0"/>
                <a:cs typeface="Times New Roman" panose="02020603050405020304" pitchFamily="18" charset="0"/>
              </a:rPr>
              <a:t> are greater than threshold value set by the user </a:t>
            </a:r>
          </a:p>
          <a:p>
            <a:pPr marL="685800" lvl="0" indent="-685800">
              <a:buFont typeface="Arial" panose="020B0604020202020204" pitchFamily="34" charset="0"/>
              <a:buChar char="•"/>
            </a:pPr>
            <a:r>
              <a:rPr lang="en-IN" sz="4800" dirty="0">
                <a:latin typeface="Times New Roman" panose="02020603050405020304" pitchFamily="18" charset="0"/>
                <a:cs typeface="Times New Roman" panose="02020603050405020304" pitchFamily="18" charset="0"/>
              </a:rPr>
              <a:t>Activating the ceiling sprinkler when the temperature and smoke level increase.</a:t>
            </a:r>
            <a:r>
              <a:rPr lang="en-IN" sz="4800" dirty="0">
                <a:latin typeface="Times New Roman" panose="02020603050405020304" pitchFamily="18" charset="0"/>
                <a:ea typeface="Calibri"/>
                <a:cs typeface="Times New Roman" panose="02020603050405020304" pitchFamily="18" charset="0"/>
                <a:sym typeface="Calibri"/>
              </a:rPr>
              <a:t>.</a:t>
            </a:r>
          </a:p>
          <a:p>
            <a:pPr marL="685800" lvl="0" indent="-685800">
              <a:buFont typeface="Arial" panose="020B0604020202020204" pitchFamily="34" charset="0"/>
              <a:buChar char="•"/>
            </a:pPr>
            <a:r>
              <a:rPr lang="en-IN" sz="4800" dirty="0">
                <a:latin typeface="Times New Roman" panose="02020603050405020304" pitchFamily="18" charset="0"/>
                <a:ea typeface="Calibri"/>
                <a:cs typeface="Times New Roman" panose="02020603050405020304" pitchFamily="18" charset="0"/>
                <a:sym typeface="Calibri"/>
              </a:rPr>
              <a:t>Automated the alarm when there is any problem related to fire .</a:t>
            </a:r>
          </a:p>
          <a:p>
            <a:pPr marL="685800" lvl="0" indent="-685800">
              <a:buFont typeface="Arial" panose="020B0604020202020204" pitchFamily="34" charset="0"/>
              <a:buChar char="•"/>
            </a:pPr>
            <a:r>
              <a:rPr lang="en-IN" sz="4800" dirty="0">
                <a:latin typeface="Times New Roman" panose="02020603050405020304" pitchFamily="18" charset="0"/>
                <a:ea typeface="Calibri"/>
                <a:cs typeface="Times New Roman" panose="02020603050405020304" pitchFamily="18" charset="0"/>
                <a:sym typeface="Calibri"/>
              </a:rPr>
              <a:t>Secured Authentications for </a:t>
            </a:r>
            <a:r>
              <a:rPr lang="en-IN" sz="4800" dirty="0" err="1">
                <a:latin typeface="Times New Roman" panose="02020603050405020304" pitchFamily="18" charset="0"/>
                <a:ea typeface="Calibri"/>
                <a:cs typeface="Times New Roman" panose="02020603050405020304" pitchFamily="18" charset="0"/>
                <a:sym typeface="Calibri"/>
              </a:rPr>
              <a:t>IoT</a:t>
            </a:r>
            <a:r>
              <a:rPr lang="en-IN" sz="4800" dirty="0">
                <a:latin typeface="Times New Roman" panose="02020603050405020304" pitchFamily="18" charset="0"/>
                <a:ea typeface="Calibri"/>
                <a:cs typeface="Times New Roman" panose="02020603050405020304" pitchFamily="18" charset="0"/>
                <a:sym typeface="Calibri"/>
              </a:rPr>
              <a:t> users by giving them username and password to control the smart objects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neDrive\Desktop\2020-03-23.png"/>
          <p:cNvPicPr>
            <a:picLocks noChangeAspect="1" noChangeArrowheads="1"/>
          </p:cNvPicPr>
          <p:nvPr/>
        </p:nvPicPr>
        <p:blipFill>
          <a:blip r:embed="rId2"/>
          <a:srcRect/>
          <a:stretch>
            <a:fillRect/>
          </a:stretch>
        </p:blipFill>
        <p:spPr bwMode="auto">
          <a:xfrm>
            <a:off x="2654710" y="1493948"/>
            <a:ext cx="16149484" cy="9084237"/>
          </a:xfrm>
          <a:prstGeom prst="rect">
            <a:avLst/>
          </a:prstGeom>
          <a:noFill/>
        </p:spPr>
      </p:pic>
      <p:sp>
        <p:nvSpPr>
          <p:cNvPr id="3" name="TextBox 2"/>
          <p:cNvSpPr txBox="1"/>
          <p:nvPr/>
        </p:nvSpPr>
        <p:spPr>
          <a:xfrm>
            <a:off x="6032091" y="663677"/>
            <a:ext cx="6494085" cy="830997"/>
          </a:xfrm>
          <a:prstGeom prst="rect">
            <a:avLst/>
          </a:prstGeom>
          <a:noFill/>
        </p:spPr>
        <p:txBody>
          <a:bodyPr wrap="none" rtlCol="0">
            <a:spAutoFit/>
          </a:bodyPr>
          <a:lstStyle/>
          <a:p>
            <a:r>
              <a:rPr lang="en-IN" sz="4800" b="1" dirty="0">
                <a:latin typeface="Times New Roman" pitchFamily="18" charset="0"/>
                <a:cs typeface="Times New Roman" pitchFamily="18" charset="0"/>
              </a:rPr>
              <a:t>EXPECTED 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7f4cac3c94_1_75"/>
          <p:cNvSpPr txBox="1"/>
          <p:nvPr/>
        </p:nvSpPr>
        <p:spPr>
          <a:xfrm>
            <a:off x="5188688" y="4536428"/>
            <a:ext cx="8612373" cy="13202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0" b="1" dirty="0">
                <a:latin typeface="Times New Roman" panose="02020603050405020304" pitchFamily="18" charset="0"/>
                <a:ea typeface="Calibri"/>
                <a:cs typeface="Times New Roman" panose="02020603050405020304" pitchFamily="18" charset="0"/>
                <a:sym typeface="Calibri"/>
              </a:rPr>
              <a:t>   </a:t>
            </a:r>
            <a:r>
              <a:rPr lang="en-US" sz="8000" b="1" dirty="0">
                <a:solidFill>
                  <a:schemeClr val="accent5"/>
                </a:solidFill>
                <a:latin typeface="Times New Roman" panose="02020603050405020304" pitchFamily="18" charset="0"/>
                <a:ea typeface="Calibri"/>
                <a:cs typeface="Times New Roman" panose="02020603050405020304" pitchFamily="18" charset="0"/>
                <a:sym typeface="Calibri"/>
              </a:rPr>
              <a:t>THANK YOU</a:t>
            </a:r>
          </a:p>
        </p:txBody>
      </p:sp>
    </p:spTree>
    <p:extLst>
      <p:ext uri="{BB962C8B-B14F-4D97-AF65-F5344CB8AC3E}">
        <p14:creationId xmlns:p14="http://schemas.microsoft.com/office/powerpoint/2010/main" val="290168198"/>
      </p:ext>
    </p:extLst>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616</Words>
  <Application>Microsoft Office PowerPoint</Application>
  <PresentationFormat>Custom</PresentationFormat>
  <Paragraphs>50</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Helvetica-Bold</vt:lpstr>
      <vt:lpstr>Times New Roman</vt:lpstr>
      <vt:lpstr>Playfair Display</vt:lpstr>
      <vt:lpstr>Arial</vt:lpstr>
      <vt:lpstr>Helvetica Neue</vt:lpstr>
      <vt:lpstr>POI_THEME_TEMPLATE_DESIGN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Nandhagopal M</cp:lastModifiedBy>
  <cp:revision>14</cp:revision>
  <dcterms:created xsi:type="dcterms:W3CDTF">2020-01-14T03:45:47Z</dcterms:created>
  <dcterms:modified xsi:type="dcterms:W3CDTF">2021-04-27T07:55:45Z</dcterms:modified>
</cp:coreProperties>
</file>