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82" autoAdjust="0"/>
    <p:restoredTop sz="94660"/>
  </p:normalViewPr>
  <p:slideViewPr>
    <p:cSldViewPr snapToGrid="0">
      <p:cViewPr varScale="1">
        <p:scale>
          <a:sx n="89" d="100"/>
          <a:sy n="89" d="100"/>
        </p:scale>
        <p:origin x="9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18F148-2E2A-4D09-825B-42EBD5AB6EC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208799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18F148-2E2A-4D09-825B-42EBD5AB6EC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643562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18F148-2E2A-4D09-825B-42EBD5AB6EC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5D77E3-4A98-4408-AA0F-FAA24F07B2E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30782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C18F148-2E2A-4D09-825B-42EBD5AB6EC8}"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3249803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C18F148-2E2A-4D09-825B-42EBD5AB6EC8}"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5D77E3-4A98-4408-AA0F-FAA24F07B2E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5397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C18F148-2E2A-4D09-825B-42EBD5AB6EC8}"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2073322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8F148-2E2A-4D09-825B-42EBD5AB6EC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1357963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8F148-2E2A-4D09-825B-42EBD5AB6EC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217198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18F148-2E2A-4D09-825B-42EBD5AB6EC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2486377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18F148-2E2A-4D09-825B-42EBD5AB6EC8}"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25831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18F148-2E2A-4D09-825B-42EBD5AB6EC8}"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652048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18F148-2E2A-4D09-825B-42EBD5AB6EC8}"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3645732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18F148-2E2A-4D09-825B-42EBD5AB6EC8}"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2024687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8F148-2E2A-4D09-825B-42EBD5AB6EC8}"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241712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18F148-2E2A-4D09-825B-42EBD5AB6EC8}"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377535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18F148-2E2A-4D09-825B-42EBD5AB6EC8}"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85D77E3-4A98-4408-AA0F-FAA24F07B2E5}" type="slidenum">
              <a:rPr lang="en-US" smtClean="0"/>
              <a:t>‹#›</a:t>
            </a:fld>
            <a:endParaRPr lang="en-US"/>
          </a:p>
        </p:txBody>
      </p:sp>
    </p:spTree>
    <p:extLst>
      <p:ext uri="{BB962C8B-B14F-4D97-AF65-F5344CB8AC3E}">
        <p14:creationId xmlns:p14="http://schemas.microsoft.com/office/powerpoint/2010/main" val="398469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18F148-2E2A-4D09-825B-42EBD5AB6EC8}" type="datetimeFigureOut">
              <a:rPr lang="en-US" smtClean="0"/>
              <a:t>4/4/2024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85D77E3-4A98-4408-AA0F-FAA24F07B2E5}" type="slidenum">
              <a:rPr lang="en-US" smtClean="0"/>
              <a:t>‹#›</a:t>
            </a:fld>
            <a:endParaRPr lang="en-US"/>
          </a:p>
        </p:txBody>
      </p:sp>
    </p:spTree>
    <p:extLst>
      <p:ext uri="{BB962C8B-B14F-4D97-AF65-F5344CB8AC3E}">
        <p14:creationId xmlns:p14="http://schemas.microsoft.com/office/powerpoint/2010/main" val="273118936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2386" y="-398033"/>
            <a:ext cx="8915399" cy="2262781"/>
          </a:xfrm>
        </p:spPr>
        <p:txBody>
          <a:bodyPr/>
          <a:lstStyle/>
          <a:p>
            <a:r>
              <a:rPr lang="en-US" dirty="0">
                <a:solidFill>
                  <a:schemeClr val="accent2"/>
                </a:solidFill>
              </a:rPr>
              <a:t>STUDENT NAME</a:t>
            </a:r>
          </a:p>
        </p:txBody>
      </p:sp>
      <p:sp>
        <p:nvSpPr>
          <p:cNvPr id="3" name="Subtitle 2"/>
          <p:cNvSpPr>
            <a:spLocks noGrp="1"/>
          </p:cNvSpPr>
          <p:nvPr>
            <p:ph type="subTitle" idx="1"/>
          </p:nvPr>
        </p:nvSpPr>
        <p:spPr>
          <a:xfrm>
            <a:off x="3442447" y="2593576"/>
            <a:ext cx="9416527" cy="3817981"/>
          </a:xfrm>
        </p:spPr>
        <p:txBody>
          <a:bodyPr/>
          <a:lstStyle/>
          <a:p>
            <a:r>
              <a:rPr lang="en-US" dirty="0" smtClean="0"/>
              <a:t> </a:t>
            </a:r>
            <a:r>
              <a:rPr lang="en-US" sz="2000" dirty="0" smtClean="0"/>
              <a:t>KRISHNA </a:t>
            </a:r>
            <a:r>
              <a:rPr lang="en-US" sz="2000" dirty="0"/>
              <a:t>PRIYA </a:t>
            </a:r>
            <a:r>
              <a:rPr lang="en-US" sz="2000" dirty="0" smtClean="0"/>
              <a:t>S</a:t>
            </a:r>
            <a:endParaRPr lang="en-US" sz="2000" dirty="0"/>
          </a:p>
          <a:p>
            <a:r>
              <a:rPr lang="en-US" sz="2000" dirty="0" smtClean="0"/>
              <a:t> BE-CSE,3rd </a:t>
            </a:r>
            <a:r>
              <a:rPr lang="en-US" sz="2000" dirty="0"/>
              <a:t>YEAR</a:t>
            </a:r>
          </a:p>
          <a:p>
            <a:r>
              <a:rPr lang="en-US" sz="2000" dirty="0" smtClean="0"/>
              <a:t> SIR </a:t>
            </a:r>
            <a:r>
              <a:rPr lang="en-US" sz="2000" dirty="0"/>
              <a:t>ISSAC NEWTON COLLAGE </a:t>
            </a:r>
            <a:r>
              <a:rPr lang="en-US" sz="2000" dirty="0" smtClean="0"/>
              <a:t>Of</a:t>
            </a:r>
          </a:p>
          <a:p>
            <a:r>
              <a:rPr lang="en-US" sz="2000" dirty="0" smtClean="0"/>
              <a:t> ENGINEERINGAND </a:t>
            </a:r>
            <a:r>
              <a:rPr lang="en-US" sz="2000" dirty="0"/>
              <a:t>TECNNOLOGY</a:t>
            </a:r>
          </a:p>
        </p:txBody>
      </p:sp>
    </p:spTree>
    <p:extLst>
      <p:ext uri="{BB962C8B-B14F-4D97-AF65-F5344CB8AC3E}">
        <p14:creationId xmlns:p14="http://schemas.microsoft.com/office/powerpoint/2010/main" val="612988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0315" y="1370974"/>
            <a:ext cx="20529710" cy="4502702"/>
          </a:xfrm>
        </p:spPr>
        <p:txBody>
          <a:bodyPr>
            <a:normAutofit/>
          </a:bodyPr>
          <a:lstStyle/>
          <a:p>
            <a:r>
              <a:rPr lang="en-US" sz="1600" b="1" dirty="0"/>
              <a:t>Model Training</a:t>
            </a:r>
            <a:r>
              <a:rPr lang="en-US" sz="1600" dirty="0"/>
              <a:t>: Train the selected model on your preprocessed </a:t>
            </a:r>
            <a:r>
              <a:rPr lang="en-US" sz="1600" dirty="0" err="1" smtClean="0"/>
              <a:t>data.Split</a:t>
            </a:r>
            <a:r>
              <a:rPr lang="en-US" sz="1600" dirty="0" smtClean="0"/>
              <a:t> </a:t>
            </a:r>
            <a:r>
              <a:rPr lang="en-US" sz="1600" dirty="0"/>
              <a:t>your data </a:t>
            </a:r>
            <a:r>
              <a:rPr lang="en-US" sz="1600" dirty="0" smtClean="0"/>
              <a:t>into</a:t>
            </a:r>
          </a:p>
          <a:p>
            <a:pPr marL="0" indent="0">
              <a:buNone/>
            </a:pPr>
            <a:r>
              <a:rPr lang="en-US" sz="1600" dirty="0" smtClean="0"/>
              <a:t> </a:t>
            </a:r>
            <a:r>
              <a:rPr lang="en-US" sz="1600" dirty="0"/>
              <a:t>training and validation sets to evaluate the model's performance.</a:t>
            </a:r>
          </a:p>
          <a:p>
            <a:r>
              <a:rPr lang="en-US" sz="1600" b="1" dirty="0"/>
              <a:t>Model Evaluation</a:t>
            </a:r>
            <a:r>
              <a:rPr lang="en-US" sz="1600" dirty="0"/>
              <a:t>: Assess the model's performance using appropriate evaluation metrics </a:t>
            </a:r>
            <a:endParaRPr lang="en-US" sz="1600" dirty="0" smtClean="0"/>
          </a:p>
          <a:p>
            <a:pPr marL="0" indent="0">
              <a:buNone/>
            </a:pPr>
            <a:r>
              <a:rPr lang="en-US" sz="1600" dirty="0" smtClean="0"/>
              <a:t>such </a:t>
            </a:r>
            <a:r>
              <a:rPr lang="en-US" sz="1600" dirty="0"/>
              <a:t>as accuracy, precision, recall, F1-score, or others depending on the specific task.</a:t>
            </a:r>
          </a:p>
          <a:p>
            <a:r>
              <a:rPr lang="en-US" sz="1600" b="1" dirty="0" err="1"/>
              <a:t>Hyperparameter</a:t>
            </a:r>
            <a:r>
              <a:rPr lang="en-US" sz="1600" b="1" dirty="0"/>
              <a:t> Tuning</a:t>
            </a:r>
            <a:r>
              <a:rPr lang="en-US" sz="1600" dirty="0"/>
              <a:t>: Fine-tune the model's </a:t>
            </a:r>
            <a:r>
              <a:rPr lang="en-US" sz="1600" dirty="0" err="1"/>
              <a:t>hyperparameters</a:t>
            </a:r>
            <a:r>
              <a:rPr lang="en-US" sz="1600" dirty="0"/>
              <a:t> to improve its performance.</a:t>
            </a:r>
          </a:p>
          <a:p>
            <a:r>
              <a:rPr lang="en-US" sz="1600" b="1" dirty="0"/>
              <a:t>Deployment</a:t>
            </a:r>
            <a:r>
              <a:rPr lang="en-US" sz="1600" dirty="0"/>
              <a:t>: Once satisfied with the model's performance, deploy it to make </a:t>
            </a:r>
            <a:r>
              <a:rPr lang="en-US" sz="1600" dirty="0" smtClean="0"/>
              <a:t>predictions</a:t>
            </a:r>
          </a:p>
          <a:p>
            <a:pPr marL="0" indent="0">
              <a:buNone/>
            </a:pPr>
            <a:r>
              <a:rPr lang="en-US" sz="1600" dirty="0" smtClean="0"/>
              <a:t> </a:t>
            </a:r>
            <a:r>
              <a:rPr lang="en-US" sz="1600" dirty="0"/>
              <a:t>on new documents.</a:t>
            </a:r>
          </a:p>
          <a:p>
            <a:r>
              <a:rPr lang="en-US" sz="1600" b="1" dirty="0"/>
              <a:t>Monitoring and Updating</a:t>
            </a:r>
            <a:r>
              <a:rPr lang="en-US" sz="1600" dirty="0"/>
              <a:t>: Continuously monitor the model's performance and </a:t>
            </a:r>
            <a:r>
              <a:rPr lang="en-US" sz="1600" dirty="0" smtClean="0"/>
              <a:t>update</a:t>
            </a:r>
          </a:p>
          <a:p>
            <a:pPr marL="0" indent="0">
              <a:buNone/>
            </a:pPr>
            <a:r>
              <a:rPr lang="en-US" sz="1600" dirty="0" smtClean="0"/>
              <a:t> </a:t>
            </a:r>
            <a:r>
              <a:rPr lang="en-US" sz="1600" dirty="0"/>
              <a:t>it as needed to maintain its accuracy and relevance over time.</a:t>
            </a:r>
          </a:p>
          <a:p>
            <a:pPr marL="0" indent="0">
              <a:buNone/>
            </a:pPr>
            <a:endParaRPr lang="en-US" sz="1400" dirty="0"/>
          </a:p>
        </p:txBody>
      </p:sp>
      <p:sp>
        <p:nvSpPr>
          <p:cNvPr id="4" name="AutoShape 2" descr="New AI model will speed up document analysis for the banking, financial and  insurance industries | News and events | Loughborough Univers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s://www.lboro.ac.uk/media/wwwlboroacuk/external/content/mediacentre/pressreleases/2022/02/aidata.jpg"/>
          <p:cNvSpPr>
            <a:spLocks noChangeAspect="1" noChangeArrowheads="1"/>
          </p:cNvSpPr>
          <p:nvPr/>
        </p:nvSpPr>
        <p:spPr bwMode="auto">
          <a:xfrm>
            <a:off x="251371" y="-551874"/>
            <a:ext cx="921213" cy="9162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6016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071" y="459953"/>
            <a:ext cx="8911687" cy="1280890"/>
          </a:xfrm>
        </p:spPr>
        <p:txBody>
          <a:bodyPr/>
          <a:lstStyle/>
          <a:p>
            <a:r>
              <a:rPr lang="en-US" dirty="0">
                <a:solidFill>
                  <a:schemeClr val="accent2"/>
                </a:solidFill>
              </a:rPr>
              <a:t>RESULT</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0663" y="3546475"/>
            <a:ext cx="952500" cy="952500"/>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880" y="1302571"/>
            <a:ext cx="9037699" cy="3570643"/>
          </a:xfrm>
          <a:prstGeom prst="rect">
            <a:avLst/>
          </a:prstGeom>
        </p:spPr>
      </p:pic>
    </p:spTree>
    <p:extLst>
      <p:ext uri="{BB962C8B-B14F-4D97-AF65-F5344CB8AC3E}">
        <p14:creationId xmlns:p14="http://schemas.microsoft.com/office/powerpoint/2010/main" val="161332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rot="19889489">
            <a:off x="2567696" y="2162286"/>
            <a:ext cx="8695559" cy="4017876"/>
          </a:xfrm>
        </p:spPr>
        <p:txBody>
          <a:bodyPr>
            <a:normAutofit/>
          </a:bodyPr>
          <a:lstStyle/>
          <a:p>
            <a:pPr marL="0" indent="0">
              <a:buNone/>
            </a:pPr>
            <a:r>
              <a:rPr lang="en-US" sz="8800" dirty="0" smtClean="0">
                <a:solidFill>
                  <a:schemeClr val="accent2"/>
                </a:solidFill>
              </a:rPr>
              <a:t>THANK YOU</a:t>
            </a:r>
            <a:endParaRPr lang="en-US" sz="8800" dirty="0">
              <a:solidFill>
                <a:schemeClr val="accent2"/>
              </a:solidFill>
            </a:endParaRPr>
          </a:p>
        </p:txBody>
      </p:sp>
    </p:spTree>
    <p:extLst>
      <p:ext uri="{BB962C8B-B14F-4D97-AF65-F5344CB8AC3E}">
        <p14:creationId xmlns:p14="http://schemas.microsoft.com/office/powerpoint/2010/main" val="63339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380" y="646159"/>
            <a:ext cx="8911687" cy="1280890"/>
          </a:xfrm>
        </p:spPr>
        <p:txBody>
          <a:bodyPr>
            <a:normAutofit/>
          </a:bodyPr>
          <a:lstStyle/>
          <a:p>
            <a:r>
              <a:rPr lang="en-US" sz="4000" dirty="0">
                <a:solidFill>
                  <a:schemeClr val="accent2"/>
                </a:solidFill>
              </a:rPr>
              <a:t>PROJECT TITTLE</a:t>
            </a:r>
          </a:p>
        </p:txBody>
      </p:sp>
      <p:sp>
        <p:nvSpPr>
          <p:cNvPr id="3" name="Content Placeholder 2"/>
          <p:cNvSpPr>
            <a:spLocks noGrp="1"/>
          </p:cNvSpPr>
          <p:nvPr>
            <p:ph idx="1"/>
          </p:nvPr>
        </p:nvSpPr>
        <p:spPr>
          <a:xfrm>
            <a:off x="2567697" y="2036782"/>
            <a:ext cx="8915400" cy="3777622"/>
          </a:xfrm>
        </p:spPr>
        <p:txBody>
          <a:bodyPr>
            <a:normAutofit/>
          </a:bodyPr>
          <a:lstStyle/>
          <a:p>
            <a:pPr marL="0" indent="0">
              <a:buNone/>
            </a:pPr>
            <a:r>
              <a:rPr lang="en-US" sz="3200" dirty="0"/>
              <a:t>DATA </a:t>
            </a:r>
            <a:r>
              <a:rPr lang="en-US" sz="3200" dirty="0" smtClean="0"/>
              <a:t>ANAIYSIS </a:t>
            </a:r>
            <a:r>
              <a:rPr lang="en-US" sz="3200" dirty="0"/>
              <a:t>OF </a:t>
            </a:r>
            <a:r>
              <a:rPr lang="en-US" sz="3200" dirty="0" smtClean="0"/>
              <a:t>DOCUMENTS</a:t>
            </a:r>
          </a:p>
          <a:p>
            <a:pPr marL="0" indent="0">
              <a:buNone/>
            </a:pPr>
            <a:endParaRPr lang="en-US" sz="3200" dirty="0"/>
          </a:p>
        </p:txBody>
      </p:sp>
      <p:sp>
        <p:nvSpPr>
          <p:cNvPr id="4" name="AutoShape 2" descr="Statistics, document analysis, data collection. Research and information processing. Stacks of documents with graphs, charts. Isometric illustration. Landing page template for web on white backgroun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rotWithShape="1">
          <a:blip r:embed="rId2"/>
          <a:srcRect l="27770" t="4723" r="664" b="3267"/>
          <a:stretch/>
        </p:blipFill>
        <p:spPr>
          <a:xfrm>
            <a:off x="6293224" y="3098205"/>
            <a:ext cx="4629821" cy="3332516"/>
          </a:xfrm>
          <a:prstGeom prst="rect">
            <a:avLst/>
          </a:prstGeom>
        </p:spPr>
      </p:pic>
    </p:spTree>
    <p:extLst>
      <p:ext uri="{BB962C8B-B14F-4D97-AF65-F5344CB8AC3E}">
        <p14:creationId xmlns:p14="http://schemas.microsoft.com/office/powerpoint/2010/main" val="769262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040" y="551496"/>
            <a:ext cx="8911687" cy="1280890"/>
          </a:xfrm>
        </p:spPr>
        <p:txBody>
          <a:bodyPr>
            <a:normAutofit/>
          </a:bodyPr>
          <a:lstStyle/>
          <a:p>
            <a:r>
              <a:rPr lang="en-US" sz="4000" dirty="0">
                <a:solidFill>
                  <a:schemeClr val="accent2"/>
                </a:solidFill>
              </a:rPr>
              <a:t>AGENDA</a:t>
            </a:r>
          </a:p>
        </p:txBody>
      </p:sp>
      <p:sp>
        <p:nvSpPr>
          <p:cNvPr id="3" name="Content Placeholder 2"/>
          <p:cNvSpPr>
            <a:spLocks noGrp="1"/>
          </p:cNvSpPr>
          <p:nvPr>
            <p:ph idx="1"/>
          </p:nvPr>
        </p:nvSpPr>
        <p:spPr>
          <a:xfrm>
            <a:off x="2449363" y="1832386"/>
            <a:ext cx="8915400" cy="3777622"/>
          </a:xfrm>
        </p:spPr>
        <p:txBody>
          <a:bodyPr>
            <a:normAutofit/>
          </a:bodyPr>
          <a:lstStyle/>
          <a:p>
            <a:pPr>
              <a:buFont typeface="Wingdings" panose="05000000000000000000" pitchFamily="2" charset="2"/>
              <a:buChar char="v"/>
            </a:pPr>
            <a:r>
              <a:rPr lang="en-US" dirty="0"/>
              <a:t>Creating an agenda for data analysis of documents involves outlining the steps and methodologies you'll use to extract insights from the </a:t>
            </a:r>
            <a:r>
              <a:rPr lang="en-US" dirty="0" smtClean="0"/>
              <a:t>document</a:t>
            </a:r>
          </a:p>
          <a:p>
            <a:pPr marL="0" indent="0">
              <a:buNone/>
            </a:pPr>
            <a:r>
              <a:rPr lang="en-US" dirty="0" smtClean="0"/>
              <a:t>   </a:t>
            </a:r>
            <a:r>
              <a:rPr lang="en-US" dirty="0"/>
              <a:t> </a:t>
            </a:r>
            <a:r>
              <a:rPr lang="en-US" dirty="0" smtClean="0"/>
              <a:t>                Objectives </a:t>
            </a:r>
            <a:r>
              <a:rPr lang="en-US" dirty="0"/>
              <a:t>and Scope </a:t>
            </a:r>
          </a:p>
          <a:p>
            <a:pPr marL="0" indent="0">
              <a:buNone/>
            </a:pPr>
            <a:r>
              <a:rPr lang="en-US" sz="1600" dirty="0"/>
              <a:t>                       </a:t>
            </a:r>
            <a:r>
              <a:rPr lang="en-US" dirty="0"/>
              <a:t>Data Collection</a:t>
            </a:r>
          </a:p>
          <a:p>
            <a:pPr marL="0" indent="0">
              <a:buNone/>
            </a:pPr>
            <a:r>
              <a:rPr lang="en-US" dirty="0"/>
              <a:t>                    Data Preprocessing</a:t>
            </a:r>
          </a:p>
          <a:p>
            <a:pPr marL="0" indent="0">
              <a:buNone/>
            </a:pPr>
            <a:r>
              <a:rPr lang="en-US" dirty="0"/>
              <a:t>                    Exploratory Data Analysis</a:t>
            </a:r>
          </a:p>
          <a:p>
            <a:pPr marL="0" indent="0">
              <a:buNone/>
            </a:pPr>
            <a:r>
              <a:rPr lang="en-US" dirty="0"/>
              <a:t>                    Documentation and Reporting</a:t>
            </a:r>
            <a:endParaRPr lang="en-US" dirty="0" smtClean="0"/>
          </a:p>
          <a:p>
            <a:pPr>
              <a:buFont typeface="Wingdings" panose="05000000000000000000" pitchFamily="2" charset="2"/>
              <a:buChar char="v"/>
            </a:pPr>
            <a:r>
              <a:rPr lang="en-US" dirty="0" smtClean="0"/>
              <a:t>data </a:t>
            </a:r>
            <a:r>
              <a:rPr lang="en-US" dirty="0"/>
              <a:t>analysis of documents and derive meaningful insights to support decision-making and strategic planning.</a:t>
            </a:r>
            <a:endParaRPr lang="en-US" b="1" dirty="0" smtClean="0"/>
          </a:p>
          <a:p>
            <a:endParaRPr lang="en-US" sz="1600" dirty="0"/>
          </a:p>
        </p:txBody>
      </p:sp>
    </p:spTree>
    <p:extLst>
      <p:ext uri="{BB962C8B-B14F-4D97-AF65-F5344CB8AC3E}">
        <p14:creationId xmlns:p14="http://schemas.microsoft.com/office/powerpoint/2010/main" val="3436147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767" y="677897"/>
            <a:ext cx="8911687" cy="1280890"/>
          </a:xfrm>
        </p:spPr>
        <p:txBody>
          <a:bodyPr>
            <a:normAutofit/>
          </a:bodyPr>
          <a:lstStyle/>
          <a:p>
            <a:r>
              <a:rPr lang="en-US" sz="4000" dirty="0">
                <a:solidFill>
                  <a:schemeClr val="accent2"/>
                </a:solidFill>
              </a:rPr>
              <a:t>PROBLEM STATEMENT</a:t>
            </a:r>
          </a:p>
        </p:txBody>
      </p:sp>
      <p:sp>
        <p:nvSpPr>
          <p:cNvPr id="3" name="Content Placeholder 2"/>
          <p:cNvSpPr>
            <a:spLocks noGrp="1"/>
          </p:cNvSpPr>
          <p:nvPr>
            <p:ph idx="1"/>
          </p:nvPr>
        </p:nvSpPr>
        <p:spPr>
          <a:xfrm>
            <a:off x="2858154" y="2445572"/>
            <a:ext cx="8915400" cy="3777622"/>
          </a:xfrm>
        </p:spPr>
        <p:txBody>
          <a:bodyPr/>
          <a:lstStyle/>
          <a:p>
            <a:pPr>
              <a:buFont typeface="Wingdings" panose="05000000000000000000" pitchFamily="2" charset="2"/>
              <a:buChar char="v"/>
            </a:pPr>
            <a:r>
              <a:rPr lang="en-US" sz="1600" dirty="0"/>
              <a:t>The problem </a:t>
            </a:r>
            <a:r>
              <a:rPr lang="en-US" sz="1600" dirty="0" smtClean="0"/>
              <a:t>statement for data analysis of documents </a:t>
            </a:r>
            <a:r>
              <a:rPr lang="en-US" sz="1600" dirty="0"/>
              <a:t>hold valuable insights and patterns that can significantly impact decision-making processes, strategic planning, and operational efficiency. </a:t>
            </a:r>
            <a:endParaRPr lang="en-US" sz="1600" dirty="0" smtClean="0"/>
          </a:p>
          <a:p>
            <a:pPr>
              <a:buFont typeface="Wingdings" panose="05000000000000000000" pitchFamily="2" charset="2"/>
              <a:buChar char="v"/>
            </a:pPr>
            <a:endParaRPr lang="en-US" sz="1600" dirty="0" smtClean="0"/>
          </a:p>
          <a:p>
            <a:pPr>
              <a:buFont typeface="Wingdings" panose="05000000000000000000" pitchFamily="2" charset="2"/>
              <a:buChar char="v"/>
            </a:pPr>
            <a:r>
              <a:rPr lang="en-US" sz="1600" dirty="0" smtClean="0"/>
              <a:t>The </a:t>
            </a:r>
            <a:r>
              <a:rPr lang="en-US" sz="1600" dirty="0"/>
              <a:t>problem lies in the complexity of processing and analyzing large volumes of documents efficiently. Traditional manual methods are time-consuming, error-prone, and often unable to handle the sheer scale of data. Moreover, as the volume of documents continues to grow exponentially, organizations face challenges in identifying relevant information, detecting trends, and extracting actionable insights.</a:t>
            </a:r>
          </a:p>
          <a:p>
            <a:endParaRPr lang="en-US" sz="1600" dirty="0"/>
          </a:p>
          <a:p>
            <a:pPr marL="0" indent="0" algn="ctr">
              <a:buNone/>
            </a:pPr>
            <a:endParaRPr lang="en-US" dirty="0"/>
          </a:p>
        </p:txBody>
      </p:sp>
    </p:spTree>
    <p:extLst>
      <p:ext uri="{BB962C8B-B14F-4D97-AF65-F5344CB8AC3E}">
        <p14:creationId xmlns:p14="http://schemas.microsoft.com/office/powerpoint/2010/main" val="3859647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7618" y="633972"/>
            <a:ext cx="8911687" cy="1280890"/>
          </a:xfrm>
        </p:spPr>
        <p:txBody>
          <a:bodyPr>
            <a:normAutofit/>
          </a:bodyPr>
          <a:lstStyle/>
          <a:p>
            <a:r>
              <a:rPr lang="en-US" sz="4000" dirty="0">
                <a:solidFill>
                  <a:schemeClr val="accent2"/>
                </a:solidFill>
              </a:rPr>
              <a:t>PROJECT OVERVIEW</a:t>
            </a:r>
          </a:p>
        </p:txBody>
      </p:sp>
      <p:sp>
        <p:nvSpPr>
          <p:cNvPr id="3" name="Content Placeholder 2"/>
          <p:cNvSpPr>
            <a:spLocks noGrp="1"/>
          </p:cNvSpPr>
          <p:nvPr>
            <p:ph idx="1"/>
          </p:nvPr>
        </p:nvSpPr>
        <p:spPr>
          <a:xfrm>
            <a:off x="2653759" y="1871831"/>
            <a:ext cx="8915400" cy="5120640"/>
          </a:xfrm>
        </p:spPr>
        <p:txBody>
          <a:bodyPr>
            <a:normAutofit fontScale="70000" lnSpcReduction="20000"/>
          </a:bodyPr>
          <a:lstStyle/>
          <a:p>
            <a:pPr>
              <a:buFont typeface="Wingdings" panose="05000000000000000000" pitchFamily="2" charset="2"/>
              <a:buChar char="v"/>
            </a:pPr>
            <a:r>
              <a:rPr lang="en-US" sz="2300" dirty="0"/>
              <a:t>The Data Analysis of Documents project aims to leverage advanced data </a:t>
            </a:r>
            <a:endParaRPr lang="en-US" sz="2300" dirty="0" smtClean="0"/>
          </a:p>
          <a:p>
            <a:pPr marL="0" indent="0">
              <a:buNone/>
            </a:pPr>
            <a:r>
              <a:rPr lang="en-US" sz="2300" dirty="0" smtClean="0"/>
              <a:t>  analysis </a:t>
            </a:r>
            <a:r>
              <a:rPr lang="en-US" sz="2300" dirty="0"/>
              <a:t>techniques to extract valuable insights and patterns from unstructured document </a:t>
            </a:r>
            <a:endParaRPr lang="en-US" sz="2300" dirty="0" smtClean="0"/>
          </a:p>
          <a:p>
            <a:pPr marL="0" indent="0">
              <a:buNone/>
            </a:pPr>
            <a:r>
              <a:rPr lang="en-US" sz="2300" dirty="0" smtClean="0"/>
              <a:t>  data</a:t>
            </a:r>
            <a:r>
              <a:rPr lang="en-US" sz="2300" dirty="0"/>
              <a:t>. By implementing cutting-edge technologies such as natural language processing (NLP</a:t>
            </a:r>
            <a:r>
              <a:rPr lang="en-US" sz="2300" dirty="0" smtClean="0"/>
              <a:t>),</a:t>
            </a:r>
          </a:p>
          <a:p>
            <a:pPr marL="0" indent="0">
              <a:buNone/>
            </a:pPr>
            <a:r>
              <a:rPr lang="en-US" sz="2300" dirty="0" smtClean="0"/>
              <a:t>  machine </a:t>
            </a:r>
            <a:r>
              <a:rPr lang="en-US" sz="2300" dirty="0"/>
              <a:t>learning (ML), and text mining, the project seeks to enable organizations to unlock </a:t>
            </a:r>
            <a:endParaRPr lang="en-US" sz="2300" dirty="0" smtClean="0"/>
          </a:p>
          <a:p>
            <a:pPr marL="0" indent="0">
              <a:buNone/>
            </a:pPr>
            <a:r>
              <a:rPr lang="en-US" sz="2300" dirty="0" smtClean="0"/>
              <a:t>  the </a:t>
            </a:r>
            <a:r>
              <a:rPr lang="en-US" sz="2300" dirty="0"/>
              <a:t>hidden potential within their document repositories</a:t>
            </a:r>
            <a:r>
              <a:rPr lang="en-US" sz="2300" dirty="0" smtClean="0"/>
              <a:t>.</a:t>
            </a:r>
          </a:p>
          <a:p>
            <a:endParaRPr lang="en-US" sz="2300" dirty="0"/>
          </a:p>
          <a:p>
            <a:r>
              <a:rPr lang="en-US" sz="2300" dirty="0"/>
              <a:t>Requirements Gathering and Planning</a:t>
            </a:r>
          </a:p>
          <a:p>
            <a:r>
              <a:rPr lang="en-US" sz="2300" dirty="0" smtClean="0"/>
              <a:t> </a:t>
            </a:r>
            <a:r>
              <a:rPr lang="en-US" sz="2300" dirty="0"/>
              <a:t>Design and Development of Document Processing Pipeline</a:t>
            </a:r>
          </a:p>
          <a:p>
            <a:r>
              <a:rPr lang="en-US" sz="2300" dirty="0" smtClean="0"/>
              <a:t> </a:t>
            </a:r>
            <a:r>
              <a:rPr lang="en-US" sz="2300" dirty="0"/>
              <a:t>Implementation of NLP and ML </a:t>
            </a:r>
            <a:r>
              <a:rPr lang="en-US" sz="2300" dirty="0" smtClean="0"/>
              <a:t>Models</a:t>
            </a:r>
          </a:p>
          <a:p>
            <a:r>
              <a:rPr lang="en-US" sz="2300" dirty="0"/>
              <a:t>Development of Visualization Tools and </a:t>
            </a:r>
            <a:r>
              <a:rPr lang="en-US" sz="2300" dirty="0" smtClean="0"/>
              <a:t>Reporting</a:t>
            </a:r>
          </a:p>
          <a:p>
            <a:r>
              <a:rPr lang="en-US" sz="2300" dirty="0"/>
              <a:t>Testing, Deployment, and Optimization</a:t>
            </a:r>
          </a:p>
          <a:p>
            <a:r>
              <a:rPr lang="en-US" sz="2300" dirty="0" smtClean="0"/>
              <a:t> </a:t>
            </a:r>
            <a:r>
              <a:rPr lang="en-US" sz="2300" dirty="0"/>
              <a:t>Training and Support for Stakeholders</a:t>
            </a:r>
          </a:p>
          <a:p>
            <a:pPr marL="0" indent="0">
              <a:buNone/>
            </a:pPr>
            <a:endParaRPr lang="en-US" sz="2300" dirty="0"/>
          </a:p>
          <a:p>
            <a:endParaRPr lang="en-US" dirty="0" smtClean="0"/>
          </a:p>
          <a:p>
            <a:endParaRPr lang="en-US" dirty="0"/>
          </a:p>
          <a:p>
            <a:pPr marL="0" indent="0">
              <a:buNone/>
            </a:pPr>
            <a:r>
              <a:rPr lang="en-US" dirty="0" smtClean="0"/>
              <a:t> </a:t>
            </a:r>
            <a:r>
              <a:rPr lang="en-US" dirty="0" smtClean="0"/>
              <a:t> </a:t>
            </a:r>
            <a:endParaRPr lang="en-US" dirty="0"/>
          </a:p>
        </p:txBody>
      </p:sp>
    </p:spTree>
    <p:extLst>
      <p:ext uri="{BB962C8B-B14F-4D97-AF65-F5344CB8AC3E}">
        <p14:creationId xmlns:p14="http://schemas.microsoft.com/office/powerpoint/2010/main" val="1766100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587" y="656383"/>
            <a:ext cx="8911687" cy="1280890"/>
          </a:xfrm>
        </p:spPr>
        <p:txBody>
          <a:bodyPr>
            <a:normAutofit/>
          </a:bodyPr>
          <a:lstStyle/>
          <a:p>
            <a:r>
              <a:rPr lang="en-US" sz="4000" dirty="0">
                <a:solidFill>
                  <a:schemeClr val="accent2"/>
                </a:solidFill>
              </a:rPr>
              <a:t>WHO ARE THE END USERS</a:t>
            </a:r>
          </a:p>
        </p:txBody>
      </p:sp>
      <p:sp>
        <p:nvSpPr>
          <p:cNvPr id="3" name="Content Placeholder 2"/>
          <p:cNvSpPr>
            <a:spLocks noGrp="1"/>
          </p:cNvSpPr>
          <p:nvPr>
            <p:ph idx="1"/>
          </p:nvPr>
        </p:nvSpPr>
        <p:spPr>
          <a:xfrm>
            <a:off x="2657139" y="2194560"/>
            <a:ext cx="8901261" cy="5255111"/>
          </a:xfrm>
        </p:spPr>
        <p:txBody>
          <a:bodyPr>
            <a:normAutofit/>
          </a:bodyPr>
          <a:lstStyle/>
          <a:p>
            <a:pPr>
              <a:buFont typeface="Wingdings" panose="05000000000000000000" pitchFamily="2" charset="2"/>
              <a:buChar char="v"/>
            </a:pPr>
            <a:r>
              <a:rPr lang="en-US" sz="1600" dirty="0"/>
              <a:t>The end users for Data Analysis of Documents can vary depending on the specific context and the nature of the organization implementing the solution. </a:t>
            </a:r>
            <a:endParaRPr lang="en-US" sz="1600" dirty="0" smtClean="0"/>
          </a:p>
          <a:p>
            <a:pPr>
              <a:buFont typeface="Wingdings" panose="05000000000000000000" pitchFamily="2" charset="2"/>
              <a:buChar char="v"/>
            </a:pPr>
            <a:r>
              <a:rPr lang="en-US" sz="1600" b="1" dirty="0"/>
              <a:t>Business Analysts and Data Scientists</a:t>
            </a:r>
            <a:r>
              <a:rPr lang="en-US" sz="1600" dirty="0"/>
              <a:t>: These professionals typically use document analysis to extract insights that inform strategic decision-making, market research, and competitive analysis.</a:t>
            </a:r>
          </a:p>
          <a:p>
            <a:pPr>
              <a:buFont typeface="Wingdings" panose="05000000000000000000" pitchFamily="2" charset="2"/>
              <a:buChar char="v"/>
            </a:pPr>
            <a:r>
              <a:rPr lang="en-US" sz="1600" b="1" dirty="0"/>
              <a:t>Legal Professionals</a:t>
            </a:r>
            <a:r>
              <a:rPr lang="en-US" sz="1600" dirty="0"/>
              <a:t>: Lawyers, legal analysts, and compliance officers may use document analysis to review contracts, identify risks, and ensure regulatory compliance.</a:t>
            </a:r>
          </a:p>
          <a:p>
            <a:pPr>
              <a:buFont typeface="Wingdings" panose="05000000000000000000" pitchFamily="2" charset="2"/>
              <a:buChar char="v"/>
            </a:pPr>
            <a:r>
              <a:rPr lang="en-US" sz="1600" b="1" dirty="0"/>
              <a:t>Researchers and Academics</a:t>
            </a:r>
            <a:r>
              <a:rPr lang="en-US" sz="1600" dirty="0"/>
              <a:t>: Researchers in fields such as social sciences, humanities, and market research often analyze documents to identify trends, patterns, and new insights.</a:t>
            </a:r>
          </a:p>
          <a:p>
            <a:pPr>
              <a:buFont typeface="Wingdings" panose="05000000000000000000" pitchFamily="2" charset="2"/>
              <a:buChar char="v"/>
            </a:pPr>
            <a:r>
              <a:rPr lang="en-US" sz="1600" b="1" dirty="0" smtClean="0"/>
              <a:t>Human </a:t>
            </a:r>
            <a:r>
              <a:rPr lang="en-US" sz="1600" b="1" dirty="0"/>
              <a:t>Resources Professionals</a:t>
            </a:r>
            <a:r>
              <a:rPr lang="en-US" sz="1600" dirty="0"/>
              <a:t>: HR professionals may analyze documents such as resumes, performance reviews, and employee surveys to identify talent, assess organizational culture, and improve employee satisfaction.</a:t>
            </a:r>
          </a:p>
          <a:p>
            <a:endParaRPr lang="en-US" sz="1600" dirty="0"/>
          </a:p>
        </p:txBody>
      </p:sp>
    </p:spTree>
    <p:extLst>
      <p:ext uri="{BB962C8B-B14F-4D97-AF65-F5344CB8AC3E}">
        <p14:creationId xmlns:p14="http://schemas.microsoft.com/office/powerpoint/2010/main" val="20219453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3071" y="355169"/>
            <a:ext cx="8911687" cy="1280890"/>
          </a:xfrm>
        </p:spPr>
        <p:txBody>
          <a:bodyPr>
            <a:noAutofit/>
          </a:bodyPr>
          <a:lstStyle/>
          <a:p>
            <a:r>
              <a:rPr lang="en-US" sz="4000" dirty="0">
                <a:solidFill>
                  <a:schemeClr val="accent2"/>
                </a:solidFill>
              </a:rPr>
              <a:t>YOUR SOLUTION AND ITS VALUE</a:t>
            </a:r>
            <a:br>
              <a:rPr lang="en-US" sz="4000" dirty="0">
                <a:solidFill>
                  <a:schemeClr val="accent2"/>
                </a:solidFill>
              </a:rPr>
            </a:br>
            <a:r>
              <a:rPr lang="en-US" sz="4000" dirty="0">
                <a:solidFill>
                  <a:schemeClr val="accent2"/>
                </a:solidFill>
              </a:rPr>
              <a:t>PROPOSITION</a:t>
            </a:r>
          </a:p>
        </p:txBody>
      </p:sp>
      <p:sp>
        <p:nvSpPr>
          <p:cNvPr id="4" name="Content Placeholder 3"/>
          <p:cNvSpPr>
            <a:spLocks noGrp="1"/>
          </p:cNvSpPr>
          <p:nvPr>
            <p:ph idx="1"/>
          </p:nvPr>
        </p:nvSpPr>
        <p:spPr>
          <a:xfrm>
            <a:off x="1871831" y="1875418"/>
            <a:ext cx="9751115" cy="4493109"/>
          </a:xfrm>
        </p:spPr>
        <p:txBody>
          <a:bodyPr>
            <a:noAutofit/>
          </a:bodyPr>
          <a:lstStyle/>
          <a:p>
            <a:pPr>
              <a:buFont typeface="Wingdings" panose="05000000000000000000" pitchFamily="2" charset="2"/>
              <a:buChar char="v"/>
            </a:pPr>
            <a:r>
              <a:rPr lang="en-US" sz="1600" dirty="0"/>
              <a:t>As an AI language model, I can offer insights into how organizations can </a:t>
            </a:r>
            <a:r>
              <a:rPr lang="en-US" sz="1600" dirty="0" smtClean="0"/>
              <a:t>leverage </a:t>
            </a:r>
            <a:r>
              <a:rPr lang="en-US" sz="1600" dirty="0"/>
              <a:t>solutions for data analysis of documents</a:t>
            </a:r>
            <a:r>
              <a:rPr lang="en-US" sz="1600" dirty="0" smtClean="0"/>
              <a:t>.</a:t>
            </a:r>
          </a:p>
          <a:p>
            <a:pPr marL="0" indent="0">
              <a:buNone/>
            </a:pPr>
            <a:r>
              <a:rPr lang="en-US" sz="1600" b="1" dirty="0"/>
              <a:t>Solution:</a:t>
            </a:r>
          </a:p>
          <a:p>
            <a:pPr>
              <a:buFont typeface="Wingdings" panose="05000000000000000000" pitchFamily="2" charset="2"/>
              <a:buChar char="v"/>
            </a:pPr>
            <a:r>
              <a:rPr lang="en-US" sz="1600" b="1" dirty="0"/>
              <a:t>Natural Language Processing (NLP)</a:t>
            </a:r>
            <a:r>
              <a:rPr lang="en-US" sz="1600" dirty="0"/>
              <a:t>: I utilize advanced NLP techniques to understand the content of documents. This involves tasks such as tokenization, part-of-speech tagging, named entity recognition, and sentiment analysis.</a:t>
            </a:r>
          </a:p>
          <a:p>
            <a:pPr>
              <a:buFont typeface="Wingdings" panose="05000000000000000000" pitchFamily="2" charset="2"/>
              <a:buChar char="v"/>
            </a:pPr>
            <a:r>
              <a:rPr lang="en-US" sz="1600" b="1" dirty="0"/>
              <a:t>Text Summarization</a:t>
            </a:r>
            <a:r>
              <a:rPr lang="en-US" sz="1600" dirty="0"/>
              <a:t>: I can condense lengthy documents into concise summaries, making it easier for users to grasp the main points quickly.</a:t>
            </a:r>
          </a:p>
          <a:p>
            <a:pPr>
              <a:buFont typeface="Wingdings" panose="05000000000000000000" pitchFamily="2" charset="2"/>
              <a:buChar char="v"/>
            </a:pPr>
            <a:r>
              <a:rPr lang="en-US" sz="1600" b="1" dirty="0"/>
              <a:t>Information Extraction</a:t>
            </a:r>
            <a:r>
              <a:rPr lang="en-US" sz="1600" dirty="0"/>
              <a:t>: I extract key information from documents, such as important dates, names, locations, and events, which can be useful for various analytical purposes</a:t>
            </a:r>
            <a:r>
              <a:rPr lang="en-US" sz="1600" dirty="0" smtClean="0"/>
              <a:t>.</a:t>
            </a:r>
          </a:p>
          <a:p>
            <a:pPr marL="0" indent="0">
              <a:buNone/>
            </a:pPr>
            <a:r>
              <a:rPr lang="en-US" sz="1600" b="1" dirty="0"/>
              <a:t>Value Proposition</a:t>
            </a:r>
            <a:r>
              <a:rPr lang="en-US" sz="1600" dirty="0"/>
              <a:t>:</a:t>
            </a:r>
          </a:p>
          <a:p>
            <a:pPr>
              <a:buFont typeface="Wingdings" panose="05000000000000000000" pitchFamily="2" charset="2"/>
              <a:buChar char="v"/>
            </a:pPr>
            <a:r>
              <a:rPr lang="en-US" sz="1600" b="1" dirty="0"/>
              <a:t>Efficiency</a:t>
            </a:r>
            <a:r>
              <a:rPr lang="en-US" sz="1600" dirty="0"/>
              <a:t>: My solution automates the data analysis process, saving time and resources compared to manual methods. It can process large volumes of documents quickly and consistently</a:t>
            </a:r>
            <a:r>
              <a:rPr lang="en-US" sz="1600" dirty="0" smtClean="0"/>
              <a:t>.</a:t>
            </a:r>
          </a:p>
          <a:p>
            <a:pPr>
              <a:buFont typeface="Wingdings" panose="05000000000000000000" pitchFamily="2" charset="2"/>
              <a:buChar char="v"/>
            </a:pPr>
            <a:r>
              <a:rPr lang="en-US" sz="1600" b="1" dirty="0"/>
              <a:t>Accuracy</a:t>
            </a:r>
            <a:r>
              <a:rPr lang="en-US" sz="1600" dirty="0"/>
              <a:t>: With advanced NLP techniques, my solution can accurately interpret the nuances of language, leading to more precise analysis results.</a:t>
            </a:r>
          </a:p>
          <a:p>
            <a:endParaRPr lang="en-US" sz="1600" dirty="0"/>
          </a:p>
          <a:p>
            <a:endParaRPr lang="en-US" sz="1600" dirty="0"/>
          </a:p>
          <a:p>
            <a:endParaRPr lang="en-US" sz="1600" dirty="0"/>
          </a:p>
        </p:txBody>
      </p:sp>
    </p:spTree>
    <p:extLst>
      <p:ext uri="{BB962C8B-B14F-4D97-AF65-F5344CB8AC3E}">
        <p14:creationId xmlns:p14="http://schemas.microsoft.com/office/powerpoint/2010/main" val="388633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768" y="476192"/>
            <a:ext cx="8911687" cy="1280890"/>
          </a:xfrm>
        </p:spPr>
        <p:txBody>
          <a:bodyPr>
            <a:noAutofit/>
          </a:bodyPr>
          <a:lstStyle/>
          <a:p>
            <a:r>
              <a:rPr lang="en-US" sz="4000" dirty="0">
                <a:solidFill>
                  <a:schemeClr val="accent2"/>
                </a:solidFill>
              </a:rPr>
              <a:t>THE WOW IN YOUR SOLUTION</a:t>
            </a:r>
          </a:p>
        </p:txBody>
      </p:sp>
      <p:sp>
        <p:nvSpPr>
          <p:cNvPr id="3" name="Content Placeholder 2"/>
          <p:cNvSpPr>
            <a:spLocks noGrp="1"/>
          </p:cNvSpPr>
          <p:nvPr>
            <p:ph idx="1"/>
          </p:nvPr>
        </p:nvSpPr>
        <p:spPr>
          <a:xfrm>
            <a:off x="2377441" y="1791148"/>
            <a:ext cx="9417628" cy="5066852"/>
          </a:xfrm>
        </p:spPr>
        <p:txBody>
          <a:bodyPr>
            <a:normAutofit/>
          </a:bodyPr>
          <a:lstStyle/>
          <a:p>
            <a:pPr>
              <a:buFont typeface="Wingdings" panose="05000000000000000000" pitchFamily="2" charset="2"/>
              <a:buChar char="v"/>
            </a:pPr>
            <a:r>
              <a:rPr lang="en-US" sz="1600" dirty="0" smtClean="0"/>
              <a:t> I'm </a:t>
            </a:r>
            <a:r>
              <a:rPr lang="en-US" sz="1600" dirty="0"/>
              <a:t>glad to hear that you're impressed! Data analysis of documents can be quite impactful, especially when utilizing advanced techniques to extract valuable insights from large volumes of text</a:t>
            </a:r>
            <a:r>
              <a:rPr lang="en-US" sz="1600" dirty="0" smtClean="0"/>
              <a:t>.</a:t>
            </a:r>
          </a:p>
          <a:p>
            <a:pPr marL="0" indent="0">
              <a:buNone/>
            </a:pPr>
            <a:r>
              <a:rPr lang="en-US" sz="1600" b="1" dirty="0" smtClean="0"/>
              <a:t>               Machine </a:t>
            </a:r>
            <a:r>
              <a:rPr lang="en-US" sz="1600" b="1" dirty="0"/>
              <a:t>Learning Models</a:t>
            </a:r>
            <a:r>
              <a:rPr lang="en-US" sz="1600" dirty="0"/>
              <a:t>: Utilizing machine learning models for tasks such as document classification, clustering, or regression can enable the system to automatically categorize and organize large volumes of documents</a:t>
            </a:r>
            <a:r>
              <a:rPr lang="en-US" sz="1600" dirty="0" smtClean="0"/>
              <a:t>.</a:t>
            </a:r>
          </a:p>
          <a:p>
            <a:pPr marL="0" indent="0">
              <a:buNone/>
            </a:pPr>
            <a:r>
              <a:rPr lang="en-US" sz="1600" dirty="0" smtClean="0"/>
              <a:t>              </a:t>
            </a:r>
            <a:r>
              <a:rPr lang="en-US" sz="1600" b="1" dirty="0" smtClean="0"/>
              <a:t>Data </a:t>
            </a:r>
            <a:r>
              <a:rPr lang="en-US" sz="1600" b="1" dirty="0"/>
              <a:t>Visualization</a:t>
            </a:r>
            <a:r>
              <a:rPr lang="en-US" sz="1600" dirty="0"/>
              <a:t>: Creating visually appealing and informative visualizations (e.g., word clouds, </a:t>
            </a:r>
            <a:r>
              <a:rPr lang="en-US" sz="1600" dirty="0" err="1"/>
              <a:t>heatmaps</a:t>
            </a:r>
            <a:r>
              <a:rPr lang="en-US" sz="1600" dirty="0"/>
              <a:t>, network graphs) to represent patterns, trends, and relationships within the document data can make the analysis more intuitive and impactful.</a:t>
            </a:r>
            <a:endParaRPr lang="en-US" sz="1600" dirty="0" smtClean="0"/>
          </a:p>
          <a:p>
            <a:pPr marL="0" indent="0">
              <a:buNone/>
            </a:pPr>
            <a:r>
              <a:rPr lang="en-US" sz="1600" b="1" dirty="0" smtClean="0"/>
              <a:t>             Real-time </a:t>
            </a:r>
            <a:r>
              <a:rPr lang="en-US" sz="1600" b="1" dirty="0"/>
              <a:t>Analysis</a:t>
            </a:r>
            <a:r>
              <a:rPr lang="en-US" sz="1600" dirty="0"/>
              <a:t>: Implementing real-time document analysis capabilities, where new documents are processed and analyzed as they arrive, can be quite impressive, especially in applications requiring timely insights or decision-making</a:t>
            </a:r>
            <a:r>
              <a:rPr lang="en-US" sz="1600" dirty="0" smtClean="0"/>
              <a:t>.</a:t>
            </a:r>
          </a:p>
          <a:p>
            <a:pPr marL="0" indent="0">
              <a:buNone/>
            </a:pPr>
            <a:endParaRPr lang="en-US" sz="1600" dirty="0" smtClean="0"/>
          </a:p>
          <a:p>
            <a:pPr>
              <a:buFont typeface="Wingdings" panose="05000000000000000000" pitchFamily="2" charset="2"/>
              <a:buChar char="v"/>
            </a:pPr>
            <a:r>
              <a:rPr lang="en-US" sz="1600" dirty="0" smtClean="0"/>
              <a:t>    </a:t>
            </a:r>
            <a:r>
              <a:rPr lang="en-US" sz="1600" dirty="0"/>
              <a:t>Combining these elements in a coherent and user-friendly manner can indeed elicit a "wow" response from stakeholders, showcasing the power and potential of document data analysis.</a:t>
            </a:r>
            <a:endParaRPr lang="en-US" sz="1600" dirty="0"/>
          </a:p>
        </p:txBody>
      </p:sp>
    </p:spTree>
    <p:extLst>
      <p:ext uri="{BB962C8B-B14F-4D97-AF65-F5344CB8AC3E}">
        <p14:creationId xmlns:p14="http://schemas.microsoft.com/office/powerpoint/2010/main" val="207662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6859" y="559563"/>
            <a:ext cx="8911687" cy="1280890"/>
          </a:xfrm>
        </p:spPr>
        <p:txBody>
          <a:bodyPr>
            <a:normAutofit/>
          </a:bodyPr>
          <a:lstStyle/>
          <a:p>
            <a:r>
              <a:rPr lang="en-US" sz="4000" dirty="0">
                <a:solidFill>
                  <a:schemeClr val="accent2"/>
                </a:solidFill>
              </a:rPr>
              <a:t>MODELLING</a:t>
            </a:r>
          </a:p>
        </p:txBody>
      </p:sp>
      <p:sp>
        <p:nvSpPr>
          <p:cNvPr id="3" name="Content Placeholder 2"/>
          <p:cNvSpPr>
            <a:spLocks noGrp="1"/>
          </p:cNvSpPr>
          <p:nvPr>
            <p:ph idx="1"/>
          </p:nvPr>
        </p:nvSpPr>
        <p:spPr>
          <a:xfrm>
            <a:off x="2355926" y="1450489"/>
            <a:ext cx="9546720" cy="5149327"/>
          </a:xfrm>
        </p:spPr>
        <p:txBody>
          <a:bodyPr>
            <a:noAutofit/>
          </a:bodyPr>
          <a:lstStyle/>
          <a:p>
            <a:pPr>
              <a:buFont typeface="Wingdings" panose="05000000000000000000" pitchFamily="2" charset="2"/>
              <a:buChar char="v"/>
            </a:pPr>
            <a:r>
              <a:rPr lang="en-US" sz="1600" dirty="0"/>
              <a:t>Modeling for data analysis of documents typically involves using techniques like natural language processing (NLP) to extract insights from textual data</a:t>
            </a:r>
            <a:r>
              <a:rPr lang="en-US" sz="1600" dirty="0" smtClean="0"/>
              <a:t>.</a:t>
            </a:r>
          </a:p>
          <a:p>
            <a:pPr marL="0" indent="0">
              <a:buNone/>
            </a:pPr>
            <a:endParaRPr lang="en-US" sz="1600" dirty="0" smtClean="0"/>
          </a:p>
          <a:p>
            <a:pPr marL="0" indent="0">
              <a:buNone/>
            </a:pPr>
            <a:r>
              <a:rPr lang="en-US" sz="1600" dirty="0"/>
              <a:t> </a:t>
            </a:r>
            <a:r>
              <a:rPr lang="en-US" sz="1600" dirty="0" smtClean="0"/>
              <a:t>             </a:t>
            </a:r>
            <a:r>
              <a:rPr lang="en-US" sz="1600" b="1" dirty="0" smtClean="0"/>
              <a:t>Data </a:t>
            </a:r>
            <a:r>
              <a:rPr lang="en-US" sz="1600" b="1" dirty="0"/>
              <a:t>Collection</a:t>
            </a:r>
            <a:r>
              <a:rPr lang="en-US" sz="1600" dirty="0"/>
              <a:t>: Gather the documents you want to analyze. These could be text files, PDFs, web pages, </a:t>
            </a:r>
            <a:r>
              <a:rPr lang="en-US" sz="1600" dirty="0" smtClean="0"/>
              <a:t>etc.</a:t>
            </a:r>
          </a:p>
          <a:p>
            <a:pPr marL="0" indent="0">
              <a:buNone/>
            </a:pPr>
            <a:r>
              <a:rPr lang="en-US" sz="1600" b="1" dirty="0" smtClean="0"/>
              <a:t>             Data </a:t>
            </a:r>
            <a:r>
              <a:rPr lang="en-US" sz="1600" b="1" dirty="0"/>
              <a:t>Preprocessing</a:t>
            </a:r>
            <a:r>
              <a:rPr lang="en-US" sz="1600" dirty="0"/>
              <a:t>: Clean the data by removing irrelevant information, formatting text, handling special characters, and standardizing the text format.</a:t>
            </a:r>
          </a:p>
          <a:p>
            <a:pPr marL="0" indent="0">
              <a:buNone/>
            </a:pPr>
            <a:r>
              <a:rPr lang="en-US" sz="1600" b="1" dirty="0" smtClean="0"/>
              <a:t>             Tokenization</a:t>
            </a:r>
            <a:r>
              <a:rPr lang="en-US" sz="1600" dirty="0"/>
              <a:t>: Break down the text into smaller units such as words, phrases, or sentences.</a:t>
            </a:r>
          </a:p>
          <a:p>
            <a:pPr marL="0" indent="0">
              <a:buNone/>
            </a:pPr>
            <a:r>
              <a:rPr lang="en-US" sz="1600" b="1" dirty="0" smtClean="0"/>
              <a:t>             Feature </a:t>
            </a:r>
            <a:r>
              <a:rPr lang="en-US" sz="1600" b="1" dirty="0"/>
              <a:t>Extraction</a:t>
            </a:r>
            <a:r>
              <a:rPr lang="en-US" sz="1600" dirty="0"/>
              <a:t>: Convert the text into numerical or categorical features that can be used for modeling. This could involve techniques like TF-IDF (Term Frequency-Inverse Document Frequency), word </a:t>
            </a:r>
            <a:r>
              <a:rPr lang="en-US" sz="1600" dirty="0" err="1"/>
              <a:t>embeddings</a:t>
            </a:r>
            <a:r>
              <a:rPr lang="en-US" sz="1600" dirty="0"/>
              <a:t> (Word2Vec, </a:t>
            </a:r>
            <a:r>
              <a:rPr lang="en-US" sz="1600" dirty="0" err="1"/>
              <a:t>GloVe</a:t>
            </a:r>
            <a:r>
              <a:rPr lang="en-US" sz="1600" dirty="0"/>
              <a:t>), or one-hot encoding.</a:t>
            </a:r>
          </a:p>
          <a:p>
            <a:pPr marL="0" indent="0">
              <a:buNone/>
            </a:pPr>
            <a:r>
              <a:rPr lang="en-US" sz="1600" b="1" dirty="0" smtClean="0"/>
              <a:t>           Model </a:t>
            </a:r>
            <a:r>
              <a:rPr lang="en-US" sz="1600" b="1" dirty="0"/>
              <a:t>Selection</a:t>
            </a:r>
            <a:r>
              <a:rPr lang="en-US" sz="1600" dirty="0"/>
              <a:t>: Choose the appropriate model for your task, such as classification, clustering, or regression. Common models for document analysis include:</a:t>
            </a:r>
          </a:p>
          <a:p>
            <a:pPr lvl="1"/>
            <a:r>
              <a:rPr lang="en-US" dirty="0"/>
              <a:t>Naive Bayes</a:t>
            </a:r>
          </a:p>
          <a:p>
            <a:pPr lvl="1"/>
            <a:r>
              <a:rPr lang="en-US" dirty="0"/>
              <a:t>Support Vector Machines (SVM)</a:t>
            </a:r>
          </a:p>
          <a:p>
            <a:pPr lvl="1"/>
            <a:r>
              <a:rPr lang="en-US" dirty="0"/>
              <a:t>Decision </a:t>
            </a:r>
            <a:r>
              <a:rPr lang="en-US" dirty="0" smtClean="0"/>
              <a:t>Trees</a:t>
            </a:r>
            <a:endParaRPr lang="en-US" dirty="0"/>
          </a:p>
        </p:txBody>
      </p:sp>
    </p:spTree>
    <p:extLst>
      <p:ext uri="{BB962C8B-B14F-4D97-AF65-F5344CB8AC3E}">
        <p14:creationId xmlns:p14="http://schemas.microsoft.com/office/powerpoint/2010/main" val="6686594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185</TotalTime>
  <Words>1066</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Palatino Linotype</vt:lpstr>
      <vt:lpstr>Wingdings</vt:lpstr>
      <vt:lpstr>Wingdings 3</vt:lpstr>
      <vt:lpstr>Wisp</vt:lpstr>
      <vt:lpstr>STUDENT NAME</vt:lpstr>
      <vt:lpstr>PROJECT TITTLE</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Admin</dc:creator>
  <cp:lastModifiedBy>Admin</cp:lastModifiedBy>
  <cp:revision>16</cp:revision>
  <dcterms:created xsi:type="dcterms:W3CDTF">2024-04-04T18:00:57Z</dcterms:created>
  <dcterms:modified xsi:type="dcterms:W3CDTF">2024-04-04T22:56:19Z</dcterms:modified>
</cp:coreProperties>
</file>