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2400" b="1" i="1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2400" b="1" i="1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Rating </a:t>
            </a:r>
            <a:r>
              <a:rPr lang="zh-CN" sz="2400" b="1" i="1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2400" b="1" i="1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Analyisi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overlap val="-25"/>
        <c:gapWidth val="75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06330366"/>
          <c:y val="0.07927924"/>
          <c:w val="0.73402774"/>
          <c:h val="0.8414415"/>
        </c:manualLayout>
      </c:layout>
      <c:pie3DChart>
        <c:varyColors val="1"/>
        <c:ser>
          <c:idx val="0"/>
          <c:order val="0"/>
          <c:tx>
            <c:v>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 Rating Analysis As Percentage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
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pieChart>
        <c:varyColors val="1"/>
        <c:ser>
          <c:idx val="0"/>
          <c:order val="0"/>
          <c:tx>
            <c:v>1</c:v>
          </c:tx>
          <c:explosion val="25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explosion val="25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explosion val="25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explosion val="25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explosion val="25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firstSliceAng val="0"/>
      </c:pieChart>
      <c:spPr>
        <a:solidFill>
          <a:srgbClr val="FFFFFF"/>
        </a:solidFill>
      </c:spPr>
    </c:plotArea>
    <c:legend>
      <c:legendPos val="t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3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8461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0459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1147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7650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7286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2204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8343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7320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2160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5888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5250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15704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2812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7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blipFill>
          <a:blip r:embed="rId2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线"/>
          <p:cNvSpPr>
            <a:spLocks/>
          </p:cNvSpPr>
          <p:nvPr/>
        </p:nvSpPr>
        <p:spPr>
          <a:xfrm rot="0">
            <a:off x="685800" y="5349903"/>
            <a:ext cx="11506200" cy="2381"/>
          </a:xfrm>
          <a:prstGeom prst="line"/>
          <a:noFill/>
          <a:ln w="9525" cmpd="sng" cap="flat">
            <a:gradFill rotWithShape="1">
              <a:gsLst>
                <a:gs pos="0">
                  <a:srgbClr val="F0A22E">
                    <a:alpha val="0"/>
                  </a:srgbClr>
                </a:gs>
                <a:gs pos="17000">
                  <a:srgbClr val="F0A22E">
                    <a:alpha val="100000"/>
                  </a:srgbClr>
                </a:gs>
                <a:gs pos="100000">
                  <a:srgbClr val="F0A22E">
                    <a:alpha val="100000"/>
                  </a:srgbClr>
                </a:gs>
              </a:gsLst>
              <a:lin ang="0" scaled="1"/>
            </a:gradFill>
            <a:prstDash val="solid"/>
            <a:round/>
          </a:ln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507999" y="4853412"/>
            <a:ext cx="11277600" cy="12223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all" spc="0" baseline="0">
              <a:solidFill>
                <a:schemeClr val="tx2"/>
              </a:solidFill>
              <a:latin typeface="Franklin Gothic Medium" pitchFamily="0" charset="0"/>
              <a:ea typeface="隶书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507999" y="3886200"/>
            <a:ext cx="11277600" cy="91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43329"/>
                </a:solidFill>
                <a:latin typeface="Franklin Gothic Book" pitchFamily="0" charset="0"/>
                <a:ea typeface="华文楷体" pitchFamily="0" charset="0"/>
                <a:cs typeface="Lucida Sans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rgbClr val="443329"/>
              </a:solidFill>
              <a:latin typeface="Franklin Gothic Book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8636000" y="76201"/>
            <a:ext cx="3352799" cy="2889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4165600" y="76201"/>
            <a:ext cx="4470400" cy="2889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0972800" y="6473951"/>
            <a:ext cx="1011935" cy="246888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D38E27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&lt;#&gt;</a:t>
            </a:fld>
            <a:endParaRPr lang="zh-CN" altLang="en-US" sz="1200" b="0" i="0" u="none" strike="noStrike" kern="1200" cap="none" spc="10" baseline="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1026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900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9609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636000" y="76201"/>
            <a:ext cx="3352799" cy="2889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76201"/>
            <a:ext cx="4470400" cy="2889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endParaRPr lang="zh-CN" altLang="en-US" sz="120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972800" y="6477001"/>
            <a:ext cx="1016000" cy="2444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D38E27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&lt;#&gt;</a:t>
            </a:fld>
            <a:endParaRPr lang="zh-CN" altLang="en-US" sz="1200" spc="1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7282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0" name="直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85800" y="1050899"/>
            <a:ext cx="11506200" cy="238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9525" cmpd="sng" cap="flat">
            <a:gradFill rotWithShape="1">
              <a:gsLst>
                <a:gs pos="0">
                  <a:srgbClr val="F0A22E">
                    <a:alpha val="0"/>
                  </a:srgbClr>
                </a:gs>
                <a:gs pos="17000">
                  <a:srgbClr val="F0A22E">
                    <a:alpha val="100000"/>
                  </a:srgbClr>
                </a:gs>
                <a:gs pos="100000">
                  <a:srgbClr val="F0A22E">
                    <a:alpha val="100000"/>
                  </a:srgbClr>
                </a:gs>
              </a:gsLst>
              <a:lin ang="0" scaled="1"/>
            </a:gradFill>
            <a:prstDash val="solid"/>
            <a:round/>
          </a:ln>
        </p:spPr>
      </p:sp>
      <p:sp>
        <p:nvSpPr>
          <p:cNvPr id="39" name="直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85800" y="1050899"/>
            <a:ext cx="11506200" cy="238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9525" cmpd="sng" cap="flat">
            <a:gradFill rotWithShape="1">
              <a:gsLst>
                <a:gs pos="0">
                  <a:srgbClr val="F0A22E">
                    <a:alpha val="0"/>
                  </a:srgbClr>
                </a:gs>
                <a:gs pos="17000">
                  <a:srgbClr val="F0A22E">
                    <a:alpha val="100000"/>
                  </a:srgbClr>
                </a:gs>
                <a:gs pos="100000">
                  <a:srgbClr val="F0A22E">
                    <a:alpha val="100000"/>
                  </a:srgbClr>
                </a:gs>
              </a:gsLst>
              <a:lin ang="0" scaled="1"/>
            </a:gradFill>
            <a:prstDash val="solid"/>
            <a:round/>
          </a:ln>
        </p:spPr>
      </p:sp>
      <p:sp>
        <p:nvSpPr>
          <p:cNvPr id="38" name="直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85800" y="1057987"/>
            <a:ext cx="11506200" cy="238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9525" cmpd="sng" cap="flat">
            <a:gradFill rotWithShape="1">
              <a:gsLst>
                <a:gs pos="0">
                  <a:srgbClr val="F0A22E">
                    <a:alpha val="0"/>
                  </a:srgbClr>
                </a:gs>
                <a:gs pos="17000">
                  <a:srgbClr val="F0A22E">
                    <a:alpha val="100000"/>
                  </a:srgbClr>
                </a:gs>
                <a:gs pos="100000">
                  <a:srgbClr val="F0A22E">
                    <a:alpha val="100000"/>
                  </a:srgbClr>
                </a:gs>
              </a:gsLst>
              <a:lin ang="0" scaled="1"/>
            </a:gradFill>
            <a:prstDash val="solid"/>
            <a:round/>
          </a:ln>
        </p:spPr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02336" y="457200"/>
            <a:ext cx="11582401" cy="8412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8636000" y="76201"/>
            <a:ext cx="3352799" cy="2889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76201"/>
            <a:ext cx="4470400" cy="2889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endParaRPr lang="zh-CN" altLang="en-US" sz="120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972800" y="6477001"/>
            <a:ext cx="1016000" cy="2444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D38E27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&lt;#&gt;</a:t>
            </a:fld>
            <a:endParaRPr lang="zh-CN" altLang="en-US" sz="1200" spc="1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5826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1650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097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8531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4736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449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7756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650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4165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线"/>
          <p:cNvSpPr>
            <a:spLocks/>
          </p:cNvSpPr>
          <p:nvPr/>
        </p:nvSpPr>
        <p:spPr>
          <a:xfrm rot="0">
            <a:off x="685800" y="1050899"/>
            <a:ext cx="11506200" cy="2380"/>
          </a:xfrm>
          <a:prstGeom prst="line"/>
          <a:noFill/>
          <a:ln w="9525" cmpd="sng" cap="flat">
            <a:gradFill rotWithShape="1">
              <a:gsLst>
                <a:gs pos="0">
                  <a:srgbClr val="F0A22E">
                    <a:alpha val="0"/>
                  </a:srgbClr>
                </a:gs>
                <a:gs pos="17000">
                  <a:srgbClr val="F0A22E">
                    <a:alpha val="100000"/>
                  </a:srgbClr>
                </a:gs>
                <a:gs pos="100000">
                  <a:srgbClr val="F0A22E">
                    <a:alpha val="100000"/>
                  </a:srgbClr>
                </a:gs>
              </a:gsLst>
              <a:lin ang="0" scaled="1"/>
            </a:gradFill>
            <a:prstDash val="solid"/>
            <a:round/>
          </a:ln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06400" y="1554163"/>
            <a:ext cx="11582401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8636000" y="76201"/>
            <a:ext cx="3352799" cy="288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D38E27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10/8/2024</a:t>
            </a:fld>
            <a:endParaRPr lang="zh-CN" altLang="en-US" sz="120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4165600" y="76201"/>
            <a:ext cx="4470400" cy="288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 eaLnBrk="1" latinLnBrk="0" hangingPunct="1"/>
            <a:endParaRPr lang="zh-CN" altLang="en-US" sz="120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10972800" y="6477001"/>
            <a:ext cx="1016000" cy="2444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D38E27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&lt;#&gt;</a:t>
            </a:fld>
            <a:endParaRPr lang="zh-CN" altLang="en-US" sz="1200" spc="1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title"/>
          </p:nvPr>
        </p:nvSpPr>
        <p:spPr>
          <a:xfrm rot="0">
            <a:off x="406400" y="457200"/>
            <a:ext cx="11582401" cy="838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直线"/>
          <p:cNvSpPr>
            <a:spLocks/>
          </p:cNvSpPr>
          <p:nvPr/>
        </p:nvSpPr>
        <p:spPr>
          <a:xfrm rot="0">
            <a:off x="685800" y="1050899"/>
            <a:ext cx="11506200" cy="2380"/>
          </a:xfrm>
          <a:prstGeom prst="line"/>
          <a:noFill/>
          <a:ln w="9525" cmpd="sng" cap="flat">
            <a:gradFill rotWithShape="1">
              <a:gsLst>
                <a:gs pos="0">
                  <a:srgbClr val="F0A22E">
                    <a:alpha val="0"/>
                  </a:srgbClr>
                </a:gs>
                <a:gs pos="17000">
                  <a:srgbClr val="F0A22E">
                    <a:alpha val="100000"/>
                  </a:srgbClr>
                </a:gs>
                <a:gs pos="100000">
                  <a:srgbClr val="F0A22E">
                    <a:alpha val="100000"/>
                  </a:srgbClr>
                </a:gs>
              </a:gsLst>
              <a:lin ang="0" scaled="1"/>
            </a:gradFill>
            <a:prstDash val="solid"/>
            <a:round/>
          </a:ln>
        </p:spPr>
      </p:sp>
      <p:sp>
        <p:nvSpPr>
          <p:cNvPr id="9" name="直线"/>
          <p:cNvSpPr>
            <a:spLocks/>
          </p:cNvSpPr>
          <p:nvPr/>
        </p:nvSpPr>
        <p:spPr>
          <a:xfrm rot="0">
            <a:off x="685800" y="1057987"/>
            <a:ext cx="11506200" cy="2380"/>
          </a:xfrm>
          <a:prstGeom prst="line"/>
          <a:noFill/>
          <a:ln w="9525" cmpd="sng" cap="flat">
            <a:gradFill rotWithShape="1">
              <a:gsLst>
                <a:gs pos="0">
                  <a:srgbClr val="F0A22E">
                    <a:alpha val="0"/>
                  </a:srgbClr>
                </a:gs>
                <a:gs pos="17000">
                  <a:srgbClr val="F0A22E">
                    <a:alpha val="100000"/>
                  </a:srgbClr>
                </a:gs>
                <a:gs pos="100000">
                  <a:srgbClr val="F0A22E">
                    <a:alpha val="100000"/>
                  </a:srgbClr>
                </a:gs>
              </a:gsLst>
              <a:lin ang="0" scaled="1"/>
            </a:gra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8304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 cap="all" baseline="0">
          <a:solidFill>
            <a:schemeClr val="tx2"/>
          </a:solidFill>
          <a:effectLst>
            <a:reflection stA="48000" blurRad="12700" endPos="55000" dir="5400000" sy="-100000"/>
          </a:effectLst>
          <a:latin typeface="Franklin Gothic Medium" pitchFamily="0" charset="0"/>
          <a:ea typeface="隶书" pitchFamily="0" charset="0"/>
          <a:cs typeface="Franklin Gothic Medium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Clr>
          <a:schemeClr val="accent1"/>
        </a:buClr>
        <a:buSzPct val="70000"/>
        <a:buFont typeface="Wingdings 2" pitchFamily="0" charset="0"/>
        <a:buChar char=""/>
        <a:defRPr sz="3200" kern="120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Clr>
          <a:schemeClr val="accent1"/>
        </a:buClr>
        <a:buSzPct val="70000"/>
        <a:buFont typeface="Wingdings 2" pitchFamily="0" charset="0"/>
        <a:buChar char=""/>
        <a:defRPr sz="2800" kern="120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0000"/>
        <a:buFont typeface="Wingdings 2" pitchFamily="0" charset="0"/>
        <a:buChar char=""/>
        <a:defRPr sz="2400" kern="120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0000"/>
        <a:buFont typeface="Wingdings 2" pitchFamily="0" charset="0"/>
        <a:buChar char=""/>
        <a:defRPr sz="2000" kern="120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60000"/>
        <a:buFont typeface="Wingdings 2" pitchFamily="0" charset="0"/>
        <a:buChar char=""/>
        <a:defRPr sz="1800" kern="120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60000"/>
        <a:buFont typeface="Wingdings 2" pitchFamily="0" charset="0"/>
        <a:buChar char=""/>
        <a:defRPr sz="1800" kern="120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60000"/>
        <a:buFont typeface="Wingdings 2" pitchFamily="0" charset="0"/>
        <a:buChar char=""/>
        <a:defRPr sz="1600" kern="120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60000"/>
        <a:buFont typeface="Wingdings 2" pitchFamily="0" charset="0"/>
        <a:buChar char=""/>
        <a:defRPr sz="1600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60000"/>
        <a:buFont typeface="Wingdings 2" pitchFamily="0" charset="0"/>
        <a:buChar char=""/>
        <a:defRPr sz="1600" kern="1200" baseline="0">
          <a:solidFill>
            <a:schemeClr val="tx2"/>
          </a:solidFill>
          <a:latin typeface="Franklin Gothic Book" pitchFamily="0" charset="0"/>
          <a:ea typeface="华文楷体" pitchFamily="0" charset="0"/>
          <a:cs typeface="Franklin Gothic Book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2.xml"/><Relationship Id="rId3" Type="http://schemas.openxmlformats.org/officeDocument/2006/relationships/chart" Target="../charts/chart3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 rot="0">
            <a:off x="-457200" y="609601"/>
            <a:ext cx="9982200" cy="1645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隶书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6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隶书" pitchFamily="0" charset="0"/>
                <a:cs typeface="Times New Roman" pitchFamily="18" charset="0"/>
              </a:rPr>
              <a:t> </a:t>
            </a:r>
            <a:br>
              <a:rPr lang="zh-CN" altLang="en-US" sz="3600" b="1" i="0" u="none" strike="noStrike" kern="1200" cap="all" spc="0" baseline="0">
                <a:solidFill>
                  <a:srgbClr val="0F0F0F"/>
                </a:solidFill>
                <a:latin typeface="Roboto" pitchFamily="2" charset="0"/>
                <a:ea typeface="隶书" pitchFamily="0" charset="0"/>
                <a:cs typeface="Lucida Sans"/>
              </a:rPr>
            </a:br>
            <a:endParaRPr lang="zh-CN" altLang="en-US" sz="3600" b="0" i="0" u="none" strike="noStrike" kern="1200" cap="all" spc="15" baseline="0">
              <a:solidFill>
                <a:schemeClr val="tx2"/>
              </a:solidFill>
              <a:latin typeface="Franklin Gothic Medium" pitchFamily="0" charset="0"/>
              <a:ea typeface="隶书" pitchFamily="0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10972800" y="6473954"/>
            <a:ext cx="1011935" cy="1879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D38E27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1</a:t>
            </a:fld>
            <a:endParaRPr lang="zh-CN" altLang="en-US" sz="1200" b="0" i="0" u="none" strike="noStrike" kern="1200" cap="none" spc="10" baseline="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 rot="0">
            <a:off x="762002" y="3314150"/>
            <a:ext cx="10403144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: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S. krishnapriya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:         312211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317/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NM ID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asunm1425unm1425krishnapriyas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: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 (G)  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COLLEGE :                 K.R.M.M.COLLEGE     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3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曲线"/>
          <p:cNvSpPr>
            <a:spLocks/>
          </p:cNvSpPr>
          <p:nvPr/>
        </p:nvSpPr>
        <p:spPr>
          <a:xfrm rot="0">
            <a:off x="9353566" y="5895998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6" name="矩形"/>
          <p:cNvSpPr>
            <a:spLocks/>
          </p:cNvSpPr>
          <p:nvPr/>
        </p:nvSpPr>
        <p:spPr>
          <a:xfrm rot="0">
            <a:off x="11277219" y="6473348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739774" y="291148"/>
            <a:ext cx="3303904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7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矩形"/>
          <p:cNvSpPr>
            <a:spLocks/>
          </p:cNvSpPr>
          <p:nvPr/>
        </p:nvSpPr>
        <p:spPr>
          <a:xfrm rot="0">
            <a:off x="914400" y="1981200"/>
            <a:ext cx="8458200" cy="37856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Data Collection :  The data was collected  from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kaggle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Hilight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Data description : picking data from work sheet like employee id,   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     Business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Units,Names,Employee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Rating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ect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Exist Data : Picking existing employee details  using conditional formatting.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Removing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Exsit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Data : Using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filltering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option  removing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exsit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employee data.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Pivot Table :  Creating pivot table  by using data set.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Graph :   Graph was represented as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colum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chat  and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atteched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in below.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5406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"/>
          <p:cNvSpPr>
            <a:spLocks noGrp="1"/>
          </p:cNvSpPr>
          <p:nvPr>
            <p:ph type="title"/>
          </p:nvPr>
        </p:nvSpPr>
        <p:spPr>
          <a:xfrm rot="0">
            <a:off x="755333" y="373087"/>
            <a:ext cx="2437131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-4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1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-40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TS</a:t>
            </a:r>
            <a:endParaRPr lang="zh-CN" altLang="en-US" sz="3600" b="0" i="0" u="none" strike="noStrike" kern="1200" cap="all" spc="0" baseline="0">
              <a:solidFill>
                <a:schemeClr val="tx2"/>
              </a:solidFill>
              <a:latin typeface="Franklin Gothic Medium" pitchFamily="0" charset="0"/>
              <a:ea typeface="隶书" pitchFamily="0" charset="0"/>
              <a:cs typeface="Lucida Sans"/>
            </a:endParaRPr>
          </a:p>
        </p:txBody>
      </p:sp>
      <p:sp>
        <p:nvSpPr>
          <p:cNvPr id="81" name="矩形"/>
          <p:cNvSpPr>
            <a:spLocks/>
          </p:cNvSpPr>
          <p:nvPr/>
        </p:nvSpPr>
        <p:spPr>
          <a:xfrm rot="0">
            <a:off x="11277219" y="6473348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graphicFrame>
        <p:nvGraphicFramePr>
          <p:cNvPr id="82" name="图表"/>
          <p:cNvGraphicFramePr/>
          <p:nvPr/>
        </p:nvGraphicFramePr>
        <p:xfrm>
          <a:off x="914400" y="1295399"/>
          <a:ext cx="10134600" cy="5105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65603171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"/>
          <p:cNvSpPr>
            <a:spLocks noGrp="1"/>
          </p:cNvSpPr>
          <p:nvPr>
            <p:ph type="title"/>
          </p:nvPr>
        </p:nvSpPr>
        <p:spPr>
          <a:xfrm rot="0">
            <a:off x="914400" y="228600"/>
            <a:ext cx="11277600" cy="8412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-4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1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-40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TS</a:t>
            </a:r>
            <a:endParaRPr lang="zh-CN" altLang="en-US" sz="3600" b="0" i="0" u="none" strike="noStrike" kern="1200" cap="all" spc="0" baseline="0">
              <a:solidFill>
                <a:schemeClr val="tx2"/>
              </a:solidFill>
              <a:latin typeface="Franklin Gothic Medium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84" name="图表"/>
          <p:cNvGraphicFramePr/>
          <p:nvPr/>
        </p:nvGraphicFramePr>
        <p:xfrm>
          <a:off x="685800" y="1371600"/>
          <a:ext cx="44195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5" name="图表"/>
          <p:cNvGraphicFramePr/>
          <p:nvPr/>
        </p:nvGraphicFramePr>
        <p:xfrm>
          <a:off x="5562600" y="1295399"/>
          <a:ext cx="6248400" cy="4800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131823994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402336" y="457200"/>
            <a:ext cx="11582401" cy="8412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Times New Roman" pitchFamily="18" charset="0"/>
                <a:ea typeface="隶书" pitchFamily="0" charset="0"/>
                <a:cs typeface="Times New Roman" pitchFamily="18" charset="0"/>
              </a:rPr>
              <a:t>conclusion</a:t>
            </a:r>
            <a:endParaRPr lang="zh-CN" altLang="en-US" sz="3600" b="0" i="0" u="none" strike="noStrike" kern="1200" cap="all" spc="0" baseline="0">
              <a:solidFill>
                <a:schemeClr val="tx2"/>
              </a:solidFill>
              <a:latin typeface="Times New Roman" pitchFamily="18" charset="0"/>
              <a:ea typeface="隶书" pitchFamily="0" charset="0"/>
              <a:cs typeface="Times New Roman" pitchFamily="18" charset="0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 rot="0">
            <a:off x="1295399" y="1219201"/>
            <a:ext cx="8077200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Most of the Employees are in 3 rating 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categary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we need to motivate them and push into 4 or 5 rating by giving tips and tricks.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BPC have the high percentage in data set 13%.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EW have low percentage in data set 8%.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PYZ , NEL and CCDR have 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repited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percentage 9%.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 The high Rating 5 is  most in BPC .</a:t>
            </a:r>
            <a:endParaRPr lang="zh-CN" altLang="en-US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0529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"/>
          <p:cNvSpPr>
            <a:spLocks/>
          </p:cNvSpPr>
          <p:nvPr/>
        </p:nvSpPr>
        <p:spPr>
          <a:xfrm rot="0">
            <a:off x="457201" y="228600"/>
            <a:ext cx="3743044" cy="99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PROJECT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2514601" y="2514600"/>
            <a:ext cx="6847883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Employee Rating Analysis using Excel</a:t>
            </a:r>
            <a:endParaRPr lang="zh-CN" altLang="en-US" sz="4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3445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"/>
          <p:cNvSpPr>
            <a:spLocks/>
          </p:cNvSpPr>
          <p:nvPr/>
        </p:nvSpPr>
        <p:spPr>
          <a:xfrm rot="0">
            <a:off x="533400" y="457200"/>
            <a:ext cx="3242214" cy="910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all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AGENDA</a:t>
            </a:r>
            <a:endParaRPr lang="zh-CN" altLang="en-US" sz="5400" b="1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3276600" y="2286000"/>
            <a:ext cx="4648200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Problem Statement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Project Overview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End Users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Our Solution and Proposition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Dataset Description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Modelling Approach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Results and Discussion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Conclusion  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0854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4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4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5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838200" y="-575602"/>
            <a:ext cx="5636895" cy="89700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all" spc="-2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all" spc="1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all" spc="5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all" spc="-2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2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all" spc="-37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37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all" spc="1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all" spc="-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all" spc="-2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NT</a:t>
            </a:r>
            <a:br>
              <a:rPr lang="zh-CN" altLang="en-US" sz="425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r>
              <a:rPr lang="en-US" altLang="zh-CN" sz="14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Employee rating analysis is used in organizations for several important reasons:</a:t>
            </a:r>
            <a:br>
              <a:rPr lang="zh-CN" altLang="en-US" sz="14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r>
              <a:rPr lang="en-US" altLang="zh-CN" sz="14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zh-CN" altLang="en-US" sz="14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14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r>
              <a:rPr lang="en-US" altLang="zh-CN" sz="14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zh-CN" altLang="en-US" sz="14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14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r>
              <a:rPr lang="en-US" altLang="zh-CN" sz="14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zh-CN" altLang="en-US" sz="425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425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endParaRPr lang="zh-CN" altLang="en-US" sz="4250" b="0" i="0" u="none" strike="noStrike" kern="1200" cap="all" spc="0" baseline="0">
              <a:solidFill>
                <a:schemeClr val="tx2"/>
              </a:solidFill>
              <a:latin typeface="Franklin Gothic Medium" pitchFamily="0" charset="0"/>
              <a:ea typeface="隶书" pitchFamily="0" charset="0"/>
              <a:cs typeface="Lucida Sans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sldNum"/>
          </p:nvPr>
        </p:nvSpPr>
        <p:spPr>
          <a:xfrm rot="0">
            <a:off x="10972800" y="6477005"/>
            <a:ext cx="1016000" cy="1879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D38E27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4</a:t>
            </a:fld>
            <a:endParaRPr lang="zh-CN" altLang="en-US" sz="1200" b="0" i="0" u="none" strike="noStrike" kern="1200" cap="none" spc="10" baseline="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0030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2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53" name="文本框"/>
          <p:cNvSpPr>
            <a:spLocks noGrp="1"/>
          </p:cNvSpPr>
          <p:nvPr>
            <p:ph type="title"/>
          </p:nvPr>
        </p:nvSpPr>
        <p:spPr>
          <a:xfrm rot="0">
            <a:off x="914400" y="3048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0" i="0" u="none" strike="noStrike" kern="1200" cap="all" spc="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PROJECT	</a:t>
            </a:r>
            <a:r>
              <a:rPr lang="en-US" altLang="zh-CN" sz="4250" b="0" i="0" u="none" strike="noStrike" kern="1200" cap="all" spc="-2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OVERVIEW</a:t>
            </a:r>
            <a:endParaRPr lang="zh-CN" altLang="en-US" sz="4250" b="0" i="0" u="none" strike="noStrike" kern="1200" cap="all" spc="0" baseline="0">
              <a:solidFill>
                <a:schemeClr val="tx2"/>
              </a:solidFill>
              <a:latin typeface="Franklin Gothic Medium" pitchFamily="0" charset="0"/>
              <a:ea typeface="隶书" pitchFamily="0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ldNum"/>
          </p:nvPr>
        </p:nvSpPr>
        <p:spPr>
          <a:xfrm rot="0">
            <a:off x="10972800" y="6477005"/>
            <a:ext cx="1016000" cy="1879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D38E27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5</a:t>
            </a:fld>
            <a:endParaRPr lang="zh-CN" altLang="en-US" sz="1200" b="0" i="0" u="none" strike="noStrike" kern="1200" cap="none" spc="10" baseline="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  <p:sp>
        <p:nvSpPr>
          <p:cNvPr id="55" name="矩形"/>
          <p:cNvSpPr>
            <a:spLocks/>
          </p:cNvSpPr>
          <p:nvPr/>
        </p:nvSpPr>
        <p:spPr>
          <a:xfrm rot="0">
            <a:off x="990600" y="2133600"/>
            <a:ext cx="79248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Employee Rating Analysis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Data Collection Framework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Rating Criteria Development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Performance Reports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Tools and Technologies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8878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 rot="0">
            <a:off x="402336" y="457200"/>
            <a:ext cx="11582401" cy="8412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WHO ARE THE END USERS? </a:t>
            </a:r>
            <a:endParaRPr lang="zh-CN" altLang="en-US" sz="3600" b="0" i="0" u="none" strike="noStrike" kern="1200" cap="all" spc="0" baseline="0">
              <a:solidFill>
                <a:schemeClr val="tx2"/>
              </a:solidFill>
              <a:latin typeface="Franklin Gothic Medium" pitchFamily="0" charset="0"/>
              <a:ea typeface="隶书" pitchFamily="0" charset="0"/>
              <a:cs typeface="Lucida Sans"/>
            </a:endParaRPr>
          </a:p>
        </p:txBody>
      </p:sp>
      <p:graphicFrame>
        <p:nvGraphicFramePr>
          <p:cNvPr id="57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3505194"/>
              </a:tblGrid>
              <a:tr h="2428875">
                <a:tc>
                  <a:txBody>
                    <a:bodyPr/>
                    <a:lstStyle/>
                    <a:p>
                      <a:pPr marL="514350" indent="-51435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华文楷体" pitchFamily="0" charset="0"/>
                          <a:cs typeface="Franklin Gothic Book" pitchFamily="0" charset="0"/>
                        </a:rPr>
                        <a:t>Employees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华文楷体" pitchFamily="0" charset="0"/>
                        <a:cs typeface="Franklin Gothic Book" pitchFamily="0" charset="0"/>
                      </a:endParaRPr>
                    </a:p>
                    <a:p>
                      <a:pPr marL="514350" indent="-51435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华文楷体" pitchFamily="0" charset="0"/>
                          <a:cs typeface="Franklin Gothic Book" pitchFamily="0" charset="0"/>
                        </a:rPr>
                        <a:t>Employers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华文楷体" pitchFamily="0" charset="0"/>
                        <a:cs typeface="Franklin Gothic Book" pitchFamily="0" charset="0"/>
                      </a:endParaRPr>
                    </a:p>
                    <a:p>
                      <a:pPr marL="514350" indent="-51435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华文楷体" pitchFamily="0" charset="0"/>
                          <a:cs typeface="Franklin Gothic Book" pitchFamily="0" charset="0"/>
                        </a:rPr>
                        <a:t>Managers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华文楷体" pitchFamily="0" charset="0"/>
                        <a:cs typeface="Franklin Gothic Book" pitchFamily="0" charset="0"/>
                      </a:endParaRPr>
                    </a:p>
                    <a:p>
                      <a:pPr marL="514350" indent="-51435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华文楷体" pitchFamily="0" charset="0"/>
                          <a:cs typeface="Franklin Gothic Book" pitchFamily="0" charset="0"/>
                        </a:rPr>
                        <a:t>Organizations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华文楷体" pitchFamily="0" charset="0"/>
                        <a:cs typeface="Franklin Gothic Book" pitchFamily="0" charset="0"/>
                      </a:endParaRPr>
                    </a:p>
                    <a:p>
                      <a:pPr marL="514350" indent="-51435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华文楷体" pitchFamily="0" charset="0"/>
                        <a:cs typeface="Franklin Gothic Book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1997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华文楷体" pitchFamily="0" charset="0"/>
                        <a:cs typeface="Franklin Gothic Book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17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华文楷体" pitchFamily="0" charset="0"/>
                        <a:cs typeface="Franklin Gothic Book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17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华文楷体" pitchFamily="0" charset="0"/>
                        <a:cs typeface="Franklin Gothic Book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86318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" y="1476376"/>
            <a:ext cx="2695575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9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353566" y="5895998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1219200" y="304800"/>
            <a:ext cx="10681335" cy="79541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2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-3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-34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-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D</a:t>
            </a:r>
            <a:r>
              <a:rPr lang="en-US" altLang="zh-CN" sz="3600" b="0" i="0" u="none" strike="noStrike" kern="1200" cap="all" spc="3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3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6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29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V</a:t>
            </a:r>
            <a:r>
              <a:rPr lang="en-US" altLang="zh-CN" sz="3600" b="0" i="0" u="none" strike="noStrike" kern="1200" cap="all" spc="-3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all" spc="2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all" spc="-6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all" spc="-1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-3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-1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N</a:t>
            </a:r>
            <a:br>
              <a:rPr lang="zh-CN" altLang="en-US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r>
              <a:rPr lang="en-US" altLang="zh-CN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                       Conditional </a:t>
            </a:r>
            <a:r>
              <a:rPr lang="en-US" altLang="zh-CN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Formating</a:t>
            </a:r>
            <a:r>
              <a:rPr lang="en-US" altLang="zh-CN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</a:t>
            </a:r>
            <a:br>
              <a:rPr lang="zh-CN" altLang="en-US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r>
              <a:rPr lang="en-US" altLang="zh-CN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                       Filtering</a:t>
            </a:r>
            <a:br>
              <a:rPr lang="zh-CN" altLang="en-US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r>
              <a:rPr lang="en-US" altLang="zh-CN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                       Pivotal table</a:t>
            </a:r>
            <a:br>
              <a:rPr lang="zh-CN" altLang="en-US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r>
              <a:rPr lang="en-US" altLang="zh-CN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                       Graph – Data Visualization </a:t>
            </a:r>
            <a:br>
              <a:rPr lang="zh-CN" altLang="en-US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r>
              <a:rPr lang="en-US" altLang="zh-CN" sz="24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                                                             </a:t>
            </a:r>
            <a:br>
              <a:rPr lang="zh-CN" altLang="en-US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                   </a:t>
            </a:r>
            <a:br>
              <a:rPr lang="zh-CN" altLang="en-US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br>
              <a:rPr lang="zh-CN" altLang="en-US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</a:br>
            <a:endParaRPr lang="zh-CN" altLang="en-US" sz="3600" b="0" i="0" u="none" strike="noStrike" kern="1200" cap="all" spc="0" baseline="0">
              <a:solidFill>
                <a:schemeClr val="tx2"/>
              </a:solidFill>
              <a:latin typeface="Franklin Gothic Medium" pitchFamily="0" charset="0"/>
              <a:ea typeface="隶书" pitchFamily="0" charset="0"/>
              <a:cs typeface="Lucida Sans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sldNum"/>
          </p:nvPr>
        </p:nvSpPr>
        <p:spPr>
          <a:xfrm rot="0">
            <a:off x="10972800" y="6477005"/>
            <a:ext cx="1016000" cy="19171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10" baseline="0">
                <a:solidFill>
                  <a:srgbClr val="D38E27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7</a:t>
            </a:fld>
            <a:endParaRPr lang="zh-CN" altLang="en-US" sz="1200" b="0" i="0" u="none" strike="noStrike" kern="1200" cap="none" spc="10" baseline="0">
              <a:solidFill>
                <a:srgbClr val="D38E27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041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381000" y="228600"/>
            <a:ext cx="11582401" cy="8412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Dataset Description</a:t>
            </a:r>
            <a:endParaRPr lang="zh-CN" altLang="en-US" sz="3600" b="0" i="0" u="none" strike="noStrike" kern="1200" cap="all" spc="0" baseline="0">
              <a:solidFill>
                <a:schemeClr val="tx2"/>
              </a:solidFill>
              <a:latin typeface="Franklin Gothic Medium" pitchFamily="0" charset="0"/>
              <a:ea typeface="隶书" pitchFamily="0" charset="0"/>
              <a:cs typeface="Lucida Sans"/>
            </a:endParaRPr>
          </a:p>
        </p:txBody>
      </p:sp>
      <p:sp>
        <p:nvSpPr>
          <p:cNvPr id="65" name="矩形"/>
          <p:cNvSpPr>
            <a:spLocks/>
          </p:cNvSpPr>
          <p:nvPr/>
        </p:nvSpPr>
        <p:spPr>
          <a:xfrm rot="0">
            <a:off x="990600" y="1905000"/>
            <a:ext cx="8915400" cy="48320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Employee Data   From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Kaggle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 26 features in employee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9 features used in excel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Employee ID         -  Numeric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Name                     -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Employee type       -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Gender                   - Male / Female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Employee rating    - Numeric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Business Unit        - Text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4968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C7A73F"/>
              <a:srgbClr val="FFF1C8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"/>
          <p:cNvSpPr>
            <a:spLocks/>
          </p:cNvSpPr>
          <p:nvPr/>
        </p:nvSpPr>
        <p:spPr>
          <a:xfrm rot="0">
            <a:off x="752476" y="6486049"/>
            <a:ext cx="1773555" cy="1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67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68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9353566" y="5895998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7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6688" y="3381380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 rot="0">
            <a:off x="685800" y="304800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all" spc="1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THE</a:t>
            </a:r>
            <a:r>
              <a:rPr lang="en-US" altLang="zh-CN" sz="4250" b="0" i="0" u="none" strike="noStrike" kern="1200" cap="all" spc="2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WOW</a:t>
            </a:r>
            <a:r>
              <a:rPr lang="en-US" altLang="zh-CN" sz="425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all" spc="8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IN</a:t>
            </a:r>
            <a:r>
              <a:rPr lang="en-US" altLang="zh-CN" sz="4250" b="0" i="0" u="none" strike="noStrike" kern="1200" cap="all" spc="-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15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OUR</a:t>
            </a:r>
            <a:r>
              <a:rPr lang="en-US" altLang="zh-CN" sz="4250" b="0" i="0" u="none" strike="noStrike" kern="1200" cap="all" spc="-1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2"/>
                </a:solidFill>
                <a:latin typeface="Franklin Gothic Medium" pitchFamily="0" charset="0"/>
                <a:ea typeface="隶书" pitchFamily="0" charset="0"/>
                <a:cs typeface="Lucida Sans"/>
              </a:rPr>
              <a:t>SOLUTION</a:t>
            </a:r>
            <a:endParaRPr lang="zh-CN" altLang="en-US" sz="4250" b="0" i="0" u="none" strike="noStrike" kern="1200" cap="all" spc="0" baseline="0">
              <a:solidFill>
                <a:schemeClr val="tx2"/>
              </a:solidFill>
              <a:latin typeface="Franklin Gothic Medium" pitchFamily="0" charset="0"/>
              <a:ea typeface="隶书" pitchFamily="0" charset="0"/>
              <a:cs typeface="Lucida Sans"/>
            </a:endParaRPr>
          </a:p>
        </p:txBody>
      </p:sp>
      <p:sp>
        <p:nvSpPr>
          <p:cNvPr id="72" name="矩形"/>
          <p:cNvSpPr>
            <a:spLocks/>
          </p:cNvSpPr>
          <p:nvPr/>
        </p:nvSpPr>
        <p:spPr>
          <a:xfrm rot="0">
            <a:off x="11277219" y="6473336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73" name="矩形"/>
          <p:cNvSpPr>
            <a:spLocks/>
          </p:cNvSpPr>
          <p:nvPr/>
        </p:nvSpPr>
        <p:spPr>
          <a:xfrm rot="0">
            <a:off x="2743200" y="2354727"/>
            <a:ext cx="8534019" cy="9541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</p:txBody>
      </p:sp>
      <p:sp>
        <p:nvSpPr>
          <p:cNvPr id="74" name="矩形"/>
          <p:cNvSpPr>
            <a:spLocks/>
          </p:cNvSpPr>
          <p:nvPr/>
        </p:nvSpPr>
        <p:spPr>
          <a:xfrm rot="0">
            <a:off x="3276600" y="3810000"/>
            <a:ext cx="7144520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Analysis Employee Rating Using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Pivote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楷体" pitchFamily="0" charset="0"/>
                <a:cs typeface="Franklin Gothic Book" pitchFamily="0" charset="0"/>
              </a:rPr>
              <a:t> Table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楷体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74190"/>
      </p:ext>
    </p:extLst>
  </p:cSld>
  <p:clrMapOvr>
    <a:masterClrMapping/>
  </p:clrMapOvr>
</p:sld>
</file>

<file path=ppt/theme/theme1.xml><?xml version="1.0" encoding="utf-8"?>
<a:theme xmlns:a="http://schemas.openxmlformats.org/drawingml/2006/main" name="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rek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52</cp:revision>
  <dcterms:created xsi:type="dcterms:W3CDTF">2024-03-29T15:07:22Z</dcterms:created>
  <dcterms:modified xsi:type="dcterms:W3CDTF">2024-10-08T06:01:23Z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