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2" r:id="rId14"/>
    <p:sldId id="271"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78" d="100"/>
          <a:sy n="78" d="100"/>
        </p:scale>
        <p:origin x="869"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and compensation (2).xlsx]Sheet2!PivotTable1</c:name>
    <c:fmtId val="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s>
    <c:plotArea>
      <c:layout/>
      <c:pieChart>
        <c:varyColors val="1"/>
        <c:ser>
          <c:idx val="0"/>
          <c:order val="0"/>
          <c:tx>
            <c:strRef>
              <c:f>Sheet2!$B$5:$B$7</c:f>
              <c:strCache>
                <c:ptCount val="1"/>
                <c:pt idx="0">
                  <c:v>Qtr1</c:v>
                </c:pt>
              </c:strCache>
            </c:strRef>
          </c:tx>
          <c:explosion val="3"/>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47A-4C67-A228-74748E41C8DF}"/>
              </c:ext>
            </c:extLst>
          </c:dPt>
          <c:cat>
            <c:strRef>
              <c:f>Sheet2!$A$8:$A$14</c:f>
              <c:strCache>
                <c:ptCount val="6"/>
                <c:pt idx="0">
                  <c:v>2018</c:v>
                </c:pt>
                <c:pt idx="1">
                  <c:v>2019</c:v>
                </c:pt>
                <c:pt idx="2">
                  <c:v>2020</c:v>
                </c:pt>
                <c:pt idx="3">
                  <c:v>2021</c:v>
                </c:pt>
                <c:pt idx="4">
                  <c:v>2022</c:v>
                </c:pt>
                <c:pt idx="5">
                  <c:v>2023</c:v>
                </c:pt>
              </c:strCache>
            </c:strRef>
          </c:cat>
          <c:val>
            <c:numRef>
              <c:f>Sheet2!$B$8:$B$14</c:f>
              <c:numCache>
                <c:formatCode>General</c:formatCode>
                <c:ptCount val="6"/>
                <c:pt idx="2">
                  <c:v>5</c:v>
                </c:pt>
                <c:pt idx="3">
                  <c:v>4</c:v>
                </c:pt>
                <c:pt idx="4">
                  <c:v>5</c:v>
                </c:pt>
                <c:pt idx="5">
                  <c:v>3</c:v>
                </c:pt>
              </c:numCache>
            </c:numRef>
          </c:val>
          <c:extLst>
            <c:ext xmlns:c16="http://schemas.microsoft.com/office/drawing/2014/chart" uri="{C3380CC4-5D6E-409C-BE32-E72D297353CC}">
              <c16:uniqueId val="{0000000C-B47A-4C67-A228-74748E41C8DF}"/>
            </c:ext>
          </c:extLst>
        </c:ser>
        <c:ser>
          <c:idx val="1"/>
          <c:order val="1"/>
          <c:tx>
            <c:strRef>
              <c:f>Sheet2!$C$5:$C$7</c:f>
              <c:strCache>
                <c:ptCount val="1"/>
                <c:pt idx="0">
                  <c:v>Qtr2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E-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0-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2-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4-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6-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18-B47A-4C67-A228-74748E41C8DF}"/>
              </c:ext>
            </c:extLst>
          </c:dPt>
          <c:cat>
            <c:strRef>
              <c:f>Sheet2!$A$8:$A$14</c:f>
              <c:strCache>
                <c:ptCount val="6"/>
                <c:pt idx="0">
                  <c:v>2018</c:v>
                </c:pt>
                <c:pt idx="1">
                  <c:v>2019</c:v>
                </c:pt>
                <c:pt idx="2">
                  <c:v>2020</c:v>
                </c:pt>
                <c:pt idx="3">
                  <c:v>2021</c:v>
                </c:pt>
                <c:pt idx="4">
                  <c:v>2022</c:v>
                </c:pt>
                <c:pt idx="5">
                  <c:v>2023</c:v>
                </c:pt>
              </c:strCache>
            </c:strRef>
          </c:cat>
          <c:val>
            <c:numRef>
              <c:f>Sheet2!$C$8:$C$14</c:f>
              <c:numCache>
                <c:formatCode>General</c:formatCode>
                <c:ptCount val="6"/>
                <c:pt idx="1">
                  <c:v>7</c:v>
                </c:pt>
                <c:pt idx="3">
                  <c:v>5</c:v>
                </c:pt>
                <c:pt idx="4">
                  <c:v>9</c:v>
                </c:pt>
              </c:numCache>
            </c:numRef>
          </c:val>
          <c:extLst>
            <c:ext xmlns:c16="http://schemas.microsoft.com/office/drawing/2014/chart" uri="{C3380CC4-5D6E-409C-BE32-E72D297353CC}">
              <c16:uniqueId val="{00000019-B47A-4C67-A228-74748E41C8DF}"/>
            </c:ext>
          </c:extLst>
        </c:ser>
        <c:ser>
          <c:idx val="2"/>
          <c:order val="2"/>
          <c:tx>
            <c:strRef>
              <c:f>Sheet2!$D$5:$D$7</c:f>
              <c:strCache>
                <c:ptCount val="1"/>
                <c:pt idx="0">
                  <c:v>Qtr3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B-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D-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F-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1-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3-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5-B47A-4C67-A228-74748E41C8DF}"/>
              </c:ext>
            </c:extLst>
          </c:dPt>
          <c:cat>
            <c:strRef>
              <c:f>Sheet2!$A$8:$A$14</c:f>
              <c:strCache>
                <c:ptCount val="6"/>
                <c:pt idx="0">
                  <c:v>2018</c:v>
                </c:pt>
                <c:pt idx="1">
                  <c:v>2019</c:v>
                </c:pt>
                <c:pt idx="2">
                  <c:v>2020</c:v>
                </c:pt>
                <c:pt idx="3">
                  <c:v>2021</c:v>
                </c:pt>
                <c:pt idx="4">
                  <c:v>2022</c:v>
                </c:pt>
                <c:pt idx="5">
                  <c:v>2023</c:v>
                </c:pt>
              </c:strCache>
            </c:strRef>
          </c:cat>
          <c:val>
            <c:numRef>
              <c:f>Sheet2!$D$8:$D$14</c:f>
              <c:numCache>
                <c:formatCode>General</c:formatCode>
                <c:ptCount val="6"/>
                <c:pt idx="0">
                  <c:v>6</c:v>
                </c:pt>
                <c:pt idx="1">
                  <c:v>6</c:v>
                </c:pt>
                <c:pt idx="3">
                  <c:v>2</c:v>
                </c:pt>
                <c:pt idx="5">
                  <c:v>5</c:v>
                </c:pt>
              </c:numCache>
            </c:numRef>
          </c:val>
          <c:extLst>
            <c:ext xmlns:c16="http://schemas.microsoft.com/office/drawing/2014/chart" uri="{C3380CC4-5D6E-409C-BE32-E72D297353CC}">
              <c16:uniqueId val="{00000026-B47A-4C67-A228-74748E41C8DF}"/>
            </c:ext>
          </c:extLst>
        </c:ser>
        <c:ser>
          <c:idx val="3"/>
          <c:order val="3"/>
          <c:tx>
            <c:strRef>
              <c:f>Sheet2!$E$5:$E$7</c:f>
              <c:strCache>
                <c:ptCount val="1"/>
                <c:pt idx="0">
                  <c:v>Qtr4</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8-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A-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C-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E-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0-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2-B47A-4C67-A228-74748E41C8DF}"/>
              </c:ext>
            </c:extLst>
          </c:dPt>
          <c:cat>
            <c:strRef>
              <c:f>Sheet2!$A$8:$A$14</c:f>
              <c:strCache>
                <c:ptCount val="6"/>
                <c:pt idx="0">
                  <c:v>2018</c:v>
                </c:pt>
                <c:pt idx="1">
                  <c:v>2019</c:v>
                </c:pt>
                <c:pt idx="2">
                  <c:v>2020</c:v>
                </c:pt>
                <c:pt idx="3">
                  <c:v>2021</c:v>
                </c:pt>
                <c:pt idx="4">
                  <c:v>2022</c:v>
                </c:pt>
                <c:pt idx="5">
                  <c:v>2023</c:v>
                </c:pt>
              </c:strCache>
            </c:strRef>
          </c:cat>
          <c:val>
            <c:numRef>
              <c:f>Sheet2!$E$8:$E$14</c:f>
              <c:numCache>
                <c:formatCode>General</c:formatCode>
                <c:ptCount val="6"/>
                <c:pt idx="0">
                  <c:v>4</c:v>
                </c:pt>
                <c:pt idx="1">
                  <c:v>3</c:v>
                </c:pt>
                <c:pt idx="2">
                  <c:v>2</c:v>
                </c:pt>
                <c:pt idx="3">
                  <c:v>5</c:v>
                </c:pt>
              </c:numCache>
            </c:numRef>
          </c:val>
          <c:extLst>
            <c:ext xmlns:c16="http://schemas.microsoft.com/office/drawing/2014/chart" uri="{C3380CC4-5D6E-409C-BE32-E72D297353CC}">
              <c16:uniqueId val="{00000033-B47A-4C67-A228-74748E41C8DF}"/>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16023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 Id="rId4" Type="http://schemas.openxmlformats.org/officeDocument/2006/relationships/image" Target="../media/image13.sv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M. KRISHNAPRIYA</a:t>
            </a:r>
            <a:endParaRPr lang="en-US" sz="2400" dirty="0"/>
          </a:p>
          <a:p>
            <a:r>
              <a:rPr lang="en-US" sz="2400" dirty="0"/>
              <a:t>REGISTER NO:</a:t>
            </a:r>
            <a:r>
              <a:rPr lang="en-IN" sz="2400" dirty="0"/>
              <a:t> 312211725</a:t>
            </a:r>
            <a:endParaRPr lang="en-US" sz="2400" dirty="0"/>
          </a:p>
          <a:p>
            <a:r>
              <a:rPr lang="en-US" sz="2400" dirty="0"/>
              <a:t>DEPARTMENT:</a:t>
            </a:r>
            <a:r>
              <a:rPr lang="en-IN" sz="2400" dirty="0"/>
              <a:t> DEPARTMENT OF COMMERCE GENERAL</a:t>
            </a:r>
          </a:p>
          <a:p>
            <a:r>
              <a:rPr lang="en-IN" sz="2400" dirty="0"/>
              <a:t>COLLEGE: THIRUTHANGAL NADAR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3" name="TextBox 2">
            <a:extLst>
              <a:ext uri="{FF2B5EF4-FFF2-40B4-BE49-F238E27FC236}">
                <a16:creationId xmlns:a16="http://schemas.microsoft.com/office/drawing/2014/main" id="{100AD73D-182C-EE51-C8C3-0AF1EE95E1AD}"/>
              </a:ext>
            </a:extLst>
          </p:cNvPr>
          <p:cNvSpPr txBox="1"/>
          <p:nvPr/>
        </p:nvSpPr>
        <p:spPr>
          <a:xfrm>
            <a:off x="228600" y="1447800"/>
            <a:ext cx="10959423" cy="5324535"/>
          </a:xfrm>
          <a:prstGeom prst="rect">
            <a:avLst/>
          </a:prstGeom>
          <a:noFill/>
        </p:spPr>
        <p:txBody>
          <a:bodyPr wrap="square" rtlCol="0">
            <a:spAutoFit/>
          </a:bodyPr>
          <a:lstStyle/>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Data set collection.</a:t>
            </a:r>
          </a:p>
          <a:p>
            <a:pPr marL="457200" indent="-457200">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Data preparation:</a:t>
            </a:r>
          </a:p>
          <a:p>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 Filtering.</a:t>
            </a:r>
          </a:p>
          <a:p>
            <a:pPr marL="457200" indent="-457200">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Headline</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First name, last name, employee I’d, </a:t>
            </a:r>
          </a:p>
          <a:p>
            <a:r>
              <a:rPr lang="en-IN" sz="2800" dirty="0">
                <a:latin typeface="Times New Roman" panose="02020603050405020304" pitchFamily="18" charset="0"/>
                <a:cs typeface="Times New Roman" panose="02020603050405020304" pitchFamily="18" charset="0"/>
              </a:rPr>
              <a:t>    Start data, exit data, employee status, current employee rating</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Summarization of employees performance based on rating,</a:t>
            </a:r>
          </a:p>
          <a:p>
            <a:r>
              <a:rPr lang="en-IN" sz="2800" dirty="0">
                <a:latin typeface="Times New Roman" panose="02020603050405020304" pitchFamily="18" charset="0"/>
                <a:cs typeface="Times New Roman" panose="02020603050405020304" pitchFamily="18" charset="0"/>
              </a:rPr>
              <a:t>    Gender.</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Data visualisation used bar chart.</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It is highlighted in red colour.</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are using times roman font.</a:t>
            </a:r>
          </a:p>
          <a:p>
            <a:r>
              <a:rPr lang="en-IN" sz="32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A33155-559C-59B6-09A0-0FF92F453DD5}"/>
              </a:ext>
            </a:extLst>
          </p:cNvPr>
          <p:cNvSpPr txBox="1"/>
          <p:nvPr/>
        </p:nvSpPr>
        <p:spPr>
          <a:xfrm>
            <a:off x="457200" y="381000"/>
            <a:ext cx="7499297" cy="3108543"/>
          </a:xfrm>
          <a:prstGeom prst="rect">
            <a:avLst/>
          </a:prstGeom>
          <a:noFill/>
        </p:spPr>
        <p:txBody>
          <a:bodyPr wrap="none" rtlCol="0">
            <a:spAutoFit/>
          </a:bodyPr>
          <a:lstStyle/>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have shown the employee rating as follows:</a:t>
            </a:r>
          </a:p>
          <a:p>
            <a:r>
              <a:rPr lang="en-IN" sz="2800" dirty="0">
                <a:latin typeface="Times New Roman" panose="02020603050405020304" pitchFamily="18" charset="0"/>
                <a:cs typeface="Times New Roman" panose="02020603050405020304" pitchFamily="18" charset="0"/>
              </a:rPr>
              <a:t>                           Yellow-2</a:t>
            </a:r>
          </a:p>
          <a:p>
            <a:r>
              <a:rPr lang="en-IN" sz="2800" dirty="0">
                <a:latin typeface="Times New Roman" panose="02020603050405020304" pitchFamily="18" charset="0"/>
                <a:cs typeface="Times New Roman" panose="02020603050405020304" pitchFamily="18" charset="0"/>
              </a:rPr>
              <a:t>                           Blue-3</a:t>
            </a:r>
          </a:p>
          <a:p>
            <a:r>
              <a:rPr lang="en-IN" sz="2800" dirty="0">
                <a:latin typeface="Times New Roman" panose="02020603050405020304" pitchFamily="18" charset="0"/>
                <a:cs typeface="Times New Roman" panose="02020603050405020304" pitchFamily="18" charset="0"/>
              </a:rPr>
              <a:t>                           Orange-4</a:t>
            </a:r>
          </a:p>
          <a:p>
            <a:r>
              <a:rPr lang="en-IN" sz="2800" dirty="0">
                <a:latin typeface="Times New Roman" panose="02020603050405020304" pitchFamily="18" charset="0"/>
                <a:cs typeface="Times New Roman" panose="02020603050405020304" pitchFamily="18" charset="0"/>
              </a:rPr>
              <a:t>                            Green-5</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It is the highest rating is 5 in excel.</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are also attached the bar chart in excel.</a:t>
            </a:r>
          </a:p>
        </p:txBody>
      </p:sp>
    </p:spTree>
    <p:extLst>
      <p:ext uri="{BB962C8B-B14F-4D97-AF65-F5344CB8AC3E}">
        <p14:creationId xmlns:p14="http://schemas.microsoft.com/office/powerpoint/2010/main" val="4250342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Graphic 7">
            <a:extLst>
              <a:ext uri="{FF2B5EF4-FFF2-40B4-BE49-F238E27FC236}">
                <a16:creationId xmlns:a16="http://schemas.microsoft.com/office/drawing/2014/main" id="{26355F7B-6C7C-DAEF-BFFD-47393029A6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5400" y="1371600"/>
            <a:ext cx="7029450" cy="509587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98532-D756-15F0-5E77-455C682DD8E4}"/>
              </a:ext>
            </a:extLst>
          </p:cNvPr>
          <p:cNvSpPr txBox="1"/>
          <p:nvPr/>
        </p:nvSpPr>
        <p:spPr>
          <a:xfrm>
            <a:off x="3050458" y="3251708"/>
            <a:ext cx="6100916" cy="369332"/>
          </a:xfrm>
          <a:prstGeom prst="rect">
            <a:avLst/>
          </a:prstGeom>
          <a:noFill/>
        </p:spPr>
        <p:txBody>
          <a:bodyPr wrap="square">
            <a:spAutoFit/>
          </a:bodyPr>
          <a:lstStyle/>
          <a:p>
            <a:endParaRPr lang="en-IN" dirty="0"/>
          </a:p>
        </p:txBody>
      </p:sp>
      <p:graphicFrame>
        <p:nvGraphicFramePr>
          <p:cNvPr id="4" name="Table 3">
            <a:extLst>
              <a:ext uri="{FF2B5EF4-FFF2-40B4-BE49-F238E27FC236}">
                <a16:creationId xmlns:a16="http://schemas.microsoft.com/office/drawing/2014/main" id="{8807502B-86D0-D167-A2DC-A1F442CF4319}"/>
              </a:ext>
            </a:extLst>
          </p:cNvPr>
          <p:cNvGraphicFramePr>
            <a:graphicFrameLocks noGrp="1"/>
          </p:cNvGraphicFramePr>
          <p:nvPr>
            <p:extLst>
              <p:ext uri="{D42A27DB-BD31-4B8C-83A1-F6EECF244321}">
                <p14:modId xmlns:p14="http://schemas.microsoft.com/office/powerpoint/2010/main" val="120394866"/>
              </p:ext>
            </p:extLst>
          </p:nvPr>
        </p:nvGraphicFramePr>
        <p:xfrm>
          <a:off x="1371600" y="1295400"/>
          <a:ext cx="7779774" cy="4419600"/>
        </p:xfrm>
        <a:graphic>
          <a:graphicData uri="http://schemas.openxmlformats.org/drawingml/2006/table">
            <a:tbl>
              <a:tblPr>
                <a:tableStyleId>{5C22544A-7EE6-4342-B048-85BDC9FD1C3A}</a:tableStyleId>
              </a:tblPr>
              <a:tblGrid>
                <a:gridCol w="2963723">
                  <a:extLst>
                    <a:ext uri="{9D8B030D-6E8A-4147-A177-3AD203B41FA5}">
                      <a16:colId xmlns:a16="http://schemas.microsoft.com/office/drawing/2014/main" val="1003035293"/>
                    </a:ext>
                  </a:extLst>
                </a:gridCol>
                <a:gridCol w="1630048">
                  <a:extLst>
                    <a:ext uri="{9D8B030D-6E8A-4147-A177-3AD203B41FA5}">
                      <a16:colId xmlns:a16="http://schemas.microsoft.com/office/drawing/2014/main" val="1289687158"/>
                    </a:ext>
                  </a:extLst>
                </a:gridCol>
                <a:gridCol w="685361">
                  <a:extLst>
                    <a:ext uri="{9D8B030D-6E8A-4147-A177-3AD203B41FA5}">
                      <a16:colId xmlns:a16="http://schemas.microsoft.com/office/drawing/2014/main" val="642593007"/>
                    </a:ext>
                  </a:extLst>
                </a:gridCol>
                <a:gridCol w="685361">
                  <a:extLst>
                    <a:ext uri="{9D8B030D-6E8A-4147-A177-3AD203B41FA5}">
                      <a16:colId xmlns:a16="http://schemas.microsoft.com/office/drawing/2014/main" val="3237485114"/>
                    </a:ext>
                  </a:extLst>
                </a:gridCol>
                <a:gridCol w="685361">
                  <a:extLst>
                    <a:ext uri="{9D8B030D-6E8A-4147-A177-3AD203B41FA5}">
                      <a16:colId xmlns:a16="http://schemas.microsoft.com/office/drawing/2014/main" val="2319557873"/>
                    </a:ext>
                  </a:extLst>
                </a:gridCol>
                <a:gridCol w="1129920">
                  <a:extLst>
                    <a:ext uri="{9D8B030D-6E8A-4147-A177-3AD203B41FA5}">
                      <a16:colId xmlns:a16="http://schemas.microsoft.com/office/drawing/2014/main" val="3333432222"/>
                    </a:ext>
                  </a:extLst>
                </a:gridCol>
              </a:tblGrid>
              <a:tr h="368300">
                <a:tc>
                  <a:txBody>
                    <a:bodyPr/>
                    <a:lstStyle/>
                    <a:p>
                      <a:pPr algn="l" fontAlgn="b"/>
                      <a:r>
                        <a:rPr lang="en-IN" sz="1000" u="none" strike="noStrike" dirty="0">
                          <a:effectLst/>
                          <a:highlight>
                            <a:srgbClr val="D9E7FD"/>
                          </a:highlight>
                        </a:rPr>
                        <a:t>Gender</a:t>
                      </a:r>
                      <a:endParaRPr lang="en-IN" sz="1000" b="0"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(All)</a:t>
                      </a:r>
                      <a:endParaRPr lang="en-IN" sz="1000" b="0"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748340245"/>
                  </a:ext>
                </a:extLst>
              </a:tr>
              <a:tr h="368300">
                <a:tc>
                  <a:txBody>
                    <a:bodyPr/>
                    <a:lstStyle/>
                    <a:p>
                      <a:pPr algn="l" fontAlgn="b"/>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573963841"/>
                  </a:ext>
                </a:extLst>
              </a:tr>
              <a:tr h="368300">
                <a:tc>
                  <a:txBody>
                    <a:bodyPr/>
                    <a:lstStyle/>
                    <a:p>
                      <a:pPr algn="l" fontAlgn="b"/>
                      <a:r>
                        <a:rPr lang="en-US" sz="1000" u="none" strike="noStrike" dirty="0">
                          <a:effectLst/>
                          <a:highlight>
                            <a:srgbClr val="D9E7FD"/>
                          </a:highlight>
                        </a:rPr>
                        <a:t>Sum of current employee rating </a:t>
                      </a:r>
                      <a:endParaRPr lang="en-US"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Column Labels</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1474287146"/>
                  </a:ext>
                </a:extLst>
              </a:tr>
              <a:tr h="368300">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dirty="0">
                          <a:effectLst/>
                          <a:highlight>
                            <a:srgbClr val="D9E7FD"/>
                          </a:highlight>
                        </a:rPr>
                        <a:t>Qtr1</a:t>
                      </a:r>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Qtr2</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Qtr3</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Qtr4</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Grand Total</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2680804479"/>
                  </a:ext>
                </a:extLst>
              </a:tr>
              <a:tr h="368300">
                <a:tc>
                  <a:txBody>
                    <a:bodyPr/>
                    <a:lstStyle/>
                    <a:p>
                      <a:pPr algn="l" fontAlgn="b"/>
                      <a:r>
                        <a:rPr lang="en-IN" sz="1000" u="none" strike="noStrike">
                          <a:effectLst/>
                          <a:highlight>
                            <a:srgbClr val="D9E7FD"/>
                          </a:highlight>
                        </a:rPr>
                        <a:t>Row Labels</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820883634"/>
                  </a:ext>
                </a:extLst>
              </a:tr>
              <a:tr h="368300">
                <a:tc>
                  <a:txBody>
                    <a:bodyPr/>
                    <a:lstStyle/>
                    <a:p>
                      <a:pPr algn="l" fontAlgn="b"/>
                      <a:r>
                        <a:rPr lang="en-IN" sz="1000" u="none" strike="noStrike">
                          <a:effectLst/>
                        </a:rPr>
                        <a:t>2018</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6</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4</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10</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860209786"/>
                  </a:ext>
                </a:extLst>
              </a:tr>
              <a:tr h="368300">
                <a:tc>
                  <a:txBody>
                    <a:bodyPr/>
                    <a:lstStyle/>
                    <a:p>
                      <a:pPr algn="l" fontAlgn="b"/>
                      <a:r>
                        <a:rPr lang="en-IN" sz="1000" u="none" strike="noStrike">
                          <a:effectLst/>
                        </a:rPr>
                        <a:t>2019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7</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6</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3</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16</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046384148"/>
                  </a:ext>
                </a:extLst>
              </a:tr>
              <a:tr h="368300">
                <a:tc>
                  <a:txBody>
                    <a:bodyPr/>
                    <a:lstStyle/>
                    <a:p>
                      <a:pPr algn="l" fontAlgn="b"/>
                      <a:r>
                        <a:rPr lang="en-IN" sz="1000" u="none" strike="noStrike">
                          <a:effectLst/>
                        </a:rPr>
                        <a:t>2020</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7</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772150362"/>
                  </a:ext>
                </a:extLst>
              </a:tr>
              <a:tr h="368300">
                <a:tc>
                  <a:txBody>
                    <a:bodyPr/>
                    <a:lstStyle/>
                    <a:p>
                      <a:pPr algn="l" fontAlgn="b"/>
                      <a:r>
                        <a:rPr lang="en-IN" sz="1000" u="none" strike="noStrike">
                          <a:effectLst/>
                        </a:rPr>
                        <a:t>2021</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4</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16</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915642718"/>
                  </a:ext>
                </a:extLst>
              </a:tr>
              <a:tr h="368300">
                <a:tc>
                  <a:txBody>
                    <a:bodyPr/>
                    <a:lstStyle/>
                    <a:p>
                      <a:pPr algn="l" fontAlgn="b"/>
                      <a:r>
                        <a:rPr lang="en-IN" sz="1000" u="none" strike="noStrike">
                          <a:effectLst/>
                        </a:rPr>
                        <a:t>2022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14</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181469837"/>
                  </a:ext>
                </a:extLst>
              </a:tr>
              <a:tr h="368300">
                <a:tc>
                  <a:txBody>
                    <a:bodyPr/>
                    <a:lstStyle/>
                    <a:p>
                      <a:pPr algn="l" fontAlgn="b"/>
                      <a:r>
                        <a:rPr lang="en-IN" sz="1000" u="none" strike="noStrike">
                          <a:effectLst/>
                        </a:rPr>
                        <a:t>2023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8</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945571136"/>
                  </a:ext>
                </a:extLst>
              </a:tr>
              <a:tr h="368300">
                <a:tc>
                  <a:txBody>
                    <a:bodyPr/>
                    <a:lstStyle/>
                    <a:p>
                      <a:pPr algn="l" fontAlgn="b"/>
                      <a:r>
                        <a:rPr lang="en-IN" sz="1000" u="none" strike="noStrike">
                          <a:effectLst/>
                          <a:highlight>
                            <a:srgbClr val="D9E7FD"/>
                          </a:highlight>
                        </a:rPr>
                        <a:t>Grand Total</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17</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21</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19</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14</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dirty="0">
                          <a:effectLst/>
                          <a:highlight>
                            <a:srgbClr val="D9E7FD"/>
                          </a:highlight>
                        </a:rPr>
                        <a:t>71</a:t>
                      </a:r>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3866659095"/>
                  </a:ext>
                </a:extLst>
              </a:tr>
            </a:tbl>
          </a:graphicData>
        </a:graphic>
      </p:graphicFrame>
    </p:spTree>
    <p:extLst>
      <p:ext uri="{BB962C8B-B14F-4D97-AF65-F5344CB8AC3E}">
        <p14:creationId xmlns:p14="http://schemas.microsoft.com/office/powerpoint/2010/main" val="1498783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343A3EA3-149D-8045-4EE3-D13A7E99D9BD}"/>
              </a:ext>
            </a:extLst>
          </p:cNvPr>
          <p:cNvGraphicFramePr>
            <a:graphicFrameLocks/>
          </p:cNvGraphicFramePr>
          <p:nvPr>
            <p:extLst>
              <p:ext uri="{D42A27DB-BD31-4B8C-83A1-F6EECF244321}">
                <p14:modId xmlns:p14="http://schemas.microsoft.com/office/powerpoint/2010/main" val="19567649"/>
              </p:ext>
            </p:extLst>
          </p:nvPr>
        </p:nvGraphicFramePr>
        <p:xfrm>
          <a:off x="838200" y="457200"/>
          <a:ext cx="7669530" cy="5486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964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8DA0BDC-098A-3526-C672-5FD6AC628D4A}"/>
              </a:ext>
            </a:extLst>
          </p:cNvPr>
          <p:cNvSpPr txBox="1"/>
          <p:nvPr/>
        </p:nvSpPr>
        <p:spPr>
          <a:xfrm>
            <a:off x="594598" y="1390395"/>
            <a:ext cx="8465574" cy="3108543"/>
          </a:xfrm>
          <a:prstGeom prst="rect">
            <a:avLst/>
          </a:prstGeom>
          <a:noFill/>
        </p:spPr>
        <p:txBody>
          <a:bodyPr wrap="square">
            <a:spAutoFit/>
          </a:bodyPr>
          <a:lstStyle/>
          <a:p>
            <a:r>
              <a:rPr lang="en-IN" sz="2800" dirty="0"/>
              <a:t>                     </a:t>
            </a:r>
            <a:r>
              <a:rPr lang="en-US" sz="2400" dirty="0"/>
              <a:t>In conclusion, this project provides valuable insights into the credit rating process and serves as a foundation for future financial analysis and strategy development. These insights can help financial institutions make informed lending decisions and offer tailored financial products to customers. The project successfully analyzed the credit ratings of various entities, identifying key factors that impact credit scores such as payment history, credit utilization, and financial stability. </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323439"/>
          </a:xfrm>
          <a:prstGeom prst="rect">
            <a:avLst/>
          </a:prstGeom>
          <a:noFill/>
        </p:spPr>
        <p:txBody>
          <a:bodyPr wrap="square" rtlCol="0">
            <a:spAutoFit/>
          </a:bodyPr>
          <a:lstStyle/>
          <a:p>
            <a:pPr algn="ctr"/>
            <a:r>
              <a:rPr lang="en-US" sz="4000" b="1" dirty="0">
                <a:solidFill>
                  <a:srgbClr val="0F0F0F"/>
                </a:solidFill>
                <a:latin typeface="Times New Roman" panose="02020603050405020304" pitchFamily="18" charset="0"/>
                <a:cs typeface="Times New Roman" panose="02020603050405020304" pitchFamily="18" charset="0"/>
              </a:rPr>
              <a:t>Salary And Compensation Analysis</a:t>
            </a:r>
          </a:p>
          <a:p>
            <a:pPr algn="ctr"/>
            <a:r>
              <a:rPr lang="en-US" sz="4000" b="1" dirty="0">
                <a:solidFill>
                  <a:srgbClr val="0F0F0F"/>
                </a:solidFill>
                <a:latin typeface="Times New Roman" panose="02020603050405020304" pitchFamily="18" charset="0"/>
                <a:cs typeface="Times New Roman" panose="02020603050405020304" pitchFamily="18" charset="0"/>
              </a:rPr>
              <a:t>Through Excel Data Modeling</a:t>
            </a:r>
            <a:endParaRPr lang="en-IN" sz="40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18908F2-A398-FF88-7416-F24052478CCC}"/>
              </a:ext>
            </a:extLst>
          </p:cNvPr>
          <p:cNvSpPr txBox="1"/>
          <p:nvPr/>
        </p:nvSpPr>
        <p:spPr>
          <a:xfrm>
            <a:off x="834072" y="1559302"/>
            <a:ext cx="7782900" cy="4031873"/>
          </a:xfrm>
          <a:prstGeom prst="rect">
            <a:avLst/>
          </a:prstGeom>
          <a:noFill/>
        </p:spPr>
        <p:txBody>
          <a:bodyPr wrap="none" rtlCol="0">
            <a:spAutoFit/>
          </a:bodyPr>
          <a:lstStyle/>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Analyze current salary and compensation data to </a:t>
            </a:r>
          </a:p>
          <a:p>
            <a:r>
              <a:rPr lang="en-IN" sz="2800" dirty="0">
                <a:latin typeface="Times New Roman" panose="02020603050405020304" pitchFamily="18" charset="0"/>
                <a:cs typeface="Times New Roman" panose="02020603050405020304" pitchFamily="18" charset="0"/>
              </a:rPr>
              <a:t>Identify areas for improvement.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2. Develop a data-driven approach to optimize</a:t>
            </a:r>
          </a:p>
          <a:p>
            <a:r>
              <a:rPr lang="en-IN" sz="2800" dirty="0">
                <a:latin typeface="Times New Roman" panose="02020603050405020304" pitchFamily="18" charset="0"/>
                <a:cs typeface="Times New Roman" panose="02020603050405020304" pitchFamily="18" charset="0"/>
              </a:rPr>
              <a:t>Optimize compensation packages </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3. Ensure equity , competitiveness , and alignment</a:t>
            </a:r>
          </a:p>
          <a:p>
            <a:r>
              <a:rPr lang="en-IN" sz="2800" dirty="0">
                <a:latin typeface="Times New Roman" panose="02020603050405020304" pitchFamily="18" charset="0"/>
                <a:cs typeface="Times New Roman" panose="02020603050405020304" pitchFamily="18" charset="0"/>
              </a:rPr>
              <a:t>With industry standards </a:t>
            </a:r>
          </a:p>
          <a:p>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E08A77F-4E56-CEA2-65C0-864A6638C861}"/>
              </a:ext>
            </a:extLst>
          </p:cNvPr>
          <p:cNvSpPr txBox="1"/>
          <p:nvPr/>
        </p:nvSpPr>
        <p:spPr>
          <a:xfrm>
            <a:off x="390788" y="1541503"/>
            <a:ext cx="9191362" cy="4031873"/>
          </a:xfrm>
          <a:prstGeom prst="rect">
            <a:avLst/>
          </a:prstGeom>
          <a:noFill/>
        </p:spPr>
        <p:txBody>
          <a:bodyPr wrap="none" rtlCol="0">
            <a:spAutoFit/>
          </a:bodyPr>
          <a:lstStyle/>
          <a:p>
            <a:r>
              <a:rPr lang="en-IN" sz="2800" dirty="0">
                <a:latin typeface="Times New Roman" panose="02020603050405020304" pitchFamily="18" charset="0"/>
                <a:cs typeface="Times New Roman" panose="02020603050405020304" pitchFamily="18" charset="0"/>
              </a:rPr>
              <a:t>             In today’s competitive job market ,understanding and</a:t>
            </a:r>
          </a:p>
          <a:p>
            <a:r>
              <a:rPr lang="en-IN" sz="2800" dirty="0">
                <a:latin typeface="Times New Roman" panose="02020603050405020304" pitchFamily="18" charset="0"/>
                <a:cs typeface="Times New Roman" panose="02020603050405020304" pitchFamily="18" charset="0"/>
              </a:rPr>
              <a:t>Optimizing salary and compensation structures is crucial</a:t>
            </a:r>
          </a:p>
          <a:p>
            <a:r>
              <a:rPr lang="en-IN" sz="2800" dirty="0">
                <a:latin typeface="Times New Roman" panose="02020603050405020304" pitchFamily="18" charset="0"/>
                <a:cs typeface="Times New Roman" panose="02020603050405020304" pitchFamily="18" charset="0"/>
              </a:rPr>
              <a:t>for businesses to attract and retain top talent .This </a:t>
            </a:r>
          </a:p>
          <a:p>
            <a:r>
              <a:rPr lang="en-IN" sz="2800" dirty="0">
                <a:latin typeface="Times New Roman" panose="02020603050405020304" pitchFamily="18" charset="0"/>
                <a:cs typeface="Times New Roman" panose="02020603050405020304" pitchFamily="18" charset="0"/>
              </a:rPr>
              <a:t>Project aims to develop a comprehensive excel data </a:t>
            </a:r>
          </a:p>
          <a:p>
            <a:r>
              <a:rPr lang="en-IN" sz="2800" dirty="0">
                <a:latin typeface="Times New Roman" panose="02020603050405020304" pitchFamily="18" charset="0"/>
                <a:cs typeface="Times New Roman" panose="02020603050405020304" pitchFamily="18" charset="0"/>
              </a:rPr>
              <a:t>Model to analyse and visualize salary and compensation</a:t>
            </a:r>
          </a:p>
          <a:p>
            <a:r>
              <a:rPr lang="en-IN" sz="2800" dirty="0">
                <a:latin typeface="Times New Roman" panose="02020603050405020304" pitchFamily="18" charset="0"/>
                <a:cs typeface="Times New Roman" panose="02020603050405020304" pitchFamily="18" charset="0"/>
              </a:rPr>
              <a:t>Data , enabling organization organization to make </a:t>
            </a:r>
          </a:p>
          <a:p>
            <a:r>
              <a:rPr lang="en-IN" sz="2800" dirty="0">
                <a:latin typeface="Times New Roman" panose="02020603050405020304" pitchFamily="18" charset="0"/>
                <a:cs typeface="Times New Roman" panose="02020603050405020304" pitchFamily="18" charset="0"/>
              </a:rPr>
              <a:t>Informed decisions about their compensation </a:t>
            </a:r>
          </a:p>
          <a:p>
            <a:r>
              <a:rPr lang="en-IN" sz="2800" dirty="0">
                <a:latin typeface="Times New Roman" panose="02020603050405020304" pitchFamily="18" charset="0"/>
                <a:cs typeface="Times New Roman" panose="02020603050405020304" pitchFamily="18" charset="0"/>
              </a:rPr>
              <a:t>Strategies.</a:t>
            </a:r>
          </a:p>
          <a:p>
            <a:r>
              <a:rPr lang="en-IN" sz="32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F5494D93-D4BF-72D9-38AE-3F68DF9DE543}"/>
              </a:ext>
            </a:extLst>
          </p:cNvPr>
          <p:cNvSpPr txBox="1"/>
          <p:nvPr/>
        </p:nvSpPr>
        <p:spPr>
          <a:xfrm>
            <a:off x="699452" y="2019300"/>
            <a:ext cx="2627642" cy="2431435"/>
          </a:xfrm>
          <a:prstGeom prst="rect">
            <a:avLst/>
          </a:prstGeom>
          <a:noFill/>
        </p:spPr>
        <p:txBody>
          <a:bodyPr wrap="none" rtlCol="0">
            <a:spAutoFit/>
          </a:bodyPr>
          <a:lstStyle/>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Manager</a:t>
            </a:r>
          </a:p>
          <a:p>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Administrations</a:t>
            </a:r>
          </a:p>
          <a:p>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Hierarchy</a:t>
            </a:r>
          </a:p>
          <a:p>
            <a:pPr marL="457200" indent="-457200">
              <a:buFont typeface="Wingdings" panose="05000000000000000000" pitchFamily="2" charset="2"/>
              <a:buChar char="v"/>
            </a:pPr>
            <a:endParaRPr lang="en-IN" sz="3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3599454-8432-2336-AD7C-A1DCFA9D85F7}"/>
              </a:ext>
            </a:extLst>
          </p:cNvPr>
          <p:cNvPicPr>
            <a:picLocks noChangeAspect="1"/>
          </p:cNvPicPr>
          <p:nvPr/>
        </p:nvPicPr>
        <p:blipFill>
          <a:blip r:embed="rId3"/>
          <a:stretch>
            <a:fillRect/>
          </a:stretch>
        </p:blipFill>
        <p:spPr>
          <a:xfrm>
            <a:off x="4495800" y="1685618"/>
            <a:ext cx="4114800" cy="3257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CA92384-7B39-5A0A-F2FB-D483443A5DB9}"/>
              </a:ext>
            </a:extLst>
          </p:cNvPr>
          <p:cNvSpPr txBox="1"/>
          <p:nvPr/>
        </p:nvSpPr>
        <p:spPr>
          <a:xfrm>
            <a:off x="3045542" y="1703565"/>
            <a:ext cx="6100916" cy="2246769"/>
          </a:xfrm>
          <a:prstGeom prst="rect">
            <a:avLst/>
          </a:prstGeom>
          <a:noFill/>
        </p:spPr>
        <p:txBody>
          <a:bodyPr wrap="square">
            <a:spAutoFit/>
          </a:bodyPr>
          <a:lstStyle/>
          <a:p>
            <a:r>
              <a:rPr lang="en-US" sz="2800" dirty="0"/>
              <a:t>Filtering - Remove missing values </a:t>
            </a:r>
          </a:p>
          <a:p>
            <a:r>
              <a:rPr lang="en-US" sz="2800" dirty="0"/>
              <a:t>Conditional formatting – Blanks</a:t>
            </a:r>
          </a:p>
          <a:p>
            <a:r>
              <a:rPr lang="en-US" sz="2800" dirty="0"/>
              <a:t>Pivot table - summary of credit rating </a:t>
            </a:r>
          </a:p>
          <a:p>
            <a:r>
              <a:rPr lang="en-US" sz="2800" dirty="0"/>
              <a:t>Formulas - IFS </a:t>
            </a:r>
          </a:p>
          <a:p>
            <a:r>
              <a:rPr lang="en-US" sz="2800" dirty="0"/>
              <a:t>Graphs - Final report</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5C873F2-DC58-4A72-35AF-DB8AA1629108}"/>
              </a:ext>
            </a:extLst>
          </p:cNvPr>
          <p:cNvSpPr txBox="1"/>
          <p:nvPr/>
        </p:nvSpPr>
        <p:spPr>
          <a:xfrm>
            <a:off x="635680" y="1298252"/>
            <a:ext cx="8985079" cy="6001643"/>
          </a:xfrm>
          <a:prstGeom prst="rect">
            <a:avLst/>
          </a:prstGeom>
          <a:noFill/>
        </p:spPr>
        <p:txBody>
          <a:bodyPr wrap="square" rtlCol="0">
            <a:spAutoFit/>
          </a:bodyPr>
          <a:lstStyle/>
          <a:p>
            <a:pPr algn="l"/>
            <a:r>
              <a:rPr lang="en-IN" sz="2400" b="1">
                <a:latin typeface="Times New Roman" panose="02020603050405020304" pitchFamily="18" charset="0"/>
                <a:cs typeface="Times New Roman" panose="02020603050405020304" pitchFamily="18" charset="0"/>
              </a:rPr>
              <a:t>Employee ID: </a:t>
            </a:r>
            <a:r>
              <a:rPr lang="en-IN" sz="2400">
                <a:latin typeface="Times New Roman" panose="02020603050405020304" pitchFamily="18" charset="0"/>
                <a:cs typeface="Times New Roman" panose="02020603050405020304" pitchFamily="18" charset="0"/>
              </a:rPr>
              <a:t>Unique identifier for each employee in the organization. </a:t>
            </a:r>
          </a:p>
          <a:p>
            <a:pPr algn="l"/>
            <a:r>
              <a:rPr lang="en-IN" sz="2400" b="1">
                <a:latin typeface="Times New Roman" panose="02020603050405020304" pitchFamily="18" charset="0"/>
                <a:cs typeface="Times New Roman" panose="02020603050405020304" pitchFamily="18" charset="0"/>
              </a:rPr>
              <a:t>First Name: </a:t>
            </a:r>
            <a:r>
              <a:rPr lang="en-IN" sz="2400">
                <a:latin typeface="Times New Roman" panose="02020603050405020304" pitchFamily="18" charset="0"/>
                <a:cs typeface="Times New Roman" panose="02020603050405020304" pitchFamily="18" charset="0"/>
              </a:rPr>
              <a:t>The first name of the employee. </a:t>
            </a:r>
          </a:p>
          <a:p>
            <a:pPr algn="l"/>
            <a:r>
              <a:rPr lang="en-IN" sz="2400" b="1">
                <a:latin typeface="Times New Roman" panose="02020603050405020304" pitchFamily="18" charset="0"/>
                <a:cs typeface="Times New Roman" panose="02020603050405020304" pitchFamily="18" charset="0"/>
              </a:rPr>
              <a:t>Last Name:</a:t>
            </a:r>
            <a:r>
              <a:rPr lang="en-IN" sz="2400">
                <a:latin typeface="Times New Roman" panose="02020603050405020304" pitchFamily="18" charset="0"/>
                <a:cs typeface="Times New Roman" panose="02020603050405020304" pitchFamily="18" charset="0"/>
              </a:rPr>
              <a:t> The last of the employee. </a:t>
            </a:r>
          </a:p>
          <a:p>
            <a:pPr algn="l"/>
            <a:r>
              <a:rPr lang="en-IN" sz="2400" b="1">
                <a:latin typeface="Times New Roman" panose="02020603050405020304" pitchFamily="18" charset="0"/>
                <a:cs typeface="Times New Roman" panose="02020603050405020304" pitchFamily="18" charset="0"/>
              </a:rPr>
              <a:t>Current employee rating:</a:t>
            </a:r>
            <a:r>
              <a:rPr lang="en-IN" sz="2400">
                <a:latin typeface="Times New Roman" panose="02020603050405020304" pitchFamily="18" charset="0"/>
                <a:cs typeface="Times New Roman" panose="02020603050405020304" pitchFamily="18" charset="0"/>
              </a:rPr>
              <a:t> The current rating or evaluation of the employee‘s overall performance. </a:t>
            </a:r>
          </a:p>
          <a:p>
            <a:pPr algn="l"/>
            <a:r>
              <a:rPr lang="en-IN" sz="2400" b="1">
                <a:latin typeface="Times New Roman" panose="02020603050405020304" pitchFamily="18" charset="0"/>
                <a:cs typeface="Times New Roman" panose="02020603050405020304" pitchFamily="18" charset="0"/>
              </a:rPr>
              <a:t>Gender:</a:t>
            </a:r>
            <a:r>
              <a:rPr lang="en-IN" sz="2400">
                <a:latin typeface="Times New Roman" panose="02020603050405020304" pitchFamily="18" charset="0"/>
                <a:cs typeface="Times New Roman" panose="02020603050405020304" pitchFamily="18" charset="0"/>
              </a:rPr>
              <a:t> A code representing the gender of a employee . </a:t>
            </a:r>
          </a:p>
          <a:p>
            <a:pPr algn="l"/>
            <a:r>
              <a:rPr lang="en-IN" sz="2400" b="1">
                <a:latin typeface="Times New Roman" panose="02020603050405020304" pitchFamily="18" charset="0"/>
                <a:cs typeface="Times New Roman" panose="02020603050405020304" pitchFamily="18" charset="0"/>
              </a:rPr>
              <a:t>Job function:</a:t>
            </a:r>
            <a:r>
              <a:rPr lang="en-IN" sz="2400">
                <a:latin typeface="Times New Roman" panose="02020603050405020304" pitchFamily="18" charset="0"/>
                <a:cs typeface="Times New Roman" panose="02020603050405020304" pitchFamily="18" charset="0"/>
              </a:rPr>
              <a:t> A brief description of the employee‘s performance level. </a:t>
            </a:r>
          </a:p>
          <a:p>
            <a:pPr algn="l"/>
            <a:r>
              <a:rPr lang="en-IN" sz="2400" b="1">
                <a:latin typeface="Times New Roman" panose="02020603050405020304" pitchFamily="18" charset="0"/>
                <a:cs typeface="Times New Roman" panose="02020603050405020304" pitchFamily="18" charset="0"/>
              </a:rPr>
              <a:t>Start date: </a:t>
            </a:r>
            <a:r>
              <a:rPr lang="en-IN" sz="2400">
                <a:latin typeface="Times New Roman" panose="02020603050405020304" pitchFamily="18" charset="0"/>
                <a:cs typeface="Times New Roman" panose="02020603050405020304" pitchFamily="18" charset="0"/>
              </a:rPr>
              <a:t>The employee joined date. </a:t>
            </a:r>
          </a:p>
          <a:p>
            <a:pPr algn="l"/>
            <a:r>
              <a:rPr lang="en-IN" sz="2400" b="1">
                <a:latin typeface="Times New Roman" panose="02020603050405020304" pitchFamily="18" charset="0"/>
                <a:cs typeface="Times New Roman" panose="02020603050405020304" pitchFamily="18" charset="0"/>
              </a:rPr>
              <a:t>Exit date: </a:t>
            </a:r>
            <a:r>
              <a:rPr lang="en-IN" sz="2400">
                <a:latin typeface="Times New Roman" panose="02020603050405020304" pitchFamily="18" charset="0"/>
                <a:cs typeface="Times New Roman" panose="02020603050405020304" pitchFamily="18" charset="0"/>
              </a:rPr>
              <a:t>The employee leaves an organization date. </a:t>
            </a:r>
          </a:p>
          <a:p>
            <a:pPr algn="l"/>
            <a:r>
              <a:rPr lang="en-IN" sz="2400" b="1">
                <a:latin typeface="Times New Roman" panose="02020603050405020304" pitchFamily="18" charset="0"/>
                <a:cs typeface="Times New Roman" panose="02020603050405020304" pitchFamily="18" charset="0"/>
              </a:rPr>
              <a:t>Employee type:</a:t>
            </a:r>
            <a:r>
              <a:rPr lang="en-IN" sz="2400">
                <a:latin typeface="Times New Roman" panose="02020603050405020304" pitchFamily="18" charset="0"/>
                <a:cs typeface="Times New Roman" panose="02020603050405020304" pitchFamily="18" charset="0"/>
              </a:rPr>
              <a:t> The different type of employees that an organization may contract, full time and part time. </a:t>
            </a:r>
          </a:p>
          <a:p>
            <a:pPr algn="l"/>
            <a:r>
              <a:rPr lang="en-IN" sz="2400" b="1">
                <a:latin typeface="Times New Roman" panose="02020603050405020304" pitchFamily="18" charset="0"/>
                <a:cs typeface="Times New Roman" panose="02020603050405020304" pitchFamily="18" charset="0"/>
              </a:rPr>
              <a:t>Employee status: </a:t>
            </a:r>
            <a:r>
              <a:rPr lang="en-IN" sz="2400">
                <a:latin typeface="Times New Roman" panose="02020603050405020304" pitchFamily="18" charset="0"/>
                <a:cs typeface="Times New Roman" panose="02020603050405020304" pitchFamily="18" charset="0"/>
              </a:rPr>
              <a:t>The legal relationship between and employee and their employer. </a:t>
            </a:r>
          </a:p>
          <a:p>
            <a:pPr algn="l"/>
            <a:endParaRPr lang="en-IN" sz="2400">
              <a:latin typeface="Times New Roman" panose="02020603050405020304" pitchFamily="18" charset="0"/>
              <a:cs typeface="Times New Roman" panose="02020603050405020304" pitchFamily="18" charset="0"/>
            </a:endParaRPr>
          </a:p>
          <a:p>
            <a:pPr algn="l"/>
            <a:endParaRPr lang="en-IN" sz="2400">
              <a:latin typeface="Times New Roman" panose="02020603050405020304" pitchFamily="18" charset="0"/>
              <a:cs typeface="Times New Roman" panose="02020603050405020304" pitchFamily="18" charset="0"/>
            </a:endParaRPr>
          </a:p>
          <a:p>
            <a:pPr algn="l"/>
            <a:endParaRPr 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9EDE1C-802A-4549-0C51-8585FA584E14}"/>
              </a:ext>
            </a:extLst>
          </p:cNvPr>
          <p:cNvSpPr txBox="1"/>
          <p:nvPr/>
        </p:nvSpPr>
        <p:spPr>
          <a:xfrm>
            <a:off x="739775" y="1646697"/>
            <a:ext cx="5091953" cy="2308324"/>
          </a:xfrm>
          <a:prstGeom prst="rect">
            <a:avLst/>
          </a:prstGeom>
          <a:noFill/>
        </p:spPr>
        <p:txBody>
          <a:bodyPr wrap="square" rtlCol="0">
            <a:spAutoFit/>
          </a:bodyPr>
          <a:lstStyle/>
          <a:p>
            <a:pPr algn="l"/>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In the credit rating project in a company </a:t>
            </a:r>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there is a 5 employees out of 20 employees having a 5 out of 5 rating this is the wow factor in this project because many talented employees are working in the company</a:t>
            </a:r>
          </a:p>
        </p:txBody>
      </p:sp>
      <p:pic>
        <p:nvPicPr>
          <p:cNvPr id="11" name="Picture 10">
            <a:extLst>
              <a:ext uri="{FF2B5EF4-FFF2-40B4-BE49-F238E27FC236}">
                <a16:creationId xmlns:a16="http://schemas.microsoft.com/office/drawing/2014/main" id="{7B41BA93-4488-95C0-8750-DCF4F51B0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859" y="1880113"/>
            <a:ext cx="3218691" cy="309777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TotalTime>
  <Words>486</Words>
  <Application>Microsoft Office PowerPoint</Application>
  <PresentationFormat>Widescreen</PresentationFormat>
  <Paragraphs>134</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16</cp:revision>
  <dcterms:created xsi:type="dcterms:W3CDTF">2024-03-29T15:07:22Z</dcterms:created>
  <dcterms:modified xsi:type="dcterms:W3CDTF">2024-08-30T04:50:33Z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