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Corbel"/>
      <p:regular r:id="rId43"/>
      <p:bold r:id="rId44"/>
      <p:italic r:id="rId45"/>
      <p:boldItalic r:id="rId46"/>
    </p:embeddedFont>
    <p:embeddedFont>
      <p:font typeface="Work Sans Light"/>
      <p:regular r:id="rId47"/>
      <p:bold r:id="rId48"/>
      <p:italic r:id="rId49"/>
      <p:boldItalic r:id="rId50"/>
    </p:embeddedFont>
    <p:embeddedFont>
      <p:font typeface="Work Sans"/>
      <p:regular r:id="rId51"/>
      <p:bold r:id="rId52"/>
      <p:italic r:id="rId53"/>
      <p:boldItalic r:id="rId54"/>
    </p:embeddedFont>
    <p:embeddedFont>
      <p:font typeface="Nunito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42" Type="http://schemas.openxmlformats.org/officeDocument/2006/relationships/font" Target="fonts/Nunito-boldItalic.fntdata"/><Relationship Id="rId41" Type="http://schemas.openxmlformats.org/officeDocument/2006/relationships/font" Target="fonts/Nunito-italic.fntdata"/><Relationship Id="rId44" Type="http://schemas.openxmlformats.org/officeDocument/2006/relationships/font" Target="fonts/Corbel-bold.fntdata"/><Relationship Id="rId43" Type="http://schemas.openxmlformats.org/officeDocument/2006/relationships/font" Target="fonts/Corbel-regular.fntdata"/><Relationship Id="rId46" Type="http://schemas.openxmlformats.org/officeDocument/2006/relationships/font" Target="fonts/Corbel-boldItalic.fntdata"/><Relationship Id="rId45"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WorkSansLight-bold.fntdata"/><Relationship Id="rId47" Type="http://schemas.openxmlformats.org/officeDocument/2006/relationships/font" Target="fonts/WorkSansLight-regular.fntdata"/><Relationship Id="rId49" Type="http://schemas.openxmlformats.org/officeDocument/2006/relationships/font" Target="fonts/WorkSans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Nunito-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WorkSans-regular.fntdata"/><Relationship Id="rId50" Type="http://schemas.openxmlformats.org/officeDocument/2006/relationships/font" Target="fonts/WorkSansLight-boldItalic.fntdata"/><Relationship Id="rId53" Type="http://schemas.openxmlformats.org/officeDocument/2006/relationships/font" Target="fonts/WorkSans-italic.fntdata"/><Relationship Id="rId52" Type="http://schemas.openxmlformats.org/officeDocument/2006/relationships/font" Target="fonts/WorkSans-bold.fntdata"/><Relationship Id="rId11" Type="http://schemas.openxmlformats.org/officeDocument/2006/relationships/slide" Target="slides/slide6.xml"/><Relationship Id="rId55" Type="http://schemas.openxmlformats.org/officeDocument/2006/relationships/font" Target="fonts/NunitoLight-regular.fntdata"/><Relationship Id="rId10" Type="http://schemas.openxmlformats.org/officeDocument/2006/relationships/slide" Target="slides/slide5.xml"/><Relationship Id="rId54" Type="http://schemas.openxmlformats.org/officeDocument/2006/relationships/font" Target="fonts/WorkSans-boldItalic.fntdata"/><Relationship Id="rId13" Type="http://schemas.openxmlformats.org/officeDocument/2006/relationships/slide" Target="slides/slide8.xml"/><Relationship Id="rId57" Type="http://schemas.openxmlformats.org/officeDocument/2006/relationships/font" Target="fonts/NunitoLight-italic.fntdata"/><Relationship Id="rId12" Type="http://schemas.openxmlformats.org/officeDocument/2006/relationships/slide" Target="slides/slide7.xml"/><Relationship Id="rId56" Type="http://schemas.openxmlformats.org/officeDocument/2006/relationships/font" Target="fonts/NunitoLight-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Nunito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ec413d7c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ec413d7c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1ec413d7c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1ec413d7c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1ec413d7c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1ec413d7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ec413d7c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ec413d7c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ec413d7c8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1ec413d7c8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ec413d7c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ec413d7c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ec413d7c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ec413d7c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ec413d7c8_0_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ec413d7c8_0_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1ec413d7c8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1ec413d7c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ec413d7c8_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ec413d7c8_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ec413d7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1ec413d7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1ec413d7c8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1ec413d7c8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1ec413d7c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1ec413d7c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1ec413d7c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1ec413d7c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ec413d7c8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ec413d7c8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ec413d7c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ec413d7c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ec413d7c8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ec413d7c8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ec413d7c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ec413d7c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ec413d7c8_0_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ec413d7c8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1ec413d7c8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1ec413d7c8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1ec413d7c8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1ec413d7c8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ec413d7c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ec413d7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ec413d7c8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ec413d7c8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1ec413d7c8_4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1ec413d7c8_4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1ec413d7c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1ec413d7c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ec413d7c8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ec413d7c8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1ec413d7c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1ec413d7c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ec413d7c8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ec413d7c8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1ec413d7c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1ec413d7c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ec413d7c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ec413d7c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ec413d7c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ec413d7c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1ec413d7c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1ec413d7c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Font typeface="Work Sans"/>
              <a:buNone/>
              <a:defRPr sz="3800">
                <a:latin typeface="Work Sans"/>
                <a:ea typeface="Work Sans"/>
                <a:cs typeface="Work Sans"/>
                <a:sym typeface="Work Sans"/>
              </a:defRPr>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sz="32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Work Sans Light"/>
              <a:buNone/>
              <a:defRPr sz="2800">
                <a:solidFill>
                  <a:schemeClr val="lt1"/>
                </a:solidFill>
                <a:latin typeface="Work Sans Light"/>
                <a:ea typeface="Work Sans Light"/>
                <a:cs typeface="Work Sans Light"/>
                <a:sym typeface="Work Sans Light"/>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orbel"/>
              <a:buChar char="●"/>
              <a:defRPr sz="1300">
                <a:solidFill>
                  <a:schemeClr val="dk2"/>
                </a:solidFill>
                <a:latin typeface="Corbel"/>
                <a:ea typeface="Corbel"/>
                <a:cs typeface="Corbel"/>
                <a:sym typeface="Corbel"/>
              </a:defRPr>
            </a:lvl1pPr>
            <a:lvl2pPr indent="-298450" lvl="1" marL="9144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2pPr>
            <a:lvl3pPr indent="-298450" lvl="2" marL="13716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3pPr>
            <a:lvl4pPr indent="-298450" lvl="3" marL="18288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4pPr>
            <a:lvl5pPr indent="-298450" lvl="4" marL="22860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5pPr>
            <a:lvl6pPr indent="-298450" lvl="5" marL="27432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6pPr>
            <a:lvl7pPr indent="-298450" lvl="6" marL="32004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7pPr>
            <a:lvl8pPr indent="-298450" lvl="7" marL="36576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8pPr>
            <a:lvl9pPr indent="-298450" lvl="8" marL="4114800">
              <a:lnSpc>
                <a:spcPct val="115000"/>
              </a:lnSpc>
              <a:spcBef>
                <a:spcPts val="0"/>
              </a:spcBef>
              <a:spcAft>
                <a:spcPts val="0"/>
              </a:spcAft>
              <a:buClr>
                <a:schemeClr val="dk2"/>
              </a:buClr>
              <a:buSzPts val="1100"/>
              <a:buFont typeface="Corbel"/>
              <a:buChar char="■"/>
              <a:defRPr sz="1100">
                <a:solidFill>
                  <a:schemeClr val="dk2"/>
                </a:solidFill>
                <a:latin typeface="Corbel"/>
                <a:ea typeface="Corbel"/>
                <a:cs typeface="Corbel"/>
                <a:sym typeface="Corbel"/>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chat.openai.com" TargetMode="External"/><Relationship Id="rId4" Type="http://schemas.openxmlformats.org/officeDocument/2006/relationships/hyperlink" Target="https://www.hashicorp.com/resources/what-is-infrastructure-as-code" TargetMode="External"/><Relationship Id="rId5" Type="http://schemas.openxmlformats.org/officeDocument/2006/relationships/hyperlink" Target="https://newrelic.com/products/monitoring-and-observabil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48776"/>
            </a:gs>
            <a:gs pos="100000">
              <a:srgbClr val="AC3F2B"/>
            </a:gs>
          </a:gsLst>
          <a:path path="circle">
            <a:fillToRect b="50%" l="50%" r="50%" t="50%"/>
          </a:path>
          <a:tileRect/>
        </a:gradFill>
      </p:bgPr>
    </p:bg>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Emerging and Prominent Tech in Dev Ops</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70000" lnSpcReduction="10000"/>
          </a:bodyPr>
          <a:lstStyle/>
          <a:p>
            <a:pPr indent="0" lvl="0" marL="0" rtl="0" algn="ctr">
              <a:spcBef>
                <a:spcPts val="0"/>
              </a:spcBef>
              <a:spcAft>
                <a:spcPts val="0"/>
              </a:spcAft>
              <a:buNone/>
            </a:pPr>
            <a:r>
              <a:rPr lang="en"/>
              <a:t>PowerPoint Presentation in Software Management and Testing</a:t>
            </a:r>
            <a:br>
              <a:rPr lang="en"/>
            </a:br>
            <a:r>
              <a:rPr lang="en"/>
              <a:t>LCA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819150" y="956675"/>
            <a:ext cx="7505700" cy="34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Test Automation: Test automation tools are used to automate the process of running tests. Tools like JUnit and Selenium can be used to automatically run unit tests and functional tests.</a:t>
            </a:r>
            <a:endParaRPr/>
          </a:p>
          <a:p>
            <a:pPr indent="0" lvl="0" marL="0" rtl="0" algn="l">
              <a:spcBef>
                <a:spcPts val="1200"/>
              </a:spcBef>
              <a:spcAft>
                <a:spcPts val="0"/>
              </a:spcAft>
              <a:buClr>
                <a:schemeClr val="dk1"/>
              </a:buClr>
              <a:buSzPts val="1100"/>
              <a:buFont typeface="Arial"/>
              <a:buNone/>
            </a:pPr>
            <a:r>
              <a:rPr lang="en"/>
              <a:t>Continuous Deployment: Continuous Deployment involves automatically deploying the software to production servers after it has been built and tested. Tools like Ansible and Puppet can be used to automate the deployment process.</a:t>
            </a:r>
            <a:endParaRPr/>
          </a:p>
          <a:p>
            <a:pPr indent="0" lvl="0" marL="0" rtl="0" algn="l">
              <a:spcBef>
                <a:spcPts val="1200"/>
              </a:spcBef>
              <a:spcAft>
                <a:spcPts val="1200"/>
              </a:spcAft>
              <a:buNone/>
            </a:pPr>
            <a:r>
              <a:t/>
            </a:r>
            <a:endParaRPr/>
          </a:p>
        </p:txBody>
      </p:sp>
      <p:sp>
        <p:nvSpPr>
          <p:cNvPr id="191" name="Google Shape;191;p2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Best practices for continuous integration</a:t>
            </a:r>
            <a:endParaRPr/>
          </a:p>
          <a:p>
            <a:pPr indent="0" lvl="0" marL="0" rtl="0" algn="l">
              <a:spcBef>
                <a:spcPts val="0"/>
              </a:spcBef>
              <a:spcAft>
                <a:spcPts val="0"/>
              </a:spcAft>
              <a:buClr>
                <a:schemeClr val="dk1"/>
              </a:buClr>
              <a:buSzPct val="34375"/>
              <a:buFont typeface="Arial"/>
              <a:buNone/>
            </a:pPr>
            <a:r>
              <a:t/>
            </a:r>
            <a:endParaRPr/>
          </a:p>
          <a:p>
            <a:pPr indent="0" lvl="0" marL="0" rtl="0" algn="l">
              <a:spcBef>
                <a:spcPts val="0"/>
              </a:spcBef>
              <a:spcAft>
                <a:spcPts val="0"/>
              </a:spcAft>
              <a:buNone/>
            </a:pPr>
            <a:r>
              <a:t/>
            </a:r>
            <a:endParaRPr/>
          </a:p>
        </p:txBody>
      </p:sp>
      <p:sp>
        <p:nvSpPr>
          <p:cNvPr id="197" name="Google Shape;197;p23"/>
          <p:cNvSpPr txBox="1"/>
          <p:nvPr>
            <p:ph idx="1" type="body"/>
          </p:nvPr>
        </p:nvSpPr>
        <p:spPr>
          <a:xfrm>
            <a:off x="819150" y="1800200"/>
            <a:ext cx="7505700" cy="26385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Use a reliable SCM system: Use a reliable SCM system to manage the source code and track changes. This will make it easier to collaborate and manage changes.</a:t>
            </a:r>
            <a:endParaRPr/>
          </a:p>
          <a:p>
            <a:pPr indent="0" lvl="0" marL="0" rtl="0" algn="l">
              <a:spcBef>
                <a:spcPts val="1200"/>
              </a:spcBef>
              <a:spcAft>
                <a:spcPts val="0"/>
              </a:spcAft>
              <a:buNone/>
            </a:pPr>
            <a:r>
              <a:rPr lang="en"/>
              <a:t>Automate the build process: Automating the build process can save time and ensure consistency. It also reduces the risk of human error.</a:t>
            </a:r>
            <a:endParaRPr/>
          </a:p>
          <a:p>
            <a:pPr indent="0" lvl="0" marL="0" rtl="0" algn="l">
              <a:spcBef>
                <a:spcPts val="1200"/>
              </a:spcBef>
              <a:spcAft>
                <a:spcPts val="0"/>
              </a:spcAft>
              <a:buNone/>
            </a:pPr>
            <a:r>
              <a:rPr lang="en"/>
              <a:t>Run tests frequently: Running tests frequently can catch bugs early in the development cycle, making them easier to fix.</a:t>
            </a:r>
            <a:endParaRPr/>
          </a:p>
          <a:p>
            <a:pPr indent="0" lvl="0" marL="0" rtl="0" algn="l">
              <a:spcBef>
                <a:spcPts val="1200"/>
              </a:spcBef>
              <a:spcAft>
                <a:spcPts val="1200"/>
              </a:spcAft>
              <a:buNone/>
            </a:pPr>
            <a:r>
              <a:t/>
            </a:r>
            <a:endParaRPr/>
          </a:p>
        </p:txBody>
      </p:sp>
      <p:sp>
        <p:nvSpPr>
          <p:cNvPr id="198" name="Google Shape;198;p2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567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Continuous Integration Tools</a:t>
            </a:r>
            <a:endParaRPr/>
          </a:p>
        </p:txBody>
      </p:sp>
      <p:sp>
        <p:nvSpPr>
          <p:cNvPr id="204" name="Google Shape;204;p24"/>
          <p:cNvSpPr txBox="1"/>
          <p:nvPr>
            <p:ph idx="1" type="body"/>
          </p:nvPr>
        </p:nvSpPr>
        <p:spPr>
          <a:xfrm>
            <a:off x="819150" y="1744375"/>
            <a:ext cx="5497800" cy="279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860"/>
              <a:t>Jenkins: Jenkins is an open-source CI tool that is widely used. It is highly configurable and can be customized to suit the needs of the team.</a:t>
            </a:r>
            <a:endParaRPr sz="1860"/>
          </a:p>
          <a:p>
            <a:pPr indent="0" lvl="0" marL="0" rtl="0" algn="l">
              <a:lnSpc>
                <a:spcPct val="95000"/>
              </a:lnSpc>
              <a:spcBef>
                <a:spcPts val="1200"/>
              </a:spcBef>
              <a:spcAft>
                <a:spcPts val="0"/>
              </a:spcAft>
              <a:buClr>
                <a:schemeClr val="dk1"/>
              </a:buClr>
              <a:buSzPts val="770"/>
              <a:buFont typeface="Arial"/>
              <a:buNone/>
            </a:pPr>
            <a:r>
              <a:t/>
            </a:r>
            <a:endParaRPr sz="1860"/>
          </a:p>
          <a:p>
            <a:pPr indent="0" lvl="0" marL="0" rtl="0" algn="l">
              <a:lnSpc>
                <a:spcPct val="95000"/>
              </a:lnSpc>
              <a:spcBef>
                <a:spcPts val="1200"/>
              </a:spcBef>
              <a:spcAft>
                <a:spcPts val="0"/>
              </a:spcAft>
              <a:buClr>
                <a:schemeClr val="dk1"/>
              </a:buClr>
              <a:buSzPts val="770"/>
              <a:buFont typeface="Arial"/>
              <a:buNone/>
            </a:pPr>
            <a:r>
              <a:rPr lang="en" sz="1860"/>
              <a:t>Travis CI: Travis CI is a cloud-based CI tool that is easy to set up and use. It is particularly suited for open-source projects.</a:t>
            </a:r>
            <a:endParaRPr sz="1860"/>
          </a:p>
          <a:p>
            <a:pPr indent="0" lvl="0" marL="0" rtl="0" algn="l">
              <a:lnSpc>
                <a:spcPct val="95000"/>
              </a:lnSpc>
              <a:spcBef>
                <a:spcPts val="1200"/>
              </a:spcBef>
              <a:spcAft>
                <a:spcPts val="1200"/>
              </a:spcAft>
              <a:buSzPts val="770"/>
              <a:buNone/>
            </a:pPr>
            <a:r>
              <a:t/>
            </a:r>
            <a:endParaRPr sz="1860"/>
          </a:p>
        </p:txBody>
      </p:sp>
      <p:sp>
        <p:nvSpPr>
          <p:cNvPr id="205" name="Google Shape;205;p2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24"/>
          <p:cNvPicPr preferRelativeResize="0"/>
          <p:nvPr/>
        </p:nvPicPr>
        <p:blipFill>
          <a:blip r:embed="rId3">
            <a:alphaModFix/>
          </a:blip>
          <a:stretch>
            <a:fillRect/>
          </a:stretch>
        </p:blipFill>
        <p:spPr>
          <a:xfrm>
            <a:off x="7052446" y="2997625"/>
            <a:ext cx="1425125" cy="1418800"/>
          </a:xfrm>
          <a:prstGeom prst="rect">
            <a:avLst/>
          </a:prstGeom>
          <a:noFill/>
          <a:ln>
            <a:noFill/>
          </a:ln>
        </p:spPr>
      </p:pic>
      <p:pic>
        <p:nvPicPr>
          <p:cNvPr id="207" name="Google Shape;207;p24"/>
          <p:cNvPicPr preferRelativeResize="0"/>
          <p:nvPr/>
        </p:nvPicPr>
        <p:blipFill>
          <a:blip r:embed="rId4">
            <a:alphaModFix/>
          </a:blip>
          <a:stretch>
            <a:fillRect/>
          </a:stretch>
        </p:blipFill>
        <p:spPr>
          <a:xfrm>
            <a:off x="6934963" y="1150050"/>
            <a:ext cx="1660100" cy="166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819150" y="829250"/>
            <a:ext cx="4053300" cy="3609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60"/>
              <a:t>CircleCI: CircleCI is a cloud-based CI tool that is known for its ease of use and speed. It is particularly suited for small to medium-sized teams.</a:t>
            </a:r>
            <a:endParaRPr sz="1860"/>
          </a:p>
          <a:p>
            <a:pPr indent="0" lvl="0" marL="0" rtl="0" algn="l">
              <a:lnSpc>
                <a:spcPct val="95000"/>
              </a:lnSpc>
              <a:spcBef>
                <a:spcPts val="1200"/>
              </a:spcBef>
              <a:spcAft>
                <a:spcPts val="0"/>
              </a:spcAft>
              <a:buClr>
                <a:srgbClr val="000000"/>
              </a:buClr>
              <a:buSzPts val="770"/>
              <a:buFont typeface="Arial"/>
              <a:buNone/>
            </a:pPr>
            <a:r>
              <a:t/>
            </a:r>
            <a:endParaRPr sz="1860"/>
          </a:p>
          <a:p>
            <a:pPr indent="0" lvl="0" marL="0" rtl="0" algn="l">
              <a:lnSpc>
                <a:spcPct val="95000"/>
              </a:lnSpc>
              <a:spcBef>
                <a:spcPts val="1200"/>
              </a:spcBef>
              <a:spcAft>
                <a:spcPts val="1200"/>
              </a:spcAft>
              <a:buNone/>
            </a:pPr>
            <a:r>
              <a:rPr lang="en" sz="1860"/>
              <a:t>GitLab CI: GitLab CI is a part of the GitLab platform and provides continuous integration and deployment features. It</a:t>
            </a:r>
            <a:endParaRPr/>
          </a:p>
        </p:txBody>
      </p:sp>
      <p:sp>
        <p:nvSpPr>
          <p:cNvPr id="213" name="Google Shape;213;p2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5"/>
          <p:cNvPicPr preferRelativeResize="0"/>
          <p:nvPr/>
        </p:nvPicPr>
        <p:blipFill>
          <a:blip r:embed="rId3">
            <a:alphaModFix/>
          </a:blip>
          <a:stretch>
            <a:fillRect/>
          </a:stretch>
        </p:blipFill>
        <p:spPr>
          <a:xfrm>
            <a:off x="6026197" y="581697"/>
            <a:ext cx="1599225" cy="1599225"/>
          </a:xfrm>
          <a:prstGeom prst="rect">
            <a:avLst/>
          </a:prstGeom>
          <a:noFill/>
          <a:ln>
            <a:noFill/>
          </a:ln>
        </p:spPr>
      </p:pic>
      <p:pic>
        <p:nvPicPr>
          <p:cNvPr id="215" name="Google Shape;215;p25"/>
          <p:cNvPicPr preferRelativeResize="0"/>
          <p:nvPr/>
        </p:nvPicPr>
        <p:blipFill>
          <a:blip r:embed="rId4">
            <a:alphaModFix/>
          </a:blip>
          <a:stretch>
            <a:fillRect/>
          </a:stretch>
        </p:blipFill>
        <p:spPr>
          <a:xfrm>
            <a:off x="6110545" y="2571749"/>
            <a:ext cx="1430530" cy="159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819150" y="194612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t>
            </a:r>
            <a:r>
              <a:rPr lang="en"/>
              <a:t>ontinuous Development</a:t>
            </a:r>
            <a:endParaRPr/>
          </a:p>
        </p:txBody>
      </p:sp>
      <p:sp>
        <p:nvSpPr>
          <p:cNvPr id="221" name="Google Shape;221;p26"/>
          <p:cNvSpPr txBox="1"/>
          <p:nvPr>
            <p:ph idx="1" type="body"/>
          </p:nvPr>
        </p:nvSpPr>
        <p:spPr>
          <a:xfrm>
            <a:off x="885025" y="3690600"/>
            <a:ext cx="7505700" cy="62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Nishad Wanjari</a:t>
            </a:r>
            <a:endParaRPr/>
          </a:p>
        </p:txBody>
      </p:sp>
      <p:sp>
        <p:nvSpPr>
          <p:cNvPr id="222" name="Google Shape;222;p2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Continuous Delivery (CD)</a:t>
            </a:r>
            <a:endParaRPr/>
          </a:p>
        </p:txBody>
      </p:sp>
      <p:sp>
        <p:nvSpPr>
          <p:cNvPr id="228" name="Google Shape;228;p27"/>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57187" lvl="0" marL="457200" rtl="0" algn="l">
              <a:spcBef>
                <a:spcPts val="0"/>
              </a:spcBef>
              <a:spcAft>
                <a:spcPts val="0"/>
              </a:spcAft>
              <a:buSzPts val="2025"/>
              <a:buChar char="●"/>
            </a:pPr>
            <a:r>
              <a:rPr lang="en" sz="2025"/>
              <a:t>Continuous Delivery is a software development practice where code changes are automatically built, tested, and deployed to production.</a:t>
            </a:r>
            <a:endParaRPr sz="2025"/>
          </a:p>
          <a:p>
            <a:pPr indent="-357187" lvl="0" marL="457200" rtl="0" algn="l">
              <a:spcBef>
                <a:spcPts val="0"/>
              </a:spcBef>
              <a:spcAft>
                <a:spcPts val="0"/>
              </a:spcAft>
              <a:buSzPts val="2025"/>
              <a:buChar char="●"/>
            </a:pPr>
            <a:r>
              <a:rPr lang="en" sz="2025"/>
              <a:t>DevOps is a culture and set of practices that aim to bridge the gap between development and operations teams for faster and more efficient software delivery.</a:t>
            </a:r>
            <a:endParaRPr sz="2025"/>
          </a:p>
          <a:p>
            <a:pPr indent="0" lvl="0" marL="0" rtl="0" algn="l">
              <a:spcBef>
                <a:spcPts val="1200"/>
              </a:spcBef>
              <a:spcAft>
                <a:spcPts val="1200"/>
              </a:spcAft>
              <a:buSzPts val="688"/>
              <a:buNone/>
            </a:pPr>
            <a:r>
              <a:t/>
            </a:r>
            <a:endParaRPr sz="1525"/>
          </a:p>
        </p:txBody>
      </p:sp>
      <p:sp>
        <p:nvSpPr>
          <p:cNvPr id="229" name="Google Shape;229;p2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Continuous Delivery Pipeline</a:t>
            </a:r>
            <a:endParaRPr/>
          </a:p>
        </p:txBody>
      </p:sp>
      <p:sp>
        <p:nvSpPr>
          <p:cNvPr id="235" name="Google Shape;235;p2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The Continuous Delivery pipeline is a series of automated steps that code changes go through from development to production.</a:t>
            </a:r>
            <a:endParaRPr sz="2100"/>
          </a:p>
          <a:p>
            <a:pPr indent="-361950" lvl="0" marL="457200" rtl="0" algn="l">
              <a:spcBef>
                <a:spcPts val="0"/>
              </a:spcBef>
              <a:spcAft>
                <a:spcPts val="0"/>
              </a:spcAft>
              <a:buSzPts val="2100"/>
              <a:buChar char="●"/>
            </a:pPr>
            <a:r>
              <a:rPr lang="en" sz="2100"/>
              <a:t>The pipeline consists of Continuous Integration (CI), Automated Testing, and Continuous Deployment (CD).</a:t>
            </a:r>
            <a:endParaRPr sz="2100"/>
          </a:p>
          <a:p>
            <a:pPr indent="0" lvl="0" marL="0" rtl="0" algn="l">
              <a:spcBef>
                <a:spcPts val="1200"/>
              </a:spcBef>
              <a:spcAft>
                <a:spcPts val="1200"/>
              </a:spcAft>
              <a:buNone/>
            </a:pPr>
            <a:r>
              <a:t/>
            </a:r>
            <a:endParaRPr>
              <a:highlight>
                <a:schemeClr val="dk1"/>
              </a:highlight>
            </a:endParaRPr>
          </a:p>
        </p:txBody>
      </p:sp>
      <p:sp>
        <p:nvSpPr>
          <p:cNvPr id="236" name="Google Shape;236;p2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idx="1" type="body"/>
          </p:nvPr>
        </p:nvSpPr>
        <p:spPr>
          <a:xfrm>
            <a:off x="819150" y="1003000"/>
            <a:ext cx="7505700" cy="3435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Continuous Delivery pipeline can be customized based on the needs of the organization, such as adding additional testing stages or integrating with other tools and services.</a:t>
            </a:r>
            <a:endParaRPr sz="2200"/>
          </a:p>
          <a:p>
            <a:pPr indent="0" lvl="0" marL="457200" rtl="0" algn="l">
              <a:spcBef>
                <a:spcPts val="1200"/>
              </a:spcBef>
              <a:spcAft>
                <a:spcPts val="0"/>
              </a:spcAft>
              <a:buNone/>
            </a:pPr>
            <a:r>
              <a:t/>
            </a:r>
            <a:endParaRPr sz="2200"/>
          </a:p>
          <a:p>
            <a:pPr indent="-368300" lvl="0" marL="457200" rtl="0" algn="l">
              <a:spcBef>
                <a:spcPts val="1200"/>
              </a:spcBef>
              <a:spcAft>
                <a:spcPts val="0"/>
              </a:spcAft>
              <a:buSzPts val="2200"/>
              <a:buChar char="●"/>
            </a:pPr>
            <a:r>
              <a:rPr lang="en" sz="2200">
                <a:highlight>
                  <a:schemeClr val="dk1"/>
                </a:highlight>
              </a:rPr>
              <a:t>The goal of the Continuous Delivery pipeline is to enable software teams to deliver high-quality software faster and more efficiently.</a:t>
            </a:r>
            <a:endParaRPr sz="2200"/>
          </a:p>
        </p:txBody>
      </p:sp>
      <p:sp>
        <p:nvSpPr>
          <p:cNvPr id="242" name="Google Shape;242;p2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Continuous Delivery and DevOps</a:t>
            </a:r>
            <a:endParaRPr/>
          </a:p>
        </p:txBody>
      </p:sp>
      <p:sp>
        <p:nvSpPr>
          <p:cNvPr id="248" name="Google Shape;248;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Faster time-to-market: Continuous Delivery and DevOps enable software teams to release new features and updates quickly and frequently, reducing the time it takes to get new products to market.</a:t>
            </a:r>
            <a:endParaRPr/>
          </a:p>
          <a:p>
            <a:pPr indent="-342900" lvl="0" marL="457200" rtl="0" algn="l">
              <a:spcBef>
                <a:spcPts val="0"/>
              </a:spcBef>
              <a:spcAft>
                <a:spcPts val="0"/>
              </a:spcAft>
              <a:buSzPts val="1800"/>
              <a:buChar char="●"/>
            </a:pPr>
            <a:r>
              <a:rPr lang="en"/>
              <a:t>Improved software quality: Automated testing and code reviews ensure that software is tested and validated before it is released to production, leading to higher-quality software with fewer bugs.</a:t>
            </a:r>
            <a:endParaRPr/>
          </a:p>
          <a:p>
            <a:pPr indent="0" lvl="0" marL="457200" rtl="0" algn="l">
              <a:spcBef>
                <a:spcPts val="1200"/>
              </a:spcBef>
              <a:spcAft>
                <a:spcPts val="1200"/>
              </a:spcAft>
              <a:buNone/>
            </a:pPr>
            <a:r>
              <a:t/>
            </a:r>
            <a:endParaRPr/>
          </a:p>
        </p:txBody>
      </p:sp>
      <p:sp>
        <p:nvSpPr>
          <p:cNvPr id="249" name="Google Shape;249;p3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1"/>
          <p:cNvSpPr txBox="1"/>
          <p:nvPr/>
        </p:nvSpPr>
        <p:spPr>
          <a:xfrm>
            <a:off x="671550" y="1558975"/>
            <a:ext cx="78009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Font typeface="Corbel"/>
              <a:buChar char="●"/>
            </a:pPr>
            <a:r>
              <a:rPr lang="en" sz="1800">
                <a:solidFill>
                  <a:schemeClr val="dk2"/>
                </a:solidFill>
                <a:latin typeface="Corbel"/>
                <a:ea typeface="Corbel"/>
                <a:cs typeface="Corbel"/>
                <a:sym typeface="Corbel"/>
              </a:rPr>
              <a:t>Increased customer satisfaction: Faster delivery of high-quality software leads to greater customer satisfaction and improved user experience.</a:t>
            </a:r>
            <a:endParaRPr sz="1800">
              <a:solidFill>
                <a:schemeClr val="dk2"/>
              </a:solidFill>
              <a:latin typeface="Corbel"/>
              <a:ea typeface="Corbel"/>
              <a:cs typeface="Corbel"/>
              <a:sym typeface="Corbel"/>
            </a:endParaRPr>
          </a:p>
          <a:p>
            <a:pPr indent="-342900" lvl="0" marL="457200" rtl="0" algn="l">
              <a:lnSpc>
                <a:spcPct val="115000"/>
              </a:lnSpc>
              <a:spcBef>
                <a:spcPts val="0"/>
              </a:spcBef>
              <a:spcAft>
                <a:spcPts val="0"/>
              </a:spcAft>
              <a:buClr>
                <a:schemeClr val="dk2"/>
              </a:buClr>
              <a:buSzPts val="1800"/>
              <a:buFont typeface="Corbel"/>
              <a:buChar char="●"/>
            </a:pPr>
            <a:r>
              <a:rPr lang="en" sz="1800">
                <a:solidFill>
                  <a:schemeClr val="dk2"/>
                </a:solidFill>
                <a:latin typeface="Corbel"/>
                <a:ea typeface="Corbel"/>
                <a:cs typeface="Corbel"/>
                <a:sym typeface="Corbel"/>
              </a:rPr>
              <a:t>Reduced costs and risks: Automation reduces the risk of human error and enables teams to catch and fix issues earlier in the development process, resulting in lower costs and fewer defects in production.</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648650"/>
            <a:ext cx="73743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3480"/>
              <a:t>Group Members and their contributions</a:t>
            </a:r>
            <a:endParaRPr sz="3480"/>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AutoNum type="arabicPeriod"/>
            </a:pPr>
            <a:r>
              <a:rPr lang="en" sz="2300"/>
              <a:t>Krishnaraj Thadesar - PA20</a:t>
            </a:r>
            <a:endParaRPr sz="2300"/>
          </a:p>
          <a:p>
            <a:pPr indent="-374650" lvl="0" marL="457200" rtl="0" algn="l">
              <a:spcBef>
                <a:spcPts val="0"/>
              </a:spcBef>
              <a:spcAft>
                <a:spcPts val="0"/>
              </a:spcAft>
              <a:buSzPts val="2300"/>
              <a:buAutoNum type="arabicPeriod"/>
            </a:pPr>
            <a:r>
              <a:rPr lang="en" sz="2300"/>
              <a:t>Parth Zarekar - PA15</a:t>
            </a:r>
            <a:endParaRPr sz="2300"/>
          </a:p>
          <a:p>
            <a:pPr indent="-374650" lvl="0" marL="457200" rtl="0" algn="l">
              <a:spcBef>
                <a:spcPts val="0"/>
              </a:spcBef>
              <a:spcAft>
                <a:spcPts val="0"/>
              </a:spcAft>
              <a:buSzPts val="2300"/>
              <a:buAutoNum type="arabicPeriod"/>
            </a:pPr>
            <a:r>
              <a:rPr lang="en" sz="2300"/>
              <a:t>Mayur Behere - PA03</a:t>
            </a:r>
            <a:endParaRPr sz="2300"/>
          </a:p>
          <a:p>
            <a:pPr indent="-374650" lvl="0" marL="457200" rtl="0" algn="l">
              <a:spcBef>
                <a:spcPts val="0"/>
              </a:spcBef>
              <a:spcAft>
                <a:spcPts val="0"/>
              </a:spcAft>
              <a:buSzPts val="2300"/>
              <a:buAutoNum type="arabicPeriod"/>
            </a:pPr>
            <a:r>
              <a:rPr lang="en" sz="2300"/>
              <a:t>Nishad Wanjari - PA09</a:t>
            </a:r>
            <a:endParaRPr sz="2300"/>
          </a:p>
        </p:txBody>
      </p:sp>
      <p:sp>
        <p:nvSpPr>
          <p:cNvPr id="136" name="Google Shape;136;p1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19150" y="194612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Infrastructure as Code</a:t>
            </a:r>
            <a:endParaRPr/>
          </a:p>
        </p:txBody>
      </p:sp>
      <p:sp>
        <p:nvSpPr>
          <p:cNvPr id="261" name="Google Shape;261;p32"/>
          <p:cNvSpPr txBox="1"/>
          <p:nvPr>
            <p:ph idx="1" type="body"/>
          </p:nvPr>
        </p:nvSpPr>
        <p:spPr>
          <a:xfrm>
            <a:off x="885025" y="3690600"/>
            <a:ext cx="7505700" cy="62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Parth Zarekar</a:t>
            </a:r>
            <a:endParaRPr/>
          </a:p>
        </p:txBody>
      </p:sp>
      <p:sp>
        <p:nvSpPr>
          <p:cNvPr id="262" name="Google Shape;262;p3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Infrastructure</a:t>
            </a:r>
            <a:r>
              <a:rPr lang="en"/>
              <a:t> as Code (Iac) is the practice of managing and </a:t>
            </a:r>
            <a:r>
              <a:rPr lang="en"/>
              <a:t>provisioning</a:t>
            </a:r>
            <a:r>
              <a:rPr lang="en"/>
              <a:t> </a:t>
            </a:r>
            <a:r>
              <a:rPr lang="en"/>
              <a:t>infrastructure</a:t>
            </a:r>
            <a:r>
              <a:rPr lang="en"/>
              <a:t> through code.</a:t>
            </a:r>
            <a:endParaRPr/>
          </a:p>
          <a:p>
            <a:pPr indent="-342900" lvl="0" marL="457200" rtl="0" algn="l">
              <a:spcBef>
                <a:spcPts val="0"/>
              </a:spcBef>
              <a:spcAft>
                <a:spcPts val="0"/>
              </a:spcAft>
              <a:buSzPts val="1800"/>
              <a:buChar char="●"/>
            </a:pPr>
            <a:r>
              <a:rPr lang="en"/>
              <a:t>Iac uses machine-readable files to define automate the creation, modification, and deletion of  </a:t>
            </a:r>
            <a:r>
              <a:rPr lang="en"/>
              <a:t>infrastructure</a:t>
            </a:r>
            <a:r>
              <a:rPr lang="en"/>
              <a:t> resources.</a:t>
            </a:r>
            <a:endParaRPr/>
          </a:p>
          <a:p>
            <a:pPr indent="-342900" lvl="0" marL="457200" rtl="0" algn="l">
              <a:spcBef>
                <a:spcPts val="0"/>
              </a:spcBef>
              <a:spcAft>
                <a:spcPts val="0"/>
              </a:spcAft>
              <a:buSzPts val="1800"/>
              <a:buChar char="●"/>
            </a:pPr>
            <a:r>
              <a:rPr lang="en"/>
              <a:t>Unlike traditional  infrastructure management,  which involves manual processes and  configuration changes, IaC enables organizations to  manage infrastructure in a repeatable, consistent, and scalable way. </a:t>
            </a:r>
            <a:endParaRPr/>
          </a:p>
        </p:txBody>
      </p:sp>
      <p:sp>
        <p:nvSpPr>
          <p:cNvPr id="268" name="Google Shape;268;p33"/>
          <p:cNvSpPr txBox="1"/>
          <p:nvPr/>
        </p:nvSpPr>
        <p:spPr>
          <a:xfrm>
            <a:off x="409775" y="435000"/>
            <a:ext cx="842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9" name="Google Shape;269;p3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819150" y="845600"/>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100">
                <a:solidFill>
                  <a:srgbClr val="000000"/>
                </a:solidFill>
              </a:rPr>
              <a:t>What is Infrastructure as Code (IAC)?</a:t>
            </a:r>
            <a:endParaRPr sz="31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Benefits of IaC</a:t>
            </a:r>
            <a:endParaRPr/>
          </a:p>
        </p:txBody>
      </p:sp>
      <p:sp>
        <p:nvSpPr>
          <p:cNvPr id="276" name="Google Shape;276;p34"/>
          <p:cNvSpPr txBox="1"/>
          <p:nvPr>
            <p:ph idx="1" type="body"/>
          </p:nvPr>
        </p:nvSpPr>
        <p:spPr>
          <a:xfrm>
            <a:off x="819150" y="1955975"/>
            <a:ext cx="7505700" cy="2448000"/>
          </a:xfrm>
          <a:prstGeom prst="rect">
            <a:avLst/>
          </a:prstGeom>
        </p:spPr>
        <p:txBody>
          <a:bodyPr anchorCtr="0" anchor="t" bIns="91425" lIns="91425" spcFirstLastPara="1" rIns="91425" wrap="square" tIns="91425">
            <a:normAutofit fontScale="62500" lnSpcReduction="10000"/>
          </a:bodyPr>
          <a:lstStyle/>
          <a:p>
            <a:pPr indent="-346338" lvl="0" marL="457200" rtl="0" algn="l">
              <a:spcBef>
                <a:spcPts val="0"/>
              </a:spcBef>
              <a:spcAft>
                <a:spcPts val="0"/>
              </a:spcAft>
              <a:buSzPct val="100000"/>
              <a:buChar char="●"/>
            </a:pPr>
            <a:r>
              <a:rPr b="1" lang="en" sz="2966"/>
              <a:t>Im</a:t>
            </a:r>
            <a:r>
              <a:rPr b="1" lang="en" sz="2966"/>
              <a:t>proved Scalability:</a:t>
            </a:r>
            <a:r>
              <a:rPr lang="en" sz="2966"/>
              <a:t> IaC enables organizations to scale infrastructure resources up or down based on demand, reducing the time and cost of manually provisioning new resources.</a:t>
            </a:r>
            <a:endParaRPr sz="2966"/>
          </a:p>
          <a:p>
            <a:pPr indent="-346338" lvl="0" marL="457200" rtl="0" algn="l">
              <a:spcBef>
                <a:spcPts val="0"/>
              </a:spcBef>
              <a:spcAft>
                <a:spcPts val="0"/>
              </a:spcAft>
              <a:buSzPct val="100000"/>
              <a:buChar char="●"/>
            </a:pPr>
            <a:r>
              <a:rPr b="1" lang="en" sz="2966"/>
              <a:t>Reduced risk of human error:</a:t>
            </a:r>
            <a:r>
              <a:rPr lang="en" sz="2966"/>
              <a:t> IaC minimizes the risk of human error by automating infrastructure changes and reducing the need for manual intervention.</a:t>
            </a:r>
            <a:endParaRPr sz="2262"/>
          </a:p>
          <a:p>
            <a:pPr indent="0" lvl="0" marL="457200" rtl="0" algn="l">
              <a:spcBef>
                <a:spcPts val="1200"/>
              </a:spcBef>
              <a:spcAft>
                <a:spcPts val="1200"/>
              </a:spcAft>
              <a:buNone/>
            </a:pPr>
            <a:r>
              <a:t/>
            </a:r>
            <a:endParaRPr/>
          </a:p>
        </p:txBody>
      </p:sp>
      <p:sp>
        <p:nvSpPr>
          <p:cNvPr id="277" name="Google Shape;277;p3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idx="1" type="body"/>
          </p:nvPr>
        </p:nvSpPr>
        <p:spPr>
          <a:xfrm>
            <a:off x="819150" y="1347750"/>
            <a:ext cx="7505700" cy="2448000"/>
          </a:xfrm>
          <a:prstGeom prst="rect">
            <a:avLst/>
          </a:prstGeom>
        </p:spPr>
        <p:txBody>
          <a:bodyPr anchorCtr="0" anchor="t" bIns="91425" lIns="91425" spcFirstLastPara="1" rIns="91425" wrap="square" tIns="91425">
            <a:normAutofit fontScale="85000" lnSpcReduction="20000"/>
          </a:bodyPr>
          <a:lstStyle/>
          <a:p>
            <a:pPr indent="-350737" lvl="0" marL="457200" rtl="0" algn="l">
              <a:spcBef>
                <a:spcPts val="0"/>
              </a:spcBef>
              <a:spcAft>
                <a:spcPts val="0"/>
              </a:spcAft>
              <a:buSzPct val="100000"/>
              <a:buChar char="●"/>
            </a:pPr>
            <a:r>
              <a:rPr b="1" lang="en" sz="2262"/>
              <a:t>Increased automation and efficiency:</a:t>
            </a:r>
            <a:r>
              <a:rPr lang="en" sz="2262"/>
              <a:t> IaC enables organizations to automate the creation, configuration, and management of infrastructure resources, reducing the time and effort required for these tasks.</a:t>
            </a:r>
            <a:endParaRPr sz="2262"/>
          </a:p>
          <a:p>
            <a:pPr indent="-350737" lvl="0" marL="457200" rtl="0" algn="l">
              <a:spcBef>
                <a:spcPts val="0"/>
              </a:spcBef>
              <a:spcAft>
                <a:spcPts val="0"/>
              </a:spcAft>
              <a:buSzPct val="100000"/>
              <a:buChar char="●"/>
            </a:pPr>
            <a:r>
              <a:rPr b="1" lang="en" sz="2262"/>
              <a:t>Improved collaboration and version control:</a:t>
            </a:r>
            <a:r>
              <a:rPr lang="en" sz="2262"/>
              <a:t> IaC enables teams to collaborate on infrastructure changes and version control, ensuring that all changes are tracked, reviewed, and approved before being deployed.</a:t>
            </a:r>
            <a:endParaRPr/>
          </a:p>
        </p:txBody>
      </p:sp>
      <p:sp>
        <p:nvSpPr>
          <p:cNvPr id="283" name="Google Shape;283;p3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a:t>
            </a:r>
            <a:r>
              <a:rPr lang="en"/>
              <a:t> of IaC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9" name="Google Shape;289;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Define infrastructure using code: The first step is to define your infrastructure resources, such as servers, storage, networks, and other components, using code. This code is written in a language that is specific to the IaC tool you are using, such as Terraform, CloudFormation, or Ansible.</a:t>
            </a:r>
            <a:endParaRPr/>
          </a:p>
          <a:p>
            <a:pPr indent="-317182" lvl="0" marL="457200" rtl="0" algn="l">
              <a:spcBef>
                <a:spcPts val="0"/>
              </a:spcBef>
              <a:spcAft>
                <a:spcPts val="0"/>
              </a:spcAft>
              <a:buSzPct val="100000"/>
              <a:buChar char="●"/>
            </a:pPr>
            <a:r>
              <a:rPr lang="en"/>
              <a:t>Store code in version control: The next step is to store your infrastructure code in version control, such as Git. This makes it easy to track changes, collaborate with others, and roll back changes if necessary.</a:t>
            </a:r>
            <a:endParaRPr/>
          </a:p>
          <a:p>
            <a:pPr indent="-317182" lvl="0" marL="457200" rtl="0" algn="l">
              <a:spcBef>
                <a:spcPts val="0"/>
              </a:spcBef>
              <a:spcAft>
                <a:spcPts val="0"/>
              </a:spcAft>
              <a:buSzPct val="100000"/>
              <a:buChar char="●"/>
            </a:pPr>
            <a:r>
              <a:rPr lang="en"/>
              <a:t>Update and maintain infrastructure: As your infrastructure needs change over time, you can update and maintain your infrastructure code to reflect those changes. This involves making changes to the code and then using automation to deploy those changes to your target environment.</a:t>
            </a:r>
            <a:endParaRPr/>
          </a:p>
        </p:txBody>
      </p:sp>
      <p:sp>
        <p:nvSpPr>
          <p:cNvPr id="290" name="Google Shape;290;p3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 and Considerations	</a:t>
            </a:r>
            <a:endParaRPr/>
          </a:p>
        </p:txBody>
      </p:sp>
      <p:sp>
        <p:nvSpPr>
          <p:cNvPr id="296" name="Google Shape;296;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b="1" lang="en"/>
              <a:t>Learning curve for new tools and processes:</a:t>
            </a:r>
            <a:r>
              <a:rPr lang="en"/>
              <a:t> IaC requires new skills and processes that may take time to learn and implement.</a:t>
            </a:r>
            <a:endParaRPr/>
          </a:p>
          <a:p>
            <a:pPr indent="-317182" lvl="0" marL="457200" rtl="0" algn="l">
              <a:spcBef>
                <a:spcPts val="0"/>
              </a:spcBef>
              <a:spcAft>
                <a:spcPts val="0"/>
              </a:spcAft>
              <a:buSzPct val="100000"/>
              <a:buChar char="●"/>
            </a:pPr>
            <a:r>
              <a:rPr b="1" lang="en"/>
              <a:t>Security considerations:</a:t>
            </a:r>
            <a:r>
              <a:rPr lang="en"/>
              <a:t> IaC introduces new security risks that need to be managed, such as managing secrets and securing access to infrastructure resources.</a:t>
            </a:r>
            <a:endParaRPr/>
          </a:p>
          <a:p>
            <a:pPr indent="-317182" lvl="0" marL="457200" rtl="0" algn="l">
              <a:spcBef>
                <a:spcPts val="0"/>
              </a:spcBef>
              <a:spcAft>
                <a:spcPts val="0"/>
              </a:spcAft>
              <a:buSzPct val="100000"/>
              <a:buChar char="●"/>
            </a:pPr>
            <a:r>
              <a:rPr b="1" lang="en"/>
              <a:t>Integration with existing infrastructure:</a:t>
            </a:r>
            <a:r>
              <a:rPr lang="en"/>
              <a:t> IaC may need to integrate with existing infrastructure and tools, which may require additional work to configure and maintain.</a:t>
            </a:r>
            <a:endParaRPr/>
          </a:p>
          <a:p>
            <a:pPr indent="-317182" lvl="0" marL="457200" rtl="0" algn="l">
              <a:spcBef>
                <a:spcPts val="0"/>
              </a:spcBef>
              <a:spcAft>
                <a:spcPts val="0"/>
              </a:spcAft>
              <a:buSzPct val="100000"/>
              <a:buChar char="●"/>
            </a:pPr>
            <a:r>
              <a:rPr b="1" lang="en"/>
              <a:t>Cultural resistance to change:</a:t>
            </a:r>
            <a:r>
              <a:rPr lang="en"/>
              <a:t> IaC may face resistance from teams that are used to managing infrastructure manually or using traditional tools.</a:t>
            </a:r>
            <a:endParaRPr/>
          </a:p>
          <a:p>
            <a:pPr indent="0" lvl="0" marL="457200" rtl="0" algn="l">
              <a:spcBef>
                <a:spcPts val="1200"/>
              </a:spcBef>
              <a:spcAft>
                <a:spcPts val="1200"/>
              </a:spcAft>
              <a:buNone/>
            </a:pPr>
            <a:r>
              <a:t/>
            </a:r>
            <a:endParaRPr/>
          </a:p>
        </p:txBody>
      </p:sp>
      <p:sp>
        <p:nvSpPr>
          <p:cNvPr id="297" name="Google Shape;297;p3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What’s Monitoring and Logging?</a:t>
            </a:r>
            <a:endParaRPr/>
          </a:p>
        </p:txBody>
      </p:sp>
      <p:sp>
        <p:nvSpPr>
          <p:cNvPr id="303" name="Google Shape;303;p38"/>
          <p:cNvSpPr txBox="1"/>
          <p:nvPr/>
        </p:nvSpPr>
        <p:spPr>
          <a:xfrm>
            <a:off x="865500" y="2042600"/>
            <a:ext cx="69216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orbel"/>
              <a:buChar char="●"/>
            </a:pPr>
            <a:r>
              <a:rPr lang="en" sz="1800">
                <a:latin typeface="Corbel"/>
                <a:ea typeface="Corbel"/>
                <a:cs typeface="Corbel"/>
                <a:sym typeface="Corbel"/>
              </a:rPr>
              <a:t>Monitoring and logging are crucial aspects of DevOps practices</a:t>
            </a:r>
            <a:endParaRPr sz="1800">
              <a:latin typeface="Corbel"/>
              <a:ea typeface="Corbel"/>
              <a:cs typeface="Corbel"/>
              <a:sym typeface="Corbel"/>
            </a:endParaRPr>
          </a:p>
          <a:p>
            <a:pPr indent="-342900" lvl="0" marL="457200" rtl="0" algn="l">
              <a:spcBef>
                <a:spcPts val="0"/>
              </a:spcBef>
              <a:spcAft>
                <a:spcPts val="0"/>
              </a:spcAft>
              <a:buSzPts val="1800"/>
              <a:buFont typeface="Corbel"/>
              <a:buChar char="●"/>
            </a:pPr>
            <a:r>
              <a:rPr lang="en" sz="1800">
                <a:latin typeface="Corbel"/>
                <a:ea typeface="Corbel"/>
                <a:cs typeface="Corbel"/>
                <a:sym typeface="Corbel"/>
              </a:rPr>
              <a:t>They help teams to identify and fix issues quickly, reduce downtime, and improve       system reliability</a:t>
            </a:r>
            <a:endParaRPr sz="1800">
              <a:latin typeface="Corbel"/>
              <a:ea typeface="Corbel"/>
              <a:cs typeface="Corbel"/>
              <a:sym typeface="Corbel"/>
            </a:endParaRPr>
          </a:p>
          <a:p>
            <a:pPr indent="-342900" lvl="0" marL="457200" rtl="0" algn="l">
              <a:spcBef>
                <a:spcPts val="0"/>
              </a:spcBef>
              <a:spcAft>
                <a:spcPts val="0"/>
              </a:spcAft>
              <a:buSzPts val="1800"/>
              <a:buFont typeface="Corbel"/>
              <a:buChar char="●"/>
            </a:pPr>
            <a:r>
              <a:rPr lang="en" sz="1800">
                <a:latin typeface="Corbel"/>
                <a:ea typeface="Corbel"/>
                <a:cs typeface="Corbel"/>
                <a:sym typeface="Corbel"/>
              </a:rPr>
              <a:t>In this presentation, we'll discuss the importance of monitoring and logging in DevOps and how to implement them effectively</a:t>
            </a:r>
            <a:endParaRPr sz="1800">
              <a:latin typeface="Corbel"/>
              <a:ea typeface="Corbel"/>
              <a:cs typeface="Corbel"/>
              <a:sym typeface="Corbel"/>
            </a:endParaRPr>
          </a:p>
        </p:txBody>
      </p:sp>
      <p:sp>
        <p:nvSpPr>
          <p:cNvPr id="304" name="Google Shape;304;p3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819150" y="194612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Monitoring and Logging</a:t>
            </a:r>
            <a:endParaRPr/>
          </a:p>
        </p:txBody>
      </p:sp>
      <p:sp>
        <p:nvSpPr>
          <p:cNvPr id="310" name="Google Shape;310;p39"/>
          <p:cNvSpPr txBox="1"/>
          <p:nvPr>
            <p:ph idx="1" type="body"/>
          </p:nvPr>
        </p:nvSpPr>
        <p:spPr>
          <a:xfrm>
            <a:off x="885025" y="3690600"/>
            <a:ext cx="7505700" cy="62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Mayur Behere</a:t>
            </a:r>
            <a:endParaRPr/>
          </a:p>
        </p:txBody>
      </p:sp>
      <p:sp>
        <p:nvSpPr>
          <p:cNvPr id="311" name="Google Shape;311;p3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567400" y="53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Monitoring</a:t>
            </a:r>
            <a:endParaRPr/>
          </a:p>
        </p:txBody>
      </p:sp>
      <p:sp>
        <p:nvSpPr>
          <p:cNvPr id="317" name="Google Shape;317;p40"/>
          <p:cNvSpPr txBox="1"/>
          <p:nvPr/>
        </p:nvSpPr>
        <p:spPr>
          <a:xfrm>
            <a:off x="567400" y="1371150"/>
            <a:ext cx="7649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Monitoring involves collecting and analyzing metrics and events to ensure that the system is performing as expected</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It helps teams to detect and diagnose issues quickly and respond to them before they cause downtime or other problems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Examples of monitoring tools include Prometheus, Nagios, and Zabbix</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Monitoring can be done at different levels, including infrastructure, application, and business</a:t>
            </a:r>
            <a:endParaRPr sz="1800">
              <a:latin typeface="Work Sans Light"/>
              <a:ea typeface="Work Sans Light"/>
              <a:cs typeface="Work Sans Light"/>
              <a:sym typeface="Work Sans Light"/>
            </a:endParaRPr>
          </a:p>
        </p:txBody>
      </p:sp>
      <p:sp>
        <p:nvSpPr>
          <p:cNvPr id="318" name="Google Shape;318;p4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623400" y="592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Logging</a:t>
            </a:r>
            <a:endParaRPr/>
          </a:p>
        </p:txBody>
      </p:sp>
      <p:sp>
        <p:nvSpPr>
          <p:cNvPr id="324" name="Google Shape;324;p41"/>
          <p:cNvSpPr txBox="1"/>
          <p:nvPr/>
        </p:nvSpPr>
        <p:spPr>
          <a:xfrm>
            <a:off x="609600" y="1509750"/>
            <a:ext cx="79248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Logging involves capturing and storing data about the system's activities, such as events, errors, and user actions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It helps teams to troubleshoot issues, analyze system behavior, and track user activity</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Examples of logging tools include Elasticsearch, Logstash, and Kibana</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Logging can be used for various purposes, such as security auditing, compliance, and performance analysis</a:t>
            </a:r>
            <a:endParaRPr sz="1800">
              <a:latin typeface="Work Sans Light"/>
              <a:ea typeface="Work Sans Light"/>
              <a:cs typeface="Work Sans Light"/>
              <a:sym typeface="Work Sans Light"/>
            </a:endParaRPr>
          </a:p>
        </p:txBody>
      </p:sp>
      <p:sp>
        <p:nvSpPr>
          <p:cNvPr id="325" name="Google Shape;325;p4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Contents</a:t>
            </a:r>
            <a:endParaRPr/>
          </a:p>
        </p:txBody>
      </p:sp>
      <p:sp>
        <p:nvSpPr>
          <p:cNvPr id="142" name="Google Shape;142;p15"/>
          <p:cNvSpPr txBox="1"/>
          <p:nvPr>
            <p:ph idx="1" type="body"/>
          </p:nvPr>
        </p:nvSpPr>
        <p:spPr>
          <a:xfrm>
            <a:off x="819150" y="159167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Continuous Integration</a:t>
            </a:r>
            <a:endParaRPr/>
          </a:p>
          <a:p>
            <a:pPr indent="-342900" lvl="0" marL="457200" rtl="0" algn="l">
              <a:spcBef>
                <a:spcPts val="0"/>
              </a:spcBef>
              <a:spcAft>
                <a:spcPts val="0"/>
              </a:spcAft>
              <a:buSzPts val="1800"/>
              <a:buAutoNum type="arabicPeriod"/>
            </a:pPr>
            <a:r>
              <a:rPr lang="en"/>
              <a:t>Continuous Development</a:t>
            </a:r>
            <a:endParaRPr/>
          </a:p>
          <a:p>
            <a:pPr indent="-342900" lvl="0" marL="457200" rtl="0" algn="l">
              <a:spcBef>
                <a:spcPts val="0"/>
              </a:spcBef>
              <a:spcAft>
                <a:spcPts val="0"/>
              </a:spcAft>
              <a:buSzPts val="1800"/>
              <a:buAutoNum type="arabicPeriod"/>
            </a:pPr>
            <a:r>
              <a:rPr lang="en"/>
              <a:t>Infrastructure as Code</a:t>
            </a:r>
            <a:endParaRPr/>
          </a:p>
          <a:p>
            <a:pPr indent="-342900" lvl="0" marL="457200" rtl="0" algn="l">
              <a:spcBef>
                <a:spcPts val="0"/>
              </a:spcBef>
              <a:spcAft>
                <a:spcPts val="0"/>
              </a:spcAft>
              <a:buSzPts val="1800"/>
              <a:buAutoNum type="arabicPeriod"/>
            </a:pPr>
            <a:r>
              <a:rPr lang="en"/>
              <a:t>Monitoring and Logging</a:t>
            </a:r>
            <a:endParaRPr/>
          </a:p>
          <a:p>
            <a:pPr indent="-342900" lvl="0" marL="457200" rtl="0" algn="l">
              <a:spcBef>
                <a:spcPts val="0"/>
              </a:spcBef>
              <a:spcAft>
                <a:spcPts val="0"/>
              </a:spcAft>
              <a:buSzPts val="1800"/>
              <a:buAutoNum type="arabicPeriod"/>
            </a:pPr>
            <a:r>
              <a:rPr lang="en"/>
              <a:t>Conclusion</a:t>
            </a:r>
            <a:endParaRPr/>
          </a:p>
          <a:p>
            <a:pPr indent="-342900" lvl="0" marL="457200" rtl="0" algn="l">
              <a:spcBef>
                <a:spcPts val="0"/>
              </a:spcBef>
              <a:spcAft>
                <a:spcPts val="0"/>
              </a:spcAft>
              <a:buSzPts val="1800"/>
              <a:buAutoNum type="arabicPeriod"/>
            </a:pPr>
            <a:r>
              <a:rPr lang="en"/>
              <a:t>References</a:t>
            </a:r>
            <a:endParaRPr/>
          </a:p>
        </p:txBody>
      </p:sp>
      <p:sp>
        <p:nvSpPr>
          <p:cNvPr id="143" name="Google Shape;143;p1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497050" y="70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Monitoring and Logging Best Practices</a:t>
            </a:r>
            <a:endParaRPr/>
          </a:p>
        </p:txBody>
      </p:sp>
      <p:sp>
        <p:nvSpPr>
          <p:cNvPr id="331" name="Google Shape;331;p42"/>
          <p:cNvSpPr txBox="1"/>
          <p:nvPr/>
        </p:nvSpPr>
        <p:spPr>
          <a:xfrm>
            <a:off x="568950" y="1694225"/>
            <a:ext cx="7762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Use automation to streamline the monitoring and logging processes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Define clear metrics and logging policies that align with business goals and objectives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Monitor the system proactively, instead of reacting to issues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Use dashboards and alerts to quickly identify and respond to issues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Regularly review and analyze the data to identify areas for improvement</a:t>
            </a:r>
            <a:endParaRPr sz="1800">
              <a:latin typeface="Work Sans Light"/>
              <a:ea typeface="Work Sans Light"/>
              <a:cs typeface="Work Sans Light"/>
              <a:sym typeface="Work Sans Light"/>
            </a:endParaRPr>
          </a:p>
        </p:txBody>
      </p:sp>
      <p:sp>
        <p:nvSpPr>
          <p:cNvPr id="332" name="Google Shape;332;p4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3"/>
          <p:cNvSpPr txBox="1"/>
          <p:nvPr>
            <p:ph type="title"/>
          </p:nvPr>
        </p:nvSpPr>
        <p:spPr>
          <a:xfrm>
            <a:off x="616550" y="5911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Monitoring and logging? </a:t>
            </a:r>
            <a:endParaRPr/>
          </a:p>
        </p:txBody>
      </p:sp>
      <p:sp>
        <p:nvSpPr>
          <p:cNvPr id="338" name="Google Shape;338;p43"/>
          <p:cNvSpPr txBox="1"/>
          <p:nvPr/>
        </p:nvSpPr>
        <p:spPr>
          <a:xfrm>
            <a:off x="616550" y="1649150"/>
            <a:ext cx="7774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Effective monitoring and logging are crucial for maintaining system health and reliability in DevOps.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Proactive monitoring and logging, clear policies, automation, and data analysis are essential best practices.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The continuous improvement of monitoring and logging practices is necessary for the system's ongoing success.</a:t>
            </a:r>
            <a:endParaRPr sz="1800">
              <a:latin typeface="Work Sans Light"/>
              <a:ea typeface="Work Sans Light"/>
              <a:cs typeface="Work Sans Light"/>
              <a:sym typeface="Work Sans Light"/>
            </a:endParaRPr>
          </a:p>
          <a:p>
            <a:pPr indent="-342900" lvl="0" marL="457200" rtl="0" algn="l">
              <a:spcBef>
                <a:spcPts val="0"/>
              </a:spcBef>
              <a:spcAft>
                <a:spcPts val="0"/>
              </a:spcAft>
              <a:buSzPts val="1800"/>
              <a:buFont typeface="Work Sans Light"/>
              <a:buChar char="●"/>
            </a:pPr>
            <a:r>
              <a:rPr lang="en" sz="1800">
                <a:latin typeface="Work Sans Light"/>
                <a:ea typeface="Work Sans Light"/>
                <a:cs typeface="Work Sans Light"/>
                <a:sym typeface="Work Sans Light"/>
              </a:rPr>
              <a:t>By implementing these best practices, DevOps teams can identify and fix issues quickly, reduce downtime, and improve overall system performance.</a:t>
            </a:r>
            <a:endParaRPr sz="1800">
              <a:latin typeface="Work Sans Light"/>
              <a:ea typeface="Work Sans Light"/>
              <a:cs typeface="Work Sans Light"/>
              <a:sym typeface="Work Sans Light"/>
            </a:endParaRPr>
          </a:p>
        </p:txBody>
      </p:sp>
      <p:sp>
        <p:nvSpPr>
          <p:cNvPr id="339" name="Google Shape;339;p4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type="title"/>
          </p:nvPr>
        </p:nvSpPr>
        <p:spPr>
          <a:xfrm>
            <a:off x="727800" y="5786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45" name="Google Shape;345;p44"/>
          <p:cNvSpPr txBox="1"/>
          <p:nvPr/>
        </p:nvSpPr>
        <p:spPr>
          <a:xfrm>
            <a:off x="527375" y="1574825"/>
            <a:ext cx="82800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Nunito Light"/>
              <a:buChar char="●"/>
            </a:pPr>
            <a:r>
              <a:rPr lang="en" sz="1800">
                <a:latin typeface="Nunito Light"/>
                <a:ea typeface="Nunito Light"/>
                <a:cs typeface="Nunito Light"/>
                <a:sym typeface="Nunito Light"/>
              </a:rPr>
              <a:t>Emerging technologies like AI, ML, and Serverless Computing are improving the DevOps process.</a:t>
            </a:r>
            <a:endParaRPr sz="1800">
              <a:latin typeface="Nunito Light"/>
              <a:ea typeface="Nunito Light"/>
              <a:cs typeface="Nunito Light"/>
              <a:sym typeface="Nunito Light"/>
            </a:endParaRPr>
          </a:p>
          <a:p>
            <a:pPr indent="-342900" lvl="0" marL="457200" rtl="0" algn="l">
              <a:spcBef>
                <a:spcPts val="0"/>
              </a:spcBef>
              <a:spcAft>
                <a:spcPts val="0"/>
              </a:spcAft>
              <a:buSzPts val="1800"/>
              <a:buFont typeface="Nunito Light"/>
              <a:buChar char="●"/>
            </a:pPr>
            <a:r>
              <a:rPr lang="en" sz="1800">
                <a:latin typeface="Nunito Light"/>
                <a:ea typeface="Nunito Light"/>
                <a:cs typeface="Nunito Light"/>
                <a:sym typeface="Nunito Light"/>
              </a:rPr>
              <a:t>These technologies have the potential to accelerate software development, reduce errors and downtime, and improve system reliability and performance.</a:t>
            </a:r>
            <a:endParaRPr sz="1800">
              <a:latin typeface="Nunito Light"/>
              <a:ea typeface="Nunito Light"/>
              <a:cs typeface="Nunito Light"/>
              <a:sym typeface="Nunito Light"/>
            </a:endParaRPr>
          </a:p>
          <a:p>
            <a:pPr indent="-342900" lvl="0" marL="457200" rtl="0" algn="l">
              <a:spcBef>
                <a:spcPts val="0"/>
              </a:spcBef>
              <a:spcAft>
                <a:spcPts val="0"/>
              </a:spcAft>
              <a:buSzPts val="1800"/>
              <a:buFont typeface="Nunito Light"/>
              <a:buChar char="●"/>
            </a:pPr>
            <a:r>
              <a:rPr lang="en" sz="1800">
                <a:latin typeface="Nunito Light"/>
                <a:ea typeface="Nunito Light"/>
                <a:cs typeface="Nunito Light"/>
                <a:sym typeface="Nunito Light"/>
              </a:rPr>
              <a:t>Careful evaluation and implementation are necessary to ensure success.</a:t>
            </a:r>
            <a:endParaRPr sz="1800">
              <a:latin typeface="Nunito Light"/>
              <a:ea typeface="Nunito Light"/>
              <a:cs typeface="Nunito Light"/>
              <a:sym typeface="Nunito Light"/>
            </a:endParaRPr>
          </a:p>
          <a:p>
            <a:pPr indent="-342900" lvl="0" marL="457200" rtl="0" algn="l">
              <a:spcBef>
                <a:spcPts val="0"/>
              </a:spcBef>
              <a:spcAft>
                <a:spcPts val="0"/>
              </a:spcAft>
              <a:buSzPts val="1800"/>
              <a:buFont typeface="Nunito Light"/>
              <a:buChar char="●"/>
            </a:pPr>
            <a:r>
              <a:rPr lang="en" sz="1800">
                <a:latin typeface="Nunito Light"/>
                <a:ea typeface="Nunito Light"/>
                <a:cs typeface="Nunito Light"/>
                <a:sym typeface="Nunito Light"/>
              </a:rPr>
              <a:t>Overall, the adoption of these technologies has the potential to transform the software development process.</a:t>
            </a:r>
            <a:endParaRPr sz="1800">
              <a:latin typeface="Nunito Light"/>
              <a:ea typeface="Nunito Light"/>
              <a:cs typeface="Nunito Light"/>
              <a:sym typeface="Nunito Light"/>
            </a:endParaRPr>
          </a:p>
        </p:txBody>
      </p:sp>
      <p:sp>
        <p:nvSpPr>
          <p:cNvPr id="346" name="Google Shape;346;p4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612750" y="6037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52" name="Google Shape;352;p45"/>
          <p:cNvSpPr txBox="1"/>
          <p:nvPr/>
        </p:nvSpPr>
        <p:spPr>
          <a:xfrm>
            <a:off x="612750" y="1373200"/>
            <a:ext cx="81336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Work Sans Light"/>
                <a:ea typeface="Work Sans Light"/>
                <a:cs typeface="Work Sans Light"/>
                <a:sym typeface="Work Sans Light"/>
                <a:hlinkClick r:id="rId3"/>
              </a:rPr>
              <a:t>Chat OpenAI</a:t>
            </a:r>
            <a:r>
              <a:rPr lang="en">
                <a:latin typeface="Work Sans Light"/>
                <a:ea typeface="Work Sans Light"/>
                <a:cs typeface="Work Sans Light"/>
                <a:sym typeface="Work Sans Light"/>
              </a:rPr>
              <a:t> &gt;&lt;    :)</a:t>
            </a:r>
            <a:endParaRPr>
              <a:latin typeface="Work Sans Light"/>
              <a:ea typeface="Work Sans Light"/>
              <a:cs typeface="Work Sans Light"/>
              <a:sym typeface="Work Sans Light"/>
            </a:endParaRPr>
          </a:p>
          <a:p>
            <a:pPr indent="0" lvl="0" marL="0" rtl="0" algn="l">
              <a:spcBef>
                <a:spcPts val="0"/>
              </a:spcBef>
              <a:spcAft>
                <a:spcPts val="0"/>
              </a:spcAft>
              <a:buNone/>
            </a:pPr>
            <a:r>
              <a:t/>
            </a:r>
            <a:endParaRPr>
              <a:latin typeface="Work Sans Light"/>
              <a:ea typeface="Work Sans Light"/>
              <a:cs typeface="Work Sans Light"/>
              <a:sym typeface="Work Sans Light"/>
            </a:endParaRPr>
          </a:p>
          <a:p>
            <a:pPr indent="0" lvl="0" marL="0" rtl="0" algn="l">
              <a:spcBef>
                <a:spcPts val="0"/>
              </a:spcBef>
              <a:spcAft>
                <a:spcPts val="0"/>
              </a:spcAft>
              <a:buNone/>
            </a:pPr>
            <a:r>
              <a:rPr lang="en">
                <a:latin typeface="Work Sans Light"/>
                <a:ea typeface="Work Sans Light"/>
                <a:cs typeface="Work Sans Light"/>
                <a:sym typeface="Work Sans Light"/>
              </a:rPr>
              <a:t>Humble, J., &amp; Farley, D. (2010). Continuous delivery: Reliable software releases through build, test, and deployment automation. Addison-Wesley Professional.</a:t>
            </a:r>
            <a:endParaRPr>
              <a:latin typeface="Work Sans Light"/>
              <a:ea typeface="Work Sans Light"/>
              <a:cs typeface="Work Sans Light"/>
              <a:sym typeface="Work Sans Light"/>
            </a:endParaRPr>
          </a:p>
          <a:p>
            <a:pPr indent="0" lvl="0" marL="0" rtl="0" algn="l">
              <a:spcBef>
                <a:spcPts val="0"/>
              </a:spcBef>
              <a:spcAft>
                <a:spcPts val="0"/>
              </a:spcAft>
              <a:buClr>
                <a:schemeClr val="dk1"/>
              </a:buClr>
              <a:buSzPts val="1100"/>
              <a:buFont typeface="Arial"/>
              <a:buNone/>
            </a:pPr>
            <a:r>
              <a:t/>
            </a:r>
            <a:endParaRPr>
              <a:latin typeface="Work Sans Light"/>
              <a:ea typeface="Work Sans Light"/>
              <a:cs typeface="Work Sans Light"/>
              <a:sym typeface="Work Sans Light"/>
            </a:endParaRPr>
          </a:p>
          <a:p>
            <a:pPr indent="0" lvl="0" marL="0" rtl="0" algn="l">
              <a:spcBef>
                <a:spcPts val="0"/>
              </a:spcBef>
              <a:spcAft>
                <a:spcPts val="0"/>
              </a:spcAft>
              <a:buNone/>
            </a:pPr>
            <a:r>
              <a:rPr lang="en">
                <a:latin typeface="Work Sans Light"/>
                <a:ea typeface="Work Sans Light"/>
                <a:cs typeface="Work Sans Light"/>
                <a:sym typeface="Work Sans Light"/>
              </a:rPr>
              <a:t>Hassan, S., Zhang, K., &amp; Mockus, A. (2017). Achieving scalability and elasticity in continuous delivery pipelines. IEEE Transactions on Software Engineering, 44(5), 441-459.</a:t>
            </a:r>
            <a:endParaRPr>
              <a:latin typeface="Work Sans Light"/>
              <a:ea typeface="Work Sans Light"/>
              <a:cs typeface="Work Sans Light"/>
              <a:sym typeface="Work Sans Light"/>
            </a:endParaRPr>
          </a:p>
          <a:p>
            <a:pPr indent="0" lvl="0" marL="0" rtl="0" algn="l">
              <a:spcBef>
                <a:spcPts val="0"/>
              </a:spcBef>
              <a:spcAft>
                <a:spcPts val="0"/>
              </a:spcAft>
              <a:buClr>
                <a:schemeClr val="dk1"/>
              </a:buClr>
              <a:buSzPts val="1100"/>
              <a:buFont typeface="Arial"/>
              <a:buNone/>
            </a:pPr>
            <a:r>
              <a:t/>
            </a:r>
            <a:endParaRPr>
              <a:latin typeface="Work Sans Light"/>
              <a:ea typeface="Work Sans Light"/>
              <a:cs typeface="Work Sans Light"/>
              <a:sym typeface="Work Sans Light"/>
            </a:endParaRPr>
          </a:p>
          <a:p>
            <a:pPr indent="0" lvl="0" marL="0" rtl="0" algn="l">
              <a:spcBef>
                <a:spcPts val="0"/>
              </a:spcBef>
              <a:spcAft>
                <a:spcPts val="0"/>
              </a:spcAft>
              <a:buNone/>
            </a:pPr>
            <a:r>
              <a:rPr lang="en">
                <a:latin typeface="Work Sans Light"/>
                <a:ea typeface="Work Sans Light"/>
                <a:cs typeface="Work Sans Light"/>
                <a:sym typeface="Work Sans Light"/>
              </a:rPr>
              <a:t>Hashicorp. (n.d.). Infrastructure as code. Retrieved from </a:t>
            </a:r>
            <a:r>
              <a:rPr lang="en" u="sng">
                <a:solidFill>
                  <a:schemeClr val="hlink"/>
                </a:solidFill>
                <a:latin typeface="Work Sans Light"/>
                <a:ea typeface="Work Sans Light"/>
                <a:cs typeface="Work Sans Light"/>
                <a:sym typeface="Work Sans Light"/>
                <a:hlinkClick r:id="rId4"/>
              </a:rPr>
              <a:t>What is infrastructure as code and why is it important?</a:t>
            </a:r>
            <a:endParaRPr>
              <a:latin typeface="Work Sans Light"/>
              <a:ea typeface="Work Sans Light"/>
              <a:cs typeface="Work Sans Light"/>
              <a:sym typeface="Work Sans Light"/>
            </a:endParaRPr>
          </a:p>
          <a:p>
            <a:pPr indent="0" lvl="0" marL="0" rtl="0" algn="l">
              <a:spcBef>
                <a:spcPts val="0"/>
              </a:spcBef>
              <a:spcAft>
                <a:spcPts val="0"/>
              </a:spcAft>
              <a:buClr>
                <a:schemeClr val="dk1"/>
              </a:buClr>
              <a:buSzPts val="1100"/>
              <a:buFont typeface="Arial"/>
              <a:buNone/>
            </a:pPr>
            <a:r>
              <a:t/>
            </a:r>
            <a:endParaRPr>
              <a:latin typeface="Work Sans Light"/>
              <a:ea typeface="Work Sans Light"/>
              <a:cs typeface="Work Sans Light"/>
              <a:sym typeface="Work Sans Light"/>
            </a:endParaRPr>
          </a:p>
          <a:p>
            <a:pPr indent="0" lvl="0" marL="0" rtl="0" algn="l">
              <a:spcBef>
                <a:spcPts val="0"/>
              </a:spcBef>
              <a:spcAft>
                <a:spcPts val="0"/>
              </a:spcAft>
              <a:buNone/>
            </a:pPr>
            <a:r>
              <a:rPr lang="en">
                <a:latin typeface="Work Sans Light"/>
                <a:ea typeface="Work Sans Light"/>
                <a:cs typeface="Work Sans Light"/>
                <a:sym typeface="Work Sans Light"/>
              </a:rPr>
              <a:t>New Relic. (n.d.). Monitoring and observability. Retrieved from </a:t>
            </a:r>
            <a:r>
              <a:rPr lang="en" u="sng">
                <a:solidFill>
                  <a:schemeClr val="hlink"/>
                </a:solidFill>
                <a:latin typeface="Work Sans Light"/>
                <a:ea typeface="Work Sans Light"/>
                <a:cs typeface="Work Sans Light"/>
                <a:sym typeface="Work Sans Light"/>
                <a:hlinkClick r:id="rId5"/>
              </a:rPr>
              <a:t>https://newrelic.com/products/monitoring-and-observability</a:t>
            </a:r>
            <a:endParaRPr>
              <a:latin typeface="Work Sans Light"/>
              <a:ea typeface="Work Sans Light"/>
              <a:cs typeface="Work Sans Light"/>
              <a:sym typeface="Work Sans Light"/>
            </a:endParaRPr>
          </a:p>
          <a:p>
            <a:pPr indent="0" lvl="0" marL="0" rtl="0" algn="l">
              <a:spcBef>
                <a:spcPts val="0"/>
              </a:spcBef>
              <a:spcAft>
                <a:spcPts val="0"/>
              </a:spcAft>
              <a:buClr>
                <a:schemeClr val="dk1"/>
              </a:buClr>
              <a:buSzPts val="1100"/>
              <a:buFont typeface="Arial"/>
              <a:buNone/>
            </a:pPr>
            <a:r>
              <a:t/>
            </a:r>
            <a:endParaRPr>
              <a:latin typeface="Work Sans Light"/>
              <a:ea typeface="Work Sans Light"/>
              <a:cs typeface="Work Sans Light"/>
              <a:sym typeface="Work Sans Light"/>
            </a:endParaRPr>
          </a:p>
          <a:p>
            <a:pPr indent="0" lvl="0" marL="0" rtl="0" algn="l">
              <a:spcBef>
                <a:spcPts val="0"/>
              </a:spcBef>
              <a:spcAft>
                <a:spcPts val="0"/>
              </a:spcAft>
              <a:buNone/>
            </a:pPr>
            <a:r>
              <a:t/>
            </a:r>
            <a:endParaRPr>
              <a:latin typeface="Work Sans Light"/>
              <a:ea typeface="Work Sans Light"/>
              <a:cs typeface="Work Sans Light"/>
              <a:sym typeface="Work Sans Light"/>
            </a:endParaRPr>
          </a:p>
        </p:txBody>
      </p:sp>
      <p:sp>
        <p:nvSpPr>
          <p:cNvPr id="353" name="Google Shape;353;p4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1946125"/>
            <a:ext cx="7505700" cy="954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Introduction to DevOps and Continuous Integration</a:t>
            </a:r>
            <a:endParaRPr/>
          </a:p>
        </p:txBody>
      </p:sp>
      <p:sp>
        <p:nvSpPr>
          <p:cNvPr id="149" name="Google Shape;149;p16"/>
          <p:cNvSpPr txBox="1"/>
          <p:nvPr>
            <p:ph idx="1" type="body"/>
          </p:nvPr>
        </p:nvSpPr>
        <p:spPr>
          <a:xfrm>
            <a:off x="885025" y="3690600"/>
            <a:ext cx="7505700" cy="620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Krishnaraj Thadesar</a:t>
            </a:r>
            <a:endParaRPr/>
          </a:p>
        </p:txBody>
      </p:sp>
      <p:sp>
        <p:nvSpPr>
          <p:cNvPr id="150" name="Google Shape;150;p1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are Dev Ops?</a:t>
            </a:r>
            <a:endParaRPr/>
          </a:p>
        </p:txBody>
      </p:sp>
      <p:sp>
        <p:nvSpPr>
          <p:cNvPr id="156" name="Google Shape;156;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DevOps is a set of practices that combines software development (Dev) and IT operations (Ops) to create a more collaborative and efficient workflow. By breaking down silos between development and operations teams, DevOps aims to improve communication, speed up software delivery, and increase the overall quality of software products. In this presentation, we will explore some of the key principles of DevOps, including Continuous Integration, Continuous Delivery, Infrastructure as Code, and Monitoring and Logging.</a:t>
            </a:r>
            <a:endParaRPr/>
          </a:p>
        </p:txBody>
      </p:sp>
      <p:sp>
        <p:nvSpPr>
          <p:cNvPr id="157" name="Google Shape;157;p1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continuous integration?</a:t>
            </a:r>
            <a:endParaRPr/>
          </a:p>
        </p:txBody>
      </p:sp>
      <p:sp>
        <p:nvSpPr>
          <p:cNvPr id="163" name="Google Shape;163;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Continuous Integration is a software development practice that involves frequently integrating small code changes into a shared repository. The main goal of CI is to detect and address issues early in the development process. CI ensures that each change made by a developer is built, tested, and integrated into the codebase. This approach leads to more reliable software, as well as faster and more efficient development cycles.</a:t>
            </a:r>
            <a:endParaRPr/>
          </a:p>
          <a:p>
            <a:pPr indent="0" lvl="0" marL="0" rtl="0" algn="l">
              <a:spcBef>
                <a:spcPts val="1200"/>
              </a:spcBef>
              <a:spcAft>
                <a:spcPts val="1200"/>
              </a:spcAft>
              <a:buNone/>
            </a:pPr>
            <a:r>
              <a:t/>
            </a:r>
            <a:endParaRPr/>
          </a:p>
        </p:txBody>
      </p:sp>
      <p:sp>
        <p:nvSpPr>
          <p:cNvPr id="164" name="Google Shape;164;p1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Why is it important in DevOps?</a:t>
            </a:r>
            <a:endParaRPr/>
          </a:p>
          <a:p>
            <a:pPr indent="0" lvl="0" marL="0" rtl="0" algn="l">
              <a:spcBef>
                <a:spcPts val="0"/>
              </a:spcBef>
              <a:spcAft>
                <a:spcPts val="0"/>
              </a:spcAft>
              <a:buClr>
                <a:schemeClr val="dk1"/>
              </a:buClr>
              <a:buSzPct val="34375"/>
              <a:buFont typeface="Arial"/>
              <a:buNone/>
            </a:pPr>
            <a:r>
              <a:t/>
            </a:r>
            <a:endParaRPr/>
          </a:p>
          <a:p>
            <a:pPr indent="0" lvl="0" marL="0" rtl="0" algn="l">
              <a:spcBef>
                <a:spcPts val="0"/>
              </a:spcBef>
              <a:spcAft>
                <a:spcPts val="0"/>
              </a:spcAft>
              <a:buNone/>
            </a:pPr>
            <a:r>
              <a:t/>
            </a:r>
            <a:endParaRPr/>
          </a:p>
        </p:txBody>
      </p:sp>
      <p:sp>
        <p:nvSpPr>
          <p:cNvPr id="170" name="Google Shape;170;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past, developers on a team might work in isolation for an extended period of time and only merge their changes to the master branch once their work was completed. This made merging code changes difficult and time-consuming, and also resulted in bugs accumulating for a long time without correction. These factors made it harder to deliver updates to customers quickly.</a:t>
            </a:r>
            <a:endParaRPr/>
          </a:p>
        </p:txBody>
      </p:sp>
      <p:sp>
        <p:nvSpPr>
          <p:cNvPr id="171" name="Google Shape;171;p1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4375"/>
              <a:buFont typeface="Arial"/>
              <a:buNone/>
            </a:pPr>
            <a:r>
              <a:rPr lang="en"/>
              <a:t>The benefits of continuous integration</a:t>
            </a:r>
            <a:endParaRPr/>
          </a:p>
          <a:p>
            <a:pPr indent="0" lvl="0" marL="0" rtl="0" algn="l">
              <a:spcBef>
                <a:spcPts val="0"/>
              </a:spcBef>
              <a:spcAft>
                <a:spcPts val="0"/>
              </a:spcAft>
              <a:buClr>
                <a:schemeClr val="dk1"/>
              </a:buClr>
              <a:buSzPct val="34375"/>
              <a:buFont typeface="Arial"/>
              <a:buNone/>
            </a:pPr>
            <a:r>
              <a:t/>
            </a:r>
            <a:endParaRPr/>
          </a:p>
          <a:p>
            <a:pPr indent="0" lvl="0" marL="0" rtl="0" algn="l">
              <a:spcBef>
                <a:spcPts val="0"/>
              </a:spcBef>
              <a:spcAft>
                <a:spcPts val="0"/>
              </a:spcAft>
              <a:buNone/>
            </a:pPr>
            <a:r>
              <a:t/>
            </a:r>
            <a:endParaRPr/>
          </a:p>
        </p:txBody>
      </p:sp>
      <p:sp>
        <p:nvSpPr>
          <p:cNvPr id="177" name="Google Shape;177;p2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795"/>
              <a:t>Early detection of bugs: With CI, developers can catch bugs early in the development cycle, making it easier to fix them.</a:t>
            </a:r>
            <a:endParaRPr sz="1795"/>
          </a:p>
          <a:p>
            <a:pPr indent="0" lvl="0" marL="0" rtl="0" algn="l">
              <a:lnSpc>
                <a:spcPct val="95000"/>
              </a:lnSpc>
              <a:spcBef>
                <a:spcPts val="1200"/>
              </a:spcBef>
              <a:spcAft>
                <a:spcPts val="0"/>
              </a:spcAft>
              <a:buSzPts val="852"/>
              <a:buNone/>
            </a:pPr>
            <a:r>
              <a:rPr lang="en" sz="1795"/>
              <a:t>Faster feedback: Since CI provides feedback quickly, developers can make changes and test them faster, leading to shorter development cycles.</a:t>
            </a:r>
            <a:endParaRPr sz="1795"/>
          </a:p>
          <a:p>
            <a:pPr indent="0" lvl="0" marL="0" rtl="0" algn="l">
              <a:lnSpc>
                <a:spcPct val="95000"/>
              </a:lnSpc>
              <a:spcBef>
                <a:spcPts val="1200"/>
              </a:spcBef>
              <a:spcAft>
                <a:spcPts val="0"/>
              </a:spcAft>
              <a:buSzPts val="852"/>
              <a:buNone/>
            </a:pPr>
            <a:r>
              <a:rPr lang="en" sz="1795"/>
              <a:t>Easier collaboration: CI promotes better collaboration between team members, allowing them to share code changes and resolve conflicts more easily.</a:t>
            </a:r>
            <a:endParaRPr sz="1795"/>
          </a:p>
          <a:p>
            <a:pPr indent="0" lvl="0" marL="0" rtl="0" algn="l">
              <a:lnSpc>
                <a:spcPct val="95000"/>
              </a:lnSpc>
              <a:spcBef>
                <a:spcPts val="1200"/>
              </a:spcBef>
              <a:spcAft>
                <a:spcPts val="0"/>
              </a:spcAft>
              <a:buClr>
                <a:schemeClr val="dk1"/>
              </a:buClr>
              <a:buSzPts val="852"/>
              <a:buFont typeface="Arial"/>
              <a:buNone/>
            </a:pPr>
            <a:r>
              <a:t/>
            </a:r>
            <a:endParaRPr sz="1795"/>
          </a:p>
          <a:p>
            <a:pPr indent="0" lvl="0" marL="0" rtl="0" algn="l">
              <a:lnSpc>
                <a:spcPct val="95000"/>
              </a:lnSpc>
              <a:spcBef>
                <a:spcPts val="1200"/>
              </a:spcBef>
              <a:spcAft>
                <a:spcPts val="1200"/>
              </a:spcAft>
              <a:buSzPts val="852"/>
              <a:buNone/>
            </a:pPr>
            <a:r>
              <a:t/>
            </a:r>
            <a:endParaRPr sz="1795"/>
          </a:p>
        </p:txBody>
      </p:sp>
      <p:sp>
        <p:nvSpPr>
          <p:cNvPr id="178" name="Google Shape;178;p2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6371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Setting up a continuous integration pipeline - Key Components</a:t>
            </a:r>
            <a:endParaRPr/>
          </a:p>
        </p:txBody>
      </p:sp>
      <p:sp>
        <p:nvSpPr>
          <p:cNvPr id="184" name="Google Shape;184;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Source Control Management (SCM): SCM systems are used to manage the source code and track changes made to it. Popular SCM systems include Git, Subversion, and Mercurial.</a:t>
            </a:r>
            <a:endParaRPr/>
          </a:p>
          <a:p>
            <a:pPr indent="0" lvl="0" marL="0" rtl="0" algn="l">
              <a:spcBef>
                <a:spcPts val="1200"/>
              </a:spcBef>
              <a:spcAft>
                <a:spcPts val="0"/>
              </a:spcAft>
              <a:buClr>
                <a:schemeClr val="dk1"/>
              </a:buClr>
              <a:buSzPts val="1100"/>
              <a:buFont typeface="Arial"/>
              <a:buNone/>
            </a:pPr>
            <a:r>
              <a:rPr lang="en"/>
              <a:t>Build Automation: Build automation tools are used to automate the process of building the software. Tools like Jenkins and Travis CI can be used to automatically compile, test, and package the software.</a:t>
            </a:r>
            <a:endParaRPr/>
          </a:p>
          <a:p>
            <a:pPr indent="0" lvl="0" marL="0" rtl="0" algn="l">
              <a:spcBef>
                <a:spcPts val="1200"/>
              </a:spcBef>
              <a:spcAft>
                <a:spcPts val="1200"/>
              </a:spcAft>
              <a:buNone/>
            </a:pPr>
            <a:r>
              <a:t/>
            </a:r>
            <a:endParaRPr/>
          </a:p>
        </p:txBody>
      </p:sp>
      <p:sp>
        <p:nvSpPr>
          <p:cNvPr id="185" name="Google Shape;185;p2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