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60" r:id="rId5"/>
    <p:sldId id="261" r:id="rId6"/>
    <p:sldId id="262" r:id="rId7"/>
    <p:sldId id="264" r:id="rId8"/>
    <p:sldId id="265" r:id="rId9"/>
    <p:sldId id="266" r:id="rId10"/>
    <p:sldId id="272" r:id="rId11"/>
    <p:sldId id="273" r:id="rId12"/>
    <p:sldId id="274" r:id="rId13"/>
    <p:sldId id="275" r:id="rId14"/>
    <p:sldId id="276"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565115-AFCC-4630-B5E1-706AFFDD1D1E}" type="datetimeFigureOut">
              <a:rPr lang="en-US" smtClean="0"/>
              <a:t>01-Feb-23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9B728-D79B-465D-8C20-D8636521AA1B}" type="slidenum">
              <a:rPr lang="en-US" smtClean="0"/>
              <a:t>‹#›</a:t>
            </a:fld>
            <a:endParaRPr lang="en-US"/>
          </a:p>
        </p:txBody>
      </p:sp>
    </p:spTree>
    <p:extLst>
      <p:ext uri="{BB962C8B-B14F-4D97-AF65-F5344CB8AC3E}">
        <p14:creationId xmlns:p14="http://schemas.microsoft.com/office/powerpoint/2010/main" val="1824324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565115-AFCC-4630-B5E1-706AFFDD1D1E}" type="datetimeFigureOut">
              <a:rPr lang="en-US" smtClean="0"/>
              <a:t>01-Feb-23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9B728-D79B-465D-8C20-D8636521AA1B}" type="slidenum">
              <a:rPr lang="en-US" smtClean="0"/>
              <a:t>‹#›</a:t>
            </a:fld>
            <a:endParaRPr lang="en-US"/>
          </a:p>
        </p:txBody>
      </p:sp>
    </p:spTree>
    <p:extLst>
      <p:ext uri="{BB962C8B-B14F-4D97-AF65-F5344CB8AC3E}">
        <p14:creationId xmlns:p14="http://schemas.microsoft.com/office/powerpoint/2010/main" val="74070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565115-AFCC-4630-B5E1-706AFFDD1D1E}" type="datetimeFigureOut">
              <a:rPr lang="en-US" smtClean="0"/>
              <a:t>01-Feb-23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9B728-D79B-465D-8C20-D8636521AA1B}" type="slidenum">
              <a:rPr lang="en-US" smtClean="0"/>
              <a:t>‹#›</a:t>
            </a:fld>
            <a:endParaRPr lang="en-US"/>
          </a:p>
        </p:txBody>
      </p:sp>
    </p:spTree>
    <p:extLst>
      <p:ext uri="{BB962C8B-B14F-4D97-AF65-F5344CB8AC3E}">
        <p14:creationId xmlns:p14="http://schemas.microsoft.com/office/powerpoint/2010/main" val="3438328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565115-AFCC-4630-B5E1-706AFFDD1D1E}" type="datetimeFigureOut">
              <a:rPr lang="en-US" smtClean="0"/>
              <a:t>01-Feb-23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9B728-D79B-465D-8C20-D8636521AA1B}" type="slidenum">
              <a:rPr lang="en-US" smtClean="0"/>
              <a:t>‹#›</a:t>
            </a:fld>
            <a:endParaRPr lang="en-US"/>
          </a:p>
        </p:txBody>
      </p:sp>
    </p:spTree>
    <p:extLst>
      <p:ext uri="{BB962C8B-B14F-4D97-AF65-F5344CB8AC3E}">
        <p14:creationId xmlns:p14="http://schemas.microsoft.com/office/powerpoint/2010/main" val="2529803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565115-AFCC-4630-B5E1-706AFFDD1D1E}" type="datetimeFigureOut">
              <a:rPr lang="en-US" smtClean="0"/>
              <a:t>01-Feb-23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79B728-D79B-465D-8C20-D8636521AA1B}" type="slidenum">
              <a:rPr lang="en-US" smtClean="0"/>
              <a:t>‹#›</a:t>
            </a:fld>
            <a:endParaRPr lang="en-US"/>
          </a:p>
        </p:txBody>
      </p:sp>
    </p:spTree>
    <p:extLst>
      <p:ext uri="{BB962C8B-B14F-4D97-AF65-F5344CB8AC3E}">
        <p14:creationId xmlns:p14="http://schemas.microsoft.com/office/powerpoint/2010/main" val="3862626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565115-AFCC-4630-B5E1-706AFFDD1D1E}" type="datetimeFigureOut">
              <a:rPr lang="en-US" smtClean="0"/>
              <a:t>01-Feb-23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9B728-D79B-465D-8C20-D8636521AA1B}" type="slidenum">
              <a:rPr lang="en-US" smtClean="0"/>
              <a:t>‹#›</a:t>
            </a:fld>
            <a:endParaRPr lang="en-US"/>
          </a:p>
        </p:txBody>
      </p:sp>
    </p:spTree>
    <p:extLst>
      <p:ext uri="{BB962C8B-B14F-4D97-AF65-F5344CB8AC3E}">
        <p14:creationId xmlns:p14="http://schemas.microsoft.com/office/powerpoint/2010/main" val="2554651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565115-AFCC-4630-B5E1-706AFFDD1D1E}" type="datetimeFigureOut">
              <a:rPr lang="en-US" smtClean="0"/>
              <a:t>01-Feb-23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79B728-D79B-465D-8C20-D8636521AA1B}" type="slidenum">
              <a:rPr lang="en-US" smtClean="0"/>
              <a:t>‹#›</a:t>
            </a:fld>
            <a:endParaRPr lang="en-US"/>
          </a:p>
        </p:txBody>
      </p:sp>
    </p:spTree>
    <p:extLst>
      <p:ext uri="{BB962C8B-B14F-4D97-AF65-F5344CB8AC3E}">
        <p14:creationId xmlns:p14="http://schemas.microsoft.com/office/powerpoint/2010/main" val="4106589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65115-AFCC-4630-B5E1-706AFFDD1D1E}" type="datetimeFigureOut">
              <a:rPr lang="en-US" smtClean="0"/>
              <a:t>01-Feb-23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79B728-D79B-465D-8C20-D8636521AA1B}" type="slidenum">
              <a:rPr lang="en-US" smtClean="0"/>
              <a:t>‹#›</a:t>
            </a:fld>
            <a:endParaRPr lang="en-US"/>
          </a:p>
        </p:txBody>
      </p:sp>
    </p:spTree>
    <p:extLst>
      <p:ext uri="{BB962C8B-B14F-4D97-AF65-F5344CB8AC3E}">
        <p14:creationId xmlns:p14="http://schemas.microsoft.com/office/powerpoint/2010/main" val="2773428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65115-AFCC-4630-B5E1-706AFFDD1D1E}" type="datetimeFigureOut">
              <a:rPr lang="en-US" smtClean="0"/>
              <a:t>01-Feb-23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79B728-D79B-465D-8C20-D8636521AA1B}" type="slidenum">
              <a:rPr lang="en-US" smtClean="0"/>
              <a:t>‹#›</a:t>
            </a:fld>
            <a:endParaRPr lang="en-US"/>
          </a:p>
        </p:txBody>
      </p:sp>
    </p:spTree>
    <p:extLst>
      <p:ext uri="{BB962C8B-B14F-4D97-AF65-F5344CB8AC3E}">
        <p14:creationId xmlns:p14="http://schemas.microsoft.com/office/powerpoint/2010/main" val="4289301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565115-AFCC-4630-B5E1-706AFFDD1D1E}" type="datetimeFigureOut">
              <a:rPr lang="en-US" smtClean="0"/>
              <a:t>01-Feb-23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9B728-D79B-465D-8C20-D8636521AA1B}" type="slidenum">
              <a:rPr lang="en-US" smtClean="0"/>
              <a:t>‹#›</a:t>
            </a:fld>
            <a:endParaRPr lang="en-US"/>
          </a:p>
        </p:txBody>
      </p:sp>
    </p:spTree>
    <p:extLst>
      <p:ext uri="{BB962C8B-B14F-4D97-AF65-F5344CB8AC3E}">
        <p14:creationId xmlns:p14="http://schemas.microsoft.com/office/powerpoint/2010/main" val="1918226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565115-AFCC-4630-B5E1-706AFFDD1D1E}" type="datetimeFigureOut">
              <a:rPr lang="en-US" smtClean="0"/>
              <a:t>01-Feb-23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79B728-D79B-465D-8C20-D8636521AA1B}" type="slidenum">
              <a:rPr lang="en-US" smtClean="0"/>
              <a:t>‹#›</a:t>
            </a:fld>
            <a:endParaRPr lang="en-US"/>
          </a:p>
        </p:txBody>
      </p:sp>
    </p:spTree>
    <p:extLst>
      <p:ext uri="{BB962C8B-B14F-4D97-AF65-F5344CB8AC3E}">
        <p14:creationId xmlns:p14="http://schemas.microsoft.com/office/powerpoint/2010/main" val="586889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565115-AFCC-4630-B5E1-706AFFDD1D1E}" type="datetimeFigureOut">
              <a:rPr lang="en-US" smtClean="0"/>
              <a:t>01-Feb-23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79B728-D79B-465D-8C20-D8636521AA1B}" type="slidenum">
              <a:rPr lang="en-US" smtClean="0"/>
              <a:t>‹#›</a:t>
            </a:fld>
            <a:endParaRPr lang="en-US"/>
          </a:p>
        </p:txBody>
      </p:sp>
    </p:spTree>
    <p:extLst>
      <p:ext uri="{BB962C8B-B14F-4D97-AF65-F5344CB8AC3E}">
        <p14:creationId xmlns:p14="http://schemas.microsoft.com/office/powerpoint/2010/main" val="2574510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a:t>
            </a:r>
          </a:p>
        </p:txBody>
      </p:sp>
      <p:sp>
        <p:nvSpPr>
          <p:cNvPr id="3" name="Content Placeholder 2"/>
          <p:cNvSpPr>
            <a:spLocks noGrp="1"/>
          </p:cNvSpPr>
          <p:nvPr>
            <p:ph idx="1"/>
          </p:nvPr>
        </p:nvSpPr>
        <p:spPr>
          <a:xfrm>
            <a:off x="838200" y="1825625"/>
            <a:ext cx="8292921" cy="4351338"/>
          </a:xfrm>
        </p:spPr>
        <p:txBody>
          <a:bodyPr/>
          <a:lstStyle/>
          <a:p>
            <a:r>
              <a:rPr lang="en-US" b="1" dirty="0"/>
              <a:t>Brute force</a:t>
            </a:r>
            <a:r>
              <a:rPr lang="en-US" dirty="0"/>
              <a:t> is a straightforward approach to solve a problem based on the problem’s statement and definitions of the concepts involved. </a:t>
            </a:r>
          </a:p>
          <a:p>
            <a:r>
              <a:rPr lang="en-US" dirty="0"/>
              <a:t>It is considered as one of the easiest approach to apply and is useful for solving small–size instances of a problem</a:t>
            </a:r>
          </a:p>
        </p:txBody>
      </p:sp>
    </p:spTree>
    <p:extLst>
      <p:ext uri="{BB962C8B-B14F-4D97-AF65-F5344CB8AC3E}">
        <p14:creationId xmlns:p14="http://schemas.microsoft.com/office/powerpoint/2010/main" val="105388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5157716" y="533400"/>
            <a:ext cx="609600" cy="6096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 name="TextBox 3"/>
          <p:cNvSpPr txBox="1"/>
          <p:nvPr/>
        </p:nvSpPr>
        <p:spPr>
          <a:xfrm>
            <a:off x="3200401" y="6172200"/>
            <a:ext cx="4988545" cy="369332"/>
          </a:xfrm>
          <a:prstGeom prst="rect">
            <a:avLst/>
          </a:prstGeom>
          <a:noFill/>
        </p:spPr>
        <p:txBody>
          <a:bodyPr wrap="none" rtlCol="0">
            <a:spAutoFit/>
          </a:bodyPr>
          <a:lstStyle/>
          <a:p>
            <a:r>
              <a:rPr lang="en-US" dirty="0"/>
              <a:t>Tree organization of 4 queens solution space in DFS</a:t>
            </a:r>
          </a:p>
        </p:txBody>
      </p:sp>
      <p:cxnSp>
        <p:nvCxnSpPr>
          <p:cNvPr id="6" name="Straight Connector 5"/>
          <p:cNvCxnSpPr>
            <a:stCxn id="3" idx="3"/>
          </p:cNvCxnSpPr>
          <p:nvPr/>
        </p:nvCxnSpPr>
        <p:spPr>
          <a:xfrm flipH="1">
            <a:off x="3176516" y="1053726"/>
            <a:ext cx="2070474" cy="1232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3" idx="4"/>
          </p:cNvCxnSpPr>
          <p:nvPr/>
        </p:nvCxnSpPr>
        <p:spPr>
          <a:xfrm>
            <a:off x="5462516" y="1143000"/>
            <a:ext cx="23884" cy="1219200"/>
          </a:xfrm>
          <a:prstGeom prst="line">
            <a:avLst/>
          </a:prstGeom>
          <a:ln>
            <a:solidFill>
              <a:schemeClr val="accent1">
                <a:shade val="95000"/>
                <a:satMod val="10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52531" y="980933"/>
            <a:ext cx="1981200" cy="1600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3" idx="6"/>
          </p:cNvCxnSpPr>
          <p:nvPr/>
        </p:nvCxnSpPr>
        <p:spPr>
          <a:xfrm>
            <a:off x="5767316" y="838200"/>
            <a:ext cx="3452884" cy="1219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2696259" y="2273490"/>
            <a:ext cx="529462" cy="5203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6" name="Oval 15"/>
          <p:cNvSpPr/>
          <p:nvPr/>
        </p:nvSpPr>
        <p:spPr>
          <a:xfrm>
            <a:off x="5165210" y="2362200"/>
            <a:ext cx="602106" cy="5203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18</a:t>
            </a:r>
          </a:p>
        </p:txBody>
      </p:sp>
      <p:sp>
        <p:nvSpPr>
          <p:cNvPr id="17" name="Oval 16"/>
          <p:cNvSpPr/>
          <p:nvPr/>
        </p:nvSpPr>
        <p:spPr>
          <a:xfrm>
            <a:off x="7533151" y="2446078"/>
            <a:ext cx="529462" cy="5203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p:cNvSpPr/>
          <p:nvPr/>
        </p:nvSpPr>
        <p:spPr>
          <a:xfrm>
            <a:off x="9064213" y="2048584"/>
            <a:ext cx="529462" cy="5203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p:cNvSpPr txBox="1"/>
          <p:nvPr/>
        </p:nvSpPr>
        <p:spPr>
          <a:xfrm>
            <a:off x="3362600" y="1411701"/>
            <a:ext cx="654346" cy="369332"/>
          </a:xfrm>
          <a:prstGeom prst="rect">
            <a:avLst/>
          </a:prstGeom>
          <a:noFill/>
        </p:spPr>
        <p:txBody>
          <a:bodyPr wrap="none" rtlCol="0">
            <a:spAutoFit/>
          </a:bodyPr>
          <a:lstStyle/>
          <a:p>
            <a:r>
              <a:rPr lang="en-US" dirty="0"/>
              <a:t>X1=1</a:t>
            </a:r>
          </a:p>
        </p:txBody>
      </p:sp>
      <p:sp>
        <p:nvSpPr>
          <p:cNvPr id="20" name="TextBox 19"/>
          <p:cNvSpPr txBox="1"/>
          <p:nvPr/>
        </p:nvSpPr>
        <p:spPr>
          <a:xfrm>
            <a:off x="4873669" y="1663326"/>
            <a:ext cx="654346" cy="369332"/>
          </a:xfrm>
          <a:prstGeom prst="rect">
            <a:avLst/>
          </a:prstGeom>
          <a:noFill/>
        </p:spPr>
        <p:txBody>
          <a:bodyPr wrap="none" rtlCol="0">
            <a:spAutoFit/>
          </a:bodyPr>
          <a:lstStyle/>
          <a:p>
            <a:r>
              <a:rPr lang="en-US" dirty="0"/>
              <a:t>X1=2</a:t>
            </a:r>
          </a:p>
        </p:txBody>
      </p:sp>
      <p:sp>
        <p:nvSpPr>
          <p:cNvPr id="21" name="TextBox 20"/>
          <p:cNvSpPr txBox="1"/>
          <p:nvPr/>
        </p:nvSpPr>
        <p:spPr>
          <a:xfrm>
            <a:off x="6829439" y="1596367"/>
            <a:ext cx="654346" cy="369332"/>
          </a:xfrm>
          <a:prstGeom prst="rect">
            <a:avLst/>
          </a:prstGeom>
          <a:noFill/>
        </p:spPr>
        <p:txBody>
          <a:bodyPr wrap="none" rtlCol="0">
            <a:spAutoFit/>
          </a:bodyPr>
          <a:lstStyle/>
          <a:p>
            <a:r>
              <a:rPr lang="en-US" dirty="0"/>
              <a:t>X1=3</a:t>
            </a:r>
          </a:p>
        </p:txBody>
      </p:sp>
      <p:sp>
        <p:nvSpPr>
          <p:cNvPr id="22" name="TextBox 21"/>
          <p:cNvSpPr txBox="1"/>
          <p:nvPr/>
        </p:nvSpPr>
        <p:spPr>
          <a:xfrm>
            <a:off x="8135580" y="1300531"/>
            <a:ext cx="654346" cy="369332"/>
          </a:xfrm>
          <a:prstGeom prst="rect">
            <a:avLst/>
          </a:prstGeom>
          <a:noFill/>
        </p:spPr>
        <p:txBody>
          <a:bodyPr wrap="none" rtlCol="0">
            <a:spAutoFit/>
          </a:bodyPr>
          <a:lstStyle/>
          <a:p>
            <a:r>
              <a:rPr lang="en-US" dirty="0"/>
              <a:t>X1=4</a:t>
            </a:r>
          </a:p>
        </p:txBody>
      </p:sp>
      <p:sp>
        <p:nvSpPr>
          <p:cNvPr id="23" name="TextBox 22"/>
          <p:cNvSpPr txBox="1"/>
          <p:nvPr/>
        </p:nvSpPr>
        <p:spPr>
          <a:xfrm>
            <a:off x="6629400" y="3962400"/>
            <a:ext cx="2866426" cy="369332"/>
          </a:xfrm>
          <a:prstGeom prst="rect">
            <a:avLst/>
          </a:prstGeom>
          <a:noFill/>
        </p:spPr>
        <p:txBody>
          <a:bodyPr wrap="none" rtlCol="0">
            <a:spAutoFit/>
          </a:bodyPr>
          <a:lstStyle/>
          <a:p>
            <a:r>
              <a:rPr lang="en-US" dirty="0"/>
              <a:t>To be continued in next slide</a:t>
            </a:r>
          </a:p>
        </p:txBody>
      </p:sp>
    </p:spTree>
    <p:extLst>
      <p:ext uri="{BB962C8B-B14F-4D97-AF65-F5344CB8AC3E}">
        <p14:creationId xmlns:p14="http://schemas.microsoft.com/office/powerpoint/2010/main" val="1451803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791200" y="125104"/>
            <a:ext cx="609600" cy="6096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Oval 4"/>
          <p:cNvSpPr/>
          <p:nvPr/>
        </p:nvSpPr>
        <p:spPr>
          <a:xfrm>
            <a:off x="5842511" y="1449643"/>
            <a:ext cx="529462" cy="5203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7" name="Oval 6"/>
          <p:cNvSpPr/>
          <p:nvPr/>
        </p:nvSpPr>
        <p:spPr>
          <a:xfrm>
            <a:off x="2415265" y="2828995"/>
            <a:ext cx="574208" cy="5584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8" name="Oval 7"/>
          <p:cNvSpPr/>
          <p:nvPr/>
        </p:nvSpPr>
        <p:spPr>
          <a:xfrm>
            <a:off x="5834812" y="2579569"/>
            <a:ext cx="543676" cy="541214"/>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9" name="Oval 8"/>
          <p:cNvSpPr/>
          <p:nvPr/>
        </p:nvSpPr>
        <p:spPr>
          <a:xfrm>
            <a:off x="9248724" y="2828995"/>
            <a:ext cx="642044" cy="6096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13</a:t>
            </a:r>
          </a:p>
        </p:txBody>
      </p:sp>
      <p:sp>
        <p:nvSpPr>
          <p:cNvPr id="11" name="Oval 10"/>
          <p:cNvSpPr/>
          <p:nvPr/>
        </p:nvSpPr>
        <p:spPr>
          <a:xfrm>
            <a:off x="6839399" y="3509678"/>
            <a:ext cx="713096" cy="64264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
        <p:nvSpPr>
          <p:cNvPr id="12" name="Oval 11"/>
          <p:cNvSpPr/>
          <p:nvPr/>
        </p:nvSpPr>
        <p:spPr>
          <a:xfrm>
            <a:off x="8294042" y="3622703"/>
            <a:ext cx="593436" cy="6096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14</a:t>
            </a:r>
          </a:p>
        </p:txBody>
      </p:sp>
      <p:sp>
        <p:nvSpPr>
          <p:cNvPr id="13" name="Oval 12"/>
          <p:cNvSpPr/>
          <p:nvPr/>
        </p:nvSpPr>
        <p:spPr>
          <a:xfrm>
            <a:off x="9749981" y="3650045"/>
            <a:ext cx="683525" cy="6096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16</a:t>
            </a:r>
          </a:p>
        </p:txBody>
      </p:sp>
      <p:sp>
        <p:nvSpPr>
          <p:cNvPr id="26" name="Oval 25"/>
          <p:cNvSpPr/>
          <p:nvPr/>
        </p:nvSpPr>
        <p:spPr>
          <a:xfrm>
            <a:off x="8248227" y="5078733"/>
            <a:ext cx="728179" cy="6096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p>
        </p:txBody>
      </p:sp>
      <p:sp>
        <p:nvSpPr>
          <p:cNvPr id="57" name="TextBox 56"/>
          <p:cNvSpPr txBox="1"/>
          <p:nvPr/>
        </p:nvSpPr>
        <p:spPr>
          <a:xfrm>
            <a:off x="6185053" y="865690"/>
            <a:ext cx="654346" cy="369332"/>
          </a:xfrm>
          <a:prstGeom prst="rect">
            <a:avLst/>
          </a:prstGeom>
          <a:noFill/>
        </p:spPr>
        <p:txBody>
          <a:bodyPr wrap="none" rtlCol="0">
            <a:spAutoFit/>
          </a:bodyPr>
          <a:lstStyle/>
          <a:p>
            <a:r>
              <a:rPr lang="en-US" dirty="0"/>
              <a:t>X1=1</a:t>
            </a:r>
          </a:p>
        </p:txBody>
      </p:sp>
      <p:sp>
        <p:nvSpPr>
          <p:cNvPr id="59" name="TextBox 58"/>
          <p:cNvSpPr txBox="1"/>
          <p:nvPr/>
        </p:nvSpPr>
        <p:spPr>
          <a:xfrm>
            <a:off x="3466568" y="2041577"/>
            <a:ext cx="654346" cy="369332"/>
          </a:xfrm>
          <a:prstGeom prst="rect">
            <a:avLst/>
          </a:prstGeom>
          <a:noFill/>
        </p:spPr>
        <p:txBody>
          <a:bodyPr wrap="none" rtlCol="0">
            <a:spAutoFit/>
          </a:bodyPr>
          <a:lstStyle/>
          <a:p>
            <a:r>
              <a:rPr lang="en-US" dirty="0"/>
              <a:t>X2=2</a:t>
            </a:r>
          </a:p>
        </p:txBody>
      </p:sp>
      <p:sp>
        <p:nvSpPr>
          <p:cNvPr id="60" name="TextBox 59"/>
          <p:cNvSpPr txBox="1"/>
          <p:nvPr/>
        </p:nvSpPr>
        <p:spPr>
          <a:xfrm>
            <a:off x="8001000" y="2027794"/>
            <a:ext cx="654346" cy="369332"/>
          </a:xfrm>
          <a:prstGeom prst="rect">
            <a:avLst/>
          </a:prstGeom>
          <a:noFill/>
        </p:spPr>
        <p:txBody>
          <a:bodyPr wrap="none" rtlCol="0">
            <a:spAutoFit/>
          </a:bodyPr>
          <a:lstStyle/>
          <a:p>
            <a:r>
              <a:rPr lang="en-US" dirty="0"/>
              <a:t>X2=4</a:t>
            </a:r>
          </a:p>
        </p:txBody>
      </p:sp>
      <p:sp>
        <p:nvSpPr>
          <p:cNvPr id="66" name="TextBox 65"/>
          <p:cNvSpPr txBox="1"/>
          <p:nvPr/>
        </p:nvSpPr>
        <p:spPr>
          <a:xfrm>
            <a:off x="3200401" y="6172200"/>
            <a:ext cx="4988545" cy="369332"/>
          </a:xfrm>
          <a:prstGeom prst="rect">
            <a:avLst/>
          </a:prstGeom>
          <a:noFill/>
        </p:spPr>
        <p:txBody>
          <a:bodyPr wrap="none" rtlCol="0">
            <a:spAutoFit/>
          </a:bodyPr>
          <a:lstStyle/>
          <a:p>
            <a:r>
              <a:rPr lang="en-US" dirty="0"/>
              <a:t>Tree organization of 4 queens solution space in DFS</a:t>
            </a:r>
          </a:p>
        </p:txBody>
      </p:sp>
      <p:sp>
        <p:nvSpPr>
          <p:cNvPr id="49" name="TextBox 48"/>
          <p:cNvSpPr txBox="1"/>
          <p:nvPr/>
        </p:nvSpPr>
        <p:spPr>
          <a:xfrm>
            <a:off x="6185053" y="2124136"/>
            <a:ext cx="654346" cy="369332"/>
          </a:xfrm>
          <a:prstGeom prst="rect">
            <a:avLst/>
          </a:prstGeom>
          <a:noFill/>
        </p:spPr>
        <p:txBody>
          <a:bodyPr wrap="none" rtlCol="0">
            <a:spAutoFit/>
          </a:bodyPr>
          <a:lstStyle/>
          <a:p>
            <a:r>
              <a:rPr lang="en-US" dirty="0"/>
              <a:t>X2=3</a:t>
            </a:r>
          </a:p>
        </p:txBody>
      </p:sp>
      <p:sp>
        <p:nvSpPr>
          <p:cNvPr id="53" name="TextBox 52"/>
          <p:cNvSpPr txBox="1"/>
          <p:nvPr/>
        </p:nvSpPr>
        <p:spPr>
          <a:xfrm>
            <a:off x="3236508" y="3069263"/>
            <a:ext cx="654346" cy="369332"/>
          </a:xfrm>
          <a:prstGeom prst="rect">
            <a:avLst/>
          </a:prstGeom>
          <a:noFill/>
        </p:spPr>
        <p:txBody>
          <a:bodyPr wrap="none" rtlCol="0">
            <a:spAutoFit/>
          </a:bodyPr>
          <a:lstStyle/>
          <a:p>
            <a:r>
              <a:rPr lang="en-US" dirty="0"/>
              <a:t>X3=4</a:t>
            </a:r>
          </a:p>
        </p:txBody>
      </p:sp>
      <p:sp>
        <p:nvSpPr>
          <p:cNvPr id="89" name="Oval 88"/>
          <p:cNvSpPr/>
          <p:nvPr/>
        </p:nvSpPr>
        <p:spPr>
          <a:xfrm>
            <a:off x="1532792" y="3606987"/>
            <a:ext cx="574208" cy="5584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90" name="Oval 89"/>
          <p:cNvSpPr/>
          <p:nvPr/>
        </p:nvSpPr>
        <p:spPr>
          <a:xfrm>
            <a:off x="1543372" y="5078733"/>
            <a:ext cx="574208" cy="5584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92" name="Oval 91"/>
          <p:cNvSpPr/>
          <p:nvPr/>
        </p:nvSpPr>
        <p:spPr>
          <a:xfrm>
            <a:off x="3385496" y="3593900"/>
            <a:ext cx="574208" cy="5584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93" name="Oval 92"/>
          <p:cNvSpPr/>
          <p:nvPr/>
        </p:nvSpPr>
        <p:spPr>
          <a:xfrm>
            <a:off x="3396850" y="5062314"/>
            <a:ext cx="574208" cy="5584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03" name="Oval 102"/>
          <p:cNvSpPr/>
          <p:nvPr/>
        </p:nvSpPr>
        <p:spPr>
          <a:xfrm>
            <a:off x="4981920" y="3560395"/>
            <a:ext cx="543676" cy="541214"/>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104" name="Oval 103"/>
          <p:cNvSpPr/>
          <p:nvPr/>
        </p:nvSpPr>
        <p:spPr>
          <a:xfrm>
            <a:off x="4941290" y="5059141"/>
            <a:ext cx="624937" cy="578019"/>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105" name="Oval 104"/>
          <p:cNvSpPr/>
          <p:nvPr/>
        </p:nvSpPr>
        <p:spPr>
          <a:xfrm>
            <a:off x="6839399" y="4994511"/>
            <a:ext cx="713096" cy="64264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sp>
        <p:nvSpPr>
          <p:cNvPr id="106" name="Oval 105"/>
          <p:cNvSpPr/>
          <p:nvPr/>
        </p:nvSpPr>
        <p:spPr>
          <a:xfrm>
            <a:off x="9735194" y="5093661"/>
            <a:ext cx="713096" cy="64264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a:t>
            </a:r>
          </a:p>
        </p:txBody>
      </p:sp>
      <p:sp>
        <p:nvSpPr>
          <p:cNvPr id="135" name="TextBox 134"/>
          <p:cNvSpPr txBox="1"/>
          <p:nvPr/>
        </p:nvSpPr>
        <p:spPr>
          <a:xfrm>
            <a:off x="1601361" y="3076240"/>
            <a:ext cx="654346" cy="369332"/>
          </a:xfrm>
          <a:prstGeom prst="rect">
            <a:avLst/>
          </a:prstGeom>
          <a:noFill/>
        </p:spPr>
        <p:txBody>
          <a:bodyPr wrap="none" rtlCol="0">
            <a:spAutoFit/>
          </a:bodyPr>
          <a:lstStyle/>
          <a:p>
            <a:r>
              <a:rPr lang="en-US" dirty="0"/>
              <a:t>X3=3</a:t>
            </a:r>
          </a:p>
        </p:txBody>
      </p:sp>
      <p:sp>
        <p:nvSpPr>
          <p:cNvPr id="136" name="TextBox 135"/>
          <p:cNvSpPr txBox="1"/>
          <p:nvPr/>
        </p:nvSpPr>
        <p:spPr>
          <a:xfrm>
            <a:off x="6610580" y="3066371"/>
            <a:ext cx="654346" cy="369332"/>
          </a:xfrm>
          <a:prstGeom prst="rect">
            <a:avLst/>
          </a:prstGeom>
          <a:noFill/>
        </p:spPr>
        <p:txBody>
          <a:bodyPr wrap="none" rtlCol="0">
            <a:spAutoFit/>
          </a:bodyPr>
          <a:lstStyle/>
          <a:p>
            <a:r>
              <a:rPr lang="en-US" dirty="0"/>
              <a:t>X3=4</a:t>
            </a:r>
          </a:p>
        </p:txBody>
      </p:sp>
      <p:sp>
        <p:nvSpPr>
          <p:cNvPr id="137" name="TextBox 136"/>
          <p:cNvSpPr txBox="1"/>
          <p:nvPr/>
        </p:nvSpPr>
        <p:spPr>
          <a:xfrm>
            <a:off x="5033982" y="3058154"/>
            <a:ext cx="654346" cy="369332"/>
          </a:xfrm>
          <a:prstGeom prst="rect">
            <a:avLst/>
          </a:prstGeom>
          <a:noFill/>
        </p:spPr>
        <p:txBody>
          <a:bodyPr wrap="none" rtlCol="0">
            <a:spAutoFit/>
          </a:bodyPr>
          <a:lstStyle/>
          <a:p>
            <a:r>
              <a:rPr lang="en-US" dirty="0"/>
              <a:t>X3=2</a:t>
            </a:r>
          </a:p>
        </p:txBody>
      </p:sp>
      <p:sp>
        <p:nvSpPr>
          <p:cNvPr id="138" name="TextBox 137"/>
          <p:cNvSpPr txBox="1"/>
          <p:nvPr/>
        </p:nvSpPr>
        <p:spPr>
          <a:xfrm>
            <a:off x="9989935" y="3164655"/>
            <a:ext cx="654346" cy="369332"/>
          </a:xfrm>
          <a:prstGeom prst="rect">
            <a:avLst/>
          </a:prstGeom>
          <a:noFill/>
        </p:spPr>
        <p:txBody>
          <a:bodyPr wrap="none" rtlCol="0">
            <a:spAutoFit/>
          </a:bodyPr>
          <a:lstStyle/>
          <a:p>
            <a:r>
              <a:rPr lang="en-US" dirty="0"/>
              <a:t>X3=3</a:t>
            </a:r>
          </a:p>
        </p:txBody>
      </p:sp>
      <p:sp>
        <p:nvSpPr>
          <p:cNvPr id="139" name="TextBox 138"/>
          <p:cNvSpPr txBox="1"/>
          <p:nvPr/>
        </p:nvSpPr>
        <p:spPr>
          <a:xfrm>
            <a:off x="8601538" y="3164655"/>
            <a:ext cx="654346" cy="369332"/>
          </a:xfrm>
          <a:prstGeom prst="rect">
            <a:avLst/>
          </a:prstGeom>
          <a:noFill/>
        </p:spPr>
        <p:txBody>
          <a:bodyPr wrap="none" rtlCol="0">
            <a:spAutoFit/>
          </a:bodyPr>
          <a:lstStyle/>
          <a:p>
            <a:r>
              <a:rPr lang="en-US" dirty="0"/>
              <a:t>X3=2</a:t>
            </a:r>
          </a:p>
        </p:txBody>
      </p:sp>
      <p:sp>
        <p:nvSpPr>
          <p:cNvPr id="140" name="TextBox 139"/>
          <p:cNvSpPr txBox="1"/>
          <p:nvPr/>
        </p:nvSpPr>
        <p:spPr>
          <a:xfrm>
            <a:off x="7203015" y="4435583"/>
            <a:ext cx="654346" cy="369332"/>
          </a:xfrm>
          <a:prstGeom prst="rect">
            <a:avLst/>
          </a:prstGeom>
          <a:noFill/>
        </p:spPr>
        <p:txBody>
          <a:bodyPr wrap="none" rtlCol="0">
            <a:spAutoFit/>
          </a:bodyPr>
          <a:lstStyle/>
          <a:p>
            <a:r>
              <a:rPr lang="en-US" dirty="0"/>
              <a:t>X4=2</a:t>
            </a:r>
          </a:p>
        </p:txBody>
      </p:sp>
      <p:sp>
        <p:nvSpPr>
          <p:cNvPr id="141" name="TextBox 140"/>
          <p:cNvSpPr txBox="1"/>
          <p:nvPr/>
        </p:nvSpPr>
        <p:spPr>
          <a:xfrm>
            <a:off x="8560305" y="4500987"/>
            <a:ext cx="654346" cy="369332"/>
          </a:xfrm>
          <a:prstGeom prst="rect">
            <a:avLst/>
          </a:prstGeom>
          <a:noFill/>
        </p:spPr>
        <p:txBody>
          <a:bodyPr wrap="none" rtlCol="0">
            <a:spAutoFit/>
          </a:bodyPr>
          <a:lstStyle/>
          <a:p>
            <a:r>
              <a:rPr lang="en-US" dirty="0"/>
              <a:t>X4=3</a:t>
            </a:r>
          </a:p>
        </p:txBody>
      </p:sp>
      <p:sp>
        <p:nvSpPr>
          <p:cNvPr id="142" name="TextBox 141"/>
          <p:cNvSpPr txBox="1"/>
          <p:nvPr/>
        </p:nvSpPr>
        <p:spPr>
          <a:xfrm>
            <a:off x="5307824" y="4451984"/>
            <a:ext cx="654346" cy="369332"/>
          </a:xfrm>
          <a:prstGeom prst="rect">
            <a:avLst/>
          </a:prstGeom>
          <a:noFill/>
        </p:spPr>
        <p:txBody>
          <a:bodyPr wrap="none" rtlCol="0">
            <a:spAutoFit/>
          </a:bodyPr>
          <a:lstStyle/>
          <a:p>
            <a:r>
              <a:rPr lang="en-US" dirty="0"/>
              <a:t>X4=4</a:t>
            </a:r>
          </a:p>
        </p:txBody>
      </p:sp>
      <p:sp>
        <p:nvSpPr>
          <p:cNvPr id="143" name="TextBox 142"/>
          <p:cNvSpPr txBox="1"/>
          <p:nvPr/>
        </p:nvSpPr>
        <p:spPr>
          <a:xfrm>
            <a:off x="1900939" y="4500987"/>
            <a:ext cx="654346" cy="369332"/>
          </a:xfrm>
          <a:prstGeom prst="rect">
            <a:avLst/>
          </a:prstGeom>
          <a:noFill/>
        </p:spPr>
        <p:txBody>
          <a:bodyPr wrap="none" rtlCol="0">
            <a:spAutoFit/>
          </a:bodyPr>
          <a:lstStyle/>
          <a:p>
            <a:r>
              <a:rPr lang="en-US" dirty="0"/>
              <a:t>X4=4</a:t>
            </a:r>
          </a:p>
        </p:txBody>
      </p:sp>
      <p:sp>
        <p:nvSpPr>
          <p:cNvPr id="144" name="TextBox 143"/>
          <p:cNvSpPr txBox="1"/>
          <p:nvPr/>
        </p:nvSpPr>
        <p:spPr>
          <a:xfrm>
            <a:off x="3722336" y="4459562"/>
            <a:ext cx="654346" cy="369332"/>
          </a:xfrm>
          <a:prstGeom prst="rect">
            <a:avLst/>
          </a:prstGeom>
          <a:noFill/>
        </p:spPr>
        <p:txBody>
          <a:bodyPr wrap="none" rtlCol="0">
            <a:spAutoFit/>
          </a:bodyPr>
          <a:lstStyle/>
          <a:p>
            <a:r>
              <a:rPr lang="en-US" dirty="0"/>
              <a:t>X4=3</a:t>
            </a:r>
          </a:p>
        </p:txBody>
      </p:sp>
      <p:cxnSp>
        <p:nvCxnSpPr>
          <p:cNvPr id="3" name="Straight Connector 2"/>
          <p:cNvCxnSpPr>
            <a:stCxn id="4" idx="4"/>
          </p:cNvCxnSpPr>
          <p:nvPr/>
        </p:nvCxnSpPr>
        <p:spPr>
          <a:xfrm>
            <a:off x="6096000" y="734705"/>
            <a:ext cx="11242" cy="753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6"/>
            <a:endCxn id="9" idx="1"/>
          </p:cNvCxnSpPr>
          <p:nvPr/>
        </p:nvCxnSpPr>
        <p:spPr>
          <a:xfrm>
            <a:off x="6371973" y="1709807"/>
            <a:ext cx="2970776" cy="1208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5" idx="2"/>
            <a:endCxn id="7" idx="0"/>
          </p:cNvCxnSpPr>
          <p:nvPr/>
        </p:nvCxnSpPr>
        <p:spPr>
          <a:xfrm flipH="1">
            <a:off x="2702369" y="1709807"/>
            <a:ext cx="3140142" cy="11191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4"/>
            <a:endCxn id="8" idx="0"/>
          </p:cNvCxnSpPr>
          <p:nvPr/>
        </p:nvCxnSpPr>
        <p:spPr>
          <a:xfrm flipH="1">
            <a:off x="6106650" y="1969969"/>
            <a:ext cx="592"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7" idx="2"/>
            <a:endCxn id="89" idx="0"/>
          </p:cNvCxnSpPr>
          <p:nvPr/>
        </p:nvCxnSpPr>
        <p:spPr>
          <a:xfrm flipH="1">
            <a:off x="1819897" y="3108209"/>
            <a:ext cx="595369" cy="498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7" idx="6"/>
            <a:endCxn id="92" idx="0"/>
          </p:cNvCxnSpPr>
          <p:nvPr/>
        </p:nvCxnSpPr>
        <p:spPr>
          <a:xfrm>
            <a:off x="2989474" y="3108208"/>
            <a:ext cx="683127" cy="485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8" idx="3"/>
            <a:endCxn id="103" idx="0"/>
          </p:cNvCxnSpPr>
          <p:nvPr/>
        </p:nvCxnSpPr>
        <p:spPr>
          <a:xfrm flipH="1">
            <a:off x="5253758" y="3041525"/>
            <a:ext cx="660674" cy="518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8" idx="5"/>
            <a:endCxn id="11" idx="1"/>
          </p:cNvCxnSpPr>
          <p:nvPr/>
        </p:nvCxnSpPr>
        <p:spPr>
          <a:xfrm>
            <a:off x="6298869" y="3041524"/>
            <a:ext cx="644961" cy="562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9" idx="3"/>
            <a:endCxn id="12" idx="7"/>
          </p:cNvCxnSpPr>
          <p:nvPr/>
        </p:nvCxnSpPr>
        <p:spPr>
          <a:xfrm flipH="1">
            <a:off x="8800571" y="3349321"/>
            <a:ext cx="542178" cy="362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9" idx="4"/>
            <a:endCxn id="90" idx="0"/>
          </p:cNvCxnSpPr>
          <p:nvPr/>
        </p:nvCxnSpPr>
        <p:spPr>
          <a:xfrm>
            <a:off x="1819896" y="4165413"/>
            <a:ext cx="10580" cy="913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92" idx="4"/>
            <a:endCxn id="93" idx="0"/>
          </p:cNvCxnSpPr>
          <p:nvPr/>
        </p:nvCxnSpPr>
        <p:spPr>
          <a:xfrm>
            <a:off x="3672600" y="4152326"/>
            <a:ext cx="11354" cy="90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03" idx="4"/>
            <a:endCxn id="104" idx="0"/>
          </p:cNvCxnSpPr>
          <p:nvPr/>
        </p:nvCxnSpPr>
        <p:spPr>
          <a:xfrm>
            <a:off x="5253758" y="4101610"/>
            <a:ext cx="0" cy="957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1" idx="4"/>
            <a:endCxn id="105" idx="0"/>
          </p:cNvCxnSpPr>
          <p:nvPr/>
        </p:nvCxnSpPr>
        <p:spPr>
          <a:xfrm>
            <a:off x="7195947" y="4152327"/>
            <a:ext cx="0" cy="842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12" idx="4"/>
            <a:endCxn id="26" idx="0"/>
          </p:cNvCxnSpPr>
          <p:nvPr/>
        </p:nvCxnSpPr>
        <p:spPr>
          <a:xfrm>
            <a:off x="8590760" y="4232303"/>
            <a:ext cx="21556" cy="846430"/>
          </a:xfrm>
          <a:prstGeom prst="line">
            <a:avLst/>
          </a:prstGeom>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10091742" y="4503801"/>
            <a:ext cx="654346" cy="369332"/>
          </a:xfrm>
          <a:prstGeom prst="rect">
            <a:avLst/>
          </a:prstGeom>
          <a:noFill/>
        </p:spPr>
        <p:txBody>
          <a:bodyPr wrap="none" rtlCol="0">
            <a:spAutoFit/>
          </a:bodyPr>
          <a:lstStyle/>
          <a:p>
            <a:r>
              <a:rPr lang="en-US" dirty="0"/>
              <a:t>X4=3</a:t>
            </a:r>
          </a:p>
        </p:txBody>
      </p:sp>
      <p:cxnSp>
        <p:nvCxnSpPr>
          <p:cNvPr id="82" name="Straight Connector 81"/>
          <p:cNvCxnSpPr>
            <a:stCxn id="13" idx="4"/>
            <a:endCxn id="106" idx="0"/>
          </p:cNvCxnSpPr>
          <p:nvPr/>
        </p:nvCxnSpPr>
        <p:spPr>
          <a:xfrm flipH="1">
            <a:off x="10091743" y="4259645"/>
            <a:ext cx="1" cy="83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5"/>
            <a:endCxn id="13" idx="7"/>
          </p:cNvCxnSpPr>
          <p:nvPr/>
        </p:nvCxnSpPr>
        <p:spPr>
          <a:xfrm>
            <a:off x="9796743" y="3349321"/>
            <a:ext cx="536662" cy="3899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2994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791200" y="125104"/>
            <a:ext cx="609600" cy="6096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Oval 4"/>
          <p:cNvSpPr/>
          <p:nvPr/>
        </p:nvSpPr>
        <p:spPr>
          <a:xfrm>
            <a:off x="5856996" y="1477648"/>
            <a:ext cx="612887" cy="5203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18</a:t>
            </a:r>
          </a:p>
        </p:txBody>
      </p:sp>
      <p:sp>
        <p:nvSpPr>
          <p:cNvPr id="7" name="Oval 6"/>
          <p:cNvSpPr/>
          <p:nvPr/>
        </p:nvSpPr>
        <p:spPr>
          <a:xfrm>
            <a:off x="2415265" y="2828995"/>
            <a:ext cx="574208" cy="5584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19</a:t>
            </a:r>
          </a:p>
        </p:txBody>
      </p:sp>
      <p:sp>
        <p:nvSpPr>
          <p:cNvPr id="8" name="Oval 7"/>
          <p:cNvSpPr/>
          <p:nvPr/>
        </p:nvSpPr>
        <p:spPr>
          <a:xfrm>
            <a:off x="5913215" y="2595138"/>
            <a:ext cx="543676" cy="541214"/>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24</a:t>
            </a:r>
          </a:p>
        </p:txBody>
      </p:sp>
      <p:sp>
        <p:nvSpPr>
          <p:cNvPr id="9" name="Oval 8"/>
          <p:cNvSpPr/>
          <p:nvPr/>
        </p:nvSpPr>
        <p:spPr>
          <a:xfrm>
            <a:off x="9248724" y="2828995"/>
            <a:ext cx="642044" cy="6096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29</a:t>
            </a:r>
          </a:p>
        </p:txBody>
      </p:sp>
      <p:sp>
        <p:nvSpPr>
          <p:cNvPr id="11" name="Oval 10"/>
          <p:cNvSpPr/>
          <p:nvPr/>
        </p:nvSpPr>
        <p:spPr>
          <a:xfrm>
            <a:off x="6839399" y="3509678"/>
            <a:ext cx="713096" cy="64264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27</a:t>
            </a:r>
          </a:p>
        </p:txBody>
      </p:sp>
      <p:sp>
        <p:nvSpPr>
          <p:cNvPr id="12" name="Oval 11"/>
          <p:cNvSpPr/>
          <p:nvPr/>
        </p:nvSpPr>
        <p:spPr>
          <a:xfrm>
            <a:off x="8294042" y="3622703"/>
            <a:ext cx="593436" cy="6096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13" name="Oval 12"/>
          <p:cNvSpPr/>
          <p:nvPr/>
        </p:nvSpPr>
        <p:spPr>
          <a:xfrm>
            <a:off x="9749981" y="3650045"/>
            <a:ext cx="683525" cy="6096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32</a:t>
            </a:r>
          </a:p>
        </p:txBody>
      </p:sp>
      <p:sp>
        <p:nvSpPr>
          <p:cNvPr id="26" name="Oval 25"/>
          <p:cNvSpPr/>
          <p:nvPr/>
        </p:nvSpPr>
        <p:spPr>
          <a:xfrm>
            <a:off x="8248227" y="5078733"/>
            <a:ext cx="728179" cy="6096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31</a:t>
            </a:r>
          </a:p>
        </p:txBody>
      </p:sp>
      <p:sp>
        <p:nvSpPr>
          <p:cNvPr id="57" name="TextBox 56"/>
          <p:cNvSpPr txBox="1"/>
          <p:nvPr/>
        </p:nvSpPr>
        <p:spPr>
          <a:xfrm>
            <a:off x="6185053" y="865690"/>
            <a:ext cx="654346" cy="369332"/>
          </a:xfrm>
          <a:prstGeom prst="rect">
            <a:avLst/>
          </a:prstGeom>
          <a:noFill/>
        </p:spPr>
        <p:txBody>
          <a:bodyPr wrap="none" rtlCol="0">
            <a:spAutoFit/>
          </a:bodyPr>
          <a:lstStyle/>
          <a:p>
            <a:r>
              <a:rPr lang="en-US" dirty="0">
                <a:solidFill>
                  <a:srgbClr val="FF0000"/>
                </a:solidFill>
              </a:rPr>
              <a:t>X1=2</a:t>
            </a:r>
          </a:p>
        </p:txBody>
      </p:sp>
      <p:sp>
        <p:nvSpPr>
          <p:cNvPr id="59" name="TextBox 58"/>
          <p:cNvSpPr txBox="1"/>
          <p:nvPr/>
        </p:nvSpPr>
        <p:spPr>
          <a:xfrm>
            <a:off x="3466568" y="2041577"/>
            <a:ext cx="654346" cy="369332"/>
          </a:xfrm>
          <a:prstGeom prst="rect">
            <a:avLst/>
          </a:prstGeom>
          <a:noFill/>
        </p:spPr>
        <p:txBody>
          <a:bodyPr wrap="none" rtlCol="0">
            <a:spAutoFit/>
          </a:bodyPr>
          <a:lstStyle/>
          <a:p>
            <a:r>
              <a:rPr lang="en-US" dirty="0"/>
              <a:t>X2=1</a:t>
            </a:r>
          </a:p>
        </p:txBody>
      </p:sp>
      <p:sp>
        <p:nvSpPr>
          <p:cNvPr id="60" name="TextBox 59"/>
          <p:cNvSpPr txBox="1"/>
          <p:nvPr/>
        </p:nvSpPr>
        <p:spPr>
          <a:xfrm>
            <a:off x="8001000" y="2027794"/>
            <a:ext cx="654346" cy="369332"/>
          </a:xfrm>
          <a:prstGeom prst="rect">
            <a:avLst/>
          </a:prstGeom>
          <a:noFill/>
        </p:spPr>
        <p:txBody>
          <a:bodyPr wrap="none" rtlCol="0">
            <a:spAutoFit/>
          </a:bodyPr>
          <a:lstStyle/>
          <a:p>
            <a:r>
              <a:rPr lang="en-US" dirty="0">
                <a:solidFill>
                  <a:srgbClr val="FF0000"/>
                </a:solidFill>
              </a:rPr>
              <a:t>X2=4</a:t>
            </a:r>
          </a:p>
        </p:txBody>
      </p:sp>
      <p:sp>
        <p:nvSpPr>
          <p:cNvPr id="66" name="TextBox 65"/>
          <p:cNvSpPr txBox="1"/>
          <p:nvPr/>
        </p:nvSpPr>
        <p:spPr>
          <a:xfrm>
            <a:off x="3200401" y="6172200"/>
            <a:ext cx="4988545" cy="369332"/>
          </a:xfrm>
          <a:prstGeom prst="rect">
            <a:avLst/>
          </a:prstGeom>
          <a:noFill/>
        </p:spPr>
        <p:txBody>
          <a:bodyPr wrap="none" rtlCol="0">
            <a:spAutoFit/>
          </a:bodyPr>
          <a:lstStyle/>
          <a:p>
            <a:r>
              <a:rPr lang="en-US" dirty="0"/>
              <a:t>Tree organization of 4 queens solution space in DFS</a:t>
            </a:r>
          </a:p>
        </p:txBody>
      </p:sp>
      <p:sp>
        <p:nvSpPr>
          <p:cNvPr id="49" name="TextBox 48"/>
          <p:cNvSpPr txBox="1"/>
          <p:nvPr/>
        </p:nvSpPr>
        <p:spPr>
          <a:xfrm>
            <a:off x="6185053" y="2124136"/>
            <a:ext cx="654346" cy="369332"/>
          </a:xfrm>
          <a:prstGeom prst="rect">
            <a:avLst/>
          </a:prstGeom>
          <a:noFill/>
        </p:spPr>
        <p:txBody>
          <a:bodyPr wrap="none" rtlCol="0">
            <a:spAutoFit/>
          </a:bodyPr>
          <a:lstStyle/>
          <a:p>
            <a:r>
              <a:rPr lang="en-US" dirty="0"/>
              <a:t>X2=3</a:t>
            </a:r>
          </a:p>
        </p:txBody>
      </p:sp>
      <p:sp>
        <p:nvSpPr>
          <p:cNvPr id="53" name="TextBox 52"/>
          <p:cNvSpPr txBox="1"/>
          <p:nvPr/>
        </p:nvSpPr>
        <p:spPr>
          <a:xfrm>
            <a:off x="3236508" y="3069263"/>
            <a:ext cx="654346" cy="369332"/>
          </a:xfrm>
          <a:prstGeom prst="rect">
            <a:avLst/>
          </a:prstGeom>
          <a:noFill/>
        </p:spPr>
        <p:txBody>
          <a:bodyPr wrap="none" rtlCol="0">
            <a:spAutoFit/>
          </a:bodyPr>
          <a:lstStyle/>
          <a:p>
            <a:r>
              <a:rPr lang="en-US" dirty="0"/>
              <a:t>X3=4</a:t>
            </a:r>
          </a:p>
        </p:txBody>
      </p:sp>
      <p:sp>
        <p:nvSpPr>
          <p:cNvPr id="89" name="Oval 88"/>
          <p:cNvSpPr/>
          <p:nvPr/>
        </p:nvSpPr>
        <p:spPr>
          <a:xfrm>
            <a:off x="1563212" y="3632332"/>
            <a:ext cx="574208" cy="5584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20</a:t>
            </a:r>
          </a:p>
        </p:txBody>
      </p:sp>
      <p:sp>
        <p:nvSpPr>
          <p:cNvPr id="90" name="Oval 89"/>
          <p:cNvSpPr/>
          <p:nvPr/>
        </p:nvSpPr>
        <p:spPr>
          <a:xfrm>
            <a:off x="1543372" y="5078733"/>
            <a:ext cx="574208" cy="5584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21</a:t>
            </a:r>
          </a:p>
        </p:txBody>
      </p:sp>
      <p:sp>
        <p:nvSpPr>
          <p:cNvPr id="92" name="Oval 91"/>
          <p:cNvSpPr/>
          <p:nvPr/>
        </p:nvSpPr>
        <p:spPr>
          <a:xfrm>
            <a:off x="3385496" y="3593900"/>
            <a:ext cx="574208" cy="5584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22</a:t>
            </a:r>
          </a:p>
        </p:txBody>
      </p:sp>
      <p:sp>
        <p:nvSpPr>
          <p:cNvPr id="93" name="Oval 92"/>
          <p:cNvSpPr/>
          <p:nvPr/>
        </p:nvSpPr>
        <p:spPr>
          <a:xfrm>
            <a:off x="3396850" y="5062314"/>
            <a:ext cx="574208" cy="5584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23</a:t>
            </a:r>
          </a:p>
        </p:txBody>
      </p:sp>
      <p:sp>
        <p:nvSpPr>
          <p:cNvPr id="103" name="Oval 102"/>
          <p:cNvSpPr/>
          <p:nvPr/>
        </p:nvSpPr>
        <p:spPr>
          <a:xfrm>
            <a:off x="4981920" y="3560395"/>
            <a:ext cx="543676" cy="541214"/>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25</a:t>
            </a:r>
          </a:p>
        </p:txBody>
      </p:sp>
      <p:sp>
        <p:nvSpPr>
          <p:cNvPr id="104" name="Oval 103"/>
          <p:cNvSpPr/>
          <p:nvPr/>
        </p:nvSpPr>
        <p:spPr>
          <a:xfrm>
            <a:off x="4941290" y="5059141"/>
            <a:ext cx="624937" cy="578019"/>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26</a:t>
            </a:r>
          </a:p>
        </p:txBody>
      </p:sp>
      <p:sp>
        <p:nvSpPr>
          <p:cNvPr id="105" name="Oval 104"/>
          <p:cNvSpPr/>
          <p:nvPr/>
        </p:nvSpPr>
        <p:spPr>
          <a:xfrm>
            <a:off x="6839399" y="4994511"/>
            <a:ext cx="713096" cy="64264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28</a:t>
            </a:r>
          </a:p>
        </p:txBody>
      </p:sp>
      <p:sp>
        <p:nvSpPr>
          <p:cNvPr id="106" name="Oval 105"/>
          <p:cNvSpPr/>
          <p:nvPr/>
        </p:nvSpPr>
        <p:spPr>
          <a:xfrm>
            <a:off x="9735194" y="5093661"/>
            <a:ext cx="713096" cy="64264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33</a:t>
            </a:r>
          </a:p>
        </p:txBody>
      </p:sp>
      <p:sp>
        <p:nvSpPr>
          <p:cNvPr id="135" name="TextBox 134"/>
          <p:cNvSpPr txBox="1"/>
          <p:nvPr/>
        </p:nvSpPr>
        <p:spPr>
          <a:xfrm>
            <a:off x="1601361" y="3076240"/>
            <a:ext cx="654346" cy="369332"/>
          </a:xfrm>
          <a:prstGeom prst="rect">
            <a:avLst/>
          </a:prstGeom>
          <a:noFill/>
        </p:spPr>
        <p:txBody>
          <a:bodyPr wrap="none" rtlCol="0">
            <a:spAutoFit/>
          </a:bodyPr>
          <a:lstStyle/>
          <a:p>
            <a:r>
              <a:rPr lang="en-US" dirty="0"/>
              <a:t>X3=3</a:t>
            </a:r>
          </a:p>
        </p:txBody>
      </p:sp>
      <p:sp>
        <p:nvSpPr>
          <p:cNvPr id="136" name="TextBox 135"/>
          <p:cNvSpPr txBox="1"/>
          <p:nvPr/>
        </p:nvSpPr>
        <p:spPr>
          <a:xfrm>
            <a:off x="6610580" y="3066371"/>
            <a:ext cx="654346" cy="369332"/>
          </a:xfrm>
          <a:prstGeom prst="rect">
            <a:avLst/>
          </a:prstGeom>
          <a:noFill/>
        </p:spPr>
        <p:txBody>
          <a:bodyPr wrap="none" rtlCol="0">
            <a:spAutoFit/>
          </a:bodyPr>
          <a:lstStyle/>
          <a:p>
            <a:r>
              <a:rPr lang="en-US" dirty="0"/>
              <a:t>X3=4</a:t>
            </a:r>
          </a:p>
        </p:txBody>
      </p:sp>
      <p:sp>
        <p:nvSpPr>
          <p:cNvPr id="137" name="TextBox 136"/>
          <p:cNvSpPr txBox="1"/>
          <p:nvPr/>
        </p:nvSpPr>
        <p:spPr>
          <a:xfrm>
            <a:off x="5033982" y="3058154"/>
            <a:ext cx="654346" cy="369332"/>
          </a:xfrm>
          <a:prstGeom prst="rect">
            <a:avLst/>
          </a:prstGeom>
          <a:noFill/>
        </p:spPr>
        <p:txBody>
          <a:bodyPr wrap="none" rtlCol="0">
            <a:spAutoFit/>
          </a:bodyPr>
          <a:lstStyle/>
          <a:p>
            <a:r>
              <a:rPr lang="en-US" dirty="0"/>
              <a:t>X3=1</a:t>
            </a:r>
          </a:p>
        </p:txBody>
      </p:sp>
      <p:sp>
        <p:nvSpPr>
          <p:cNvPr id="138" name="TextBox 137"/>
          <p:cNvSpPr txBox="1"/>
          <p:nvPr/>
        </p:nvSpPr>
        <p:spPr>
          <a:xfrm>
            <a:off x="9989935" y="3164655"/>
            <a:ext cx="654346" cy="369332"/>
          </a:xfrm>
          <a:prstGeom prst="rect">
            <a:avLst/>
          </a:prstGeom>
          <a:noFill/>
        </p:spPr>
        <p:txBody>
          <a:bodyPr wrap="none" rtlCol="0">
            <a:spAutoFit/>
          </a:bodyPr>
          <a:lstStyle/>
          <a:p>
            <a:r>
              <a:rPr lang="en-US" dirty="0"/>
              <a:t>X3=3</a:t>
            </a:r>
          </a:p>
        </p:txBody>
      </p:sp>
      <p:sp>
        <p:nvSpPr>
          <p:cNvPr id="139" name="TextBox 138"/>
          <p:cNvSpPr txBox="1"/>
          <p:nvPr/>
        </p:nvSpPr>
        <p:spPr>
          <a:xfrm>
            <a:off x="8601538" y="3164655"/>
            <a:ext cx="654346" cy="369332"/>
          </a:xfrm>
          <a:prstGeom prst="rect">
            <a:avLst/>
          </a:prstGeom>
          <a:noFill/>
        </p:spPr>
        <p:txBody>
          <a:bodyPr wrap="none" rtlCol="0">
            <a:spAutoFit/>
          </a:bodyPr>
          <a:lstStyle/>
          <a:p>
            <a:r>
              <a:rPr lang="en-US" dirty="0">
                <a:solidFill>
                  <a:srgbClr val="FF0000"/>
                </a:solidFill>
              </a:rPr>
              <a:t>X3=1</a:t>
            </a:r>
          </a:p>
        </p:txBody>
      </p:sp>
      <p:sp>
        <p:nvSpPr>
          <p:cNvPr id="140" name="TextBox 139"/>
          <p:cNvSpPr txBox="1"/>
          <p:nvPr/>
        </p:nvSpPr>
        <p:spPr>
          <a:xfrm>
            <a:off x="7203015" y="4435583"/>
            <a:ext cx="654346" cy="369332"/>
          </a:xfrm>
          <a:prstGeom prst="rect">
            <a:avLst/>
          </a:prstGeom>
          <a:noFill/>
        </p:spPr>
        <p:txBody>
          <a:bodyPr wrap="none" rtlCol="0">
            <a:spAutoFit/>
          </a:bodyPr>
          <a:lstStyle/>
          <a:p>
            <a:r>
              <a:rPr lang="en-US" dirty="0"/>
              <a:t>X4=1</a:t>
            </a:r>
          </a:p>
        </p:txBody>
      </p:sp>
      <p:sp>
        <p:nvSpPr>
          <p:cNvPr id="141" name="TextBox 140"/>
          <p:cNvSpPr txBox="1"/>
          <p:nvPr/>
        </p:nvSpPr>
        <p:spPr>
          <a:xfrm>
            <a:off x="8560305" y="4500987"/>
            <a:ext cx="654346" cy="369332"/>
          </a:xfrm>
          <a:prstGeom prst="rect">
            <a:avLst/>
          </a:prstGeom>
          <a:noFill/>
        </p:spPr>
        <p:txBody>
          <a:bodyPr wrap="none" rtlCol="0">
            <a:spAutoFit/>
          </a:bodyPr>
          <a:lstStyle/>
          <a:p>
            <a:r>
              <a:rPr lang="en-US" dirty="0">
                <a:solidFill>
                  <a:srgbClr val="FF0000"/>
                </a:solidFill>
              </a:rPr>
              <a:t>X4=3</a:t>
            </a:r>
          </a:p>
        </p:txBody>
      </p:sp>
      <p:sp>
        <p:nvSpPr>
          <p:cNvPr id="142" name="TextBox 141"/>
          <p:cNvSpPr txBox="1"/>
          <p:nvPr/>
        </p:nvSpPr>
        <p:spPr>
          <a:xfrm>
            <a:off x="5307824" y="4451984"/>
            <a:ext cx="654346" cy="369332"/>
          </a:xfrm>
          <a:prstGeom prst="rect">
            <a:avLst/>
          </a:prstGeom>
          <a:noFill/>
        </p:spPr>
        <p:txBody>
          <a:bodyPr wrap="none" rtlCol="0">
            <a:spAutoFit/>
          </a:bodyPr>
          <a:lstStyle/>
          <a:p>
            <a:r>
              <a:rPr lang="en-US" dirty="0"/>
              <a:t>X4=4</a:t>
            </a:r>
          </a:p>
        </p:txBody>
      </p:sp>
      <p:sp>
        <p:nvSpPr>
          <p:cNvPr id="143" name="TextBox 142"/>
          <p:cNvSpPr txBox="1"/>
          <p:nvPr/>
        </p:nvSpPr>
        <p:spPr>
          <a:xfrm>
            <a:off x="1900939" y="4500987"/>
            <a:ext cx="654346" cy="369332"/>
          </a:xfrm>
          <a:prstGeom prst="rect">
            <a:avLst/>
          </a:prstGeom>
          <a:noFill/>
        </p:spPr>
        <p:txBody>
          <a:bodyPr wrap="none" rtlCol="0">
            <a:spAutoFit/>
          </a:bodyPr>
          <a:lstStyle/>
          <a:p>
            <a:r>
              <a:rPr lang="en-US" dirty="0"/>
              <a:t>X4=4</a:t>
            </a:r>
          </a:p>
        </p:txBody>
      </p:sp>
      <p:sp>
        <p:nvSpPr>
          <p:cNvPr id="144" name="TextBox 143"/>
          <p:cNvSpPr txBox="1"/>
          <p:nvPr/>
        </p:nvSpPr>
        <p:spPr>
          <a:xfrm>
            <a:off x="3722336" y="4459562"/>
            <a:ext cx="654346" cy="369332"/>
          </a:xfrm>
          <a:prstGeom prst="rect">
            <a:avLst/>
          </a:prstGeom>
          <a:noFill/>
        </p:spPr>
        <p:txBody>
          <a:bodyPr wrap="none" rtlCol="0">
            <a:spAutoFit/>
          </a:bodyPr>
          <a:lstStyle/>
          <a:p>
            <a:r>
              <a:rPr lang="en-US" dirty="0"/>
              <a:t>X4=3</a:t>
            </a:r>
          </a:p>
        </p:txBody>
      </p:sp>
      <p:cxnSp>
        <p:nvCxnSpPr>
          <p:cNvPr id="3" name="Straight Connector 2"/>
          <p:cNvCxnSpPr>
            <a:stCxn id="4" idx="4"/>
          </p:cNvCxnSpPr>
          <p:nvPr/>
        </p:nvCxnSpPr>
        <p:spPr>
          <a:xfrm>
            <a:off x="6096000" y="734705"/>
            <a:ext cx="11242" cy="753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6"/>
            <a:endCxn id="9" idx="1"/>
          </p:cNvCxnSpPr>
          <p:nvPr/>
        </p:nvCxnSpPr>
        <p:spPr>
          <a:xfrm>
            <a:off x="6469883" y="1737811"/>
            <a:ext cx="2872867" cy="1180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5" idx="2"/>
            <a:endCxn id="7" idx="0"/>
          </p:cNvCxnSpPr>
          <p:nvPr/>
        </p:nvCxnSpPr>
        <p:spPr>
          <a:xfrm flipH="1">
            <a:off x="2702369" y="1737811"/>
            <a:ext cx="3154626" cy="1091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4"/>
            <a:endCxn id="8" idx="0"/>
          </p:cNvCxnSpPr>
          <p:nvPr/>
        </p:nvCxnSpPr>
        <p:spPr>
          <a:xfrm>
            <a:off x="6163439" y="1997974"/>
            <a:ext cx="21614" cy="597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7" idx="2"/>
            <a:endCxn id="89" idx="0"/>
          </p:cNvCxnSpPr>
          <p:nvPr/>
        </p:nvCxnSpPr>
        <p:spPr>
          <a:xfrm flipH="1">
            <a:off x="1850317" y="3108208"/>
            <a:ext cx="564949" cy="524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7" idx="6"/>
            <a:endCxn id="92" idx="0"/>
          </p:cNvCxnSpPr>
          <p:nvPr/>
        </p:nvCxnSpPr>
        <p:spPr>
          <a:xfrm>
            <a:off x="2989474" y="3108208"/>
            <a:ext cx="683127" cy="485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8" idx="3"/>
            <a:endCxn id="103" idx="0"/>
          </p:cNvCxnSpPr>
          <p:nvPr/>
        </p:nvCxnSpPr>
        <p:spPr>
          <a:xfrm flipH="1">
            <a:off x="5253759" y="3057093"/>
            <a:ext cx="739077" cy="503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8" idx="5"/>
            <a:endCxn id="11" idx="1"/>
          </p:cNvCxnSpPr>
          <p:nvPr/>
        </p:nvCxnSpPr>
        <p:spPr>
          <a:xfrm>
            <a:off x="6377271" y="3057094"/>
            <a:ext cx="566558" cy="5466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9" idx="3"/>
            <a:endCxn id="12" idx="7"/>
          </p:cNvCxnSpPr>
          <p:nvPr/>
        </p:nvCxnSpPr>
        <p:spPr>
          <a:xfrm flipH="1">
            <a:off x="8800571" y="3349321"/>
            <a:ext cx="542178" cy="362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9" idx="4"/>
            <a:endCxn id="90" idx="0"/>
          </p:cNvCxnSpPr>
          <p:nvPr/>
        </p:nvCxnSpPr>
        <p:spPr>
          <a:xfrm flipH="1">
            <a:off x="1830476" y="4190759"/>
            <a:ext cx="19840" cy="887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92" idx="4"/>
            <a:endCxn id="93" idx="0"/>
          </p:cNvCxnSpPr>
          <p:nvPr/>
        </p:nvCxnSpPr>
        <p:spPr>
          <a:xfrm>
            <a:off x="3672600" y="4152326"/>
            <a:ext cx="11354" cy="90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03" idx="4"/>
            <a:endCxn id="104" idx="0"/>
          </p:cNvCxnSpPr>
          <p:nvPr/>
        </p:nvCxnSpPr>
        <p:spPr>
          <a:xfrm>
            <a:off x="5253758" y="4101610"/>
            <a:ext cx="0" cy="957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1" idx="4"/>
            <a:endCxn id="105" idx="0"/>
          </p:cNvCxnSpPr>
          <p:nvPr/>
        </p:nvCxnSpPr>
        <p:spPr>
          <a:xfrm>
            <a:off x="7195947" y="4152327"/>
            <a:ext cx="0" cy="842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12" idx="4"/>
            <a:endCxn id="26" idx="0"/>
          </p:cNvCxnSpPr>
          <p:nvPr/>
        </p:nvCxnSpPr>
        <p:spPr>
          <a:xfrm>
            <a:off x="8590760" y="4232303"/>
            <a:ext cx="21556" cy="846430"/>
          </a:xfrm>
          <a:prstGeom prst="line">
            <a:avLst/>
          </a:prstGeom>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10091742" y="4503801"/>
            <a:ext cx="654346" cy="369332"/>
          </a:xfrm>
          <a:prstGeom prst="rect">
            <a:avLst/>
          </a:prstGeom>
          <a:noFill/>
        </p:spPr>
        <p:txBody>
          <a:bodyPr wrap="none" rtlCol="0">
            <a:spAutoFit/>
          </a:bodyPr>
          <a:lstStyle/>
          <a:p>
            <a:r>
              <a:rPr lang="en-US" dirty="0"/>
              <a:t>X4=1</a:t>
            </a:r>
          </a:p>
        </p:txBody>
      </p:sp>
      <p:cxnSp>
        <p:nvCxnSpPr>
          <p:cNvPr id="82" name="Straight Connector 81"/>
          <p:cNvCxnSpPr>
            <a:stCxn id="13" idx="4"/>
            <a:endCxn id="106" idx="0"/>
          </p:cNvCxnSpPr>
          <p:nvPr/>
        </p:nvCxnSpPr>
        <p:spPr>
          <a:xfrm flipH="1">
            <a:off x="10091743" y="4259645"/>
            <a:ext cx="1" cy="83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5"/>
            <a:endCxn id="13" idx="7"/>
          </p:cNvCxnSpPr>
          <p:nvPr/>
        </p:nvCxnSpPr>
        <p:spPr>
          <a:xfrm>
            <a:off x="9796743" y="3349321"/>
            <a:ext cx="536662" cy="3899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053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791200" y="125104"/>
            <a:ext cx="609600" cy="6096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Oval 4"/>
          <p:cNvSpPr/>
          <p:nvPr/>
        </p:nvSpPr>
        <p:spPr>
          <a:xfrm>
            <a:off x="5856996" y="1477648"/>
            <a:ext cx="612887" cy="5203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34</a:t>
            </a:r>
          </a:p>
        </p:txBody>
      </p:sp>
      <p:sp>
        <p:nvSpPr>
          <p:cNvPr id="7" name="Oval 6"/>
          <p:cNvSpPr/>
          <p:nvPr/>
        </p:nvSpPr>
        <p:spPr>
          <a:xfrm>
            <a:off x="2415265" y="2828995"/>
            <a:ext cx="574208" cy="5584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35</a:t>
            </a:r>
          </a:p>
        </p:txBody>
      </p:sp>
      <p:sp>
        <p:nvSpPr>
          <p:cNvPr id="8" name="Oval 7"/>
          <p:cNvSpPr/>
          <p:nvPr/>
        </p:nvSpPr>
        <p:spPr>
          <a:xfrm>
            <a:off x="5913215" y="2595138"/>
            <a:ext cx="543676" cy="541214"/>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40</a:t>
            </a:r>
          </a:p>
        </p:txBody>
      </p:sp>
      <p:sp>
        <p:nvSpPr>
          <p:cNvPr id="9" name="Oval 8"/>
          <p:cNvSpPr/>
          <p:nvPr/>
        </p:nvSpPr>
        <p:spPr>
          <a:xfrm>
            <a:off x="9248724" y="2828995"/>
            <a:ext cx="642044" cy="6096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45</a:t>
            </a:r>
          </a:p>
        </p:txBody>
      </p:sp>
      <p:sp>
        <p:nvSpPr>
          <p:cNvPr id="11" name="Oval 10"/>
          <p:cNvSpPr/>
          <p:nvPr/>
        </p:nvSpPr>
        <p:spPr>
          <a:xfrm>
            <a:off x="6839399" y="3509678"/>
            <a:ext cx="713096" cy="64264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43</a:t>
            </a:r>
          </a:p>
        </p:txBody>
      </p:sp>
      <p:sp>
        <p:nvSpPr>
          <p:cNvPr id="12" name="Oval 11"/>
          <p:cNvSpPr/>
          <p:nvPr/>
        </p:nvSpPr>
        <p:spPr>
          <a:xfrm>
            <a:off x="8294042" y="3622703"/>
            <a:ext cx="593436" cy="6096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46</a:t>
            </a:r>
          </a:p>
        </p:txBody>
      </p:sp>
      <p:sp>
        <p:nvSpPr>
          <p:cNvPr id="13" name="Oval 12"/>
          <p:cNvSpPr/>
          <p:nvPr/>
        </p:nvSpPr>
        <p:spPr>
          <a:xfrm>
            <a:off x="9749980" y="3711977"/>
            <a:ext cx="683525" cy="6096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48</a:t>
            </a:r>
          </a:p>
        </p:txBody>
      </p:sp>
      <p:sp>
        <p:nvSpPr>
          <p:cNvPr id="26" name="Oval 25"/>
          <p:cNvSpPr/>
          <p:nvPr/>
        </p:nvSpPr>
        <p:spPr>
          <a:xfrm>
            <a:off x="8248227" y="5078733"/>
            <a:ext cx="728179" cy="6096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47</a:t>
            </a:r>
          </a:p>
        </p:txBody>
      </p:sp>
      <p:sp>
        <p:nvSpPr>
          <p:cNvPr id="57" name="TextBox 56"/>
          <p:cNvSpPr txBox="1"/>
          <p:nvPr/>
        </p:nvSpPr>
        <p:spPr>
          <a:xfrm>
            <a:off x="6185053" y="865690"/>
            <a:ext cx="654346" cy="369332"/>
          </a:xfrm>
          <a:prstGeom prst="rect">
            <a:avLst/>
          </a:prstGeom>
          <a:noFill/>
        </p:spPr>
        <p:txBody>
          <a:bodyPr wrap="none" rtlCol="0">
            <a:spAutoFit/>
          </a:bodyPr>
          <a:lstStyle/>
          <a:p>
            <a:r>
              <a:rPr lang="en-US" dirty="0">
                <a:solidFill>
                  <a:srgbClr val="FF0000"/>
                </a:solidFill>
              </a:rPr>
              <a:t>X1=3</a:t>
            </a:r>
          </a:p>
        </p:txBody>
      </p:sp>
      <p:sp>
        <p:nvSpPr>
          <p:cNvPr id="59" name="TextBox 58"/>
          <p:cNvSpPr txBox="1"/>
          <p:nvPr/>
        </p:nvSpPr>
        <p:spPr>
          <a:xfrm>
            <a:off x="3466568" y="2041577"/>
            <a:ext cx="654346" cy="369332"/>
          </a:xfrm>
          <a:prstGeom prst="rect">
            <a:avLst/>
          </a:prstGeom>
          <a:noFill/>
        </p:spPr>
        <p:txBody>
          <a:bodyPr wrap="none" rtlCol="0">
            <a:spAutoFit/>
          </a:bodyPr>
          <a:lstStyle/>
          <a:p>
            <a:r>
              <a:rPr lang="en-US" dirty="0">
                <a:solidFill>
                  <a:srgbClr val="FF0000"/>
                </a:solidFill>
              </a:rPr>
              <a:t>X2=1</a:t>
            </a:r>
          </a:p>
        </p:txBody>
      </p:sp>
      <p:sp>
        <p:nvSpPr>
          <p:cNvPr id="60" name="TextBox 59"/>
          <p:cNvSpPr txBox="1"/>
          <p:nvPr/>
        </p:nvSpPr>
        <p:spPr>
          <a:xfrm>
            <a:off x="8001000" y="2027794"/>
            <a:ext cx="654346" cy="369332"/>
          </a:xfrm>
          <a:prstGeom prst="rect">
            <a:avLst/>
          </a:prstGeom>
          <a:noFill/>
        </p:spPr>
        <p:txBody>
          <a:bodyPr wrap="none" rtlCol="0">
            <a:spAutoFit/>
          </a:bodyPr>
          <a:lstStyle/>
          <a:p>
            <a:r>
              <a:rPr lang="en-US" dirty="0"/>
              <a:t>X2=4</a:t>
            </a:r>
          </a:p>
        </p:txBody>
      </p:sp>
      <p:sp>
        <p:nvSpPr>
          <p:cNvPr id="66" name="TextBox 65"/>
          <p:cNvSpPr txBox="1"/>
          <p:nvPr/>
        </p:nvSpPr>
        <p:spPr>
          <a:xfrm>
            <a:off x="3200401" y="6172200"/>
            <a:ext cx="4988545" cy="369332"/>
          </a:xfrm>
          <a:prstGeom prst="rect">
            <a:avLst/>
          </a:prstGeom>
          <a:noFill/>
        </p:spPr>
        <p:txBody>
          <a:bodyPr wrap="none" rtlCol="0">
            <a:spAutoFit/>
          </a:bodyPr>
          <a:lstStyle/>
          <a:p>
            <a:r>
              <a:rPr lang="en-US" dirty="0"/>
              <a:t>Tree organization of 4 queens solution space in DFS</a:t>
            </a:r>
          </a:p>
        </p:txBody>
      </p:sp>
      <p:sp>
        <p:nvSpPr>
          <p:cNvPr id="49" name="TextBox 48"/>
          <p:cNvSpPr txBox="1"/>
          <p:nvPr/>
        </p:nvSpPr>
        <p:spPr>
          <a:xfrm>
            <a:off x="6185053" y="2124136"/>
            <a:ext cx="654346" cy="369332"/>
          </a:xfrm>
          <a:prstGeom prst="rect">
            <a:avLst/>
          </a:prstGeom>
          <a:noFill/>
        </p:spPr>
        <p:txBody>
          <a:bodyPr wrap="none" rtlCol="0">
            <a:spAutoFit/>
          </a:bodyPr>
          <a:lstStyle/>
          <a:p>
            <a:r>
              <a:rPr lang="en-US" dirty="0"/>
              <a:t>X2=2</a:t>
            </a:r>
          </a:p>
        </p:txBody>
      </p:sp>
      <p:sp>
        <p:nvSpPr>
          <p:cNvPr id="53" name="TextBox 52"/>
          <p:cNvSpPr txBox="1"/>
          <p:nvPr/>
        </p:nvSpPr>
        <p:spPr>
          <a:xfrm>
            <a:off x="3236508" y="3069263"/>
            <a:ext cx="654346" cy="369332"/>
          </a:xfrm>
          <a:prstGeom prst="rect">
            <a:avLst/>
          </a:prstGeom>
          <a:noFill/>
        </p:spPr>
        <p:txBody>
          <a:bodyPr wrap="none" rtlCol="0">
            <a:spAutoFit/>
          </a:bodyPr>
          <a:lstStyle/>
          <a:p>
            <a:r>
              <a:rPr lang="en-US" dirty="0">
                <a:solidFill>
                  <a:srgbClr val="FF0000"/>
                </a:solidFill>
              </a:rPr>
              <a:t>X3=4</a:t>
            </a:r>
          </a:p>
        </p:txBody>
      </p:sp>
      <p:sp>
        <p:nvSpPr>
          <p:cNvPr id="89" name="Oval 88"/>
          <p:cNvSpPr/>
          <p:nvPr/>
        </p:nvSpPr>
        <p:spPr>
          <a:xfrm>
            <a:off x="1563212" y="3632332"/>
            <a:ext cx="574208" cy="5584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36</a:t>
            </a:r>
          </a:p>
        </p:txBody>
      </p:sp>
      <p:sp>
        <p:nvSpPr>
          <p:cNvPr id="90" name="Oval 89"/>
          <p:cNvSpPr/>
          <p:nvPr/>
        </p:nvSpPr>
        <p:spPr>
          <a:xfrm>
            <a:off x="1543372" y="5078733"/>
            <a:ext cx="574208" cy="5584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37</a:t>
            </a:r>
          </a:p>
        </p:txBody>
      </p:sp>
      <p:sp>
        <p:nvSpPr>
          <p:cNvPr id="92" name="Oval 91"/>
          <p:cNvSpPr/>
          <p:nvPr/>
        </p:nvSpPr>
        <p:spPr>
          <a:xfrm>
            <a:off x="3385496" y="3593900"/>
            <a:ext cx="574208" cy="5584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38</a:t>
            </a:r>
          </a:p>
        </p:txBody>
      </p:sp>
      <p:sp>
        <p:nvSpPr>
          <p:cNvPr id="93" name="Oval 92"/>
          <p:cNvSpPr/>
          <p:nvPr/>
        </p:nvSpPr>
        <p:spPr>
          <a:xfrm>
            <a:off x="3396850" y="5062314"/>
            <a:ext cx="574208" cy="5584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39</a:t>
            </a:r>
          </a:p>
        </p:txBody>
      </p:sp>
      <p:sp>
        <p:nvSpPr>
          <p:cNvPr id="103" name="Oval 102"/>
          <p:cNvSpPr/>
          <p:nvPr/>
        </p:nvSpPr>
        <p:spPr>
          <a:xfrm>
            <a:off x="4981920" y="3560395"/>
            <a:ext cx="543676" cy="541214"/>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41</a:t>
            </a:r>
          </a:p>
        </p:txBody>
      </p:sp>
      <p:sp>
        <p:nvSpPr>
          <p:cNvPr id="104" name="Oval 103"/>
          <p:cNvSpPr/>
          <p:nvPr/>
        </p:nvSpPr>
        <p:spPr>
          <a:xfrm>
            <a:off x="4941290" y="5059141"/>
            <a:ext cx="624937" cy="578019"/>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42</a:t>
            </a:r>
          </a:p>
        </p:txBody>
      </p:sp>
      <p:sp>
        <p:nvSpPr>
          <p:cNvPr id="105" name="Oval 104"/>
          <p:cNvSpPr/>
          <p:nvPr/>
        </p:nvSpPr>
        <p:spPr>
          <a:xfrm>
            <a:off x="6839399" y="4994511"/>
            <a:ext cx="713096" cy="64264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44</a:t>
            </a:r>
          </a:p>
        </p:txBody>
      </p:sp>
      <p:sp>
        <p:nvSpPr>
          <p:cNvPr id="106" name="Oval 105"/>
          <p:cNvSpPr/>
          <p:nvPr/>
        </p:nvSpPr>
        <p:spPr>
          <a:xfrm>
            <a:off x="9735194" y="5093661"/>
            <a:ext cx="713096" cy="64264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49</a:t>
            </a:r>
          </a:p>
        </p:txBody>
      </p:sp>
      <p:sp>
        <p:nvSpPr>
          <p:cNvPr id="135" name="TextBox 134"/>
          <p:cNvSpPr txBox="1"/>
          <p:nvPr/>
        </p:nvSpPr>
        <p:spPr>
          <a:xfrm>
            <a:off x="1601361" y="3076240"/>
            <a:ext cx="654346" cy="369332"/>
          </a:xfrm>
          <a:prstGeom prst="rect">
            <a:avLst/>
          </a:prstGeom>
          <a:noFill/>
        </p:spPr>
        <p:txBody>
          <a:bodyPr wrap="none" rtlCol="0">
            <a:spAutoFit/>
          </a:bodyPr>
          <a:lstStyle/>
          <a:p>
            <a:r>
              <a:rPr lang="en-US" dirty="0"/>
              <a:t>X3=2</a:t>
            </a:r>
          </a:p>
        </p:txBody>
      </p:sp>
      <p:sp>
        <p:nvSpPr>
          <p:cNvPr id="136" name="TextBox 135"/>
          <p:cNvSpPr txBox="1"/>
          <p:nvPr/>
        </p:nvSpPr>
        <p:spPr>
          <a:xfrm>
            <a:off x="6610580" y="3066371"/>
            <a:ext cx="654346" cy="369332"/>
          </a:xfrm>
          <a:prstGeom prst="rect">
            <a:avLst/>
          </a:prstGeom>
          <a:noFill/>
        </p:spPr>
        <p:txBody>
          <a:bodyPr wrap="none" rtlCol="0">
            <a:spAutoFit/>
          </a:bodyPr>
          <a:lstStyle/>
          <a:p>
            <a:r>
              <a:rPr lang="en-US" dirty="0"/>
              <a:t>X3=4</a:t>
            </a:r>
          </a:p>
        </p:txBody>
      </p:sp>
      <p:sp>
        <p:nvSpPr>
          <p:cNvPr id="137" name="TextBox 136"/>
          <p:cNvSpPr txBox="1"/>
          <p:nvPr/>
        </p:nvSpPr>
        <p:spPr>
          <a:xfrm>
            <a:off x="5033982" y="3058154"/>
            <a:ext cx="654346" cy="369332"/>
          </a:xfrm>
          <a:prstGeom prst="rect">
            <a:avLst/>
          </a:prstGeom>
          <a:noFill/>
        </p:spPr>
        <p:txBody>
          <a:bodyPr wrap="none" rtlCol="0">
            <a:spAutoFit/>
          </a:bodyPr>
          <a:lstStyle/>
          <a:p>
            <a:r>
              <a:rPr lang="en-US" dirty="0"/>
              <a:t>X3=1</a:t>
            </a:r>
          </a:p>
        </p:txBody>
      </p:sp>
      <p:sp>
        <p:nvSpPr>
          <p:cNvPr id="138" name="TextBox 137"/>
          <p:cNvSpPr txBox="1"/>
          <p:nvPr/>
        </p:nvSpPr>
        <p:spPr>
          <a:xfrm>
            <a:off x="9989935" y="3164655"/>
            <a:ext cx="654346" cy="369332"/>
          </a:xfrm>
          <a:prstGeom prst="rect">
            <a:avLst/>
          </a:prstGeom>
          <a:noFill/>
        </p:spPr>
        <p:txBody>
          <a:bodyPr wrap="none" rtlCol="0">
            <a:spAutoFit/>
          </a:bodyPr>
          <a:lstStyle/>
          <a:p>
            <a:r>
              <a:rPr lang="en-US" dirty="0"/>
              <a:t>X3=2</a:t>
            </a:r>
          </a:p>
        </p:txBody>
      </p:sp>
      <p:sp>
        <p:nvSpPr>
          <p:cNvPr id="139" name="TextBox 138"/>
          <p:cNvSpPr txBox="1"/>
          <p:nvPr/>
        </p:nvSpPr>
        <p:spPr>
          <a:xfrm>
            <a:off x="8601538" y="3164655"/>
            <a:ext cx="654346" cy="369332"/>
          </a:xfrm>
          <a:prstGeom prst="rect">
            <a:avLst/>
          </a:prstGeom>
          <a:noFill/>
        </p:spPr>
        <p:txBody>
          <a:bodyPr wrap="none" rtlCol="0">
            <a:spAutoFit/>
          </a:bodyPr>
          <a:lstStyle/>
          <a:p>
            <a:r>
              <a:rPr lang="en-US" dirty="0"/>
              <a:t>X3=1</a:t>
            </a:r>
          </a:p>
        </p:txBody>
      </p:sp>
      <p:sp>
        <p:nvSpPr>
          <p:cNvPr id="140" name="TextBox 139"/>
          <p:cNvSpPr txBox="1"/>
          <p:nvPr/>
        </p:nvSpPr>
        <p:spPr>
          <a:xfrm>
            <a:off x="7203015" y="4435583"/>
            <a:ext cx="654346" cy="369332"/>
          </a:xfrm>
          <a:prstGeom prst="rect">
            <a:avLst/>
          </a:prstGeom>
          <a:noFill/>
        </p:spPr>
        <p:txBody>
          <a:bodyPr wrap="none" rtlCol="0">
            <a:spAutoFit/>
          </a:bodyPr>
          <a:lstStyle/>
          <a:p>
            <a:r>
              <a:rPr lang="en-US" dirty="0"/>
              <a:t>X4=1</a:t>
            </a:r>
          </a:p>
        </p:txBody>
      </p:sp>
      <p:sp>
        <p:nvSpPr>
          <p:cNvPr id="141" name="TextBox 140"/>
          <p:cNvSpPr txBox="1"/>
          <p:nvPr/>
        </p:nvSpPr>
        <p:spPr>
          <a:xfrm>
            <a:off x="8560305" y="4500987"/>
            <a:ext cx="654346" cy="369332"/>
          </a:xfrm>
          <a:prstGeom prst="rect">
            <a:avLst/>
          </a:prstGeom>
          <a:noFill/>
        </p:spPr>
        <p:txBody>
          <a:bodyPr wrap="none" rtlCol="0">
            <a:spAutoFit/>
          </a:bodyPr>
          <a:lstStyle/>
          <a:p>
            <a:r>
              <a:rPr lang="en-US" dirty="0"/>
              <a:t>X4=2</a:t>
            </a:r>
          </a:p>
        </p:txBody>
      </p:sp>
      <p:sp>
        <p:nvSpPr>
          <p:cNvPr id="142" name="TextBox 141"/>
          <p:cNvSpPr txBox="1"/>
          <p:nvPr/>
        </p:nvSpPr>
        <p:spPr>
          <a:xfrm>
            <a:off x="5307824" y="4451984"/>
            <a:ext cx="654346" cy="369332"/>
          </a:xfrm>
          <a:prstGeom prst="rect">
            <a:avLst/>
          </a:prstGeom>
          <a:noFill/>
        </p:spPr>
        <p:txBody>
          <a:bodyPr wrap="none" rtlCol="0">
            <a:spAutoFit/>
          </a:bodyPr>
          <a:lstStyle/>
          <a:p>
            <a:r>
              <a:rPr lang="en-US" dirty="0"/>
              <a:t>X4=4</a:t>
            </a:r>
          </a:p>
        </p:txBody>
      </p:sp>
      <p:sp>
        <p:nvSpPr>
          <p:cNvPr id="143" name="TextBox 142"/>
          <p:cNvSpPr txBox="1"/>
          <p:nvPr/>
        </p:nvSpPr>
        <p:spPr>
          <a:xfrm>
            <a:off x="1900939" y="4500987"/>
            <a:ext cx="654346" cy="369332"/>
          </a:xfrm>
          <a:prstGeom prst="rect">
            <a:avLst/>
          </a:prstGeom>
          <a:noFill/>
        </p:spPr>
        <p:txBody>
          <a:bodyPr wrap="none" rtlCol="0">
            <a:spAutoFit/>
          </a:bodyPr>
          <a:lstStyle/>
          <a:p>
            <a:r>
              <a:rPr lang="en-US" dirty="0"/>
              <a:t>X4=4</a:t>
            </a:r>
          </a:p>
        </p:txBody>
      </p:sp>
      <p:sp>
        <p:nvSpPr>
          <p:cNvPr id="144" name="TextBox 143"/>
          <p:cNvSpPr txBox="1"/>
          <p:nvPr/>
        </p:nvSpPr>
        <p:spPr>
          <a:xfrm>
            <a:off x="3722336" y="4459562"/>
            <a:ext cx="654346" cy="369332"/>
          </a:xfrm>
          <a:prstGeom prst="rect">
            <a:avLst/>
          </a:prstGeom>
          <a:noFill/>
        </p:spPr>
        <p:txBody>
          <a:bodyPr wrap="none" rtlCol="0">
            <a:spAutoFit/>
          </a:bodyPr>
          <a:lstStyle/>
          <a:p>
            <a:r>
              <a:rPr lang="en-US" dirty="0">
                <a:solidFill>
                  <a:srgbClr val="FF0000"/>
                </a:solidFill>
              </a:rPr>
              <a:t>X4=2</a:t>
            </a:r>
          </a:p>
        </p:txBody>
      </p:sp>
      <p:cxnSp>
        <p:nvCxnSpPr>
          <p:cNvPr id="3" name="Straight Connector 2"/>
          <p:cNvCxnSpPr>
            <a:stCxn id="4" idx="4"/>
          </p:cNvCxnSpPr>
          <p:nvPr/>
        </p:nvCxnSpPr>
        <p:spPr>
          <a:xfrm>
            <a:off x="6096000" y="734705"/>
            <a:ext cx="11242" cy="753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6"/>
            <a:endCxn id="9" idx="1"/>
          </p:cNvCxnSpPr>
          <p:nvPr/>
        </p:nvCxnSpPr>
        <p:spPr>
          <a:xfrm>
            <a:off x="6469883" y="1737811"/>
            <a:ext cx="2872867" cy="1180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5" idx="2"/>
            <a:endCxn id="7" idx="0"/>
          </p:cNvCxnSpPr>
          <p:nvPr/>
        </p:nvCxnSpPr>
        <p:spPr>
          <a:xfrm flipH="1">
            <a:off x="2702369" y="1737811"/>
            <a:ext cx="3154626" cy="1091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4"/>
            <a:endCxn id="8" idx="0"/>
          </p:cNvCxnSpPr>
          <p:nvPr/>
        </p:nvCxnSpPr>
        <p:spPr>
          <a:xfrm>
            <a:off x="6163439" y="1997974"/>
            <a:ext cx="21614" cy="597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7" idx="2"/>
            <a:endCxn id="89" idx="0"/>
          </p:cNvCxnSpPr>
          <p:nvPr/>
        </p:nvCxnSpPr>
        <p:spPr>
          <a:xfrm flipH="1">
            <a:off x="1850317" y="3108208"/>
            <a:ext cx="564949" cy="524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7" idx="6"/>
            <a:endCxn id="92" idx="0"/>
          </p:cNvCxnSpPr>
          <p:nvPr/>
        </p:nvCxnSpPr>
        <p:spPr>
          <a:xfrm>
            <a:off x="2989474" y="3108208"/>
            <a:ext cx="683127" cy="485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8" idx="3"/>
            <a:endCxn id="103" idx="0"/>
          </p:cNvCxnSpPr>
          <p:nvPr/>
        </p:nvCxnSpPr>
        <p:spPr>
          <a:xfrm flipH="1">
            <a:off x="5253759" y="3057093"/>
            <a:ext cx="739077" cy="503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8" idx="5"/>
            <a:endCxn id="11" idx="1"/>
          </p:cNvCxnSpPr>
          <p:nvPr/>
        </p:nvCxnSpPr>
        <p:spPr>
          <a:xfrm>
            <a:off x="6377271" y="3057094"/>
            <a:ext cx="566558" cy="5466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9" idx="3"/>
            <a:endCxn id="12" idx="7"/>
          </p:cNvCxnSpPr>
          <p:nvPr/>
        </p:nvCxnSpPr>
        <p:spPr>
          <a:xfrm flipH="1">
            <a:off x="8800571" y="3349321"/>
            <a:ext cx="542178" cy="362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9" idx="4"/>
            <a:endCxn id="90" idx="0"/>
          </p:cNvCxnSpPr>
          <p:nvPr/>
        </p:nvCxnSpPr>
        <p:spPr>
          <a:xfrm flipH="1">
            <a:off x="1830476" y="4190759"/>
            <a:ext cx="19840" cy="887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92" idx="4"/>
            <a:endCxn id="93" idx="0"/>
          </p:cNvCxnSpPr>
          <p:nvPr/>
        </p:nvCxnSpPr>
        <p:spPr>
          <a:xfrm>
            <a:off x="3672600" y="4152326"/>
            <a:ext cx="11354" cy="90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03" idx="4"/>
            <a:endCxn id="104" idx="0"/>
          </p:cNvCxnSpPr>
          <p:nvPr/>
        </p:nvCxnSpPr>
        <p:spPr>
          <a:xfrm>
            <a:off x="5253758" y="4101610"/>
            <a:ext cx="0" cy="957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1" idx="4"/>
            <a:endCxn id="105" idx="0"/>
          </p:cNvCxnSpPr>
          <p:nvPr/>
        </p:nvCxnSpPr>
        <p:spPr>
          <a:xfrm>
            <a:off x="7195947" y="4152327"/>
            <a:ext cx="0" cy="842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12" idx="4"/>
            <a:endCxn id="26" idx="0"/>
          </p:cNvCxnSpPr>
          <p:nvPr/>
        </p:nvCxnSpPr>
        <p:spPr>
          <a:xfrm>
            <a:off x="8590760" y="4232303"/>
            <a:ext cx="21556" cy="846430"/>
          </a:xfrm>
          <a:prstGeom prst="line">
            <a:avLst/>
          </a:prstGeom>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10091742" y="4503801"/>
            <a:ext cx="654346" cy="369332"/>
          </a:xfrm>
          <a:prstGeom prst="rect">
            <a:avLst/>
          </a:prstGeom>
          <a:noFill/>
        </p:spPr>
        <p:txBody>
          <a:bodyPr wrap="none" rtlCol="0">
            <a:spAutoFit/>
          </a:bodyPr>
          <a:lstStyle/>
          <a:p>
            <a:r>
              <a:rPr lang="en-US" dirty="0"/>
              <a:t>X4=1</a:t>
            </a:r>
          </a:p>
        </p:txBody>
      </p:sp>
      <p:cxnSp>
        <p:nvCxnSpPr>
          <p:cNvPr id="82" name="Straight Connector 81"/>
          <p:cNvCxnSpPr>
            <a:stCxn id="13" idx="4"/>
            <a:endCxn id="106" idx="0"/>
          </p:cNvCxnSpPr>
          <p:nvPr/>
        </p:nvCxnSpPr>
        <p:spPr>
          <a:xfrm>
            <a:off x="10091742" y="4321577"/>
            <a:ext cx="0" cy="772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5"/>
            <a:endCxn id="13" idx="7"/>
          </p:cNvCxnSpPr>
          <p:nvPr/>
        </p:nvCxnSpPr>
        <p:spPr>
          <a:xfrm>
            <a:off x="9796744" y="3349321"/>
            <a:ext cx="536661" cy="4519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040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791200" y="125104"/>
            <a:ext cx="609600" cy="6096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Oval 4"/>
          <p:cNvSpPr/>
          <p:nvPr/>
        </p:nvSpPr>
        <p:spPr>
          <a:xfrm>
            <a:off x="5856996" y="1477648"/>
            <a:ext cx="612887" cy="5203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50</a:t>
            </a:r>
          </a:p>
        </p:txBody>
      </p:sp>
      <p:sp>
        <p:nvSpPr>
          <p:cNvPr id="7" name="Oval 6"/>
          <p:cNvSpPr/>
          <p:nvPr/>
        </p:nvSpPr>
        <p:spPr>
          <a:xfrm>
            <a:off x="2415265" y="2828995"/>
            <a:ext cx="574208" cy="5584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51</a:t>
            </a:r>
          </a:p>
        </p:txBody>
      </p:sp>
      <p:sp>
        <p:nvSpPr>
          <p:cNvPr id="8" name="Oval 7"/>
          <p:cNvSpPr/>
          <p:nvPr/>
        </p:nvSpPr>
        <p:spPr>
          <a:xfrm>
            <a:off x="5913215" y="2595138"/>
            <a:ext cx="543676" cy="541214"/>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56</a:t>
            </a:r>
          </a:p>
        </p:txBody>
      </p:sp>
      <p:sp>
        <p:nvSpPr>
          <p:cNvPr id="9" name="Oval 8"/>
          <p:cNvSpPr/>
          <p:nvPr/>
        </p:nvSpPr>
        <p:spPr>
          <a:xfrm>
            <a:off x="9248724" y="2828995"/>
            <a:ext cx="642044" cy="6096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61</a:t>
            </a:r>
          </a:p>
        </p:txBody>
      </p:sp>
      <p:sp>
        <p:nvSpPr>
          <p:cNvPr id="11" name="Oval 10"/>
          <p:cNvSpPr/>
          <p:nvPr/>
        </p:nvSpPr>
        <p:spPr>
          <a:xfrm>
            <a:off x="6839399" y="3509678"/>
            <a:ext cx="713096" cy="64264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59</a:t>
            </a:r>
          </a:p>
        </p:txBody>
      </p:sp>
      <p:sp>
        <p:nvSpPr>
          <p:cNvPr id="12" name="Oval 11"/>
          <p:cNvSpPr/>
          <p:nvPr/>
        </p:nvSpPr>
        <p:spPr>
          <a:xfrm>
            <a:off x="8294042" y="3622703"/>
            <a:ext cx="593436" cy="6096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62</a:t>
            </a:r>
          </a:p>
        </p:txBody>
      </p:sp>
      <p:sp>
        <p:nvSpPr>
          <p:cNvPr id="13" name="Oval 12"/>
          <p:cNvSpPr/>
          <p:nvPr/>
        </p:nvSpPr>
        <p:spPr>
          <a:xfrm>
            <a:off x="9749980" y="3711977"/>
            <a:ext cx="683525" cy="6096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64</a:t>
            </a:r>
          </a:p>
        </p:txBody>
      </p:sp>
      <p:sp>
        <p:nvSpPr>
          <p:cNvPr id="26" name="Oval 25"/>
          <p:cNvSpPr/>
          <p:nvPr/>
        </p:nvSpPr>
        <p:spPr>
          <a:xfrm>
            <a:off x="8248227" y="5078733"/>
            <a:ext cx="728179" cy="6096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63</a:t>
            </a:r>
          </a:p>
        </p:txBody>
      </p:sp>
      <p:sp>
        <p:nvSpPr>
          <p:cNvPr id="57" name="TextBox 56"/>
          <p:cNvSpPr txBox="1"/>
          <p:nvPr/>
        </p:nvSpPr>
        <p:spPr>
          <a:xfrm>
            <a:off x="6185053" y="865690"/>
            <a:ext cx="654346" cy="369332"/>
          </a:xfrm>
          <a:prstGeom prst="rect">
            <a:avLst/>
          </a:prstGeom>
          <a:noFill/>
        </p:spPr>
        <p:txBody>
          <a:bodyPr wrap="none" rtlCol="0">
            <a:spAutoFit/>
          </a:bodyPr>
          <a:lstStyle/>
          <a:p>
            <a:r>
              <a:rPr lang="en-US" dirty="0"/>
              <a:t>X1=4</a:t>
            </a:r>
          </a:p>
        </p:txBody>
      </p:sp>
      <p:sp>
        <p:nvSpPr>
          <p:cNvPr id="59" name="TextBox 58"/>
          <p:cNvSpPr txBox="1"/>
          <p:nvPr/>
        </p:nvSpPr>
        <p:spPr>
          <a:xfrm>
            <a:off x="3466568" y="2041577"/>
            <a:ext cx="654346" cy="369332"/>
          </a:xfrm>
          <a:prstGeom prst="rect">
            <a:avLst/>
          </a:prstGeom>
          <a:noFill/>
        </p:spPr>
        <p:txBody>
          <a:bodyPr wrap="none" rtlCol="0">
            <a:spAutoFit/>
          </a:bodyPr>
          <a:lstStyle/>
          <a:p>
            <a:r>
              <a:rPr lang="en-US" dirty="0"/>
              <a:t>X2=1</a:t>
            </a:r>
          </a:p>
        </p:txBody>
      </p:sp>
      <p:sp>
        <p:nvSpPr>
          <p:cNvPr id="60" name="TextBox 59"/>
          <p:cNvSpPr txBox="1"/>
          <p:nvPr/>
        </p:nvSpPr>
        <p:spPr>
          <a:xfrm>
            <a:off x="8001000" y="2027794"/>
            <a:ext cx="654346" cy="369332"/>
          </a:xfrm>
          <a:prstGeom prst="rect">
            <a:avLst/>
          </a:prstGeom>
          <a:noFill/>
        </p:spPr>
        <p:txBody>
          <a:bodyPr wrap="none" rtlCol="0">
            <a:spAutoFit/>
          </a:bodyPr>
          <a:lstStyle/>
          <a:p>
            <a:r>
              <a:rPr lang="en-US" dirty="0"/>
              <a:t>X2=3</a:t>
            </a:r>
          </a:p>
        </p:txBody>
      </p:sp>
      <p:sp>
        <p:nvSpPr>
          <p:cNvPr id="66" name="TextBox 65"/>
          <p:cNvSpPr txBox="1"/>
          <p:nvPr/>
        </p:nvSpPr>
        <p:spPr>
          <a:xfrm>
            <a:off x="3200401" y="6172200"/>
            <a:ext cx="4988545" cy="369332"/>
          </a:xfrm>
          <a:prstGeom prst="rect">
            <a:avLst/>
          </a:prstGeom>
          <a:noFill/>
        </p:spPr>
        <p:txBody>
          <a:bodyPr wrap="none" rtlCol="0">
            <a:spAutoFit/>
          </a:bodyPr>
          <a:lstStyle/>
          <a:p>
            <a:r>
              <a:rPr lang="en-US" dirty="0"/>
              <a:t>Tree organization of 4 queens solution space in DFS</a:t>
            </a:r>
          </a:p>
        </p:txBody>
      </p:sp>
      <p:sp>
        <p:nvSpPr>
          <p:cNvPr id="49" name="TextBox 48"/>
          <p:cNvSpPr txBox="1"/>
          <p:nvPr/>
        </p:nvSpPr>
        <p:spPr>
          <a:xfrm>
            <a:off x="6185053" y="2124136"/>
            <a:ext cx="654346" cy="369332"/>
          </a:xfrm>
          <a:prstGeom prst="rect">
            <a:avLst/>
          </a:prstGeom>
          <a:noFill/>
        </p:spPr>
        <p:txBody>
          <a:bodyPr wrap="none" rtlCol="0">
            <a:spAutoFit/>
          </a:bodyPr>
          <a:lstStyle/>
          <a:p>
            <a:r>
              <a:rPr lang="en-US" dirty="0"/>
              <a:t>X2=2</a:t>
            </a:r>
          </a:p>
        </p:txBody>
      </p:sp>
      <p:sp>
        <p:nvSpPr>
          <p:cNvPr id="53" name="TextBox 52"/>
          <p:cNvSpPr txBox="1"/>
          <p:nvPr/>
        </p:nvSpPr>
        <p:spPr>
          <a:xfrm>
            <a:off x="3236508" y="3069263"/>
            <a:ext cx="654346" cy="369332"/>
          </a:xfrm>
          <a:prstGeom prst="rect">
            <a:avLst/>
          </a:prstGeom>
          <a:noFill/>
        </p:spPr>
        <p:txBody>
          <a:bodyPr wrap="none" rtlCol="0">
            <a:spAutoFit/>
          </a:bodyPr>
          <a:lstStyle/>
          <a:p>
            <a:r>
              <a:rPr lang="en-US" dirty="0"/>
              <a:t>X3=3</a:t>
            </a:r>
          </a:p>
        </p:txBody>
      </p:sp>
      <p:sp>
        <p:nvSpPr>
          <p:cNvPr id="89" name="Oval 88"/>
          <p:cNvSpPr/>
          <p:nvPr/>
        </p:nvSpPr>
        <p:spPr>
          <a:xfrm>
            <a:off x="1563212" y="3632332"/>
            <a:ext cx="574208" cy="5584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52</a:t>
            </a:r>
          </a:p>
        </p:txBody>
      </p:sp>
      <p:sp>
        <p:nvSpPr>
          <p:cNvPr id="90" name="Oval 89"/>
          <p:cNvSpPr/>
          <p:nvPr/>
        </p:nvSpPr>
        <p:spPr>
          <a:xfrm>
            <a:off x="1543372" y="5078733"/>
            <a:ext cx="574208" cy="5584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53</a:t>
            </a:r>
          </a:p>
        </p:txBody>
      </p:sp>
      <p:sp>
        <p:nvSpPr>
          <p:cNvPr id="92" name="Oval 91"/>
          <p:cNvSpPr/>
          <p:nvPr/>
        </p:nvSpPr>
        <p:spPr>
          <a:xfrm>
            <a:off x="3385496" y="3593900"/>
            <a:ext cx="574208" cy="5584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54</a:t>
            </a:r>
          </a:p>
        </p:txBody>
      </p:sp>
      <p:sp>
        <p:nvSpPr>
          <p:cNvPr id="93" name="Oval 92"/>
          <p:cNvSpPr/>
          <p:nvPr/>
        </p:nvSpPr>
        <p:spPr>
          <a:xfrm>
            <a:off x="3396850" y="5062314"/>
            <a:ext cx="574208" cy="558426"/>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55</a:t>
            </a:r>
          </a:p>
        </p:txBody>
      </p:sp>
      <p:sp>
        <p:nvSpPr>
          <p:cNvPr id="103" name="Oval 102"/>
          <p:cNvSpPr/>
          <p:nvPr/>
        </p:nvSpPr>
        <p:spPr>
          <a:xfrm>
            <a:off x="4981920" y="3560395"/>
            <a:ext cx="543676" cy="541214"/>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57</a:t>
            </a:r>
          </a:p>
        </p:txBody>
      </p:sp>
      <p:sp>
        <p:nvSpPr>
          <p:cNvPr id="104" name="Oval 103"/>
          <p:cNvSpPr/>
          <p:nvPr/>
        </p:nvSpPr>
        <p:spPr>
          <a:xfrm>
            <a:off x="4941290" y="5059141"/>
            <a:ext cx="624937" cy="578019"/>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58</a:t>
            </a:r>
          </a:p>
        </p:txBody>
      </p:sp>
      <p:sp>
        <p:nvSpPr>
          <p:cNvPr id="105" name="Oval 104"/>
          <p:cNvSpPr/>
          <p:nvPr/>
        </p:nvSpPr>
        <p:spPr>
          <a:xfrm>
            <a:off x="6839399" y="4994511"/>
            <a:ext cx="713096" cy="64264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a:t>
            </a:r>
          </a:p>
        </p:txBody>
      </p:sp>
      <p:sp>
        <p:nvSpPr>
          <p:cNvPr id="106" name="Oval 105"/>
          <p:cNvSpPr/>
          <p:nvPr/>
        </p:nvSpPr>
        <p:spPr>
          <a:xfrm>
            <a:off x="9735194" y="5093661"/>
            <a:ext cx="713096" cy="64264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65</a:t>
            </a:r>
          </a:p>
        </p:txBody>
      </p:sp>
      <p:sp>
        <p:nvSpPr>
          <p:cNvPr id="135" name="TextBox 134"/>
          <p:cNvSpPr txBox="1"/>
          <p:nvPr/>
        </p:nvSpPr>
        <p:spPr>
          <a:xfrm>
            <a:off x="1601361" y="3076240"/>
            <a:ext cx="654346" cy="369332"/>
          </a:xfrm>
          <a:prstGeom prst="rect">
            <a:avLst/>
          </a:prstGeom>
          <a:noFill/>
        </p:spPr>
        <p:txBody>
          <a:bodyPr wrap="none" rtlCol="0">
            <a:spAutoFit/>
          </a:bodyPr>
          <a:lstStyle/>
          <a:p>
            <a:r>
              <a:rPr lang="en-US" dirty="0"/>
              <a:t>X3=2</a:t>
            </a:r>
          </a:p>
        </p:txBody>
      </p:sp>
      <p:sp>
        <p:nvSpPr>
          <p:cNvPr id="136" name="TextBox 135"/>
          <p:cNvSpPr txBox="1"/>
          <p:nvPr/>
        </p:nvSpPr>
        <p:spPr>
          <a:xfrm>
            <a:off x="6610580" y="3066371"/>
            <a:ext cx="654346" cy="369332"/>
          </a:xfrm>
          <a:prstGeom prst="rect">
            <a:avLst/>
          </a:prstGeom>
          <a:noFill/>
        </p:spPr>
        <p:txBody>
          <a:bodyPr wrap="none" rtlCol="0">
            <a:spAutoFit/>
          </a:bodyPr>
          <a:lstStyle/>
          <a:p>
            <a:r>
              <a:rPr lang="en-US" dirty="0"/>
              <a:t>X3=3</a:t>
            </a:r>
          </a:p>
        </p:txBody>
      </p:sp>
      <p:sp>
        <p:nvSpPr>
          <p:cNvPr id="137" name="TextBox 136"/>
          <p:cNvSpPr txBox="1"/>
          <p:nvPr/>
        </p:nvSpPr>
        <p:spPr>
          <a:xfrm>
            <a:off x="5033982" y="3058154"/>
            <a:ext cx="654346" cy="369332"/>
          </a:xfrm>
          <a:prstGeom prst="rect">
            <a:avLst/>
          </a:prstGeom>
          <a:noFill/>
        </p:spPr>
        <p:txBody>
          <a:bodyPr wrap="none" rtlCol="0">
            <a:spAutoFit/>
          </a:bodyPr>
          <a:lstStyle/>
          <a:p>
            <a:r>
              <a:rPr lang="en-US" dirty="0"/>
              <a:t>X3=1</a:t>
            </a:r>
          </a:p>
        </p:txBody>
      </p:sp>
      <p:sp>
        <p:nvSpPr>
          <p:cNvPr id="138" name="TextBox 137"/>
          <p:cNvSpPr txBox="1"/>
          <p:nvPr/>
        </p:nvSpPr>
        <p:spPr>
          <a:xfrm>
            <a:off x="9989935" y="3164655"/>
            <a:ext cx="654346" cy="369332"/>
          </a:xfrm>
          <a:prstGeom prst="rect">
            <a:avLst/>
          </a:prstGeom>
          <a:noFill/>
        </p:spPr>
        <p:txBody>
          <a:bodyPr wrap="none" rtlCol="0">
            <a:spAutoFit/>
          </a:bodyPr>
          <a:lstStyle/>
          <a:p>
            <a:r>
              <a:rPr lang="en-US" dirty="0"/>
              <a:t>X3=2</a:t>
            </a:r>
          </a:p>
        </p:txBody>
      </p:sp>
      <p:sp>
        <p:nvSpPr>
          <p:cNvPr id="139" name="TextBox 138"/>
          <p:cNvSpPr txBox="1"/>
          <p:nvPr/>
        </p:nvSpPr>
        <p:spPr>
          <a:xfrm>
            <a:off x="8601538" y="3164655"/>
            <a:ext cx="654346" cy="369332"/>
          </a:xfrm>
          <a:prstGeom prst="rect">
            <a:avLst/>
          </a:prstGeom>
          <a:noFill/>
        </p:spPr>
        <p:txBody>
          <a:bodyPr wrap="none" rtlCol="0">
            <a:spAutoFit/>
          </a:bodyPr>
          <a:lstStyle/>
          <a:p>
            <a:r>
              <a:rPr lang="en-US" dirty="0"/>
              <a:t>X3=1</a:t>
            </a:r>
          </a:p>
        </p:txBody>
      </p:sp>
      <p:sp>
        <p:nvSpPr>
          <p:cNvPr id="140" name="TextBox 139"/>
          <p:cNvSpPr txBox="1"/>
          <p:nvPr/>
        </p:nvSpPr>
        <p:spPr>
          <a:xfrm>
            <a:off x="7203015" y="4435583"/>
            <a:ext cx="654346" cy="369332"/>
          </a:xfrm>
          <a:prstGeom prst="rect">
            <a:avLst/>
          </a:prstGeom>
          <a:noFill/>
        </p:spPr>
        <p:txBody>
          <a:bodyPr wrap="none" rtlCol="0">
            <a:spAutoFit/>
          </a:bodyPr>
          <a:lstStyle/>
          <a:p>
            <a:r>
              <a:rPr lang="en-US" dirty="0"/>
              <a:t>X4=1</a:t>
            </a:r>
          </a:p>
        </p:txBody>
      </p:sp>
      <p:sp>
        <p:nvSpPr>
          <p:cNvPr id="141" name="TextBox 140"/>
          <p:cNvSpPr txBox="1"/>
          <p:nvPr/>
        </p:nvSpPr>
        <p:spPr>
          <a:xfrm>
            <a:off x="8560305" y="4500987"/>
            <a:ext cx="654346" cy="369332"/>
          </a:xfrm>
          <a:prstGeom prst="rect">
            <a:avLst/>
          </a:prstGeom>
          <a:noFill/>
        </p:spPr>
        <p:txBody>
          <a:bodyPr wrap="none" rtlCol="0">
            <a:spAutoFit/>
          </a:bodyPr>
          <a:lstStyle/>
          <a:p>
            <a:r>
              <a:rPr lang="en-US" dirty="0"/>
              <a:t>X4=2</a:t>
            </a:r>
          </a:p>
        </p:txBody>
      </p:sp>
      <p:sp>
        <p:nvSpPr>
          <p:cNvPr id="142" name="TextBox 141"/>
          <p:cNvSpPr txBox="1"/>
          <p:nvPr/>
        </p:nvSpPr>
        <p:spPr>
          <a:xfrm>
            <a:off x="5307824" y="4451984"/>
            <a:ext cx="654346" cy="369332"/>
          </a:xfrm>
          <a:prstGeom prst="rect">
            <a:avLst/>
          </a:prstGeom>
          <a:noFill/>
        </p:spPr>
        <p:txBody>
          <a:bodyPr wrap="none" rtlCol="0">
            <a:spAutoFit/>
          </a:bodyPr>
          <a:lstStyle/>
          <a:p>
            <a:r>
              <a:rPr lang="en-US" dirty="0"/>
              <a:t>X4=3</a:t>
            </a:r>
          </a:p>
        </p:txBody>
      </p:sp>
      <p:sp>
        <p:nvSpPr>
          <p:cNvPr id="143" name="TextBox 142"/>
          <p:cNvSpPr txBox="1"/>
          <p:nvPr/>
        </p:nvSpPr>
        <p:spPr>
          <a:xfrm>
            <a:off x="1900939" y="4500987"/>
            <a:ext cx="654346" cy="369332"/>
          </a:xfrm>
          <a:prstGeom prst="rect">
            <a:avLst/>
          </a:prstGeom>
          <a:noFill/>
        </p:spPr>
        <p:txBody>
          <a:bodyPr wrap="none" rtlCol="0">
            <a:spAutoFit/>
          </a:bodyPr>
          <a:lstStyle/>
          <a:p>
            <a:r>
              <a:rPr lang="en-US" dirty="0"/>
              <a:t>X4=3</a:t>
            </a:r>
          </a:p>
        </p:txBody>
      </p:sp>
      <p:sp>
        <p:nvSpPr>
          <p:cNvPr id="144" name="TextBox 143"/>
          <p:cNvSpPr txBox="1"/>
          <p:nvPr/>
        </p:nvSpPr>
        <p:spPr>
          <a:xfrm>
            <a:off x="3722336" y="4459562"/>
            <a:ext cx="654346" cy="369332"/>
          </a:xfrm>
          <a:prstGeom prst="rect">
            <a:avLst/>
          </a:prstGeom>
          <a:noFill/>
        </p:spPr>
        <p:txBody>
          <a:bodyPr wrap="none" rtlCol="0">
            <a:spAutoFit/>
          </a:bodyPr>
          <a:lstStyle/>
          <a:p>
            <a:r>
              <a:rPr lang="en-US" dirty="0"/>
              <a:t>X4=2</a:t>
            </a:r>
          </a:p>
        </p:txBody>
      </p:sp>
      <p:cxnSp>
        <p:nvCxnSpPr>
          <p:cNvPr id="3" name="Straight Connector 2"/>
          <p:cNvCxnSpPr>
            <a:stCxn id="4" idx="4"/>
          </p:cNvCxnSpPr>
          <p:nvPr/>
        </p:nvCxnSpPr>
        <p:spPr>
          <a:xfrm>
            <a:off x="6096000" y="734705"/>
            <a:ext cx="11242" cy="753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6"/>
            <a:endCxn id="9" idx="1"/>
          </p:cNvCxnSpPr>
          <p:nvPr/>
        </p:nvCxnSpPr>
        <p:spPr>
          <a:xfrm>
            <a:off x="6469883" y="1737811"/>
            <a:ext cx="2872867" cy="1180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5" idx="2"/>
            <a:endCxn id="7" idx="0"/>
          </p:cNvCxnSpPr>
          <p:nvPr/>
        </p:nvCxnSpPr>
        <p:spPr>
          <a:xfrm flipH="1">
            <a:off x="2702369" y="1737811"/>
            <a:ext cx="3154626" cy="1091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5" idx="4"/>
            <a:endCxn id="8" idx="0"/>
          </p:cNvCxnSpPr>
          <p:nvPr/>
        </p:nvCxnSpPr>
        <p:spPr>
          <a:xfrm>
            <a:off x="6163439" y="1997974"/>
            <a:ext cx="21614" cy="5971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7" idx="2"/>
            <a:endCxn id="89" idx="0"/>
          </p:cNvCxnSpPr>
          <p:nvPr/>
        </p:nvCxnSpPr>
        <p:spPr>
          <a:xfrm flipH="1">
            <a:off x="1850317" y="3108208"/>
            <a:ext cx="564949" cy="524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7" idx="6"/>
            <a:endCxn id="92" idx="0"/>
          </p:cNvCxnSpPr>
          <p:nvPr/>
        </p:nvCxnSpPr>
        <p:spPr>
          <a:xfrm>
            <a:off x="2989474" y="3108208"/>
            <a:ext cx="683127" cy="485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8" idx="3"/>
            <a:endCxn id="103" idx="0"/>
          </p:cNvCxnSpPr>
          <p:nvPr/>
        </p:nvCxnSpPr>
        <p:spPr>
          <a:xfrm flipH="1">
            <a:off x="5253759" y="3057093"/>
            <a:ext cx="739077" cy="503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8" idx="5"/>
            <a:endCxn id="11" idx="1"/>
          </p:cNvCxnSpPr>
          <p:nvPr/>
        </p:nvCxnSpPr>
        <p:spPr>
          <a:xfrm>
            <a:off x="6377271" y="3057094"/>
            <a:ext cx="566558" cy="5466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9" idx="3"/>
            <a:endCxn id="12" idx="7"/>
          </p:cNvCxnSpPr>
          <p:nvPr/>
        </p:nvCxnSpPr>
        <p:spPr>
          <a:xfrm flipH="1">
            <a:off x="8800571" y="3349321"/>
            <a:ext cx="542178" cy="362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89" idx="4"/>
            <a:endCxn id="90" idx="0"/>
          </p:cNvCxnSpPr>
          <p:nvPr/>
        </p:nvCxnSpPr>
        <p:spPr>
          <a:xfrm flipH="1">
            <a:off x="1830476" y="4190759"/>
            <a:ext cx="19840" cy="887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92" idx="4"/>
            <a:endCxn id="93" idx="0"/>
          </p:cNvCxnSpPr>
          <p:nvPr/>
        </p:nvCxnSpPr>
        <p:spPr>
          <a:xfrm>
            <a:off x="3672600" y="4152326"/>
            <a:ext cx="11354" cy="90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103" idx="4"/>
            <a:endCxn id="104" idx="0"/>
          </p:cNvCxnSpPr>
          <p:nvPr/>
        </p:nvCxnSpPr>
        <p:spPr>
          <a:xfrm>
            <a:off x="5253758" y="4101610"/>
            <a:ext cx="0" cy="957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11" idx="4"/>
            <a:endCxn id="105" idx="0"/>
          </p:cNvCxnSpPr>
          <p:nvPr/>
        </p:nvCxnSpPr>
        <p:spPr>
          <a:xfrm>
            <a:off x="7195947" y="4152327"/>
            <a:ext cx="0" cy="842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12" idx="4"/>
            <a:endCxn id="26" idx="0"/>
          </p:cNvCxnSpPr>
          <p:nvPr/>
        </p:nvCxnSpPr>
        <p:spPr>
          <a:xfrm>
            <a:off x="8590760" y="4232303"/>
            <a:ext cx="21556" cy="846430"/>
          </a:xfrm>
          <a:prstGeom prst="line">
            <a:avLst/>
          </a:prstGeom>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10091742" y="4503801"/>
            <a:ext cx="654346" cy="369332"/>
          </a:xfrm>
          <a:prstGeom prst="rect">
            <a:avLst/>
          </a:prstGeom>
          <a:noFill/>
        </p:spPr>
        <p:txBody>
          <a:bodyPr wrap="none" rtlCol="0">
            <a:spAutoFit/>
          </a:bodyPr>
          <a:lstStyle/>
          <a:p>
            <a:r>
              <a:rPr lang="en-US" dirty="0"/>
              <a:t>X4=1</a:t>
            </a:r>
          </a:p>
        </p:txBody>
      </p:sp>
      <p:cxnSp>
        <p:nvCxnSpPr>
          <p:cNvPr id="82" name="Straight Connector 81"/>
          <p:cNvCxnSpPr>
            <a:stCxn id="13" idx="4"/>
            <a:endCxn id="106" idx="0"/>
          </p:cNvCxnSpPr>
          <p:nvPr/>
        </p:nvCxnSpPr>
        <p:spPr>
          <a:xfrm>
            <a:off x="10091742" y="4321577"/>
            <a:ext cx="0" cy="772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9" idx="5"/>
            <a:endCxn id="13" idx="7"/>
          </p:cNvCxnSpPr>
          <p:nvPr/>
        </p:nvCxnSpPr>
        <p:spPr>
          <a:xfrm>
            <a:off x="9796744" y="3349321"/>
            <a:ext cx="536661" cy="4519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196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Exhaustive Search :Combinatorial problems</a:t>
            </a:r>
            <a:endParaRPr lang="en-US" dirty="0"/>
          </a:p>
        </p:txBody>
      </p:sp>
      <p:sp>
        <p:nvSpPr>
          <p:cNvPr id="3" name="Content Placeholder 2"/>
          <p:cNvSpPr>
            <a:spLocks noGrp="1"/>
          </p:cNvSpPr>
          <p:nvPr>
            <p:ph idx="1"/>
          </p:nvPr>
        </p:nvSpPr>
        <p:spPr/>
        <p:txBody>
          <a:bodyPr>
            <a:normAutofit fontScale="85000" lnSpcReduction="10000"/>
          </a:bodyPr>
          <a:lstStyle/>
          <a:p>
            <a:r>
              <a:rPr lang="en-US" dirty="0"/>
              <a:t>In combinatorial problems the solution (if is exists) is an element of a set of combinatorial objects – permutations, combinations, or subsets. The brute-force approach consists in generating the combinatorial objects and testing each object to see if it satisfies some specified constraints. Problems like the traveling salesman, knapsack, and bin-packing can be solved by using an exhaustive search.</a:t>
            </a:r>
          </a:p>
          <a:p>
            <a:r>
              <a:rPr lang="en-US" dirty="0"/>
              <a:t>The </a:t>
            </a:r>
            <a:r>
              <a:rPr lang="en-US" b="1" dirty="0"/>
              <a:t>traveling salesman problem</a:t>
            </a:r>
            <a:r>
              <a:rPr lang="en-US" dirty="0"/>
              <a:t> tries to find the shortest tour through a given set of n cities that visits each city exactly once before returning to the city whether it started. Since each tour is a permutation of the n cities, and since we can fix the start city, the time efficiency of this algorithm is Θ((n-1)!).</a:t>
            </a:r>
          </a:p>
          <a:p>
            <a:r>
              <a:rPr lang="en-US" dirty="0"/>
              <a:t>The </a:t>
            </a:r>
            <a:r>
              <a:rPr lang="en-US" b="1" dirty="0"/>
              <a:t>knapsack problem</a:t>
            </a:r>
            <a:r>
              <a:rPr lang="en-US" dirty="0"/>
              <a:t>, for given </a:t>
            </a:r>
            <a:r>
              <a:rPr lang="en-US" b="1" dirty="0"/>
              <a:t>n</a:t>
            </a:r>
            <a:r>
              <a:rPr lang="en-US" dirty="0"/>
              <a:t> items with their benefits and volume, tries to find the most valuable subset (i.e. the one with the greatest benefit) without exceeding the capacity of the knapsack. The solution is one of all subsets of the set of objects and therefore the time efficiency of this algorithm is Θ(2</a:t>
            </a:r>
            <a:r>
              <a:rPr lang="en-US" baseline="30000" dirty="0"/>
              <a:t>n</a:t>
            </a:r>
            <a:r>
              <a:rPr lang="en-US" dirty="0"/>
              <a:t>).</a:t>
            </a:r>
          </a:p>
          <a:p>
            <a:endParaRPr lang="en-US" dirty="0"/>
          </a:p>
        </p:txBody>
      </p:sp>
    </p:spTree>
    <p:extLst>
      <p:ext uri="{BB962C8B-B14F-4D97-AF65-F5344CB8AC3E}">
        <p14:creationId xmlns:p14="http://schemas.microsoft.com/office/powerpoint/2010/main" val="2616877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1306"/>
          </a:xfrm>
        </p:spPr>
        <p:txBody>
          <a:bodyPr/>
          <a:lstStyle/>
          <a:p>
            <a:r>
              <a:rPr lang="en-US" b="1" dirty="0"/>
              <a:t>Exhaustive Search :Combinatorial problems</a:t>
            </a:r>
            <a:endParaRPr lang="en-US" dirty="0"/>
          </a:p>
        </p:txBody>
      </p:sp>
      <p:sp>
        <p:nvSpPr>
          <p:cNvPr id="3" name="Content Placeholder 2"/>
          <p:cNvSpPr>
            <a:spLocks noGrp="1"/>
          </p:cNvSpPr>
          <p:nvPr>
            <p:ph idx="1"/>
          </p:nvPr>
        </p:nvSpPr>
        <p:spPr>
          <a:xfrm>
            <a:off x="838200" y="1336432"/>
            <a:ext cx="10515600" cy="5176910"/>
          </a:xfrm>
        </p:spPr>
        <p:txBody>
          <a:bodyPr>
            <a:normAutofit fontScale="85000" lnSpcReduction="10000"/>
          </a:bodyPr>
          <a:lstStyle/>
          <a:p>
            <a:r>
              <a:rPr lang="en-US" dirty="0"/>
              <a:t>n the assignment problem we have n persons that have to be assigned n jobs, one person per job. The problem is represented as a cost matrix, where c(</a:t>
            </a:r>
            <a:r>
              <a:rPr lang="en-US" dirty="0" err="1"/>
              <a:t>i,j</a:t>
            </a:r>
            <a:r>
              <a:rPr lang="en-US" dirty="0"/>
              <a:t>) is the cost of assigning job j to person </a:t>
            </a:r>
            <a:r>
              <a:rPr lang="en-US" dirty="0" err="1"/>
              <a:t>i</a:t>
            </a:r>
            <a:r>
              <a:rPr lang="en-US" dirty="0"/>
              <a:t>. The solution is a vector (a1, a2, ..an) such that person </a:t>
            </a:r>
            <a:r>
              <a:rPr lang="en-US" dirty="0" err="1"/>
              <a:t>i</a:t>
            </a:r>
            <a:r>
              <a:rPr lang="en-US" dirty="0"/>
              <a:t> is assigned job </a:t>
            </a:r>
            <a:r>
              <a:rPr lang="en-US" dirty="0" err="1"/>
              <a:t>ai</a:t>
            </a:r>
            <a:r>
              <a:rPr lang="en-US" dirty="0"/>
              <a:t> and the sum ∑ c(</a:t>
            </a:r>
            <a:r>
              <a:rPr lang="en-US" dirty="0" err="1"/>
              <a:t>i,ai</a:t>
            </a:r>
            <a:r>
              <a:rPr lang="en-US" dirty="0"/>
              <a:t>) is minimum.</a:t>
            </a:r>
          </a:p>
          <a:p>
            <a:r>
              <a:rPr lang="en-US" dirty="0"/>
              <a:t>The solution is a permutation of the n jobs and therefore the time efficiency is Θ(n!).</a:t>
            </a:r>
          </a:p>
          <a:p>
            <a:r>
              <a:rPr lang="en-US" dirty="0"/>
              <a:t>In combinatorial problems, The time efficiency is determined by the domain size. Once we have a candidate for a solution we can examine it in polynomial time. Thus, if we have all possible tours, we can find the shortest one in linear time. However, it take Θ((n-1)!) to generate all permutations.</a:t>
            </a:r>
          </a:p>
          <a:p>
            <a:r>
              <a:rPr lang="en-US" dirty="0"/>
              <a:t>Exhaustive search algorithms run in a realistic amount of time only on very small instances of the problem at hand. In many cases, there are much better alternative algorithms. For example the 8-puzzle problem is solved using the heuristic A* algorithm. However, in some cases such as the traveling salesman problem, exhaustive search is the only known algorithm to obtain exact solution. Approximate algorithms are used to solve realistic instances of such problems.</a:t>
            </a:r>
          </a:p>
        </p:txBody>
      </p:sp>
    </p:spTree>
    <p:extLst>
      <p:ext uri="{BB962C8B-B14F-4D97-AF65-F5344CB8AC3E}">
        <p14:creationId xmlns:p14="http://schemas.microsoft.com/office/powerpoint/2010/main" val="853006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strengths of using a brute force approach</a:t>
            </a:r>
          </a:p>
        </p:txBody>
      </p:sp>
      <p:sp>
        <p:nvSpPr>
          <p:cNvPr id="3" name="Content Placeholder 2"/>
          <p:cNvSpPr>
            <a:spLocks noGrp="1"/>
          </p:cNvSpPr>
          <p:nvPr>
            <p:ph idx="1"/>
          </p:nvPr>
        </p:nvSpPr>
        <p:spPr/>
        <p:txBody>
          <a:bodyPr>
            <a:normAutofit/>
          </a:bodyPr>
          <a:lstStyle/>
          <a:p>
            <a:pPr lvl="1"/>
            <a:r>
              <a:rPr lang="en-US" sz="3200" dirty="0"/>
              <a:t>It has wide applicability and is known for its simplicity.</a:t>
            </a:r>
          </a:p>
          <a:p>
            <a:pPr lvl="1"/>
            <a:r>
              <a:rPr lang="en-US" sz="3200" dirty="0"/>
              <a:t>It yields reasonable algorithms for some important problems such as searching, string matching, and matrix multiplication.</a:t>
            </a:r>
          </a:p>
          <a:p>
            <a:pPr lvl="1"/>
            <a:r>
              <a:rPr lang="en-US" sz="3200" dirty="0"/>
              <a:t>It yields standard algorithms for simple computational tasks such as sum and product of n numbers, and finding maximum or minimum in a list.</a:t>
            </a:r>
          </a:p>
          <a:p>
            <a:endParaRPr lang="en-US" sz="3600" dirty="0"/>
          </a:p>
        </p:txBody>
      </p:sp>
    </p:spTree>
    <p:extLst>
      <p:ext uri="{BB962C8B-B14F-4D97-AF65-F5344CB8AC3E}">
        <p14:creationId xmlns:p14="http://schemas.microsoft.com/office/powerpoint/2010/main" val="2818218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weaknesses of the brute force approach</a:t>
            </a:r>
          </a:p>
        </p:txBody>
      </p:sp>
      <p:sp>
        <p:nvSpPr>
          <p:cNvPr id="3" name="Content Placeholder 2"/>
          <p:cNvSpPr>
            <a:spLocks noGrp="1"/>
          </p:cNvSpPr>
          <p:nvPr>
            <p:ph idx="1"/>
          </p:nvPr>
        </p:nvSpPr>
        <p:spPr/>
        <p:txBody>
          <a:bodyPr/>
          <a:lstStyle/>
          <a:p>
            <a:pPr marL="0" indent="0">
              <a:buNone/>
            </a:pPr>
            <a:endParaRPr lang="en-US" dirty="0"/>
          </a:p>
          <a:p>
            <a:r>
              <a:rPr lang="en-US" sz="3600" dirty="0"/>
              <a:t>It rarely yields efficient algorithms.</a:t>
            </a:r>
          </a:p>
          <a:p>
            <a:r>
              <a:rPr lang="en-US" sz="3600" dirty="0"/>
              <a:t>Some brute force algorithms are unacceptably slow.</a:t>
            </a:r>
          </a:p>
          <a:p>
            <a:r>
              <a:rPr lang="en-US" sz="3600" dirty="0"/>
              <a:t>It is neither as constructive nor creative as some other design techniques.</a:t>
            </a:r>
          </a:p>
        </p:txBody>
      </p:sp>
    </p:spTree>
    <p:extLst>
      <p:ext uri="{BB962C8B-B14F-4D97-AF65-F5344CB8AC3E}">
        <p14:creationId xmlns:p14="http://schemas.microsoft.com/office/powerpoint/2010/main" val="2960005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r>
              <a:rPr lang="en-US" dirty="0"/>
              <a:t>Example 1: Computing a</a:t>
            </a:r>
            <a:r>
              <a:rPr lang="en-US" baseline="30000" dirty="0"/>
              <a:t>n</a:t>
            </a:r>
            <a:r>
              <a:rPr lang="en-US" dirty="0"/>
              <a:t> (a &gt; 0, n a nonnegative integer) based on the definition of exponentiation</a:t>
            </a:r>
          </a:p>
          <a:p>
            <a:pPr marL="0" indent="0">
              <a:buNone/>
            </a:pPr>
            <a:r>
              <a:rPr lang="en-US" dirty="0"/>
              <a:t>   a</a:t>
            </a:r>
            <a:r>
              <a:rPr lang="en-US" baseline="30000" dirty="0"/>
              <a:t>n</a:t>
            </a:r>
            <a:r>
              <a:rPr lang="en-US" dirty="0"/>
              <a:t> = a* a* a* …. * a</a:t>
            </a:r>
          </a:p>
          <a:p>
            <a:r>
              <a:rPr lang="en-US" dirty="0"/>
              <a:t>The brute force algorithm requires n-1 multiplications.</a:t>
            </a:r>
            <a:br>
              <a:rPr lang="en-US" dirty="0"/>
            </a:br>
            <a:r>
              <a:rPr lang="en-US" dirty="0"/>
              <a:t>The recursive algorithm for the same problem, based on the observation that a</a:t>
            </a:r>
            <a:r>
              <a:rPr lang="en-US" baseline="30000" dirty="0"/>
              <a:t>n</a:t>
            </a:r>
            <a:r>
              <a:rPr lang="en-US" dirty="0"/>
              <a:t> = a</a:t>
            </a:r>
            <a:r>
              <a:rPr lang="en-US" baseline="30000" dirty="0"/>
              <a:t>n/2</a:t>
            </a:r>
            <a:r>
              <a:rPr lang="en-US" dirty="0"/>
              <a:t> * a</a:t>
            </a:r>
            <a:r>
              <a:rPr lang="en-US" baseline="30000" dirty="0"/>
              <a:t>n/2</a:t>
            </a:r>
            <a:r>
              <a:rPr lang="en-US" dirty="0"/>
              <a:t> requires Θ(log(n)) operations.</a:t>
            </a:r>
          </a:p>
          <a:p>
            <a:r>
              <a:rPr lang="en-US" b="1" dirty="0"/>
              <a:t>Example 2:</a:t>
            </a:r>
            <a:r>
              <a:rPr lang="en-US" dirty="0"/>
              <a:t> Computing n! based on the definition n! = 1*2*3*…*n The algorithm requires Θ (n) operations</a:t>
            </a:r>
          </a:p>
        </p:txBody>
      </p:sp>
    </p:spTree>
    <p:extLst>
      <p:ext uri="{BB962C8B-B14F-4D97-AF65-F5344CB8AC3E}">
        <p14:creationId xmlns:p14="http://schemas.microsoft.com/office/powerpoint/2010/main" val="4093396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Brute-Force Search and Sort</a:t>
            </a:r>
            <a:br>
              <a:rPr lang="en-US" dirty="0"/>
            </a:br>
            <a:endParaRPr lang="en-US" dirty="0"/>
          </a:p>
        </p:txBody>
      </p:sp>
      <p:sp>
        <p:nvSpPr>
          <p:cNvPr id="3" name="Content Placeholder 2"/>
          <p:cNvSpPr>
            <a:spLocks noGrp="1"/>
          </p:cNvSpPr>
          <p:nvPr>
            <p:ph idx="1"/>
          </p:nvPr>
        </p:nvSpPr>
        <p:spPr/>
        <p:txBody>
          <a:bodyPr/>
          <a:lstStyle/>
          <a:p>
            <a:r>
              <a:rPr lang="en-US" dirty="0"/>
              <a:t>Sequential search in an unordered array and simple sorts – selection sort, bubble sort are brute force algorithms.</a:t>
            </a:r>
          </a:p>
          <a:p>
            <a:r>
              <a:rPr lang="en-US" dirty="0"/>
              <a:t>Sequential search: the algorithm simply compares successive elements of a given list with a given search key until either a match is found or the list is exhausted without finding a match.</a:t>
            </a:r>
          </a:p>
          <a:p>
            <a:r>
              <a:rPr lang="en-US" dirty="0"/>
              <a:t>The complexity of a sequential search algorithm is Θ(n) in the worst possible case and Θ(1) in the best possible case, depending on where the desired element is situated.</a:t>
            </a:r>
          </a:p>
          <a:p>
            <a:endParaRPr lang="en-US" dirty="0"/>
          </a:p>
        </p:txBody>
      </p:sp>
    </p:spTree>
    <p:extLst>
      <p:ext uri="{BB962C8B-B14F-4D97-AF65-F5344CB8AC3E}">
        <p14:creationId xmlns:p14="http://schemas.microsoft.com/office/powerpoint/2010/main" val="463703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Brute-Force -Sort</a:t>
            </a:r>
            <a:br>
              <a:rPr lang="en-US" dirty="0"/>
            </a:br>
            <a:endParaRPr lang="en-US" dirty="0"/>
          </a:p>
        </p:txBody>
      </p:sp>
      <p:sp>
        <p:nvSpPr>
          <p:cNvPr id="3" name="Content Placeholder 2"/>
          <p:cNvSpPr>
            <a:spLocks noGrp="1"/>
          </p:cNvSpPr>
          <p:nvPr>
            <p:ph idx="1"/>
          </p:nvPr>
        </p:nvSpPr>
        <p:spPr>
          <a:xfrm>
            <a:off x="514643" y="1856935"/>
            <a:ext cx="10515600" cy="4756126"/>
          </a:xfrm>
        </p:spPr>
        <p:txBody>
          <a:bodyPr>
            <a:normAutofit lnSpcReduction="10000"/>
          </a:bodyPr>
          <a:lstStyle/>
          <a:p>
            <a:pPr marL="0" indent="0">
              <a:buNone/>
            </a:pPr>
            <a:r>
              <a:rPr lang="en-US" b="1" dirty="0"/>
              <a:t>Selection sort:</a:t>
            </a:r>
            <a:r>
              <a:rPr lang="en-US" dirty="0"/>
              <a:t> </a:t>
            </a:r>
          </a:p>
          <a:p>
            <a:r>
              <a:rPr lang="en-US" dirty="0"/>
              <a:t>the entire given list of </a:t>
            </a:r>
            <a:r>
              <a:rPr lang="en-US" i="1" dirty="0"/>
              <a:t>n</a:t>
            </a:r>
            <a:r>
              <a:rPr lang="en-US" dirty="0"/>
              <a:t> elements is scanned to find its smallest element and exchange it with the first element. </a:t>
            </a:r>
          </a:p>
          <a:p>
            <a:r>
              <a:rPr lang="en-US" dirty="0"/>
              <a:t>Thus, the smallest element is moved to its final position in the sorted list. </a:t>
            </a:r>
          </a:p>
          <a:p>
            <a:r>
              <a:rPr lang="en-US" dirty="0"/>
              <a:t>Then, the list is scanned again, starting with the second element in order to find the smallest element among the </a:t>
            </a:r>
            <a:r>
              <a:rPr lang="en-US" i="1" dirty="0"/>
              <a:t>n – 1</a:t>
            </a:r>
            <a:r>
              <a:rPr lang="en-US" dirty="0"/>
              <a:t> and exchange it with the second element. </a:t>
            </a:r>
          </a:p>
          <a:p>
            <a:r>
              <a:rPr lang="en-US" dirty="0"/>
              <a:t>The second smallest element is put in its final position in the sorted list. </a:t>
            </a:r>
          </a:p>
          <a:p>
            <a:r>
              <a:rPr lang="en-US" dirty="0"/>
              <a:t>After </a:t>
            </a:r>
            <a:r>
              <a:rPr lang="en-US" i="1" dirty="0"/>
              <a:t>n-1</a:t>
            </a:r>
            <a:r>
              <a:rPr lang="en-US" dirty="0"/>
              <a:t> passes, the list is sorted.</a:t>
            </a:r>
          </a:p>
        </p:txBody>
      </p:sp>
    </p:spTree>
    <p:extLst>
      <p:ext uri="{BB962C8B-B14F-4D97-AF65-F5344CB8AC3E}">
        <p14:creationId xmlns:p14="http://schemas.microsoft.com/office/powerpoint/2010/main" val="1740259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Brute-Force – Selection Sort</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Algorithm </a:t>
            </a:r>
            <a:r>
              <a:rPr lang="en-US" dirty="0" err="1"/>
              <a:t>SelectionSort</a:t>
            </a:r>
            <a:r>
              <a:rPr lang="en-US" dirty="0"/>
              <a:t> (A[0..n-1])</a:t>
            </a:r>
          </a:p>
          <a:p>
            <a:pPr marL="0" indent="0">
              <a:buNone/>
            </a:pPr>
            <a:r>
              <a:rPr lang="en-US" dirty="0"/>
              <a:t>for </a:t>
            </a:r>
            <a:r>
              <a:rPr lang="en-US" dirty="0" err="1"/>
              <a:t>i</a:t>
            </a:r>
            <a:r>
              <a:rPr lang="en-US" dirty="0"/>
              <a:t> ← 0 to  n-2 do </a:t>
            </a:r>
          </a:p>
          <a:p>
            <a:pPr marL="0" indent="0">
              <a:buNone/>
            </a:pPr>
            <a:r>
              <a:rPr lang="en-US" dirty="0"/>
              <a:t>	min ← </a:t>
            </a:r>
            <a:r>
              <a:rPr lang="en-US" dirty="0" err="1"/>
              <a:t>i</a:t>
            </a:r>
            <a:r>
              <a:rPr lang="en-US" dirty="0"/>
              <a:t> </a:t>
            </a:r>
          </a:p>
          <a:p>
            <a:pPr marL="0" indent="0">
              <a:buNone/>
            </a:pPr>
            <a:r>
              <a:rPr lang="en-US" dirty="0"/>
              <a:t>	for j ← </a:t>
            </a:r>
            <a:r>
              <a:rPr lang="en-US" dirty="0" err="1"/>
              <a:t>i</a:t>
            </a:r>
            <a:r>
              <a:rPr lang="en-US" dirty="0"/>
              <a:t> + 1 to n-1 do </a:t>
            </a:r>
          </a:p>
          <a:p>
            <a:pPr marL="0" indent="0">
              <a:buNone/>
            </a:pPr>
            <a:r>
              <a:rPr lang="en-US" dirty="0"/>
              <a:t>		if A[j] &lt; A[min] 	</a:t>
            </a:r>
          </a:p>
          <a:p>
            <a:pPr marL="0" indent="0">
              <a:buNone/>
            </a:pPr>
            <a:r>
              <a:rPr lang="en-US" dirty="0"/>
              <a:t>                             min ← j </a:t>
            </a:r>
          </a:p>
          <a:p>
            <a:pPr marL="0" indent="0">
              <a:buNone/>
            </a:pPr>
            <a:r>
              <a:rPr lang="en-US" dirty="0"/>
              <a:t>	swap A[</a:t>
            </a:r>
            <a:r>
              <a:rPr lang="en-US" dirty="0" err="1"/>
              <a:t>i</a:t>
            </a:r>
            <a:r>
              <a:rPr lang="en-US" dirty="0"/>
              <a:t>] and A[min] </a:t>
            </a:r>
          </a:p>
          <a:p>
            <a:r>
              <a:rPr lang="en-US" dirty="0"/>
              <a:t>The basic operation of the selection sort is the comparison -&gt; A[j] &lt; A[min]. The complexity of the algorithm is Θ(n</a:t>
            </a:r>
            <a:r>
              <a:rPr lang="en-US" baseline="30000" dirty="0"/>
              <a:t>2</a:t>
            </a:r>
            <a:r>
              <a:rPr lang="en-US" dirty="0"/>
              <a:t>) and the number of key swaps is Θ(n).</a:t>
            </a:r>
          </a:p>
        </p:txBody>
      </p:sp>
    </p:spTree>
    <p:extLst>
      <p:ext uri="{BB962C8B-B14F-4D97-AF65-F5344CB8AC3E}">
        <p14:creationId xmlns:p14="http://schemas.microsoft.com/office/powerpoint/2010/main" val="3211818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Brute-Force – Bubble Sort</a:t>
            </a:r>
            <a:br>
              <a:rPr lang="en-US" dirty="0"/>
            </a:br>
            <a:endParaRPr lang="en-US" dirty="0"/>
          </a:p>
        </p:txBody>
      </p:sp>
      <p:sp>
        <p:nvSpPr>
          <p:cNvPr id="3" name="Content Placeholder 2"/>
          <p:cNvSpPr>
            <a:spLocks noGrp="1"/>
          </p:cNvSpPr>
          <p:nvPr>
            <p:ph idx="1"/>
          </p:nvPr>
        </p:nvSpPr>
        <p:spPr/>
        <p:txBody>
          <a:bodyPr/>
          <a:lstStyle/>
          <a:p>
            <a:r>
              <a:rPr lang="en-US" dirty="0"/>
              <a:t>Bubble sort is another application of a brute force. </a:t>
            </a:r>
          </a:p>
          <a:p>
            <a:r>
              <a:rPr lang="en-US" dirty="0"/>
              <a:t>In the algorithm, adjacent elements of the list are compared and are exchanged if they are out of order.</a:t>
            </a:r>
          </a:p>
          <a:p>
            <a:r>
              <a:rPr lang="en-US" dirty="0"/>
              <a:t>Algorithm </a:t>
            </a:r>
            <a:r>
              <a:rPr lang="en-US" dirty="0" err="1"/>
              <a:t>BubbleSort</a:t>
            </a:r>
            <a:r>
              <a:rPr lang="en-US" dirty="0"/>
              <a:t> (A[0..n-1])</a:t>
            </a:r>
          </a:p>
          <a:p>
            <a:pPr marL="0" indent="0">
              <a:buNone/>
            </a:pPr>
            <a:r>
              <a:rPr lang="en-US" dirty="0"/>
              <a:t>for </a:t>
            </a:r>
            <a:r>
              <a:rPr lang="en-US" dirty="0" err="1"/>
              <a:t>i</a:t>
            </a:r>
            <a:r>
              <a:rPr lang="en-US" dirty="0"/>
              <a:t> ← 0 to  n-2 do </a:t>
            </a:r>
          </a:p>
          <a:p>
            <a:pPr marL="0" indent="0">
              <a:buNone/>
            </a:pPr>
            <a:r>
              <a:rPr lang="en-US" dirty="0"/>
              <a:t>	for j ← 0 to n – 2 – </a:t>
            </a:r>
            <a:r>
              <a:rPr lang="en-US" dirty="0" err="1"/>
              <a:t>i</a:t>
            </a:r>
            <a:r>
              <a:rPr lang="en-US" dirty="0"/>
              <a:t> do </a:t>
            </a:r>
          </a:p>
          <a:p>
            <a:pPr marL="0" indent="0">
              <a:buNone/>
            </a:pPr>
            <a:r>
              <a:rPr lang="en-US" dirty="0"/>
              <a:t>		if A[j+1] &lt; A[j]  	</a:t>
            </a:r>
          </a:p>
          <a:p>
            <a:pPr marL="0" indent="0">
              <a:buNone/>
            </a:pPr>
            <a:r>
              <a:rPr lang="en-US" dirty="0"/>
              <a:t>                          swap A[j] and A[j+1]</a:t>
            </a:r>
          </a:p>
        </p:txBody>
      </p:sp>
    </p:spTree>
    <p:extLst>
      <p:ext uri="{BB962C8B-B14F-4D97-AF65-F5344CB8AC3E}">
        <p14:creationId xmlns:p14="http://schemas.microsoft.com/office/powerpoint/2010/main" val="3682528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5049"/>
          </a:xfrm>
        </p:spPr>
        <p:txBody>
          <a:bodyPr>
            <a:normAutofit/>
          </a:bodyPr>
          <a:lstStyle/>
          <a:p>
            <a:r>
              <a:rPr lang="en-US" dirty="0"/>
              <a:t>Brute-Force -Sort</a:t>
            </a:r>
          </a:p>
        </p:txBody>
      </p:sp>
      <p:sp>
        <p:nvSpPr>
          <p:cNvPr id="3" name="Content Placeholder 2"/>
          <p:cNvSpPr>
            <a:spLocks noGrp="1"/>
          </p:cNvSpPr>
          <p:nvPr>
            <p:ph idx="1"/>
          </p:nvPr>
        </p:nvSpPr>
        <p:spPr>
          <a:xfrm>
            <a:off x="838200" y="1351722"/>
            <a:ext cx="10515600" cy="4825241"/>
          </a:xfrm>
        </p:spPr>
        <p:txBody>
          <a:bodyPr>
            <a:normAutofit/>
          </a:bodyPr>
          <a:lstStyle/>
          <a:p>
            <a:r>
              <a:rPr lang="en-US" dirty="0"/>
              <a:t>The basic operation of the bubble sort is comparison - A[j+1] &lt; A[j] and swapping - swap A[j] and A[j+1]. </a:t>
            </a:r>
          </a:p>
          <a:p>
            <a:r>
              <a:rPr lang="en-US" dirty="0"/>
              <a:t>The number of key comparisons is the same for all arrays of size n and it is Θ(n</a:t>
            </a:r>
            <a:r>
              <a:rPr lang="en-US" baseline="30000" dirty="0"/>
              <a:t>2</a:t>
            </a:r>
            <a:r>
              <a:rPr lang="en-US" dirty="0"/>
              <a:t>). </a:t>
            </a:r>
          </a:p>
          <a:p>
            <a:r>
              <a:rPr lang="en-US" dirty="0"/>
              <a:t>However, the number of key swaps depends on the input and in the worst case is Θ(n</a:t>
            </a:r>
            <a:r>
              <a:rPr lang="en-US" baseline="30000" dirty="0"/>
              <a:t>2</a:t>
            </a:r>
            <a:r>
              <a:rPr lang="en-US" dirty="0"/>
              <a:t>). </a:t>
            </a:r>
          </a:p>
          <a:p>
            <a:r>
              <a:rPr lang="en-US" dirty="0"/>
              <a:t>The above implementation of Bubble sort can be slightly improved if we stop the execution of the algorithm when a pass through the list makes no exchanges (i.e. indicating that the list has been sorted). </a:t>
            </a:r>
          </a:p>
          <a:p>
            <a:r>
              <a:rPr lang="en-US" dirty="0"/>
              <a:t>Thus, in the best case the complexity will be Θ(n) and the worst case Θ(n</a:t>
            </a:r>
            <a:r>
              <a:rPr lang="en-US" baseline="30000" dirty="0"/>
              <a:t>2</a:t>
            </a:r>
            <a:r>
              <a:rPr lang="en-US" dirty="0"/>
              <a:t>).</a:t>
            </a:r>
          </a:p>
        </p:txBody>
      </p:sp>
    </p:spTree>
    <p:extLst>
      <p:ext uri="{BB962C8B-B14F-4D97-AF65-F5344CB8AC3E}">
        <p14:creationId xmlns:p14="http://schemas.microsoft.com/office/powerpoint/2010/main" val="1905044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Exhaustive Search</a:t>
            </a:r>
            <a:br>
              <a:rPr lang="en-US" dirty="0"/>
            </a:br>
            <a:endParaRPr lang="en-US" dirty="0"/>
          </a:p>
        </p:txBody>
      </p:sp>
      <p:sp>
        <p:nvSpPr>
          <p:cNvPr id="3" name="Content Placeholder 2"/>
          <p:cNvSpPr>
            <a:spLocks noGrp="1"/>
          </p:cNvSpPr>
          <p:nvPr>
            <p:ph idx="1"/>
          </p:nvPr>
        </p:nvSpPr>
        <p:spPr/>
        <p:txBody>
          <a:bodyPr/>
          <a:lstStyle/>
          <a:p>
            <a:r>
              <a:rPr lang="en-US" dirty="0"/>
              <a:t>Exhaustive search is used in problems where the solution is an object with specific properties in a set of candidate solutions. </a:t>
            </a:r>
          </a:p>
          <a:p>
            <a:r>
              <a:rPr lang="en-US" dirty="0"/>
              <a:t>We have to examine all candidate solutions to find the solution if it exists.</a:t>
            </a:r>
          </a:p>
          <a:p>
            <a:r>
              <a:rPr lang="en-US" dirty="0"/>
              <a:t>There are two types of problems that involve exhaustive search – </a:t>
            </a:r>
          </a:p>
          <a:p>
            <a:pPr lvl="1"/>
            <a:r>
              <a:rPr lang="en-US" dirty="0"/>
              <a:t>state-space search problems and </a:t>
            </a:r>
          </a:p>
          <a:p>
            <a:pPr lvl="1"/>
            <a:r>
              <a:rPr lang="en-US" dirty="0"/>
              <a:t>combinatorial problems.</a:t>
            </a:r>
          </a:p>
          <a:p>
            <a:pPr marL="0" indent="0">
              <a:buNone/>
            </a:pPr>
            <a:endParaRPr lang="en-US" dirty="0"/>
          </a:p>
        </p:txBody>
      </p:sp>
    </p:spTree>
    <p:extLst>
      <p:ext uri="{BB962C8B-B14F-4D97-AF65-F5344CB8AC3E}">
        <p14:creationId xmlns:p14="http://schemas.microsoft.com/office/powerpoint/2010/main" val="3352439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Exhaustive Search: </a:t>
            </a:r>
            <a:r>
              <a:rPr lang="en-US" dirty="0"/>
              <a:t>state-space search </a:t>
            </a:r>
            <a:br>
              <a:rPr lang="en-US" dirty="0"/>
            </a:br>
            <a:endParaRPr lang="en-US" dirty="0"/>
          </a:p>
        </p:txBody>
      </p:sp>
      <p:sp>
        <p:nvSpPr>
          <p:cNvPr id="3" name="Content Placeholder 2"/>
          <p:cNvSpPr>
            <a:spLocks noGrp="1"/>
          </p:cNvSpPr>
          <p:nvPr>
            <p:ph idx="1"/>
          </p:nvPr>
        </p:nvSpPr>
        <p:spPr>
          <a:xfrm>
            <a:off x="838200" y="1209822"/>
            <a:ext cx="10515600" cy="4967141"/>
          </a:xfrm>
        </p:spPr>
        <p:txBody>
          <a:bodyPr>
            <a:normAutofit fontScale="85000" lnSpcReduction="20000"/>
          </a:bodyPr>
          <a:lstStyle/>
          <a:p>
            <a:r>
              <a:rPr lang="en-US" dirty="0"/>
              <a:t>In state-space search the problem is formulated as follows: Given an initial state, a goal state, and a set of operations, find a sequence of operations that transforms the initial state to the goal state. The solution process can be represented as a tree with the initial state being its root, and the goal state being a leaf in the tree, and each edge corresponds to an operation.</a:t>
            </a:r>
          </a:p>
          <a:p>
            <a:r>
              <a:rPr lang="en-US" dirty="0"/>
              <a:t>At each node we attempt to apply all available operations. When an operation is applied, a new node is generated. If no operation can be applied, the node is called “dead end”. The process terminates when a node is generated that satisfies the requirements of the goal state or when no more nodes can be generated.</a:t>
            </a:r>
          </a:p>
          <a:p>
            <a:r>
              <a:rPr lang="en-US" dirty="0"/>
              <a:t>The search can be performed in a breadth-first manner or in a depth-first manner. The problem-solving method is called “generate-and-test” approach because we generate a node and test to see if it is the solution.</a:t>
            </a:r>
          </a:p>
          <a:p>
            <a:r>
              <a:rPr lang="en-US" dirty="0"/>
              <a:t>Exhaustive search is not feasible if the search tree grows exponentially. If this is the case, the generated nodes have to be evaluated (if possible) and so that at each step the best node is expanded. Many Artificial Intelligence problems fall into this category, e.g. the 8-puzzle problem.</a:t>
            </a:r>
          </a:p>
          <a:p>
            <a:pPr marL="0" indent="0">
              <a:buNone/>
            </a:pPr>
            <a:endParaRPr lang="en-US" dirty="0"/>
          </a:p>
        </p:txBody>
      </p:sp>
    </p:spTree>
    <p:extLst>
      <p:ext uri="{BB962C8B-B14F-4D97-AF65-F5344CB8AC3E}">
        <p14:creationId xmlns:p14="http://schemas.microsoft.com/office/powerpoint/2010/main" val="3605304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1738</Words>
  <Application>Microsoft Office PowerPoint</Application>
  <PresentationFormat>Widescreen</PresentationFormat>
  <Paragraphs>215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Brute Force</vt:lpstr>
      <vt:lpstr>PowerPoint Presentation</vt:lpstr>
      <vt:lpstr>Brute-Force Search and Sort </vt:lpstr>
      <vt:lpstr>Brute-Force -Sort </vt:lpstr>
      <vt:lpstr>Brute-Force – Selection Sort </vt:lpstr>
      <vt:lpstr>Brute-Force – Bubble Sort </vt:lpstr>
      <vt:lpstr>Brute-Force -Sort</vt:lpstr>
      <vt:lpstr>Exhaustive Search </vt:lpstr>
      <vt:lpstr>Exhaustive Search: state-space search  </vt:lpstr>
      <vt:lpstr>PowerPoint Presentation</vt:lpstr>
      <vt:lpstr>PowerPoint Presentation</vt:lpstr>
      <vt:lpstr>PowerPoint Presentation</vt:lpstr>
      <vt:lpstr>PowerPoint Presentation</vt:lpstr>
      <vt:lpstr>PowerPoint Presentation</vt:lpstr>
      <vt:lpstr>Exhaustive Search :Combinatorial problems</vt:lpstr>
      <vt:lpstr>Exhaustive Search :Combinatorial problems</vt:lpstr>
      <vt:lpstr>The strengths of using a brute force approach</vt:lpstr>
      <vt:lpstr>The weaknesses of the brute force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VVD</dc:creator>
  <cp:lastModifiedBy>Himangi Pande</cp:lastModifiedBy>
  <cp:revision>8</cp:revision>
  <dcterms:created xsi:type="dcterms:W3CDTF">2018-01-17T04:51:03Z</dcterms:created>
  <dcterms:modified xsi:type="dcterms:W3CDTF">2023-02-01T08:37:23Z</dcterms:modified>
</cp:coreProperties>
</file>