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AC52-CC37-4C3B-BE40-35E494CBA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2FB83-CAC9-4BF1-8428-4EAB65F19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733CA-3AD1-4AAE-AD7C-B425525B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FF36-9A9B-4FC8-A6F8-0AB44D37495F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9594E-0D7D-4A4B-AE9E-75E24D8A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56F4-EF48-4826-A3B4-19D02EEE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5952-E95A-4245-9736-D7F8E6FC7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2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CD7F-597C-4AF4-8DEF-9111D2A4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21397-D621-42B5-9258-D93C2EE53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E46FB-D888-4C58-8611-FE5DF6E6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FF36-9A9B-4FC8-A6F8-0AB44D37495F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D493-E2A5-44B8-9E5C-99BC2066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FBB4B-4201-4106-B4C3-7A14DF66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5952-E95A-4245-9736-D7F8E6FC7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8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B807B-4A55-419C-AA7F-5F32BC2F7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84E9-BB21-43D4-B31A-8AC0407C7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7177-859F-4069-B9F1-91470B87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FF36-9A9B-4FC8-A6F8-0AB44D37495F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C27E8-4EC9-45E2-B2CC-07C40486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D78E6-9F24-4D2E-863C-2FC8A0C9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5952-E95A-4245-9736-D7F8E6FC7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9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C307-2FDB-4A76-B730-AB1A08E7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6F38-C25A-44AC-BA2A-C30A42DC3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219AD-343D-41E6-A17B-42B8474E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FF36-9A9B-4FC8-A6F8-0AB44D37495F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EFFDA-D8B5-4CAF-9FD7-925580F5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B5F57-58F3-43A1-8649-2909EAE3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5952-E95A-4245-9736-D7F8E6FC7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8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0FC6-9251-4BA3-8D46-EC9CA629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1DF2E-42B5-4ED1-97EF-A6BE668FB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57CB-7C3E-4B44-A2F5-18A3C197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FF36-9A9B-4FC8-A6F8-0AB44D37495F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59D2B-7E68-41A6-ABB4-ED43A4A7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549D-D6FC-4C5D-BE4C-CF5B235D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5952-E95A-4245-9736-D7F8E6FC7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E268-53D7-4EE1-8D75-ADA36515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235C-C3B7-46C6-BD8A-FA1B1E7AD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9D6C4-CB51-4B93-83F5-2E4BF68F0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BD098-9812-4024-BBAA-D9398169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FF36-9A9B-4FC8-A6F8-0AB44D37495F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F5F6C-A01C-47C6-BB0E-E05C6474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7C972-F782-4541-B1A2-80BC6FEE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5952-E95A-4245-9736-D7F8E6FC7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99D3-3662-498F-9A63-C60EAAD7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BF540-1A03-42D2-A799-45EFC5FA8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B7B43-F219-4440-BAF2-A3B0183D1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86397-235D-4372-A04A-4A1CEEDF4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358DF-3497-4B2B-AEB3-45D3D03B8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CF35F-A976-42FC-A695-46112EA5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FF36-9A9B-4FC8-A6F8-0AB44D37495F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63267-9CCD-49A8-B904-07476704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187DA-BA70-42ED-9F81-0E0C39EC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5952-E95A-4245-9736-D7F8E6FC7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6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5FD2-463E-4A32-914A-805B10D9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46F29-BF9B-4936-B25E-A26E7C1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FF36-9A9B-4FC8-A6F8-0AB44D37495F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66226-E8B9-4534-8568-C144F011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BDB09-4E29-42DD-8985-AD0252F1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5952-E95A-4245-9736-D7F8E6FC7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6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2E206-9148-4BF3-B2E9-03387C7D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FF36-9A9B-4FC8-A6F8-0AB44D37495F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DFF4A-9BB1-4803-8452-F25F49ED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35709-D88D-4275-AE36-09AF2E9D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5952-E95A-4245-9736-D7F8E6FC7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5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F5E2-4DE7-430F-BAFF-F8369A6E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B745-DA44-47CB-8AB9-F64AD2E53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B27BB-E5DC-49EF-A1B5-966A5BEC5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0CF77-1368-4A72-A900-1700343B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FF36-9A9B-4FC8-A6F8-0AB44D37495F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2D190-6A8E-43DC-A3BA-4CDB5B7D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0EA4-86C8-4BF2-9F4A-97290DDC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5952-E95A-4245-9736-D7F8E6FC7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0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7752-1ED4-4A12-A823-796157E2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22302-8278-4B3B-AFF2-4CBBC414B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8753D-52ED-49AB-B3E7-BB46358E6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CA621-986B-4D26-A903-4A8AF281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FF36-9A9B-4FC8-A6F8-0AB44D37495F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8C147-ADB8-4110-B35B-D2A666B0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51F79-9F7E-423A-BC31-9280FD39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5952-E95A-4245-9736-D7F8E6FC7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2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02D6A-153D-4CA8-97B2-E1F43B44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5CA1A-148C-443F-9175-551F1BA1B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63F6-FF06-4BB9-BBE5-BF29022D6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FF36-9A9B-4FC8-A6F8-0AB44D37495F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C7DF-5CC4-46FF-AE81-74C39ADD6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72B41-7773-4B01-B1D8-970AF482D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5952-E95A-4245-9736-D7F8E6FC7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6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16BB-2535-4DD4-829E-488DF1E1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en-US" b="1" dirty="0"/>
              <a:t>Proof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13BF-0069-4AF4-A404-E3711815D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40"/>
            <a:ext cx="10515600" cy="502402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Proof is a kind of demonstration to convince that the given mathematical statement is true.</a:t>
            </a:r>
          </a:p>
          <a:p>
            <a:r>
              <a:rPr lang="en-US" dirty="0"/>
              <a:t>The statement which is to be proved is called </a:t>
            </a:r>
            <a:r>
              <a:rPr lang="en-US" b="1" dirty="0"/>
              <a:t>theorem</a:t>
            </a:r>
            <a:r>
              <a:rPr lang="en-US" dirty="0"/>
              <a:t>. Once a particular theorem is proved then it can be used to prove further statements.</a:t>
            </a:r>
          </a:p>
          <a:p>
            <a:r>
              <a:rPr lang="en-US" dirty="0"/>
              <a:t>The theorem is also called as </a:t>
            </a:r>
            <a:r>
              <a:rPr lang="en-US" b="1" dirty="0"/>
              <a:t>Lemma</a:t>
            </a:r>
            <a:r>
              <a:rPr lang="en-US" dirty="0"/>
              <a:t>.</a:t>
            </a:r>
          </a:p>
          <a:p>
            <a:r>
              <a:rPr lang="en-US" dirty="0"/>
              <a:t>The proof can be a deductive proof or inductive proof.</a:t>
            </a:r>
          </a:p>
          <a:p>
            <a:r>
              <a:rPr lang="en-US" dirty="0"/>
              <a:t>The deductive proof consist of sequence of statements given with logical reasoning.</a:t>
            </a:r>
          </a:p>
          <a:p>
            <a:r>
              <a:rPr lang="en-US" dirty="0"/>
              <a:t>The inductive proof is a recursive kind of proof which consists of sequence or parameterized statements that use the statement itself or the statement with lower values of its parameter.</a:t>
            </a:r>
          </a:p>
          <a:p>
            <a:r>
              <a:rPr lang="en-US" dirty="0"/>
              <a:t>Various methods of proofs are-</a:t>
            </a:r>
          </a:p>
          <a:p>
            <a:pPr lvl="1"/>
            <a:r>
              <a:rPr lang="en-US" dirty="0"/>
              <a:t>Proof by contradiction</a:t>
            </a:r>
          </a:p>
          <a:p>
            <a:pPr lvl="1"/>
            <a:r>
              <a:rPr lang="en-US" dirty="0"/>
              <a:t>Proof by mathematical induction</a:t>
            </a:r>
          </a:p>
          <a:p>
            <a:pPr lvl="1"/>
            <a:r>
              <a:rPr lang="en-US" dirty="0"/>
              <a:t>Direct proofs</a:t>
            </a:r>
          </a:p>
          <a:p>
            <a:pPr lvl="1"/>
            <a:r>
              <a:rPr lang="en-US" dirty="0"/>
              <a:t>Proof by counter example</a:t>
            </a:r>
          </a:p>
          <a:p>
            <a:pPr lvl="1"/>
            <a:r>
              <a:rPr lang="en-US" dirty="0"/>
              <a:t>Proof by contraposition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82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407A-F68D-467A-9FAA-C495E218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Direct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923E-2F42-49E8-8512-6444B443C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435"/>
            <a:ext cx="10515600" cy="50505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direct proof, the intended proof can be proved by basic principle or axiom.</a:t>
            </a:r>
          </a:p>
          <a:p>
            <a:r>
              <a:rPr lang="en-US" dirty="0"/>
              <a:t>Example -  Prove that the negative of any even integer is even.</a:t>
            </a:r>
          </a:p>
          <a:p>
            <a:r>
              <a:rPr lang="en-US" dirty="0"/>
              <a:t>Solution :   to prove this, let n be any positive even number. Hence we can write  n  as </a:t>
            </a:r>
          </a:p>
          <a:p>
            <a:r>
              <a:rPr lang="en-US" dirty="0"/>
              <a:t>    n = 2 m                          where m can be any number</a:t>
            </a:r>
          </a:p>
          <a:p>
            <a:r>
              <a:rPr lang="en-US" dirty="0"/>
              <a:t>If we multiply both side by -1, we get</a:t>
            </a:r>
          </a:p>
          <a:p>
            <a:r>
              <a:rPr lang="en-US" dirty="0"/>
              <a:t>    - n = - 2 m</a:t>
            </a:r>
          </a:p>
          <a:p>
            <a:r>
              <a:rPr lang="en-US" dirty="0"/>
              <a:t>    - n = 2 ( - m)</a:t>
            </a:r>
          </a:p>
          <a:p>
            <a:r>
              <a:rPr lang="en-US" dirty="0"/>
              <a:t>Multiplying any number by 2 makes it an even number.</a:t>
            </a:r>
          </a:p>
          <a:p>
            <a:r>
              <a:rPr lang="en-US" dirty="0"/>
              <a:t>Hence, -n is even.</a:t>
            </a:r>
          </a:p>
          <a:p>
            <a:r>
              <a:rPr lang="en-US" dirty="0"/>
              <a:t>Thus proves that the negative of any even integer is even.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4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557D-6784-4CE1-AF53-4F21BCCF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823"/>
          </a:xfrm>
        </p:spPr>
        <p:txBody>
          <a:bodyPr/>
          <a:lstStyle/>
          <a:p>
            <a:r>
              <a:rPr lang="en-US" b="1" dirty="0"/>
              <a:t>Proof by Counter-example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2C89F-1390-45C2-9D79-66894F4164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5948"/>
                <a:ext cx="10515600" cy="497101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 order to prove certain statements, we need to see </a:t>
                </a:r>
                <a:r>
                  <a:rPr lang="en-US" b="1" dirty="0"/>
                  <a:t>all possible conditions</a:t>
                </a:r>
                <a:r>
                  <a:rPr lang="en-US" dirty="0"/>
                  <a:t> in which that statement remains true.</a:t>
                </a:r>
              </a:p>
              <a:p>
                <a:r>
                  <a:rPr lang="en-US" dirty="0"/>
                  <a:t>There are some situations in which the statement can not be true.</a:t>
                </a:r>
              </a:p>
              <a:p>
                <a:r>
                  <a:rPr lang="en-US" b="1" dirty="0"/>
                  <a:t>For example: Theorem</a:t>
                </a:r>
                <a:r>
                  <a:rPr lang="en-US" dirty="0"/>
                  <a:t>: there is no such pair of integers such that</a:t>
                </a:r>
              </a:p>
              <a:p>
                <a:r>
                  <a:rPr lang="en-US" dirty="0"/>
                  <a:t>                      a mod b = b mod a</a:t>
                </a:r>
              </a:p>
              <a:p>
                <a:r>
                  <a:rPr lang="en-US" b="1" dirty="0"/>
                  <a:t>Proof</a:t>
                </a:r>
                <a:r>
                  <a:rPr lang="en-US" dirty="0"/>
                  <a:t>: consider a = 2 and b =3 then 2 mod 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Thus the given pair is true for any pair of integers but </a:t>
                </a:r>
              </a:p>
              <a:p>
                <a:r>
                  <a:rPr lang="en-US" dirty="0"/>
                  <a:t>if a =b then naturally  a mod b = b mod a</a:t>
                </a:r>
              </a:p>
              <a:p>
                <a:r>
                  <a:rPr lang="en-US" dirty="0"/>
                  <a:t>Thus we need to change the statement slightly. We can say</a:t>
                </a:r>
              </a:p>
              <a:p>
                <a:r>
                  <a:rPr lang="en-US" dirty="0"/>
                  <a:t> a mod b = b mod a, when a =b</a:t>
                </a:r>
              </a:p>
              <a:p>
                <a:r>
                  <a:rPr lang="en-US" dirty="0"/>
                  <a:t>This type of proof is called </a:t>
                </a:r>
                <a:r>
                  <a:rPr lang="en-US" b="1" dirty="0"/>
                  <a:t>counter example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Such proof is true only at some specific condition.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2C89F-1390-45C2-9D79-66894F4164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5948"/>
                <a:ext cx="10515600" cy="4971015"/>
              </a:xfrm>
              <a:blipFill>
                <a:blip r:embed="rId2"/>
                <a:stretch>
                  <a:fillRect l="-928" t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79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9B7D-093F-456D-BC05-D3CFF498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en-US" b="1" dirty="0"/>
              <a:t>Proof by Contraposition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0147-9B3D-4A44-BE21-4456F0B02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688"/>
            <a:ext cx="10515600" cy="50372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is a technique of proof in which A         B is true if ~ A         ~ B.</a:t>
            </a:r>
          </a:p>
          <a:p>
            <a:r>
              <a:rPr lang="en-US" dirty="0"/>
              <a:t>If negative statement of given statement is true then the given statement becomes automatically true.</a:t>
            </a:r>
          </a:p>
          <a:p>
            <a:r>
              <a:rPr lang="en-US" dirty="0"/>
              <a:t>Example: prove by contraposition that x + 8 is odd.</a:t>
            </a:r>
          </a:p>
          <a:p>
            <a:r>
              <a:rPr lang="en-US" dirty="0"/>
              <a:t>Solution: Step 1: we assume that x is not odd</a:t>
            </a:r>
          </a:p>
          <a:p>
            <a:r>
              <a:rPr lang="en-US" dirty="0"/>
              <a:t>Step 2: that means x is even. By definition of even numbers 2 * any number = even number</a:t>
            </a:r>
          </a:p>
          <a:p>
            <a:r>
              <a:rPr lang="en-US" dirty="0"/>
              <a:t>               x = 2 * m     where m can be any number</a:t>
            </a:r>
          </a:p>
          <a:p>
            <a:r>
              <a:rPr lang="en-US" dirty="0"/>
              <a:t>Step 3: we can write x + 8 as    2 * m + 8 = 2 ( m + 4) = even number</a:t>
            </a:r>
          </a:p>
          <a:p>
            <a:r>
              <a:rPr lang="en-US" dirty="0"/>
              <a:t>Thus x + 8 is even. That means ( x + 8) is not odd.</a:t>
            </a:r>
          </a:p>
          <a:p>
            <a:r>
              <a:rPr lang="en-US" dirty="0"/>
              <a:t>From step 1 and 3, we can state that if x is not odd then ( x +8 ) is also not odd.</a:t>
            </a:r>
          </a:p>
          <a:p>
            <a:r>
              <a:rPr lang="en-US" dirty="0"/>
              <a:t>Hence by contraposition theorem,  we can say that x + 8 is odd if x is odd.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7A636C-5D7E-4907-9DF3-E33181FD6B49}"/>
              </a:ext>
            </a:extLst>
          </p:cNvPr>
          <p:cNvCxnSpPr/>
          <p:nvPr/>
        </p:nvCxnSpPr>
        <p:spPr>
          <a:xfrm>
            <a:off x="6347791" y="1285460"/>
            <a:ext cx="437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1067F1-3F3B-4039-9B5A-9614DC4E5F35}"/>
              </a:ext>
            </a:extLst>
          </p:cNvPr>
          <p:cNvCxnSpPr/>
          <p:nvPr/>
        </p:nvCxnSpPr>
        <p:spPr>
          <a:xfrm>
            <a:off x="8872330" y="1258955"/>
            <a:ext cx="437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79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085E-6A93-4860-8CE5-A82291B0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Proof by 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DB9E-FE6F-4F22-A655-D0F777E1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type of proof, for the statement of the form if A then B.</a:t>
            </a:r>
          </a:p>
          <a:p>
            <a:r>
              <a:rPr lang="en-US" dirty="0"/>
              <a:t>We start with statement A is not true and thus by assuming false A, we try to get the conclusion of statement B.</a:t>
            </a:r>
          </a:p>
          <a:p>
            <a:r>
              <a:rPr lang="en-US" dirty="0"/>
              <a:t>When it becomes impossible to reach to statement B, we contradict our self and accept that A is true.</a:t>
            </a:r>
          </a:p>
          <a:p>
            <a:r>
              <a:rPr lang="en-US" dirty="0"/>
              <a:t>For example,</a:t>
            </a:r>
          </a:p>
          <a:p>
            <a:r>
              <a:rPr lang="en-US" dirty="0"/>
              <a:t>Prove P ∪ Q = Q ∪ P</a:t>
            </a:r>
          </a:p>
        </p:txBody>
      </p:sp>
    </p:spTree>
    <p:extLst>
      <p:ext uri="{BB962C8B-B14F-4D97-AF65-F5344CB8AC3E}">
        <p14:creationId xmlns:p14="http://schemas.microsoft.com/office/powerpoint/2010/main" val="72051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582D-0353-4CA7-89E2-577BBA8F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US" dirty="0"/>
              <a:t>Prove P ∪ Q = Q ∪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D2BD-4899-40CC-AC8E-12077488D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r>
              <a:rPr lang="en-US" sz="3600" dirty="0"/>
              <a:t>Proof</a:t>
            </a:r>
          </a:p>
          <a:p>
            <a:pPr lvl="1"/>
            <a:r>
              <a:rPr lang="en-US" sz="3200" dirty="0"/>
              <a:t>Initially we assume that P ∪ Q = Q ∪ P is not true.           i.e. P ∪ Q ≠ Q ∪ P </a:t>
            </a:r>
          </a:p>
          <a:p>
            <a:pPr lvl="1"/>
            <a:r>
              <a:rPr lang="en-US" sz="3200" dirty="0"/>
              <a:t>Now consider that x is in Q, or x is in P. hence we can say x is in P ∪ Q ( according to definition of union)</a:t>
            </a:r>
          </a:p>
          <a:p>
            <a:pPr lvl="1"/>
            <a:r>
              <a:rPr lang="en-US" sz="3200" dirty="0"/>
              <a:t>But this also implies that x is in Q ∪ P according to definition of union.</a:t>
            </a:r>
          </a:p>
          <a:p>
            <a:pPr lvl="1"/>
            <a:r>
              <a:rPr lang="en-US" sz="3200" dirty="0"/>
              <a:t>Hence the assumption which we made initially is false.</a:t>
            </a:r>
          </a:p>
          <a:p>
            <a:pPr lvl="1"/>
            <a:r>
              <a:rPr lang="en-US" sz="3200" dirty="0"/>
              <a:t>Thus P ∪ Q = Q ∪ P is proved.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5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D7B2-A087-4962-8A25-BF21D971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Prove by contradiction. There exist two irrational numbers x and y such that </a:t>
            </a:r>
            <a:r>
              <a:rPr lang="en-US" dirty="0" err="1"/>
              <a:t>x</a:t>
            </a:r>
            <a:r>
              <a:rPr lang="en-US" baseline="30000" dirty="0" err="1"/>
              <a:t>y</a:t>
            </a:r>
            <a:r>
              <a:rPr lang="en-US" dirty="0"/>
              <a:t> is rational.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61D08B-7939-4DF4-8879-F58A34125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Solution:</a:t>
                </a:r>
              </a:p>
              <a:p>
                <a:r>
                  <a:rPr lang="en-US" dirty="0"/>
                  <a:t>An irrational number is any number that cannot be expressed as a/b where a and b are integers and value b is non zero. To prove that </a:t>
                </a:r>
                <a:r>
                  <a:rPr lang="en-US" dirty="0" err="1"/>
                  <a:t>x</a:t>
                </a:r>
                <a:r>
                  <a:rPr lang="en-US" baseline="30000" dirty="0" err="1"/>
                  <a:t>y</a:t>
                </a:r>
                <a:r>
                  <a:rPr lang="en-US" dirty="0"/>
                  <a:t> is rational when x and y are irrational we have two choices –</a:t>
                </a:r>
              </a:p>
              <a:p>
                <a:r>
                  <a:rPr lang="en-US" dirty="0"/>
                  <a:t>1. </a:t>
                </a:r>
                <a:r>
                  <a:rPr lang="en-US" dirty="0" err="1"/>
                  <a:t>x</a:t>
                </a:r>
                <a:r>
                  <a:rPr lang="en-US" baseline="30000" dirty="0" err="1"/>
                  <a:t>y</a:t>
                </a:r>
                <a:r>
                  <a:rPr lang="en-US" dirty="0"/>
                  <a:t> is rational</a:t>
                </a:r>
              </a:p>
              <a:p>
                <a:r>
                  <a:rPr lang="en-US" dirty="0"/>
                  <a:t>2. </a:t>
                </a:r>
                <a:r>
                  <a:rPr lang="en-US" dirty="0" err="1"/>
                  <a:t>x</a:t>
                </a:r>
                <a:r>
                  <a:rPr lang="en-US" baseline="30000" dirty="0" err="1"/>
                  <a:t>y</a:t>
                </a:r>
                <a:r>
                  <a:rPr lang="en-US" dirty="0"/>
                  <a:t> is irrational</a:t>
                </a:r>
              </a:p>
              <a:p>
                <a:r>
                  <a:rPr lang="en-US" dirty="0"/>
                  <a:t>Case 1 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dirty="0"/>
                  <a:t>2 is a rational number then x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dirty="0"/>
                  <a:t>2 and y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dirty="0"/>
                  <a:t>2 is a irrational number, hence there </a:t>
                </a:r>
                <a:r>
                  <a:rPr lang="en-US"/>
                  <a:t>exists two </a:t>
                </a:r>
                <a:r>
                  <a:rPr lang="en-US" dirty="0"/>
                  <a:t>irrational numbers x and y such that </a:t>
                </a:r>
                <a:r>
                  <a:rPr lang="en-US" dirty="0" err="1"/>
                  <a:t>x</a:t>
                </a:r>
                <a:r>
                  <a:rPr lang="en-US" baseline="30000" dirty="0" err="1"/>
                  <a:t>y</a:t>
                </a:r>
                <a:r>
                  <a:rPr lang="en-US" dirty="0"/>
                  <a:t> is rational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61D08B-7939-4DF4-8879-F58A34125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24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F6AC3-233C-4189-9C47-DDDDD68A3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426" y="275119"/>
                <a:ext cx="10515600" cy="5781123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Case 2: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dirty="0"/>
                  <a:t>2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baseline="30000" dirty="0"/>
                  <a:t>2</a:t>
                </a:r>
                <a:r>
                  <a:rPr lang="en-US" dirty="0"/>
                  <a:t> is irrational. We will consider two irrational numbers.</a:t>
                </a:r>
              </a:p>
              <a:p>
                <a:pPr lvl="1"/>
                <a:r>
                  <a:rPr lang="en-US" dirty="0"/>
                  <a:t>X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dirty="0"/>
                  <a:t>2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baseline="30000" dirty="0"/>
                  <a:t>2</a:t>
                </a:r>
                <a:r>
                  <a:rPr lang="en-US" dirty="0"/>
                  <a:t>  and y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dirty="0"/>
                  <a:t>2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 err="1"/>
                  <a:t>X</a:t>
                </a:r>
                <a:r>
                  <a:rPr lang="en-US" baseline="30000" dirty="0" err="1"/>
                  <a:t>y</a:t>
                </a:r>
                <a:r>
                  <a:rPr lang="en-US" dirty="0"/>
                  <a:t> =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dirty="0"/>
                  <a:t>2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baseline="30000" dirty="0"/>
                  <a:t>2</a:t>
                </a:r>
                <a:r>
                  <a:rPr lang="en-US" dirty="0"/>
                  <a:t> ) </a:t>
                </a:r>
                <a14:m>
                  <m:oMath xmlns:m="http://schemas.openxmlformats.org/officeDocument/2006/math"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baseline="30000" dirty="0"/>
                  <a:t>2</a:t>
                </a:r>
              </a:p>
              <a:p>
                <a:pPr lvl="1"/>
                <a:r>
                  <a:rPr lang="en-US" dirty="0"/>
                  <a:t>     =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dirty="0"/>
                  <a:t>2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baseline="30000" dirty="0"/>
                  <a:t>2 </a:t>
                </a:r>
                <a14:m>
                  <m:oMath xmlns:m="http://schemas.openxmlformats.org/officeDocument/2006/math"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baseline="30000" dirty="0"/>
                  <a:t>2</a:t>
                </a:r>
              </a:p>
              <a:p>
                <a:pPr lvl="1"/>
                <a:r>
                  <a:rPr lang="en-US" dirty="0"/>
                  <a:t>     =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dirty="0"/>
                  <a:t>2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) </a:t>
                </a:r>
                <a:r>
                  <a:rPr lang="en-US" baseline="30000" dirty="0"/>
                  <a:t>2 </a:t>
                </a:r>
              </a:p>
              <a:p>
                <a:pPr lvl="1"/>
                <a:r>
                  <a:rPr lang="en-US" dirty="0"/>
                  <a:t>      = 2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Which is a rational number. Here we have x and y as irrational numbers but 2 as rational number.</a:t>
                </a:r>
              </a:p>
              <a:p>
                <a:pPr lvl="1"/>
                <a:r>
                  <a:rPr lang="en-US" dirty="0"/>
                  <a:t>From the two cases it </a:t>
                </a:r>
                <a:r>
                  <a:rPr lang="en-US" dirty="0" err="1"/>
                  <a:t>it</a:t>
                </a:r>
                <a:r>
                  <a:rPr lang="en-US" dirty="0"/>
                  <a:t> proved that if x and y are two irrational numbers then </a:t>
                </a:r>
                <a:r>
                  <a:rPr lang="en-US" dirty="0" err="1"/>
                  <a:t>x</a:t>
                </a:r>
                <a:r>
                  <a:rPr lang="en-US" baseline="30000" dirty="0" err="1"/>
                  <a:t>y</a:t>
                </a:r>
                <a:r>
                  <a:rPr lang="en-US" dirty="0"/>
                  <a:t> is a rational number.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F6AC3-233C-4189-9C47-DDDDD68A3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426" y="275119"/>
                <a:ext cx="10515600" cy="5781123"/>
              </a:xfrm>
              <a:blipFill>
                <a:blip r:embed="rId2"/>
                <a:stretch>
                  <a:fillRect l="-1043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10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4DC7-5BF0-4556-A61F-6EE73ED3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/>
          <a:lstStyle/>
          <a:p>
            <a:r>
              <a:rPr lang="en-US" b="1" dirty="0"/>
              <a:t>Proof by Mathematical Induction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EB08-11C1-43E0-A306-F87B5A058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49975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Inductive proofs are special proofs based on some observations. </a:t>
            </a:r>
          </a:p>
          <a:p>
            <a:r>
              <a:rPr lang="en-US" dirty="0"/>
              <a:t>It is used to prove recursively defined objects. This type of proof is also called as proof by mathematical induction.</a:t>
            </a:r>
          </a:p>
          <a:p>
            <a:r>
              <a:rPr lang="en-US" dirty="0"/>
              <a:t>The proof by mathematical induction can be carried out using following steps:</a:t>
            </a:r>
          </a:p>
          <a:p>
            <a:pPr lvl="1"/>
            <a:r>
              <a:rPr lang="en-US" dirty="0"/>
              <a:t>Basic: in this step, we assume the lowest possible value. This is an initial step in the proof by mathematical induction.</a:t>
            </a:r>
          </a:p>
          <a:p>
            <a:pPr marL="457200" lvl="1" indent="0">
              <a:buNone/>
            </a:pPr>
            <a:r>
              <a:rPr lang="en-US" dirty="0"/>
              <a:t>   For example, we can prove that the result is true for n = 0 or n = 1</a:t>
            </a:r>
          </a:p>
          <a:p>
            <a:pPr lvl="1"/>
            <a:r>
              <a:rPr lang="en-US" dirty="0"/>
              <a:t>Induction Hypothesis: in this step, we assign value of n to some other value k. that mean, we will check whether the result is true for n – k or not.</a:t>
            </a:r>
          </a:p>
          <a:p>
            <a:pPr lvl="1"/>
            <a:r>
              <a:rPr lang="en-US" dirty="0"/>
              <a:t>Inductive Step: in this step, if n = k is true then we check whether the result is true for n = k + 1 or not.</a:t>
            </a:r>
          </a:p>
          <a:p>
            <a:pPr lvl="1"/>
            <a:r>
              <a:rPr lang="en-US" dirty="0"/>
              <a:t>If we get the same result at n = k + 1 then we can state that given proof is true by principle of mathematical induction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9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ACD7-662C-4734-9D4A-98F521DB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11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: 1</a:t>
            </a:r>
            <a:br>
              <a:rPr lang="en-US" dirty="0"/>
            </a:br>
            <a:r>
              <a:rPr lang="en-US" dirty="0"/>
              <a:t>Prove: 1 + 2 + 3 …. + n = n ( n + 1 ) /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9105-760C-435D-8D13-DA2E0341F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/>
          </a:bodyPr>
          <a:lstStyle/>
          <a:p>
            <a:r>
              <a:rPr lang="en-US" dirty="0"/>
              <a:t>Solution: initially,</a:t>
            </a:r>
          </a:p>
          <a:p>
            <a:r>
              <a:rPr lang="en-US" dirty="0"/>
              <a:t>1) Basis of induction –</a:t>
            </a:r>
          </a:p>
          <a:p>
            <a:r>
              <a:rPr lang="en-US" dirty="0"/>
              <a:t>Assume, n = 1 then </a:t>
            </a:r>
          </a:p>
          <a:p>
            <a:r>
              <a:rPr lang="en-US" dirty="0"/>
              <a:t>L. H. S. = n  = 1</a:t>
            </a:r>
          </a:p>
          <a:p>
            <a:r>
              <a:rPr lang="en-US" dirty="0"/>
              <a:t>R. H. S. = n ( n + 1 ) / 2 = 1 ( 1 + 1) / 2 = 2 / 2 = 1</a:t>
            </a:r>
          </a:p>
          <a:p>
            <a:r>
              <a:rPr lang="en-US" dirty="0"/>
              <a:t>2) Induction hypothesis –</a:t>
            </a:r>
          </a:p>
          <a:p>
            <a:r>
              <a:rPr lang="en-US" dirty="0"/>
              <a:t>Now we will assume n = K and will obtain the result for it. The equation then becomes,</a:t>
            </a:r>
          </a:p>
          <a:p>
            <a:r>
              <a:rPr lang="en-US" dirty="0"/>
              <a:t>    1 + 2 + 3 + ….. + K = K (K + 1 ) / 2</a:t>
            </a:r>
          </a:p>
        </p:txBody>
      </p:sp>
    </p:spTree>
    <p:extLst>
      <p:ext uri="{BB962C8B-B14F-4D97-AF65-F5344CB8AC3E}">
        <p14:creationId xmlns:p14="http://schemas.microsoft.com/office/powerpoint/2010/main" val="88595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EC9A-39F4-4C4E-A085-F49D68A4D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583"/>
            <a:ext cx="10515600" cy="5673380"/>
          </a:xfrm>
        </p:spPr>
        <p:txBody>
          <a:bodyPr/>
          <a:lstStyle/>
          <a:p>
            <a:r>
              <a:rPr lang="en-US" dirty="0"/>
              <a:t>3) Inductive step –</a:t>
            </a:r>
          </a:p>
          <a:p>
            <a:r>
              <a:rPr lang="en-US" dirty="0"/>
              <a:t>Now we assume that equation is true for n = K and we will then check if it is also true for n = K +1 or not.</a:t>
            </a:r>
          </a:p>
          <a:p>
            <a:r>
              <a:rPr lang="en-US" dirty="0"/>
              <a:t>Consider the equation assuming n = K + 1</a:t>
            </a:r>
          </a:p>
          <a:p>
            <a:r>
              <a:rPr lang="en-US" dirty="0"/>
              <a:t>L. H. S. = </a:t>
            </a:r>
            <a:r>
              <a:rPr lang="en-US" u="sng" dirty="0"/>
              <a:t>1 + 2 + 3+ …+ K </a:t>
            </a:r>
            <a:r>
              <a:rPr lang="en-US" dirty="0"/>
              <a:t>+ K + 1</a:t>
            </a:r>
          </a:p>
          <a:p>
            <a:r>
              <a:rPr lang="en-US" dirty="0"/>
              <a:t>             = K ( K + 1) / 2 + K +1</a:t>
            </a:r>
          </a:p>
          <a:p>
            <a:r>
              <a:rPr lang="en-US" dirty="0"/>
              <a:t>             = K ( K + 1) + 2 ( K + 1) / 2</a:t>
            </a:r>
          </a:p>
          <a:p>
            <a:r>
              <a:rPr lang="en-US" dirty="0"/>
              <a:t>             = ( K + 1 ) ( K + 2) / 2</a:t>
            </a:r>
          </a:p>
          <a:p>
            <a:r>
              <a:rPr lang="en-US" dirty="0"/>
              <a:t>     i.e.  = ( K + 1 ) ( K +1 + 1) / 2</a:t>
            </a:r>
          </a:p>
          <a:p>
            <a:r>
              <a:rPr lang="en-US" dirty="0"/>
              <a:t>             = R. H. 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071F-B9B8-40CC-8674-73AD6FA3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</a:t>
            </a:r>
            <a:br>
              <a:rPr lang="en-US" dirty="0"/>
            </a:br>
            <a:r>
              <a:rPr lang="en-US" dirty="0"/>
              <a:t>Prove :  n! &gt;= 2 </a:t>
            </a:r>
            <a:r>
              <a:rPr lang="en-US" baseline="30000" dirty="0"/>
              <a:t>n-1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226A-D4DD-441A-9E0C-B357E307D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5104" cy="4351338"/>
          </a:xfrm>
        </p:spPr>
        <p:txBody>
          <a:bodyPr/>
          <a:lstStyle/>
          <a:p>
            <a:r>
              <a:rPr lang="en-US" dirty="0"/>
              <a:t>Solution: Consider,</a:t>
            </a:r>
          </a:p>
          <a:p>
            <a:r>
              <a:rPr lang="en-US" dirty="0"/>
              <a:t>1) Basis of induction -    </a:t>
            </a:r>
          </a:p>
          <a:p>
            <a:r>
              <a:rPr lang="en-US" dirty="0"/>
              <a:t>Let n = 1 then </a:t>
            </a:r>
          </a:p>
          <a:p>
            <a:r>
              <a:rPr lang="en-US" dirty="0"/>
              <a:t>L. H. S. = 1</a:t>
            </a:r>
          </a:p>
          <a:p>
            <a:r>
              <a:rPr lang="en-US" dirty="0"/>
              <a:t>R. H. S. = 2 </a:t>
            </a:r>
            <a:r>
              <a:rPr lang="en-US" baseline="30000" dirty="0"/>
              <a:t>1 -1</a:t>
            </a:r>
            <a:r>
              <a:rPr lang="en-US" dirty="0"/>
              <a:t> = 2 </a:t>
            </a:r>
            <a:r>
              <a:rPr lang="en-US" baseline="30000" dirty="0"/>
              <a:t>0</a:t>
            </a:r>
            <a:r>
              <a:rPr lang="en-US" dirty="0"/>
              <a:t> = 1</a:t>
            </a:r>
          </a:p>
          <a:p>
            <a:r>
              <a:rPr lang="en-US" dirty="0"/>
              <a:t>Hence, n! &gt;= 2 </a:t>
            </a:r>
            <a:r>
              <a:rPr lang="en-US" baseline="30000" dirty="0"/>
              <a:t>n-1  is proved.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02A9C4-9405-4EB4-9C34-75740AE297EF}"/>
              </a:ext>
            </a:extLst>
          </p:cNvPr>
          <p:cNvSpPr txBox="1">
            <a:spLocks/>
          </p:cNvSpPr>
          <p:nvPr/>
        </p:nvSpPr>
        <p:spPr>
          <a:xfrm>
            <a:off x="5469834" y="1825625"/>
            <a:ext cx="60860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2) Induction hypothesis-    </a:t>
            </a:r>
          </a:p>
          <a:p>
            <a:r>
              <a:rPr lang="en-US" dirty="0"/>
              <a:t>Let n = n +1 then </a:t>
            </a:r>
          </a:p>
          <a:p>
            <a:r>
              <a:rPr lang="en-US" dirty="0"/>
              <a:t>k! = 2 </a:t>
            </a:r>
            <a:r>
              <a:rPr lang="en-US" baseline="30000" dirty="0"/>
              <a:t>k-1             where k &gt;= 1</a:t>
            </a:r>
            <a:endParaRPr lang="en-US" dirty="0"/>
          </a:p>
          <a:p>
            <a:r>
              <a:rPr lang="en-US" dirty="0"/>
              <a:t>Then   </a:t>
            </a:r>
          </a:p>
          <a:p>
            <a:r>
              <a:rPr lang="en-US" dirty="0"/>
              <a:t>(k +1) !  = ( k +1) k!   By definition of n!</a:t>
            </a:r>
          </a:p>
          <a:p>
            <a:r>
              <a:rPr lang="en-US" dirty="0"/>
              <a:t>               = ( k +1) 2 </a:t>
            </a:r>
            <a:r>
              <a:rPr lang="en-US" baseline="30000" dirty="0"/>
              <a:t>k-1 </a:t>
            </a:r>
          </a:p>
          <a:p>
            <a:r>
              <a:rPr lang="en-US" baseline="30000" dirty="0"/>
              <a:t>                      =  </a:t>
            </a:r>
            <a:r>
              <a:rPr lang="en-US" dirty="0"/>
              <a:t>2 </a:t>
            </a:r>
            <a:r>
              <a:rPr lang="en-US" baseline="30000" dirty="0"/>
              <a:t>* </a:t>
            </a:r>
            <a:r>
              <a:rPr lang="en-US" dirty="0"/>
              <a:t>2 </a:t>
            </a:r>
            <a:r>
              <a:rPr lang="en-US" baseline="30000" dirty="0"/>
              <a:t>k-1  </a:t>
            </a:r>
            <a:endParaRPr lang="en-US" dirty="0"/>
          </a:p>
          <a:p>
            <a:r>
              <a:rPr lang="en-US" dirty="0"/>
              <a:t>               = 2 </a:t>
            </a:r>
            <a:r>
              <a:rPr lang="en-US" baseline="30000" dirty="0"/>
              <a:t>k</a:t>
            </a:r>
          </a:p>
          <a:p>
            <a:r>
              <a:rPr lang="en-US" dirty="0"/>
              <a:t>Hence, n! &gt;= 2 </a:t>
            </a:r>
            <a:r>
              <a:rPr lang="en-US" baseline="30000" dirty="0"/>
              <a:t>n-1  is proved.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0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1551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Proof Techniques</vt:lpstr>
      <vt:lpstr>Proof by Contradiction</vt:lpstr>
      <vt:lpstr>Prove P ∪ Q = Q ∪ P</vt:lpstr>
      <vt:lpstr>Prove by contradiction. There exist two irrational numbers x and y such that xy is rational.</vt:lpstr>
      <vt:lpstr>PowerPoint Presentation</vt:lpstr>
      <vt:lpstr>Proof by Mathematical Induction</vt:lpstr>
      <vt:lpstr>Example : 1 Prove: 1 + 2 + 3 …. + n = n ( n + 1 ) / 2</vt:lpstr>
      <vt:lpstr>PowerPoint Presentation</vt:lpstr>
      <vt:lpstr>Example 2: Prove :  n! &gt;= 2 n-1</vt:lpstr>
      <vt:lpstr>Direct Proofs</vt:lpstr>
      <vt:lpstr>Proof by Counter-example</vt:lpstr>
      <vt:lpstr>Proof by Contraposition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Himangi Pande</dc:creator>
  <cp:lastModifiedBy>Himangi Pande</cp:lastModifiedBy>
  <cp:revision>27</cp:revision>
  <dcterms:created xsi:type="dcterms:W3CDTF">2023-01-16T09:48:29Z</dcterms:created>
  <dcterms:modified xsi:type="dcterms:W3CDTF">2023-02-01T05:59:17Z</dcterms:modified>
</cp:coreProperties>
</file>