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1" r:id="rId1"/>
    <p:sldMasterId id="2147483835" r:id="rId2"/>
    <p:sldMasterId id="2147483871" r:id="rId3"/>
  </p:sldMasterIdLst>
  <p:notesMasterIdLst>
    <p:notesMasterId r:id="rId74"/>
  </p:notesMasterIdLst>
  <p:handoutMasterIdLst>
    <p:handoutMasterId r:id="rId75"/>
  </p:handoutMasterIdLst>
  <p:sldIdLst>
    <p:sldId id="298" r:id="rId4"/>
    <p:sldId id="492" r:id="rId5"/>
    <p:sldId id="406" r:id="rId6"/>
    <p:sldId id="490" r:id="rId7"/>
    <p:sldId id="494" r:id="rId8"/>
    <p:sldId id="495" r:id="rId9"/>
    <p:sldId id="496" r:id="rId10"/>
    <p:sldId id="507" r:id="rId11"/>
    <p:sldId id="509" r:id="rId12"/>
    <p:sldId id="571" r:id="rId13"/>
    <p:sldId id="511" r:id="rId14"/>
    <p:sldId id="497" r:id="rId15"/>
    <p:sldId id="512" r:id="rId16"/>
    <p:sldId id="513" r:id="rId17"/>
    <p:sldId id="516" r:id="rId18"/>
    <p:sldId id="518" r:id="rId19"/>
    <p:sldId id="519" r:id="rId20"/>
    <p:sldId id="520" r:id="rId21"/>
    <p:sldId id="521" r:id="rId22"/>
    <p:sldId id="536" r:id="rId23"/>
    <p:sldId id="591" r:id="rId24"/>
    <p:sldId id="539" r:id="rId25"/>
    <p:sldId id="540" r:id="rId26"/>
    <p:sldId id="543" r:id="rId27"/>
    <p:sldId id="544" r:id="rId28"/>
    <p:sldId id="545" r:id="rId29"/>
    <p:sldId id="572" r:id="rId30"/>
    <p:sldId id="573" r:id="rId31"/>
    <p:sldId id="574" r:id="rId32"/>
    <p:sldId id="547" r:id="rId33"/>
    <p:sldId id="575" r:id="rId34"/>
    <p:sldId id="577" r:id="rId35"/>
    <p:sldId id="578" r:id="rId36"/>
    <p:sldId id="579" r:id="rId37"/>
    <p:sldId id="580" r:id="rId38"/>
    <p:sldId id="548" r:id="rId39"/>
    <p:sldId id="550" r:id="rId40"/>
    <p:sldId id="537" r:id="rId41"/>
    <p:sldId id="553" r:id="rId42"/>
    <p:sldId id="560" r:id="rId43"/>
    <p:sldId id="562" r:id="rId44"/>
    <p:sldId id="581" r:id="rId45"/>
    <p:sldId id="590" r:id="rId46"/>
    <p:sldId id="582" r:id="rId47"/>
    <p:sldId id="585" r:id="rId48"/>
    <p:sldId id="586" r:id="rId49"/>
    <p:sldId id="587" r:id="rId50"/>
    <p:sldId id="592" r:id="rId51"/>
    <p:sldId id="588" r:id="rId52"/>
    <p:sldId id="593" r:id="rId53"/>
    <p:sldId id="561" r:id="rId54"/>
    <p:sldId id="565" r:id="rId55"/>
    <p:sldId id="594" r:id="rId56"/>
    <p:sldId id="595" r:id="rId57"/>
    <p:sldId id="564" r:id="rId58"/>
    <p:sldId id="599" r:id="rId59"/>
    <p:sldId id="600" r:id="rId60"/>
    <p:sldId id="601" r:id="rId61"/>
    <p:sldId id="610" r:id="rId62"/>
    <p:sldId id="606" r:id="rId63"/>
    <p:sldId id="611" r:id="rId64"/>
    <p:sldId id="612" r:id="rId65"/>
    <p:sldId id="613" r:id="rId66"/>
    <p:sldId id="614" r:id="rId67"/>
    <p:sldId id="615" r:id="rId68"/>
    <p:sldId id="616" r:id="rId69"/>
    <p:sldId id="617" r:id="rId70"/>
    <p:sldId id="569" r:id="rId71"/>
    <p:sldId id="524" r:id="rId72"/>
    <p:sldId id="322"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4660"/>
  </p:normalViewPr>
  <p:slideViewPr>
    <p:cSldViewPr snapToGrid="0">
      <p:cViewPr varScale="1">
        <p:scale>
          <a:sx n="70" d="100"/>
          <a:sy n="70" d="100"/>
        </p:scale>
        <p:origin x="534" y="72"/>
      </p:cViewPr>
      <p:guideLst/>
    </p:cSldViewPr>
  </p:slideViewPr>
  <p:notesTextViewPr>
    <p:cViewPr>
      <p:scale>
        <a:sx n="1" d="1"/>
        <a:sy n="1" d="1"/>
      </p:scale>
      <p:origin x="0" y="0"/>
    </p:cViewPr>
  </p:notesTextViewPr>
  <p:sorterViewPr>
    <p:cViewPr>
      <p:scale>
        <a:sx n="100" d="100"/>
        <a:sy n="100" d="100"/>
      </p:scale>
      <p:origin x="0" y="-19116"/>
    </p:cViewPr>
  </p:sorterViewPr>
  <p:notesViewPr>
    <p:cSldViewPr snapToGrid="0">
      <p:cViewPr varScale="1">
        <p:scale>
          <a:sx n="83" d="100"/>
          <a:sy n="83" d="100"/>
        </p:scale>
        <p:origin x="2010"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Ref : Thomas H Cormen </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92406A-ED26-4576-A423-6507A2F1293C}" type="datetimeFigureOut">
              <a:rPr lang="en-US" smtClean="0"/>
              <a:t>11/13/2019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EB4DE6-BE1D-493F-AAB4-82AE32167488}" type="slidenum">
              <a:rPr lang="en-US" smtClean="0"/>
              <a:t>‹#›</a:t>
            </a:fld>
            <a:endParaRPr lang="en-US"/>
          </a:p>
        </p:txBody>
      </p:sp>
    </p:spTree>
    <p:extLst>
      <p:ext uri="{BB962C8B-B14F-4D97-AF65-F5344CB8AC3E}">
        <p14:creationId xmlns:p14="http://schemas.microsoft.com/office/powerpoint/2010/main" val="408864985"/>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Ref : Thomas H Cormen </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1541E-EC0F-4D83-A883-6BA9C3352F82}" type="datetimeFigureOut">
              <a:rPr lang="en-US" smtClean="0"/>
              <a:t>11/13/2019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189AB-5D8B-4EF4-814C-60D97C145CC3}" type="slidenum">
              <a:rPr lang="en-US" smtClean="0"/>
              <a:t>‹#›</a:t>
            </a:fld>
            <a:endParaRPr lang="en-US"/>
          </a:p>
        </p:txBody>
      </p:sp>
    </p:spTree>
    <p:extLst>
      <p:ext uri="{BB962C8B-B14F-4D97-AF65-F5344CB8AC3E}">
        <p14:creationId xmlns:p14="http://schemas.microsoft.com/office/powerpoint/2010/main" val="206460431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Ref : Thomas H Cormen </a:t>
            </a:r>
            <a:endParaRPr lang="en-US"/>
          </a:p>
        </p:txBody>
      </p:sp>
      <p:sp>
        <p:nvSpPr>
          <p:cNvPr id="5" name="Slide Number Placeholder 4"/>
          <p:cNvSpPr>
            <a:spLocks noGrp="1"/>
          </p:cNvSpPr>
          <p:nvPr>
            <p:ph type="sldNum" sz="quarter" idx="11"/>
          </p:nvPr>
        </p:nvSpPr>
        <p:spPr/>
        <p:txBody>
          <a:bodyPr/>
          <a:lstStyle/>
          <a:p>
            <a:fld id="{CC0189AB-5D8B-4EF4-814C-60D97C145CC3}" type="slidenum">
              <a:rPr lang="en-US" smtClean="0"/>
              <a:t>1</a:t>
            </a:fld>
            <a:endParaRPr lang="en-US"/>
          </a:p>
        </p:txBody>
      </p:sp>
    </p:spTree>
    <p:extLst>
      <p:ext uri="{BB962C8B-B14F-4D97-AF65-F5344CB8AC3E}">
        <p14:creationId xmlns:p14="http://schemas.microsoft.com/office/powerpoint/2010/main" val="3279862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bwMode="auto">
          <a:xfrm>
            <a:off x="393700" y="692150"/>
            <a:ext cx="607060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633639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393700" y="692150"/>
            <a:ext cx="607060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226585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xfrm>
            <a:off x="393700" y="692150"/>
            <a:ext cx="607060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564203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bwMode="auto">
          <a:xfrm>
            <a:off x="393700" y="692150"/>
            <a:ext cx="607060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353844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sahani</a:t>
            </a:r>
            <a:endParaRPr lang="en-US" dirty="0"/>
          </a:p>
        </p:txBody>
      </p:sp>
      <p:sp>
        <p:nvSpPr>
          <p:cNvPr id="4" name="Header Placeholder 3"/>
          <p:cNvSpPr>
            <a:spLocks noGrp="1"/>
          </p:cNvSpPr>
          <p:nvPr>
            <p:ph type="hdr" sz="quarter" idx="10"/>
          </p:nvPr>
        </p:nvSpPr>
        <p:spPr/>
        <p:txBody>
          <a:bodyPr/>
          <a:lstStyle/>
          <a:p>
            <a:r>
              <a:rPr lang="en-US" smtClean="0"/>
              <a:t>Ref : Thomas H Cormen </a:t>
            </a:r>
            <a:endParaRPr lang="en-US"/>
          </a:p>
        </p:txBody>
      </p:sp>
      <p:sp>
        <p:nvSpPr>
          <p:cNvPr id="5" name="Slide Number Placeholder 4"/>
          <p:cNvSpPr>
            <a:spLocks noGrp="1"/>
          </p:cNvSpPr>
          <p:nvPr>
            <p:ph type="sldNum" sz="quarter" idx="11"/>
          </p:nvPr>
        </p:nvSpPr>
        <p:spPr/>
        <p:txBody>
          <a:bodyPr/>
          <a:lstStyle/>
          <a:p>
            <a:fld id="{CC0189AB-5D8B-4EF4-814C-60D97C145CC3}" type="slidenum">
              <a:rPr lang="en-US" smtClean="0"/>
              <a:t>39</a:t>
            </a:fld>
            <a:endParaRPr lang="en-US"/>
          </a:p>
        </p:txBody>
      </p:sp>
    </p:spTree>
    <p:extLst>
      <p:ext uri="{BB962C8B-B14F-4D97-AF65-F5344CB8AC3E}">
        <p14:creationId xmlns:p14="http://schemas.microsoft.com/office/powerpoint/2010/main" val="1356868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8FDB44-4E82-466F-8B32-B2AE56A78C64}" type="slidenum">
              <a:rPr lang="en-US">
                <a:solidFill>
                  <a:srgbClr val="000000"/>
                </a:solidFill>
              </a:rPr>
              <a:pPr/>
              <a:t>40</a:t>
            </a:fld>
            <a:endParaRPr lang="en-US">
              <a:solidFill>
                <a:srgbClr val="000000"/>
              </a:solidFill>
            </a:endParaRPr>
          </a:p>
        </p:txBody>
      </p:sp>
      <p:sp>
        <p:nvSpPr>
          <p:cNvPr id="395266" name="Rectangle 2"/>
          <p:cNvSpPr>
            <a:spLocks noGrp="1" noRot="1" noChangeAspect="1" noChangeArrowheads="1" noTextEdit="1"/>
          </p:cNvSpPr>
          <p:nvPr>
            <p:ph type="sldImg"/>
          </p:nvPr>
        </p:nvSpPr>
        <p:spPr>
          <a:ln/>
        </p:spPr>
      </p:sp>
      <p:sp>
        <p:nvSpPr>
          <p:cNvPr id="395267" name="Rectangle 3"/>
          <p:cNvSpPr>
            <a:spLocks noGrp="1" noChangeArrowheads="1"/>
          </p:cNvSpPr>
          <p:nvPr>
            <p:ph type="body" idx="1"/>
          </p:nvPr>
        </p:nvSpPr>
        <p:spPr/>
        <p:txBody>
          <a:bodyPr/>
          <a:lstStyle/>
          <a:p>
            <a:r>
              <a:rPr lang="en-US" dirty="0" smtClean="0"/>
              <a:t>A </a:t>
            </a:r>
            <a:r>
              <a:rPr lang="en-US" dirty="0" err="1" smtClean="0"/>
              <a:t>levitin</a:t>
            </a:r>
            <a:endParaRPr lang="en-US" dirty="0"/>
          </a:p>
        </p:txBody>
      </p:sp>
    </p:spTree>
    <p:extLst>
      <p:ext uri="{BB962C8B-B14F-4D97-AF65-F5344CB8AC3E}">
        <p14:creationId xmlns:p14="http://schemas.microsoft.com/office/powerpoint/2010/main" val="1048042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eaLnBrk="0" hangingPunct="0">
              <a:spcBef>
                <a:spcPct val="30000"/>
              </a:spcBef>
              <a:defRPr kumimoji="1" sz="1200">
                <a:solidFill>
                  <a:schemeClr val="tx1"/>
                </a:solidFill>
                <a:latin typeface="Times New Roman" panose="02020603050405020304" pitchFamily="18" charset="0"/>
                <a:ea typeface="新細明體" panose="02020500000000000000" pitchFamily="18" charset="-120"/>
              </a:defRPr>
            </a:lvl1pPr>
            <a:lvl2pPr marL="742950" indent="-285750" eaLnBrk="0" hangingPunct="0">
              <a:spcBef>
                <a:spcPct val="30000"/>
              </a:spcBef>
              <a:defRPr kumimoji="1" sz="1200">
                <a:solidFill>
                  <a:schemeClr val="tx1"/>
                </a:solidFill>
                <a:latin typeface="Times New Roman" panose="02020603050405020304" pitchFamily="18" charset="0"/>
                <a:ea typeface="新細明體" panose="02020500000000000000" pitchFamily="18" charset="-120"/>
              </a:defRPr>
            </a:lvl2pPr>
            <a:lvl3pPr marL="1143000" indent="-228600" eaLnBrk="0" hangingPunct="0">
              <a:spcBef>
                <a:spcPct val="30000"/>
              </a:spcBef>
              <a:defRPr kumimoji="1" sz="1200">
                <a:solidFill>
                  <a:schemeClr val="tx1"/>
                </a:solidFill>
                <a:latin typeface="Times New Roman" panose="02020603050405020304" pitchFamily="18" charset="0"/>
                <a:ea typeface="新細明體" panose="02020500000000000000" pitchFamily="18" charset="-120"/>
              </a:defRPr>
            </a:lvl3pPr>
            <a:lvl4pPr marL="1600200" indent="-228600" eaLnBrk="0" hangingPunct="0">
              <a:spcBef>
                <a:spcPct val="30000"/>
              </a:spcBef>
              <a:defRPr kumimoji="1" sz="1200">
                <a:solidFill>
                  <a:schemeClr val="tx1"/>
                </a:solidFill>
                <a:latin typeface="Times New Roman" panose="02020603050405020304" pitchFamily="18" charset="0"/>
                <a:ea typeface="新細明體" panose="02020500000000000000" pitchFamily="18" charset="-120"/>
              </a:defRPr>
            </a:lvl4pPr>
            <a:lvl5pPr marL="2057400" indent="-228600" eaLnBrk="0" hangingPunct="0">
              <a:spcBef>
                <a:spcPct val="30000"/>
              </a:spcBef>
              <a:defRPr kumimoji="1" sz="12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新細明體" panose="02020500000000000000" pitchFamily="18" charset="-120"/>
              </a:defRPr>
            </a:lvl9pPr>
          </a:lstStyle>
          <a:p>
            <a:pPr eaLnBrk="1" hangingPunct="1">
              <a:spcBef>
                <a:spcPct val="0"/>
              </a:spcBef>
            </a:pPr>
            <a:fld id="{0E9A0493-9B87-4A95-8F10-785EF6CCC56E}" type="slidenum">
              <a:rPr lang="en-US" altLang="zh-TW">
                <a:latin typeface="Tahoma" panose="020B0604030504040204" pitchFamily="34" charset="0"/>
              </a:rPr>
              <a:pPr eaLnBrk="1" hangingPunct="1">
                <a:spcBef>
                  <a:spcPct val="0"/>
                </a:spcBef>
              </a:pPr>
              <a:t>41</a:t>
            </a:fld>
            <a:endParaRPr lang="en-US" altLang="zh-TW">
              <a:latin typeface="Tahoma" panose="020B0604030504040204"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17933208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Ref : Thomas H Cormen </a:t>
            </a:r>
            <a:endParaRPr lang="en-US"/>
          </a:p>
        </p:txBody>
      </p:sp>
      <p:sp>
        <p:nvSpPr>
          <p:cNvPr id="5" name="Slide Number Placeholder 4"/>
          <p:cNvSpPr>
            <a:spLocks noGrp="1"/>
          </p:cNvSpPr>
          <p:nvPr>
            <p:ph type="sldNum" sz="quarter" idx="11"/>
          </p:nvPr>
        </p:nvSpPr>
        <p:spPr/>
        <p:txBody>
          <a:bodyPr/>
          <a:lstStyle/>
          <a:p>
            <a:fld id="{CC0189AB-5D8B-4EF4-814C-60D97C145CC3}" type="slidenum">
              <a:rPr lang="en-US" smtClean="0"/>
              <a:t>47</a:t>
            </a:fld>
            <a:endParaRPr lang="en-US"/>
          </a:p>
        </p:txBody>
      </p:sp>
    </p:spTree>
    <p:extLst>
      <p:ext uri="{BB962C8B-B14F-4D97-AF65-F5344CB8AC3E}">
        <p14:creationId xmlns:p14="http://schemas.microsoft.com/office/powerpoint/2010/main" val="2693139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Ref : Thomas H Cormen </a:t>
            </a:r>
            <a:endParaRPr lang="en-US"/>
          </a:p>
        </p:txBody>
      </p:sp>
      <p:sp>
        <p:nvSpPr>
          <p:cNvPr id="5" name="Slide Number Placeholder 4"/>
          <p:cNvSpPr>
            <a:spLocks noGrp="1"/>
          </p:cNvSpPr>
          <p:nvPr>
            <p:ph type="sldNum" sz="quarter" idx="11"/>
          </p:nvPr>
        </p:nvSpPr>
        <p:spPr/>
        <p:txBody>
          <a:bodyPr/>
          <a:lstStyle/>
          <a:p>
            <a:fld id="{CC0189AB-5D8B-4EF4-814C-60D97C145CC3}" type="slidenum">
              <a:rPr lang="en-US" smtClean="0"/>
              <a:t>49</a:t>
            </a:fld>
            <a:endParaRPr lang="en-US"/>
          </a:p>
        </p:txBody>
      </p:sp>
    </p:spTree>
    <p:extLst>
      <p:ext uri="{BB962C8B-B14F-4D97-AF65-F5344CB8AC3E}">
        <p14:creationId xmlns:p14="http://schemas.microsoft.com/office/powerpoint/2010/main" val="1072060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EF6AA6-9AD2-4CFD-A304-753B730F518D}" type="slidenum">
              <a:rPr lang="en-US">
                <a:solidFill>
                  <a:srgbClr val="000000"/>
                </a:solidFill>
              </a:rPr>
              <a:pPr/>
              <a:t>51</a:t>
            </a:fld>
            <a:endParaRPr lang="en-US">
              <a:solidFill>
                <a:srgbClr val="000000"/>
              </a:solidFill>
            </a:endParaRPr>
          </a:p>
        </p:txBody>
      </p:sp>
      <p:sp>
        <p:nvSpPr>
          <p:cNvPr id="396290" name="Rectangle 2"/>
          <p:cNvSpPr>
            <a:spLocks noGrp="1" noRot="1" noChangeAspect="1" noChangeArrowheads="1" noTextEdit="1"/>
          </p:cNvSpPr>
          <p:nvPr>
            <p:ph type="sldImg"/>
          </p:nvPr>
        </p:nvSpPr>
        <p:spPr>
          <a:ln/>
        </p:spPr>
      </p:sp>
      <p:sp>
        <p:nvSpPr>
          <p:cNvPr id="39629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a:t>
            </a:r>
            <a:r>
              <a:rPr lang="en-US" dirty="0" err="1" smtClean="0"/>
              <a:t>levitin</a:t>
            </a:r>
            <a:endParaRPr lang="en-US" dirty="0" smtClean="0"/>
          </a:p>
        </p:txBody>
      </p:sp>
    </p:spTree>
    <p:extLst>
      <p:ext uri="{BB962C8B-B14F-4D97-AF65-F5344CB8AC3E}">
        <p14:creationId xmlns:p14="http://schemas.microsoft.com/office/powerpoint/2010/main" val="2059586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Ref : Thomas H Cormen </a:t>
            </a:r>
            <a:endParaRPr lang="en-US"/>
          </a:p>
        </p:txBody>
      </p:sp>
      <p:sp>
        <p:nvSpPr>
          <p:cNvPr id="5" name="Slide Number Placeholder 4"/>
          <p:cNvSpPr>
            <a:spLocks noGrp="1"/>
          </p:cNvSpPr>
          <p:nvPr>
            <p:ph type="sldNum" sz="quarter" idx="11"/>
          </p:nvPr>
        </p:nvSpPr>
        <p:spPr/>
        <p:txBody>
          <a:bodyPr/>
          <a:lstStyle/>
          <a:p>
            <a:fld id="{CC0189AB-5D8B-4EF4-814C-60D97C145CC3}" type="slidenum">
              <a:rPr lang="en-US" smtClean="0"/>
              <a:t>2</a:t>
            </a:fld>
            <a:endParaRPr lang="en-US"/>
          </a:p>
        </p:txBody>
      </p:sp>
    </p:spTree>
    <p:extLst>
      <p:ext uri="{BB962C8B-B14F-4D97-AF65-F5344CB8AC3E}">
        <p14:creationId xmlns:p14="http://schemas.microsoft.com/office/powerpoint/2010/main" val="20712656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Rot="1" noChangeAspect="1" noChangeArrowheads="1"/>
          </p:cNvSpPr>
          <p:nvPr>
            <p:ph type="sldImg"/>
          </p:nvPr>
        </p:nvSpPr>
        <p:spPr>
          <a:ln/>
        </p:spPr>
      </p:sp>
      <p:sp>
        <p:nvSpPr>
          <p:cNvPr id="409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06753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44E9629-1E92-44E8-B7CB-4FCF2CF194F2}" type="slidenum">
              <a:rPr lang="en-US"/>
              <a:pPr/>
              <a:t>55</a:t>
            </a:fld>
            <a:endParaRPr lang="en-US"/>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r>
              <a:rPr lang="en-US"/>
              <a:t>even if not analyzing in detail, show the recurrence for mergesort in worst case:</a:t>
            </a:r>
          </a:p>
          <a:p>
            <a:r>
              <a:rPr lang="en-US"/>
              <a:t>T(n) = 2 T(n/2) + (n-1)</a:t>
            </a:r>
          </a:p>
          <a:p>
            <a:endParaRPr lang="en-US"/>
          </a:p>
          <a:p>
            <a:r>
              <a:rPr lang="en-US"/>
              <a:t>                         worst case comparisons for merge</a:t>
            </a:r>
          </a:p>
        </p:txBody>
      </p:sp>
      <p:sp>
        <p:nvSpPr>
          <p:cNvPr id="285700" name="Line 4"/>
          <p:cNvSpPr>
            <a:spLocks noChangeShapeType="1"/>
          </p:cNvSpPr>
          <p:nvPr/>
        </p:nvSpPr>
        <p:spPr bwMode="auto">
          <a:xfrm flipV="1">
            <a:off x="2286000" y="6705600"/>
            <a:ext cx="0" cy="2286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61000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3B5BB5-50F2-4F95-A771-39D24C6BAB43}" type="slidenum">
              <a:rPr lang="en-US" altLang="zh-CN"/>
              <a:pPr/>
              <a:t>59</a:t>
            </a:fld>
            <a:endParaRPr lang="en-US" altLang="zh-CN"/>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fr-FR" altLang="zh-CN"/>
          </a:p>
        </p:txBody>
      </p:sp>
    </p:spTree>
    <p:extLst>
      <p:ext uri="{BB962C8B-B14F-4D97-AF65-F5344CB8AC3E}">
        <p14:creationId xmlns:p14="http://schemas.microsoft.com/office/powerpoint/2010/main" val="31776918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Rot="1" noChangeAspect="1" noChangeArrowheads="1"/>
          </p:cNvSpPr>
          <p:nvPr>
            <p:ph type="sldImg"/>
          </p:nvPr>
        </p:nvSpPr>
        <p:spPr>
          <a:ln/>
        </p:spPr>
      </p:sp>
      <p:sp>
        <p:nvSpPr>
          <p:cNvPr id="409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052273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C1CD91-D777-4227-9940-D4B6FC96B405}" type="slidenum">
              <a:rPr lang="en-US" altLang="zh-CN"/>
              <a:pPr/>
              <a:t>64</a:t>
            </a:fld>
            <a:endParaRPr lang="en-US" altLang="zh-CN"/>
          </a:p>
        </p:txBody>
      </p:sp>
      <p:sp>
        <p:nvSpPr>
          <p:cNvPr id="65538" name="Rectangle 2"/>
          <p:cNvSpPr>
            <a:spLocks noRo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fr-FR" altLang="zh-CN"/>
          </a:p>
        </p:txBody>
      </p:sp>
    </p:spTree>
    <p:extLst>
      <p:ext uri="{BB962C8B-B14F-4D97-AF65-F5344CB8AC3E}">
        <p14:creationId xmlns:p14="http://schemas.microsoft.com/office/powerpoint/2010/main" val="313940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70C077-4495-4CB2-A986-DDB393AF9ED2}" type="slidenum">
              <a:rPr lang="en-US" altLang="zh-CN"/>
              <a:pPr/>
              <a:t>65</a:t>
            </a:fld>
            <a:endParaRPr lang="en-US" altLang="zh-CN"/>
          </a:p>
        </p:txBody>
      </p:sp>
      <p:sp>
        <p:nvSpPr>
          <p:cNvPr id="66562" name="Rectangle 2"/>
          <p:cNvSpPr>
            <a:spLocks noRo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fr-FR" altLang="zh-CN"/>
          </a:p>
        </p:txBody>
      </p:sp>
    </p:spTree>
    <p:extLst>
      <p:ext uri="{BB962C8B-B14F-4D97-AF65-F5344CB8AC3E}">
        <p14:creationId xmlns:p14="http://schemas.microsoft.com/office/powerpoint/2010/main" val="27182380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B974A5-9D50-4DAA-9AAA-CBCEE098A27B}" type="slidenum">
              <a:rPr lang="en-US" altLang="zh-CN"/>
              <a:pPr/>
              <a:t>66</a:t>
            </a:fld>
            <a:endParaRPr lang="en-US" altLang="zh-CN"/>
          </a:p>
        </p:txBody>
      </p:sp>
      <p:sp>
        <p:nvSpPr>
          <p:cNvPr id="67586" name="Rectangle 2"/>
          <p:cNvSpPr>
            <a:spLocks noRo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fr-FR" altLang="zh-CN"/>
          </a:p>
        </p:txBody>
      </p:sp>
    </p:spTree>
    <p:extLst>
      <p:ext uri="{BB962C8B-B14F-4D97-AF65-F5344CB8AC3E}">
        <p14:creationId xmlns:p14="http://schemas.microsoft.com/office/powerpoint/2010/main" val="336315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559C8F-7BC5-4981-85F5-FB109944B5EE}" type="slidenum">
              <a:rPr lang="en-US" altLang="zh-CN"/>
              <a:pPr/>
              <a:t>67</a:t>
            </a:fld>
            <a:endParaRPr lang="en-US" altLang="zh-CN"/>
          </a:p>
        </p:txBody>
      </p:sp>
      <p:sp>
        <p:nvSpPr>
          <p:cNvPr id="68610" name="Rectangle 2"/>
          <p:cNvSpPr>
            <a:spLocks noRo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fr-FR" altLang="zh-CN"/>
          </a:p>
        </p:txBody>
      </p:sp>
    </p:spTree>
    <p:extLst>
      <p:ext uri="{BB962C8B-B14F-4D97-AF65-F5344CB8AC3E}">
        <p14:creationId xmlns:p14="http://schemas.microsoft.com/office/powerpoint/2010/main" val="870540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5A382B-4B54-493B-BB05-22534C98162E}" type="slidenum">
              <a:rPr lang="en-US"/>
              <a:pPr/>
              <a:t>68</a:t>
            </a:fld>
            <a:endParaRPr lang="en-US"/>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246657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0189AB-5D8B-4EF4-814C-60D97C145CC3}" type="slidenum">
              <a:rPr lang="en-US" smtClean="0"/>
              <a:t>70</a:t>
            </a:fld>
            <a:endParaRPr lang="en-US" dirty="0"/>
          </a:p>
        </p:txBody>
      </p:sp>
      <p:sp>
        <p:nvSpPr>
          <p:cNvPr id="5" name="Header Placeholder 4"/>
          <p:cNvSpPr>
            <a:spLocks noGrp="1"/>
          </p:cNvSpPr>
          <p:nvPr>
            <p:ph type="hdr" sz="quarter" idx="11"/>
          </p:nvPr>
        </p:nvSpPr>
        <p:spPr/>
        <p:txBody>
          <a:bodyPr/>
          <a:lstStyle/>
          <a:p>
            <a:r>
              <a:rPr lang="en-US" smtClean="0"/>
              <a:t>Ref : Thomas H Cormen </a:t>
            </a:r>
            <a:endParaRPr lang="en-US" dirty="0"/>
          </a:p>
        </p:txBody>
      </p:sp>
    </p:spTree>
    <p:extLst>
      <p:ext uri="{BB962C8B-B14F-4D97-AF65-F5344CB8AC3E}">
        <p14:creationId xmlns:p14="http://schemas.microsoft.com/office/powerpoint/2010/main" val="1052181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0189AB-5D8B-4EF4-814C-60D97C145CC3}" type="slidenum">
              <a:rPr lang="en-US" smtClean="0"/>
              <a:t>3</a:t>
            </a:fld>
            <a:endParaRPr lang="en-US" dirty="0"/>
          </a:p>
        </p:txBody>
      </p:sp>
      <p:sp>
        <p:nvSpPr>
          <p:cNvPr id="5" name="Header Placeholder 4"/>
          <p:cNvSpPr>
            <a:spLocks noGrp="1"/>
          </p:cNvSpPr>
          <p:nvPr>
            <p:ph type="hdr" sz="quarter" idx="11"/>
          </p:nvPr>
        </p:nvSpPr>
        <p:spPr/>
        <p:txBody>
          <a:bodyPr/>
          <a:lstStyle/>
          <a:p>
            <a:r>
              <a:rPr lang="en-US" smtClean="0"/>
              <a:t>Ref : Thomas H Cormen </a:t>
            </a:r>
            <a:endParaRPr lang="en-US" dirty="0"/>
          </a:p>
        </p:txBody>
      </p:sp>
    </p:spTree>
    <p:extLst>
      <p:ext uri="{BB962C8B-B14F-4D97-AF65-F5344CB8AC3E}">
        <p14:creationId xmlns:p14="http://schemas.microsoft.com/office/powerpoint/2010/main" val="2016429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But let me begin by justifying this </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course's existence. And giving you some reasons why you </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rPr>
              <a:t>should be highly motivated to learn about algorithms. </a:t>
            </a:r>
            <a:endParaRPr lang="en-US" dirty="0"/>
          </a:p>
        </p:txBody>
      </p:sp>
      <p:sp>
        <p:nvSpPr>
          <p:cNvPr id="4" name="Slide Number Placeholder 3"/>
          <p:cNvSpPr>
            <a:spLocks noGrp="1"/>
          </p:cNvSpPr>
          <p:nvPr>
            <p:ph type="sldNum" sz="quarter" idx="10"/>
          </p:nvPr>
        </p:nvSpPr>
        <p:spPr/>
        <p:txBody>
          <a:bodyPr/>
          <a:lstStyle/>
          <a:p>
            <a:fld id="{506E353D-A3C1-4830-9EA7-E818B18EA5DF}" type="slidenum">
              <a:rPr lang="en-US" smtClean="0"/>
              <a:t>4</a:t>
            </a:fld>
            <a:endParaRPr lang="en-US"/>
          </a:p>
        </p:txBody>
      </p:sp>
    </p:spTree>
    <p:extLst>
      <p:ext uri="{BB962C8B-B14F-4D97-AF65-F5344CB8AC3E}">
        <p14:creationId xmlns:p14="http://schemas.microsoft.com/office/powerpoint/2010/main" val="3353398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algorism</a:t>
            </a:r>
            <a:endParaRPr lang="en-US" dirty="0"/>
          </a:p>
        </p:txBody>
      </p:sp>
      <p:sp>
        <p:nvSpPr>
          <p:cNvPr id="4" name="Slide Number Placeholder 3"/>
          <p:cNvSpPr>
            <a:spLocks noGrp="1"/>
          </p:cNvSpPr>
          <p:nvPr>
            <p:ph type="sldNum" sz="quarter" idx="10"/>
          </p:nvPr>
        </p:nvSpPr>
        <p:spPr/>
        <p:txBody>
          <a:bodyPr/>
          <a:lstStyle/>
          <a:p>
            <a:fld id="{506E353D-A3C1-4830-9EA7-E818B18EA5DF}" type="slidenum">
              <a:rPr lang="en-US" smtClean="0"/>
              <a:t>5</a:t>
            </a:fld>
            <a:endParaRPr lang="en-US"/>
          </a:p>
        </p:txBody>
      </p:sp>
    </p:spTree>
    <p:extLst>
      <p:ext uri="{BB962C8B-B14F-4D97-AF65-F5344CB8AC3E}">
        <p14:creationId xmlns:p14="http://schemas.microsoft.com/office/powerpoint/2010/main" val="1576826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Ref : Thomas H Cormen </a:t>
            </a:r>
            <a:endParaRPr lang="en-US"/>
          </a:p>
        </p:txBody>
      </p:sp>
      <p:sp>
        <p:nvSpPr>
          <p:cNvPr id="5" name="Slide Number Placeholder 4"/>
          <p:cNvSpPr>
            <a:spLocks noGrp="1"/>
          </p:cNvSpPr>
          <p:nvPr>
            <p:ph type="sldNum" sz="quarter" idx="11"/>
          </p:nvPr>
        </p:nvSpPr>
        <p:spPr/>
        <p:txBody>
          <a:bodyPr/>
          <a:lstStyle/>
          <a:p>
            <a:fld id="{CC0189AB-5D8B-4EF4-814C-60D97C145CC3}" type="slidenum">
              <a:rPr lang="en-US" smtClean="0"/>
              <a:t>7</a:t>
            </a:fld>
            <a:endParaRPr lang="en-US"/>
          </a:p>
        </p:txBody>
      </p:sp>
    </p:spTree>
    <p:extLst>
      <p:ext uri="{BB962C8B-B14F-4D97-AF65-F5344CB8AC3E}">
        <p14:creationId xmlns:p14="http://schemas.microsoft.com/office/powerpoint/2010/main" val="1926781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Ref : Thomas H Cormen </a:t>
            </a:r>
            <a:endParaRPr lang="en-US"/>
          </a:p>
        </p:txBody>
      </p:sp>
      <p:sp>
        <p:nvSpPr>
          <p:cNvPr id="5" name="Slide Number Placeholder 4"/>
          <p:cNvSpPr>
            <a:spLocks noGrp="1"/>
          </p:cNvSpPr>
          <p:nvPr>
            <p:ph type="sldNum" sz="quarter" idx="11"/>
          </p:nvPr>
        </p:nvSpPr>
        <p:spPr/>
        <p:txBody>
          <a:bodyPr/>
          <a:lstStyle/>
          <a:p>
            <a:fld id="{CC0189AB-5D8B-4EF4-814C-60D97C145CC3}" type="slidenum">
              <a:rPr lang="en-US" smtClean="0"/>
              <a:t>11</a:t>
            </a:fld>
            <a:endParaRPr lang="en-US"/>
          </a:p>
        </p:txBody>
      </p:sp>
    </p:spTree>
    <p:extLst>
      <p:ext uri="{BB962C8B-B14F-4D97-AF65-F5344CB8AC3E}">
        <p14:creationId xmlns:p14="http://schemas.microsoft.com/office/powerpoint/2010/main" val="1911013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C1 and c2 not depend on input size n</a:t>
            </a:r>
            <a:endParaRPr lang="en-US" dirty="0"/>
          </a:p>
        </p:txBody>
      </p:sp>
      <p:sp>
        <p:nvSpPr>
          <p:cNvPr id="4" name="Header Placeholder 3"/>
          <p:cNvSpPr>
            <a:spLocks noGrp="1"/>
          </p:cNvSpPr>
          <p:nvPr>
            <p:ph type="hdr" sz="quarter" idx="10"/>
          </p:nvPr>
        </p:nvSpPr>
        <p:spPr/>
        <p:txBody>
          <a:bodyPr/>
          <a:lstStyle/>
          <a:p>
            <a:r>
              <a:rPr lang="en-US" smtClean="0"/>
              <a:t>Ref : Thomas H Cormen </a:t>
            </a:r>
            <a:endParaRPr lang="en-US"/>
          </a:p>
        </p:txBody>
      </p:sp>
      <p:sp>
        <p:nvSpPr>
          <p:cNvPr id="5" name="Slide Number Placeholder 4"/>
          <p:cNvSpPr>
            <a:spLocks noGrp="1"/>
          </p:cNvSpPr>
          <p:nvPr>
            <p:ph type="sldNum" sz="quarter" idx="11"/>
          </p:nvPr>
        </p:nvSpPr>
        <p:spPr/>
        <p:txBody>
          <a:bodyPr/>
          <a:lstStyle/>
          <a:p>
            <a:fld id="{CC0189AB-5D8B-4EF4-814C-60D97C145CC3}" type="slidenum">
              <a:rPr lang="en-US" smtClean="0"/>
              <a:t>14</a:t>
            </a:fld>
            <a:endParaRPr lang="en-US"/>
          </a:p>
        </p:txBody>
      </p:sp>
    </p:spTree>
    <p:extLst>
      <p:ext uri="{BB962C8B-B14F-4D97-AF65-F5344CB8AC3E}">
        <p14:creationId xmlns:p14="http://schemas.microsoft.com/office/powerpoint/2010/main" val="3402158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Whatever can be measured that we want to analyze </a:t>
            </a:r>
            <a:endParaRPr lang="en-US" dirty="0"/>
          </a:p>
        </p:txBody>
      </p:sp>
      <p:sp>
        <p:nvSpPr>
          <p:cNvPr id="4" name="Slide Number Placeholder 3"/>
          <p:cNvSpPr>
            <a:spLocks noGrp="1"/>
          </p:cNvSpPr>
          <p:nvPr>
            <p:ph type="sldNum" sz="quarter" idx="10"/>
          </p:nvPr>
        </p:nvSpPr>
        <p:spPr/>
        <p:txBody>
          <a:bodyPr/>
          <a:lstStyle/>
          <a:p>
            <a:fld id="{506E353D-A3C1-4830-9EA7-E818B18EA5DF}" type="slidenum">
              <a:rPr lang="en-US" smtClean="0"/>
              <a:t>23</a:t>
            </a:fld>
            <a:endParaRPr lang="en-US"/>
          </a:p>
        </p:txBody>
      </p:sp>
    </p:spTree>
    <p:extLst>
      <p:ext uri="{BB962C8B-B14F-4D97-AF65-F5344CB8AC3E}">
        <p14:creationId xmlns:p14="http://schemas.microsoft.com/office/powerpoint/2010/main" val="2867646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7E4C88-626B-42F4-8AFA-948282B3134A}" type="datetime1">
              <a:rPr lang="en-US" smtClean="0"/>
              <a:t>11/13/2019</a:t>
            </a:fld>
            <a:endParaRPr lang="en-US"/>
          </a:p>
        </p:txBody>
      </p:sp>
      <p:sp>
        <p:nvSpPr>
          <p:cNvPr id="5" name="Footer Placeholder 4"/>
          <p:cNvSpPr>
            <a:spLocks noGrp="1"/>
          </p:cNvSpPr>
          <p:nvPr>
            <p:ph type="ftr" sz="quarter" idx="11"/>
          </p:nvPr>
        </p:nvSpPr>
        <p:spPr/>
        <p:txBody>
          <a:bodyPr/>
          <a:lstStyle/>
          <a:p>
            <a:r>
              <a:rPr lang="en-US" smtClean="0"/>
              <a:t>Ref Book: Thomas Cormen</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8821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30679-281F-4001-B61A-1A53A07E07CE}" type="datetime1">
              <a:rPr lang="en-US" smtClean="0"/>
              <a:t>11/13/2019</a:t>
            </a:fld>
            <a:endParaRPr lang="en-US"/>
          </a:p>
        </p:txBody>
      </p:sp>
      <p:sp>
        <p:nvSpPr>
          <p:cNvPr id="6" name="Footer Placeholder 5"/>
          <p:cNvSpPr>
            <a:spLocks noGrp="1"/>
          </p:cNvSpPr>
          <p:nvPr>
            <p:ph type="ftr" sz="quarter" idx="11"/>
          </p:nvPr>
        </p:nvSpPr>
        <p:spPr/>
        <p:txBody>
          <a:bodyPr/>
          <a:lstStyle/>
          <a:p>
            <a:r>
              <a:rPr lang="en-US" smtClean="0"/>
              <a:t>Ref Book: Thomas Cormen</a:t>
            </a:r>
            <a:endParaRPr lang="en-US"/>
          </a:p>
        </p:txBody>
      </p:sp>
      <p:sp>
        <p:nvSpPr>
          <p:cNvPr id="7" name="Slide Number Placeholder 6"/>
          <p:cNvSpPr>
            <a:spLocks noGrp="1"/>
          </p:cNvSpPr>
          <p:nvPr>
            <p:ph type="sldNum" sz="quarter" idx="12"/>
          </p:nvPr>
        </p:nvSpPr>
        <p:spPr/>
        <p:txBody>
          <a:bodyPr/>
          <a:lstStyle/>
          <a:p>
            <a:fld id="{B6777EDF-8266-4D24-8986-7AADE8C439AE}" type="slidenum">
              <a:rPr lang="en-US" smtClean="0"/>
              <a:t>‹#›</a:t>
            </a:fld>
            <a:endParaRPr lang="en-US"/>
          </a:p>
        </p:txBody>
      </p:sp>
    </p:spTree>
    <p:extLst>
      <p:ext uri="{BB962C8B-B14F-4D97-AF65-F5344CB8AC3E}">
        <p14:creationId xmlns:p14="http://schemas.microsoft.com/office/powerpoint/2010/main" val="252088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3C2683-0620-482D-B018-6DBB21131EBC}" type="datetime1">
              <a:rPr lang="en-US" smtClean="0"/>
              <a:t>11/13/2019</a:t>
            </a:fld>
            <a:endParaRPr lang="en-US"/>
          </a:p>
        </p:txBody>
      </p:sp>
      <p:sp>
        <p:nvSpPr>
          <p:cNvPr id="5" name="Footer Placeholder 4"/>
          <p:cNvSpPr>
            <a:spLocks noGrp="1"/>
          </p:cNvSpPr>
          <p:nvPr>
            <p:ph type="ftr" sz="quarter" idx="11"/>
          </p:nvPr>
        </p:nvSpPr>
        <p:spPr/>
        <p:txBody>
          <a:bodyPr/>
          <a:lstStyle/>
          <a:p>
            <a:r>
              <a:rPr lang="en-US" smtClean="0"/>
              <a:t>Ref Book: Thomas Cormen</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t>‹#›</a:t>
            </a:fld>
            <a:endParaRPr lang="en-US"/>
          </a:p>
        </p:txBody>
      </p:sp>
    </p:spTree>
    <p:extLst>
      <p:ext uri="{BB962C8B-B14F-4D97-AF65-F5344CB8AC3E}">
        <p14:creationId xmlns:p14="http://schemas.microsoft.com/office/powerpoint/2010/main" val="485295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9213B7-D37B-4BDD-861A-DC34AFC4843B}" type="datetime1">
              <a:rPr lang="en-US" smtClean="0"/>
              <a:t>11/13/2019</a:t>
            </a:fld>
            <a:endParaRPr lang="en-US"/>
          </a:p>
        </p:txBody>
      </p:sp>
      <p:sp>
        <p:nvSpPr>
          <p:cNvPr id="5" name="Footer Placeholder 4"/>
          <p:cNvSpPr>
            <a:spLocks noGrp="1"/>
          </p:cNvSpPr>
          <p:nvPr>
            <p:ph type="ftr" sz="quarter" idx="11"/>
          </p:nvPr>
        </p:nvSpPr>
        <p:spPr/>
        <p:txBody>
          <a:bodyPr/>
          <a:lstStyle/>
          <a:p>
            <a:r>
              <a:rPr lang="en-US" smtClean="0"/>
              <a:t>Ref Book: Thomas Cormen</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t>‹#›</a:t>
            </a:fld>
            <a:endParaRPr lang="en-US"/>
          </a:p>
        </p:txBody>
      </p:sp>
    </p:spTree>
    <p:extLst>
      <p:ext uri="{BB962C8B-B14F-4D97-AF65-F5344CB8AC3E}">
        <p14:creationId xmlns:p14="http://schemas.microsoft.com/office/powerpoint/2010/main" val="55801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6233" y="304801"/>
            <a:ext cx="9052984" cy="12160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755651" y="1752600"/>
            <a:ext cx="10668000" cy="4267200"/>
          </a:xfrm>
        </p:spPr>
        <p:txBody>
          <a:bodyPr/>
          <a:lstStyle/>
          <a:p>
            <a:pPr lvl="0"/>
            <a:endParaRPr lang="en-US" noProof="0" smtClean="0"/>
          </a:p>
        </p:txBody>
      </p:sp>
      <p:sp>
        <p:nvSpPr>
          <p:cNvPr id="4" name="Rectangle 6"/>
          <p:cNvSpPr>
            <a:spLocks noGrp="1" noChangeArrowheads="1"/>
          </p:cNvSpPr>
          <p:nvPr>
            <p:ph type="dt" sz="half" idx="10"/>
          </p:nvPr>
        </p:nvSpPr>
        <p:spPr>
          <a:ln/>
        </p:spPr>
        <p:txBody>
          <a:bodyPr/>
          <a:lstStyle>
            <a:lvl1pPr>
              <a:defRPr/>
            </a:lvl1pPr>
          </a:lstStyle>
          <a:p>
            <a:pPr>
              <a:defRPr/>
            </a:pPr>
            <a:fld id="{05459B14-F9A8-43B6-AA36-D2F94F3BBE27}" type="datetime1">
              <a:rPr lang="en-US" smtClean="0"/>
              <a:t>11/13/2019</a:t>
            </a:fld>
            <a:endParaRPr 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smtClean="0"/>
              <a:t>Ref Book: Thomas Cormen</a:t>
            </a:r>
            <a:endParaRPr lang="en-US"/>
          </a:p>
        </p:txBody>
      </p:sp>
      <p:sp>
        <p:nvSpPr>
          <p:cNvPr id="6" name="Rectangle 8"/>
          <p:cNvSpPr>
            <a:spLocks noGrp="1" noChangeArrowheads="1"/>
          </p:cNvSpPr>
          <p:nvPr>
            <p:ph type="sldNum" sz="quarter" idx="12"/>
          </p:nvPr>
        </p:nvSpPr>
        <p:spPr>
          <a:ln/>
        </p:spPr>
        <p:txBody>
          <a:bodyPr/>
          <a:lstStyle>
            <a:lvl1pPr>
              <a:defRPr/>
            </a:lvl1pPr>
          </a:lstStyle>
          <a:p>
            <a:fld id="{128B481B-8C61-4F70-B3C9-21A9675F4E2D}" type="slidenum">
              <a:rPr lang="en-US"/>
              <a:pPr/>
              <a:t>‹#›</a:t>
            </a:fld>
            <a:endParaRPr lang="en-US"/>
          </a:p>
        </p:txBody>
      </p:sp>
    </p:spTree>
    <p:extLst>
      <p:ext uri="{BB962C8B-B14F-4D97-AF65-F5344CB8AC3E}">
        <p14:creationId xmlns:p14="http://schemas.microsoft.com/office/powerpoint/2010/main" val="1235404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23938" name="Rectangle 2"/>
          <p:cNvSpPr>
            <a:spLocks noGrp="1" noChangeArrowheads="1"/>
          </p:cNvSpPr>
          <p:nvPr>
            <p:ph type="ctrTitle" sz="quarter"/>
          </p:nvPr>
        </p:nvSpPr>
        <p:spPr>
          <a:xfrm>
            <a:off x="914400" y="2286000"/>
            <a:ext cx="10363200" cy="1143000"/>
          </a:xfrm>
          <a:solidFill>
            <a:srgbClr val="66CCFF"/>
          </a:solidFill>
          <a:ln>
            <a:solidFill>
              <a:schemeClr val="tx1"/>
            </a:solidFill>
            <a:miter lim="800000"/>
            <a:headEnd/>
            <a:tailEnd/>
          </a:ln>
        </p:spPr>
        <p:txBody>
          <a:bodyPr/>
          <a:lstStyle>
            <a:lvl1pPr>
              <a:defRPr u="none"/>
            </a:lvl1pPr>
          </a:lstStyle>
          <a:p>
            <a:pPr lvl="0"/>
            <a:r>
              <a:rPr lang="en-US" noProof="0" smtClean="0"/>
              <a:t>Click to edit Master title style</a:t>
            </a:r>
          </a:p>
        </p:txBody>
      </p:sp>
      <p:sp>
        <p:nvSpPr>
          <p:cNvPr id="423939" name="Rectangle 3"/>
          <p:cNvSpPr>
            <a:spLocks noGrp="1" noChangeArrowheads="1"/>
          </p:cNvSpPr>
          <p:nvPr>
            <p:ph type="subTitle" sz="quarter"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en-US" noProof="0" smtClean="0"/>
              <a:t>Click to edit Master subtitle style</a:t>
            </a:r>
          </a:p>
        </p:txBody>
      </p:sp>
      <p:sp>
        <p:nvSpPr>
          <p:cNvPr id="423940" name="Rectangle 4"/>
          <p:cNvSpPr>
            <a:spLocks noGrp="1" noChangeArrowheads="1"/>
          </p:cNvSpPr>
          <p:nvPr>
            <p:ph type="dt" sz="quarter" idx="2"/>
          </p:nvPr>
        </p:nvSpPr>
        <p:spPr bwMode="auto">
          <a:xfrm>
            <a:off x="177800" y="6257925"/>
            <a:ext cx="2540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solidFill>
                  <a:srgbClr val="0000CC"/>
                </a:solidFill>
              </a:defRPr>
            </a:lvl1pPr>
          </a:lstStyle>
          <a:p>
            <a:pPr eaLnBrk="0" fontAlgn="base" hangingPunct="0">
              <a:spcBef>
                <a:spcPct val="0"/>
              </a:spcBef>
              <a:spcAft>
                <a:spcPct val="0"/>
              </a:spcAft>
            </a:pPr>
            <a:fld id="{E0B6EF53-839C-4F87-830E-114636AB3B46}" type="datetime1">
              <a:rPr lang="en-US" smtClean="0"/>
              <a:t>11/13/2019</a:t>
            </a:fld>
            <a:endParaRPr lang="en-US" smtClean="0"/>
          </a:p>
        </p:txBody>
      </p:sp>
      <p:sp>
        <p:nvSpPr>
          <p:cNvPr id="423942" name="Text Box 6"/>
          <p:cNvSpPr txBox="1">
            <a:spLocks noChangeArrowheads="1"/>
          </p:cNvSpPr>
          <p:nvPr userDrawn="1"/>
        </p:nvSpPr>
        <p:spPr bwMode="auto">
          <a:xfrm>
            <a:off x="10621434" y="6257925"/>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endParaRPr lang="en-US" sz="1400" smtClean="0">
              <a:solidFill>
                <a:srgbClr val="0033CC"/>
              </a:solidFill>
            </a:endParaRPr>
          </a:p>
        </p:txBody>
      </p:sp>
    </p:spTree>
    <p:extLst>
      <p:ext uri="{BB962C8B-B14F-4D97-AF65-F5344CB8AC3E}">
        <p14:creationId xmlns:p14="http://schemas.microsoft.com/office/powerpoint/2010/main" val="1223266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solidFill>
                  <a:srgbClr val="0033CC"/>
                </a:solidFill>
              </a:rPr>
              <a:t>Ref Book: Thomas Cormen</a:t>
            </a:r>
            <a:endParaRPr lang="en-US">
              <a:solidFill>
                <a:srgbClr val="0033CC"/>
              </a:solidFill>
            </a:endParaRPr>
          </a:p>
        </p:txBody>
      </p:sp>
      <p:sp>
        <p:nvSpPr>
          <p:cNvPr id="5" name="Slide Number Placeholder 4"/>
          <p:cNvSpPr>
            <a:spLocks noGrp="1"/>
          </p:cNvSpPr>
          <p:nvPr>
            <p:ph type="sldNum" sz="quarter" idx="11"/>
          </p:nvPr>
        </p:nvSpPr>
        <p:spPr/>
        <p:txBody>
          <a:bodyPr/>
          <a:lstStyle>
            <a:lvl1pPr>
              <a:defRPr/>
            </a:lvl1pPr>
          </a:lstStyle>
          <a:p>
            <a:r>
              <a:rPr lang="en-US">
                <a:solidFill>
                  <a:srgbClr val="0033CC"/>
                </a:solidFill>
              </a:rPr>
              <a:t>Intro </a:t>
            </a:r>
            <a:fld id="{C6A35E85-002F-4053-9336-28950A2698C8}" type="slidenum">
              <a:rPr lang="en-US">
                <a:solidFill>
                  <a:srgbClr val="0033CC"/>
                </a:solidFill>
              </a:rPr>
              <a:pPr/>
              <a:t>‹#›</a:t>
            </a:fld>
            <a:endParaRPr lang="en-US">
              <a:solidFill>
                <a:srgbClr val="0033CC"/>
              </a:solidFill>
            </a:endParaRPr>
          </a:p>
        </p:txBody>
      </p:sp>
    </p:spTree>
    <p:extLst>
      <p:ext uri="{BB962C8B-B14F-4D97-AF65-F5344CB8AC3E}">
        <p14:creationId xmlns:p14="http://schemas.microsoft.com/office/powerpoint/2010/main" val="4099164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smtClean="0">
                <a:solidFill>
                  <a:srgbClr val="0033CC"/>
                </a:solidFill>
              </a:rPr>
              <a:t>Ref Book: Thomas Cormen</a:t>
            </a:r>
            <a:endParaRPr lang="en-US">
              <a:solidFill>
                <a:srgbClr val="0033CC"/>
              </a:solidFill>
            </a:endParaRPr>
          </a:p>
        </p:txBody>
      </p:sp>
      <p:sp>
        <p:nvSpPr>
          <p:cNvPr id="5" name="Slide Number Placeholder 4"/>
          <p:cNvSpPr>
            <a:spLocks noGrp="1"/>
          </p:cNvSpPr>
          <p:nvPr>
            <p:ph type="sldNum" sz="quarter" idx="11"/>
          </p:nvPr>
        </p:nvSpPr>
        <p:spPr/>
        <p:txBody>
          <a:bodyPr/>
          <a:lstStyle>
            <a:lvl1pPr>
              <a:defRPr/>
            </a:lvl1pPr>
          </a:lstStyle>
          <a:p>
            <a:r>
              <a:rPr lang="en-US">
                <a:solidFill>
                  <a:srgbClr val="0033CC"/>
                </a:solidFill>
              </a:rPr>
              <a:t>Intro </a:t>
            </a:r>
            <a:fld id="{5A79630E-3A14-4902-A83E-0D0ABBAF9C65}" type="slidenum">
              <a:rPr lang="en-US">
                <a:solidFill>
                  <a:srgbClr val="0033CC"/>
                </a:solidFill>
              </a:rPr>
              <a:pPr/>
              <a:t>‹#›</a:t>
            </a:fld>
            <a:endParaRPr lang="en-US">
              <a:solidFill>
                <a:srgbClr val="0033CC"/>
              </a:solidFill>
            </a:endParaRPr>
          </a:p>
        </p:txBody>
      </p:sp>
    </p:spTree>
    <p:extLst>
      <p:ext uri="{BB962C8B-B14F-4D97-AF65-F5344CB8AC3E}">
        <p14:creationId xmlns:p14="http://schemas.microsoft.com/office/powerpoint/2010/main" val="4286151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6400" y="1219200"/>
            <a:ext cx="55372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46800" y="1219200"/>
            <a:ext cx="55372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smtClean="0">
                <a:solidFill>
                  <a:srgbClr val="0033CC"/>
                </a:solidFill>
              </a:rPr>
              <a:t>Ref Book: Thomas Cormen</a:t>
            </a:r>
            <a:endParaRPr lang="en-US">
              <a:solidFill>
                <a:srgbClr val="0033CC"/>
              </a:solidFill>
            </a:endParaRPr>
          </a:p>
        </p:txBody>
      </p:sp>
      <p:sp>
        <p:nvSpPr>
          <p:cNvPr id="6" name="Slide Number Placeholder 5"/>
          <p:cNvSpPr>
            <a:spLocks noGrp="1"/>
          </p:cNvSpPr>
          <p:nvPr>
            <p:ph type="sldNum" sz="quarter" idx="11"/>
          </p:nvPr>
        </p:nvSpPr>
        <p:spPr/>
        <p:txBody>
          <a:bodyPr/>
          <a:lstStyle>
            <a:lvl1pPr>
              <a:defRPr/>
            </a:lvl1pPr>
          </a:lstStyle>
          <a:p>
            <a:r>
              <a:rPr lang="en-US">
                <a:solidFill>
                  <a:srgbClr val="0033CC"/>
                </a:solidFill>
              </a:rPr>
              <a:t>Intro </a:t>
            </a:r>
            <a:fld id="{BDFE9997-A29E-4F24-ACA0-D6D8EBE6EAA6}" type="slidenum">
              <a:rPr lang="en-US">
                <a:solidFill>
                  <a:srgbClr val="0033CC"/>
                </a:solidFill>
              </a:rPr>
              <a:pPr/>
              <a:t>‹#›</a:t>
            </a:fld>
            <a:endParaRPr lang="en-US">
              <a:solidFill>
                <a:srgbClr val="0033CC"/>
              </a:solidFill>
            </a:endParaRPr>
          </a:p>
        </p:txBody>
      </p:sp>
    </p:spTree>
    <p:extLst>
      <p:ext uri="{BB962C8B-B14F-4D97-AF65-F5344CB8AC3E}">
        <p14:creationId xmlns:p14="http://schemas.microsoft.com/office/powerpoint/2010/main" val="1967679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smtClean="0">
                <a:solidFill>
                  <a:srgbClr val="0033CC"/>
                </a:solidFill>
              </a:rPr>
              <a:t>Ref Book: Thomas Cormen</a:t>
            </a:r>
            <a:endParaRPr lang="en-US">
              <a:solidFill>
                <a:srgbClr val="0033CC"/>
              </a:solidFill>
            </a:endParaRPr>
          </a:p>
        </p:txBody>
      </p:sp>
      <p:sp>
        <p:nvSpPr>
          <p:cNvPr id="8" name="Slide Number Placeholder 7"/>
          <p:cNvSpPr>
            <a:spLocks noGrp="1"/>
          </p:cNvSpPr>
          <p:nvPr>
            <p:ph type="sldNum" sz="quarter" idx="11"/>
          </p:nvPr>
        </p:nvSpPr>
        <p:spPr/>
        <p:txBody>
          <a:bodyPr/>
          <a:lstStyle>
            <a:lvl1pPr>
              <a:defRPr/>
            </a:lvl1pPr>
          </a:lstStyle>
          <a:p>
            <a:r>
              <a:rPr lang="en-US">
                <a:solidFill>
                  <a:srgbClr val="0033CC"/>
                </a:solidFill>
              </a:rPr>
              <a:t>Intro </a:t>
            </a:r>
            <a:fld id="{EEE734CD-F5C6-4E09-8EA6-19679CF3131A}" type="slidenum">
              <a:rPr lang="en-US">
                <a:solidFill>
                  <a:srgbClr val="0033CC"/>
                </a:solidFill>
              </a:rPr>
              <a:pPr/>
              <a:t>‹#›</a:t>
            </a:fld>
            <a:endParaRPr lang="en-US">
              <a:solidFill>
                <a:srgbClr val="0033CC"/>
              </a:solidFill>
            </a:endParaRPr>
          </a:p>
        </p:txBody>
      </p:sp>
    </p:spTree>
    <p:extLst>
      <p:ext uri="{BB962C8B-B14F-4D97-AF65-F5344CB8AC3E}">
        <p14:creationId xmlns:p14="http://schemas.microsoft.com/office/powerpoint/2010/main" val="42403534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smtClean="0">
                <a:solidFill>
                  <a:srgbClr val="0033CC"/>
                </a:solidFill>
              </a:rPr>
              <a:t>Ref Book: Thomas Cormen</a:t>
            </a:r>
            <a:endParaRPr lang="en-US">
              <a:solidFill>
                <a:srgbClr val="0033CC"/>
              </a:solidFill>
            </a:endParaRPr>
          </a:p>
        </p:txBody>
      </p:sp>
      <p:sp>
        <p:nvSpPr>
          <p:cNvPr id="4" name="Slide Number Placeholder 3"/>
          <p:cNvSpPr>
            <a:spLocks noGrp="1"/>
          </p:cNvSpPr>
          <p:nvPr>
            <p:ph type="sldNum" sz="quarter" idx="11"/>
          </p:nvPr>
        </p:nvSpPr>
        <p:spPr/>
        <p:txBody>
          <a:bodyPr/>
          <a:lstStyle>
            <a:lvl1pPr>
              <a:defRPr/>
            </a:lvl1pPr>
          </a:lstStyle>
          <a:p>
            <a:r>
              <a:rPr lang="en-US">
                <a:solidFill>
                  <a:srgbClr val="0033CC"/>
                </a:solidFill>
              </a:rPr>
              <a:t>Intro </a:t>
            </a:r>
            <a:fld id="{BCA24D87-6ED9-42DB-9076-B015E1ABD866}" type="slidenum">
              <a:rPr lang="en-US">
                <a:solidFill>
                  <a:srgbClr val="0033CC"/>
                </a:solidFill>
              </a:rPr>
              <a:pPr/>
              <a:t>‹#›</a:t>
            </a:fld>
            <a:endParaRPr lang="en-US">
              <a:solidFill>
                <a:srgbClr val="0033CC"/>
              </a:solidFill>
            </a:endParaRPr>
          </a:p>
        </p:txBody>
      </p:sp>
    </p:spTree>
    <p:extLst>
      <p:ext uri="{BB962C8B-B14F-4D97-AF65-F5344CB8AC3E}">
        <p14:creationId xmlns:p14="http://schemas.microsoft.com/office/powerpoint/2010/main" val="1052183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775C85D-1FA8-4AFE-A6B0-7C6BD6F7DD20}" type="datetime1">
              <a:rPr lang="en-US" smtClean="0"/>
              <a:t>11/13/2019</a:t>
            </a:fld>
            <a:endParaRPr lang="en-US"/>
          </a:p>
        </p:txBody>
      </p:sp>
      <p:sp>
        <p:nvSpPr>
          <p:cNvPr id="5" name="Footer Placeholder 4"/>
          <p:cNvSpPr>
            <a:spLocks noGrp="1"/>
          </p:cNvSpPr>
          <p:nvPr>
            <p:ph type="ftr" sz="quarter" idx="11"/>
          </p:nvPr>
        </p:nvSpPr>
        <p:spPr>
          <a:xfrm>
            <a:off x="9683647" y="303383"/>
            <a:ext cx="2225008" cy="495651"/>
          </a:xfrm>
        </p:spPr>
        <p:txBody>
          <a:bodyPr/>
          <a:lstStyle>
            <a:lvl1pPr>
              <a:defRPr sz="1100">
                <a:solidFill>
                  <a:srgbClr val="C00000"/>
                </a:solidFill>
                <a:latin typeface="Times New Roman" panose="02020603050405020304" pitchFamily="18" charset="0"/>
                <a:cs typeface="Times New Roman" panose="02020603050405020304" pitchFamily="18" charset="0"/>
              </a:defRPr>
            </a:lvl1pPr>
          </a:lstStyle>
          <a:p>
            <a:r>
              <a:rPr lang="en-US" dirty="0" smtClean="0"/>
              <a:t>Ref Book: Thomas </a:t>
            </a:r>
            <a:r>
              <a:rPr lang="en-US" dirty="0" err="1" smtClean="0"/>
              <a:t>Cormen</a:t>
            </a:r>
            <a:endParaRPr lang="en-US" dirty="0"/>
          </a:p>
        </p:txBody>
      </p:sp>
      <p:sp>
        <p:nvSpPr>
          <p:cNvPr id="6" name="Slide Number Placeholder 5"/>
          <p:cNvSpPr>
            <a:spLocks noGrp="1"/>
          </p:cNvSpPr>
          <p:nvPr>
            <p:ph type="sldNum" sz="quarter" idx="12"/>
          </p:nvPr>
        </p:nvSpPr>
        <p:spPr/>
        <p:txBody>
          <a:bodyPr/>
          <a:lstStyle/>
          <a:p>
            <a:fld id="{B6777EDF-8266-4D24-8986-7AADE8C439AE}" type="slidenum">
              <a:rPr lang="en-US" smtClean="0"/>
              <a:t>‹#›</a:t>
            </a:fld>
            <a:endParaRPr lang="en-US"/>
          </a:p>
        </p:txBody>
      </p:sp>
    </p:spTree>
    <p:extLst>
      <p:ext uri="{BB962C8B-B14F-4D97-AF65-F5344CB8AC3E}">
        <p14:creationId xmlns:p14="http://schemas.microsoft.com/office/powerpoint/2010/main" val="37589863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smtClean="0">
                <a:solidFill>
                  <a:srgbClr val="0033CC"/>
                </a:solidFill>
              </a:rPr>
              <a:t>Ref Book: Thomas Cormen</a:t>
            </a:r>
            <a:endParaRPr lang="en-US">
              <a:solidFill>
                <a:srgbClr val="0033CC"/>
              </a:solidFill>
            </a:endParaRPr>
          </a:p>
        </p:txBody>
      </p:sp>
      <p:sp>
        <p:nvSpPr>
          <p:cNvPr id="3" name="Slide Number Placeholder 2"/>
          <p:cNvSpPr>
            <a:spLocks noGrp="1"/>
          </p:cNvSpPr>
          <p:nvPr>
            <p:ph type="sldNum" sz="quarter" idx="11"/>
          </p:nvPr>
        </p:nvSpPr>
        <p:spPr/>
        <p:txBody>
          <a:bodyPr/>
          <a:lstStyle>
            <a:lvl1pPr>
              <a:defRPr/>
            </a:lvl1pPr>
          </a:lstStyle>
          <a:p>
            <a:r>
              <a:rPr lang="en-US">
                <a:solidFill>
                  <a:srgbClr val="0033CC"/>
                </a:solidFill>
              </a:rPr>
              <a:t>Intro </a:t>
            </a:r>
            <a:fld id="{A57CE2BF-06A4-4EBD-9768-12B3F21644EC}" type="slidenum">
              <a:rPr lang="en-US">
                <a:solidFill>
                  <a:srgbClr val="0033CC"/>
                </a:solidFill>
              </a:rPr>
              <a:pPr/>
              <a:t>‹#›</a:t>
            </a:fld>
            <a:endParaRPr lang="en-US">
              <a:solidFill>
                <a:srgbClr val="0033CC"/>
              </a:solidFill>
            </a:endParaRPr>
          </a:p>
        </p:txBody>
      </p:sp>
    </p:spTree>
    <p:extLst>
      <p:ext uri="{BB962C8B-B14F-4D97-AF65-F5344CB8AC3E}">
        <p14:creationId xmlns:p14="http://schemas.microsoft.com/office/powerpoint/2010/main" val="19118120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smtClean="0">
                <a:solidFill>
                  <a:srgbClr val="0033CC"/>
                </a:solidFill>
              </a:rPr>
              <a:t>Ref Book: Thomas Cormen</a:t>
            </a:r>
            <a:endParaRPr lang="en-US">
              <a:solidFill>
                <a:srgbClr val="0033CC"/>
              </a:solidFill>
            </a:endParaRPr>
          </a:p>
        </p:txBody>
      </p:sp>
      <p:sp>
        <p:nvSpPr>
          <p:cNvPr id="6" name="Slide Number Placeholder 5"/>
          <p:cNvSpPr>
            <a:spLocks noGrp="1"/>
          </p:cNvSpPr>
          <p:nvPr>
            <p:ph type="sldNum" sz="quarter" idx="11"/>
          </p:nvPr>
        </p:nvSpPr>
        <p:spPr/>
        <p:txBody>
          <a:bodyPr/>
          <a:lstStyle>
            <a:lvl1pPr>
              <a:defRPr/>
            </a:lvl1pPr>
          </a:lstStyle>
          <a:p>
            <a:r>
              <a:rPr lang="en-US">
                <a:solidFill>
                  <a:srgbClr val="0033CC"/>
                </a:solidFill>
              </a:rPr>
              <a:t>Intro </a:t>
            </a:r>
            <a:fld id="{EB6BB127-5CFE-40EC-A9F7-5917E00E6C32}" type="slidenum">
              <a:rPr lang="en-US">
                <a:solidFill>
                  <a:srgbClr val="0033CC"/>
                </a:solidFill>
              </a:rPr>
              <a:pPr/>
              <a:t>‹#›</a:t>
            </a:fld>
            <a:endParaRPr lang="en-US">
              <a:solidFill>
                <a:srgbClr val="0033CC"/>
              </a:solidFill>
            </a:endParaRPr>
          </a:p>
        </p:txBody>
      </p:sp>
    </p:spTree>
    <p:extLst>
      <p:ext uri="{BB962C8B-B14F-4D97-AF65-F5344CB8AC3E}">
        <p14:creationId xmlns:p14="http://schemas.microsoft.com/office/powerpoint/2010/main" val="28781130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smtClean="0">
                <a:solidFill>
                  <a:srgbClr val="0033CC"/>
                </a:solidFill>
              </a:rPr>
              <a:t>Ref Book: Thomas Cormen</a:t>
            </a:r>
            <a:endParaRPr lang="en-US">
              <a:solidFill>
                <a:srgbClr val="0033CC"/>
              </a:solidFill>
            </a:endParaRPr>
          </a:p>
        </p:txBody>
      </p:sp>
      <p:sp>
        <p:nvSpPr>
          <p:cNvPr id="6" name="Slide Number Placeholder 5"/>
          <p:cNvSpPr>
            <a:spLocks noGrp="1"/>
          </p:cNvSpPr>
          <p:nvPr>
            <p:ph type="sldNum" sz="quarter" idx="11"/>
          </p:nvPr>
        </p:nvSpPr>
        <p:spPr/>
        <p:txBody>
          <a:bodyPr/>
          <a:lstStyle>
            <a:lvl1pPr>
              <a:defRPr/>
            </a:lvl1pPr>
          </a:lstStyle>
          <a:p>
            <a:r>
              <a:rPr lang="en-US">
                <a:solidFill>
                  <a:srgbClr val="0033CC"/>
                </a:solidFill>
              </a:rPr>
              <a:t>Intro </a:t>
            </a:r>
            <a:fld id="{780ED5AB-4B78-4CF7-AF11-1A1981C3BADA}" type="slidenum">
              <a:rPr lang="en-US">
                <a:solidFill>
                  <a:srgbClr val="0033CC"/>
                </a:solidFill>
              </a:rPr>
              <a:pPr/>
              <a:t>‹#›</a:t>
            </a:fld>
            <a:endParaRPr lang="en-US">
              <a:solidFill>
                <a:srgbClr val="0033CC"/>
              </a:solidFill>
            </a:endParaRPr>
          </a:p>
        </p:txBody>
      </p:sp>
    </p:spTree>
    <p:extLst>
      <p:ext uri="{BB962C8B-B14F-4D97-AF65-F5344CB8AC3E}">
        <p14:creationId xmlns:p14="http://schemas.microsoft.com/office/powerpoint/2010/main" val="40591875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solidFill>
                  <a:srgbClr val="0033CC"/>
                </a:solidFill>
              </a:rPr>
              <a:t>Ref Book: Thomas Cormen</a:t>
            </a:r>
            <a:endParaRPr lang="en-US">
              <a:solidFill>
                <a:srgbClr val="0033CC"/>
              </a:solidFill>
            </a:endParaRPr>
          </a:p>
        </p:txBody>
      </p:sp>
      <p:sp>
        <p:nvSpPr>
          <p:cNvPr id="5" name="Slide Number Placeholder 4"/>
          <p:cNvSpPr>
            <a:spLocks noGrp="1"/>
          </p:cNvSpPr>
          <p:nvPr>
            <p:ph type="sldNum" sz="quarter" idx="11"/>
          </p:nvPr>
        </p:nvSpPr>
        <p:spPr/>
        <p:txBody>
          <a:bodyPr/>
          <a:lstStyle>
            <a:lvl1pPr>
              <a:defRPr/>
            </a:lvl1pPr>
          </a:lstStyle>
          <a:p>
            <a:r>
              <a:rPr lang="en-US">
                <a:solidFill>
                  <a:srgbClr val="0033CC"/>
                </a:solidFill>
              </a:rPr>
              <a:t>Intro </a:t>
            </a:r>
            <a:fld id="{9BC4477D-8EA8-4A0D-A830-8A4EBAEA3B26}" type="slidenum">
              <a:rPr lang="en-US">
                <a:solidFill>
                  <a:srgbClr val="0033CC"/>
                </a:solidFill>
              </a:rPr>
              <a:pPr/>
              <a:t>‹#›</a:t>
            </a:fld>
            <a:endParaRPr lang="en-US">
              <a:solidFill>
                <a:srgbClr val="0033CC"/>
              </a:solidFill>
            </a:endParaRPr>
          </a:p>
        </p:txBody>
      </p:sp>
    </p:spTree>
    <p:extLst>
      <p:ext uri="{BB962C8B-B14F-4D97-AF65-F5344CB8AC3E}">
        <p14:creationId xmlns:p14="http://schemas.microsoft.com/office/powerpoint/2010/main" val="35520820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1" y="0"/>
            <a:ext cx="3045884"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8940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solidFill>
                  <a:srgbClr val="0033CC"/>
                </a:solidFill>
              </a:rPr>
              <a:t>Ref Book: Thomas Cormen</a:t>
            </a:r>
            <a:endParaRPr lang="en-US">
              <a:solidFill>
                <a:srgbClr val="0033CC"/>
              </a:solidFill>
            </a:endParaRPr>
          </a:p>
        </p:txBody>
      </p:sp>
      <p:sp>
        <p:nvSpPr>
          <p:cNvPr id="5" name="Slide Number Placeholder 4"/>
          <p:cNvSpPr>
            <a:spLocks noGrp="1"/>
          </p:cNvSpPr>
          <p:nvPr>
            <p:ph type="sldNum" sz="quarter" idx="11"/>
          </p:nvPr>
        </p:nvSpPr>
        <p:spPr/>
        <p:txBody>
          <a:bodyPr/>
          <a:lstStyle>
            <a:lvl1pPr>
              <a:defRPr/>
            </a:lvl1pPr>
          </a:lstStyle>
          <a:p>
            <a:r>
              <a:rPr lang="en-US">
                <a:solidFill>
                  <a:srgbClr val="0033CC"/>
                </a:solidFill>
              </a:rPr>
              <a:t>Intro </a:t>
            </a:r>
            <a:fld id="{2A2DF155-18E1-4F24-8AFC-E297317B4A3D}" type="slidenum">
              <a:rPr lang="en-US">
                <a:solidFill>
                  <a:srgbClr val="0033CC"/>
                </a:solidFill>
              </a:rPr>
              <a:pPr/>
              <a:t>‹#›</a:t>
            </a:fld>
            <a:endParaRPr lang="en-US">
              <a:solidFill>
                <a:srgbClr val="0033CC"/>
              </a:solidFill>
            </a:endParaRPr>
          </a:p>
        </p:txBody>
      </p:sp>
    </p:spTree>
    <p:extLst>
      <p:ext uri="{BB962C8B-B14F-4D97-AF65-F5344CB8AC3E}">
        <p14:creationId xmlns:p14="http://schemas.microsoft.com/office/powerpoint/2010/main" val="41233218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50179" name="Rectangle 1027"/>
          <p:cNvSpPr>
            <a:spLocks noChangeArrowheads="1"/>
          </p:cNvSpPr>
          <p:nvPr/>
        </p:nvSpPr>
        <p:spPr bwMode="hidden">
          <a:xfrm>
            <a:off x="2336800" y="1600200"/>
            <a:ext cx="9855200" cy="5257800"/>
          </a:xfrm>
          <a:prstGeom prst="rect">
            <a:avLst/>
          </a:prstGeom>
          <a:gradFill rotWithShape="0">
            <a:gsLst>
              <a:gs pos="0">
                <a:schemeClr val="bg2"/>
              </a:gs>
              <a:gs pos="50000">
                <a:schemeClr val="bg1"/>
              </a:gs>
              <a:gs pos="100000">
                <a:schemeClr val="bg2"/>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2400" smtClean="0">
              <a:solidFill>
                <a:srgbClr val="000000"/>
              </a:solidFill>
              <a:latin typeface="Times New Roman" panose="02020603050405020304" pitchFamily="18" charset="0"/>
            </a:endParaRPr>
          </a:p>
        </p:txBody>
      </p:sp>
      <p:sp>
        <p:nvSpPr>
          <p:cNvPr id="50268" name="Rectangle 1116"/>
          <p:cNvSpPr>
            <a:spLocks noGrp="1" noChangeArrowheads="1"/>
          </p:cNvSpPr>
          <p:nvPr>
            <p:ph type="ctrTitle"/>
          </p:nvPr>
        </p:nvSpPr>
        <p:spPr>
          <a:xfrm>
            <a:off x="2641600" y="1676400"/>
            <a:ext cx="9245600" cy="2362200"/>
          </a:xfrm>
        </p:spPr>
        <p:txBody>
          <a:bodyPr/>
          <a:lstStyle>
            <a:lvl1pPr>
              <a:defRPr sz="3600"/>
            </a:lvl1pPr>
          </a:lstStyle>
          <a:p>
            <a:pPr lvl="0"/>
            <a:r>
              <a:rPr lang="en-US" noProof="0" smtClean="0"/>
              <a:t>Click to edit Master title style</a:t>
            </a:r>
          </a:p>
        </p:txBody>
      </p:sp>
      <p:sp>
        <p:nvSpPr>
          <p:cNvPr id="50269" name="Rectangle 1117"/>
          <p:cNvSpPr>
            <a:spLocks noGrp="1" noChangeArrowheads="1"/>
          </p:cNvSpPr>
          <p:nvPr>
            <p:ph type="subTitle" idx="1"/>
          </p:nvPr>
        </p:nvSpPr>
        <p:spPr>
          <a:xfrm>
            <a:off x="2438400" y="4343400"/>
            <a:ext cx="9245600" cy="1295400"/>
          </a:xfrm>
        </p:spPr>
        <p:txBody>
          <a:bodyPr/>
          <a:lstStyle>
            <a:lvl1pPr marL="0" indent="0">
              <a:buFontTx/>
              <a:buNone/>
              <a:defRPr sz="2400"/>
            </a:lvl1pPr>
          </a:lstStyle>
          <a:p>
            <a:pPr lvl="0"/>
            <a:r>
              <a:rPr lang="en-US" noProof="0" smtClean="0"/>
              <a:t>Click to edit Master subtitle style</a:t>
            </a:r>
          </a:p>
        </p:txBody>
      </p:sp>
      <p:sp>
        <p:nvSpPr>
          <p:cNvPr id="50270" name="Rectangle 1118"/>
          <p:cNvSpPr>
            <a:spLocks noGrp="1" noChangeArrowheads="1"/>
          </p:cNvSpPr>
          <p:nvPr>
            <p:ph type="dt" sz="half" idx="2"/>
          </p:nvPr>
        </p:nvSpPr>
        <p:spPr>
          <a:xfrm>
            <a:off x="711200" y="6324600"/>
            <a:ext cx="2540000" cy="457200"/>
          </a:xfrm>
        </p:spPr>
        <p:txBody>
          <a:bodyPr/>
          <a:lstStyle>
            <a:lvl1pPr>
              <a:defRPr/>
            </a:lvl1pPr>
          </a:lstStyle>
          <a:p>
            <a:endParaRPr lang="en-US">
              <a:solidFill>
                <a:srgbClr val="000000"/>
              </a:solidFill>
            </a:endParaRPr>
          </a:p>
        </p:txBody>
      </p:sp>
      <p:sp>
        <p:nvSpPr>
          <p:cNvPr id="50271" name="Rectangle 1119"/>
          <p:cNvSpPr>
            <a:spLocks noGrp="1" noChangeArrowheads="1"/>
          </p:cNvSpPr>
          <p:nvPr>
            <p:ph type="ftr" sz="quarter" idx="3"/>
          </p:nvPr>
        </p:nvSpPr>
        <p:spPr>
          <a:xfrm>
            <a:off x="4267200" y="6324600"/>
            <a:ext cx="3860800" cy="457200"/>
          </a:xfrm>
        </p:spPr>
        <p:txBody>
          <a:bodyPr/>
          <a:lstStyle>
            <a:lvl1pPr>
              <a:defRPr/>
            </a:lvl1pPr>
          </a:lstStyle>
          <a:p>
            <a:endParaRPr lang="en-US">
              <a:solidFill>
                <a:srgbClr val="000000"/>
              </a:solidFill>
            </a:endParaRPr>
          </a:p>
        </p:txBody>
      </p:sp>
      <p:sp>
        <p:nvSpPr>
          <p:cNvPr id="50272" name="Rectangle 1120"/>
          <p:cNvSpPr>
            <a:spLocks noGrp="1" noChangeArrowheads="1"/>
          </p:cNvSpPr>
          <p:nvPr>
            <p:ph type="sldNum" sz="quarter" idx="4"/>
          </p:nvPr>
        </p:nvSpPr>
        <p:spPr>
          <a:xfrm>
            <a:off x="9144000" y="6324600"/>
            <a:ext cx="2540000" cy="457200"/>
          </a:xfrm>
        </p:spPr>
        <p:txBody>
          <a:bodyPr/>
          <a:lstStyle>
            <a:lvl1pPr>
              <a:defRPr/>
            </a:lvl1pPr>
          </a:lstStyle>
          <a:p>
            <a:fld id="{1E56EDDC-49C1-492D-AE90-838EF574A0BD}" type="slidenum">
              <a:rPr lang="en-US">
                <a:solidFill>
                  <a:srgbClr val="000000"/>
                </a:solidFill>
              </a:rPr>
              <a:pPr/>
              <a:t>‹#›</a:t>
            </a:fld>
            <a:endParaRPr lang="en-US">
              <a:solidFill>
                <a:srgbClr val="000000"/>
              </a:solidFill>
            </a:endParaRPr>
          </a:p>
        </p:txBody>
      </p:sp>
      <p:sp>
        <p:nvSpPr>
          <p:cNvPr id="50276" name="Line 1124"/>
          <p:cNvSpPr>
            <a:spLocks noChangeShapeType="1"/>
          </p:cNvSpPr>
          <p:nvPr userDrawn="1"/>
        </p:nvSpPr>
        <p:spPr bwMode="auto">
          <a:xfrm>
            <a:off x="1117600" y="4267200"/>
            <a:ext cx="10769600" cy="0"/>
          </a:xfrm>
          <a:prstGeom prst="line">
            <a:avLst/>
          </a:prstGeom>
          <a:noFill/>
          <a:ln w="5397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2400" smtClean="0">
              <a:solidFill>
                <a:srgbClr val="000000"/>
              </a:solidFill>
              <a:latin typeface="Times New Roman" panose="02020603050405020304" pitchFamily="18" charset="0"/>
            </a:endParaRPr>
          </a:p>
        </p:txBody>
      </p:sp>
      <p:pic>
        <p:nvPicPr>
          <p:cNvPr id="50277" name="Picture 1125" descr="D:\aka\eagle.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6400" y="990600"/>
            <a:ext cx="5486400" cy="1233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0273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ADF8D7A-3983-4B7F-9AE2-192EDE6F5D3F}"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0653558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B4BA3B3F-48BF-4640-8F1C-F6FEBA566E1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259671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371600"/>
            <a:ext cx="5080000" cy="4891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371600"/>
            <a:ext cx="5080000" cy="4891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681C34FC-A8C2-4A13-B6B6-D912572D3A4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7817721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F3FD5BE1-5567-413A-AED7-C695A1F4E96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574225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F256FF1-AA24-4F52-80AC-F280AADC30D1}" type="datetime1">
              <a:rPr lang="en-US" smtClean="0"/>
              <a:t>11/13/2019</a:t>
            </a:fld>
            <a:endParaRPr lang="en-US"/>
          </a:p>
        </p:txBody>
      </p:sp>
      <p:sp>
        <p:nvSpPr>
          <p:cNvPr id="4" name="Footer Placeholder 3"/>
          <p:cNvSpPr>
            <a:spLocks noGrp="1"/>
          </p:cNvSpPr>
          <p:nvPr>
            <p:ph type="ftr" sz="quarter" idx="11"/>
          </p:nvPr>
        </p:nvSpPr>
        <p:spPr/>
        <p:txBody>
          <a:bodyPr/>
          <a:lstStyle/>
          <a:p>
            <a:r>
              <a:rPr lang="en-US" smtClean="0"/>
              <a:t>Ref Book: Thomas Cormen</a:t>
            </a:r>
            <a:endParaRPr lang="en-US"/>
          </a:p>
        </p:txBody>
      </p:sp>
      <p:sp>
        <p:nvSpPr>
          <p:cNvPr id="5" name="Slide Number Placeholder 4"/>
          <p:cNvSpPr>
            <a:spLocks noGrp="1"/>
          </p:cNvSpPr>
          <p:nvPr>
            <p:ph type="sldNum" sz="quarter" idx="12"/>
          </p:nvPr>
        </p:nvSpPr>
        <p:spPr/>
        <p:txBody>
          <a:bodyPr/>
          <a:lstStyle/>
          <a:p>
            <a:fld id="{B6777EDF-8266-4D24-8986-7AADE8C439AE}" type="slidenum">
              <a:rPr lang="en-US" smtClean="0"/>
              <a:t>‹#›</a:t>
            </a:fld>
            <a:endParaRPr lang="en-US"/>
          </a:p>
        </p:txBody>
      </p:sp>
    </p:spTree>
    <p:extLst>
      <p:ext uri="{BB962C8B-B14F-4D97-AF65-F5344CB8AC3E}">
        <p14:creationId xmlns:p14="http://schemas.microsoft.com/office/powerpoint/2010/main" val="9559934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112559C3-B20B-4736-A56F-E8F944F5B2D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789772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32C05CEA-B3E7-4D52-87C1-80CDB5183D7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060005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EDCA7A4C-34B6-4C48-BEEF-C239B7A4867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8805689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B51CBE88-9CD9-42A7-AAAB-241A6B132FA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64562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B346071-9316-4EC4-85EA-84C06861D25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63075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20200" y="0"/>
            <a:ext cx="2768600" cy="62626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0"/>
            <a:ext cx="8102600" cy="62626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DE92136-6B1B-468C-9D70-670A9E80C82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497690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25600" y="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371600"/>
            <a:ext cx="5080000" cy="4891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371600"/>
            <a:ext cx="5080000" cy="48910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914400" y="6324600"/>
            <a:ext cx="2540000" cy="457200"/>
          </a:xfrm>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a:xfrm>
            <a:off x="4165600" y="6324600"/>
            <a:ext cx="3860800" cy="457200"/>
          </a:xfrm>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a:xfrm>
            <a:off x="8737600" y="6324600"/>
            <a:ext cx="2540000" cy="457200"/>
          </a:xfrm>
        </p:spPr>
        <p:txBody>
          <a:bodyPr/>
          <a:lstStyle>
            <a:lvl1pPr>
              <a:defRPr/>
            </a:lvl1pPr>
          </a:lstStyle>
          <a:p>
            <a:fld id="{298908BB-C5EA-41DE-B924-83114B91BB1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8049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1107DE-3BC1-4410-ADD0-53732C344115}" type="datetime1">
              <a:rPr lang="en-US" smtClean="0"/>
              <a:t>11/13/2019</a:t>
            </a:fld>
            <a:endParaRPr lang="en-US"/>
          </a:p>
        </p:txBody>
      </p:sp>
      <p:sp>
        <p:nvSpPr>
          <p:cNvPr id="5" name="Footer Placeholder 4"/>
          <p:cNvSpPr>
            <a:spLocks noGrp="1"/>
          </p:cNvSpPr>
          <p:nvPr>
            <p:ph type="ftr" sz="quarter" idx="11"/>
          </p:nvPr>
        </p:nvSpPr>
        <p:spPr/>
        <p:txBody>
          <a:bodyPr/>
          <a:lstStyle/>
          <a:p>
            <a:r>
              <a:rPr lang="en-US" smtClean="0"/>
              <a:t>Ref Book: Thomas Cormen</a:t>
            </a:r>
            <a:endParaRPr lang="en-US"/>
          </a:p>
        </p:txBody>
      </p:sp>
      <p:sp>
        <p:nvSpPr>
          <p:cNvPr id="6" name="Slide Number Placeholder 5"/>
          <p:cNvSpPr>
            <a:spLocks noGrp="1"/>
          </p:cNvSpPr>
          <p:nvPr>
            <p:ph type="sldNum" sz="quarter" idx="12"/>
          </p:nvPr>
        </p:nvSpPr>
        <p:spPr/>
        <p:txBody>
          <a:bodyPr/>
          <a:lstStyle/>
          <a:p>
            <a:fld id="{B6777EDF-8266-4D24-8986-7AADE8C439A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3457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A2E4E0-C298-4109-A34C-54B628410A5C}" type="datetime1">
              <a:rPr lang="en-US" smtClean="0"/>
              <a:t>11/13/2019</a:t>
            </a:fld>
            <a:endParaRPr lang="en-US"/>
          </a:p>
        </p:txBody>
      </p:sp>
      <p:sp>
        <p:nvSpPr>
          <p:cNvPr id="6" name="Footer Placeholder 5"/>
          <p:cNvSpPr>
            <a:spLocks noGrp="1"/>
          </p:cNvSpPr>
          <p:nvPr>
            <p:ph type="ftr" sz="quarter" idx="11"/>
          </p:nvPr>
        </p:nvSpPr>
        <p:spPr/>
        <p:txBody>
          <a:bodyPr/>
          <a:lstStyle/>
          <a:p>
            <a:r>
              <a:rPr lang="en-US" smtClean="0"/>
              <a:t>Ref Book: Thomas Cormen</a:t>
            </a:r>
            <a:endParaRPr lang="en-US"/>
          </a:p>
        </p:txBody>
      </p:sp>
      <p:sp>
        <p:nvSpPr>
          <p:cNvPr id="7" name="Slide Number Placeholder 6"/>
          <p:cNvSpPr>
            <a:spLocks noGrp="1"/>
          </p:cNvSpPr>
          <p:nvPr>
            <p:ph type="sldNum" sz="quarter" idx="12"/>
          </p:nvPr>
        </p:nvSpPr>
        <p:spPr/>
        <p:txBody>
          <a:bodyPr/>
          <a:lstStyle/>
          <a:p>
            <a:fld id="{B6777EDF-8266-4D24-8986-7AADE8C439AE}" type="slidenum">
              <a:rPr lang="en-US" smtClean="0"/>
              <a:t>‹#›</a:t>
            </a:fld>
            <a:endParaRPr lang="en-US"/>
          </a:p>
        </p:txBody>
      </p:sp>
    </p:spTree>
    <p:extLst>
      <p:ext uri="{BB962C8B-B14F-4D97-AF65-F5344CB8AC3E}">
        <p14:creationId xmlns:p14="http://schemas.microsoft.com/office/powerpoint/2010/main" val="412006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1A7944-EA5D-403E-B5B3-7630A66A02AA}" type="datetime1">
              <a:rPr lang="en-US" smtClean="0"/>
              <a:t>11/13/2019</a:t>
            </a:fld>
            <a:endParaRPr lang="en-US"/>
          </a:p>
        </p:txBody>
      </p:sp>
      <p:sp>
        <p:nvSpPr>
          <p:cNvPr id="8" name="Footer Placeholder 7"/>
          <p:cNvSpPr>
            <a:spLocks noGrp="1"/>
          </p:cNvSpPr>
          <p:nvPr>
            <p:ph type="ftr" sz="quarter" idx="11"/>
          </p:nvPr>
        </p:nvSpPr>
        <p:spPr/>
        <p:txBody>
          <a:bodyPr/>
          <a:lstStyle/>
          <a:p>
            <a:r>
              <a:rPr lang="en-US" smtClean="0"/>
              <a:t>Ref Book: Thomas Cormen</a:t>
            </a:r>
            <a:endParaRPr lang="en-US"/>
          </a:p>
        </p:txBody>
      </p:sp>
      <p:sp>
        <p:nvSpPr>
          <p:cNvPr id="9" name="Slide Number Placeholder 8"/>
          <p:cNvSpPr>
            <a:spLocks noGrp="1"/>
          </p:cNvSpPr>
          <p:nvPr>
            <p:ph type="sldNum" sz="quarter" idx="12"/>
          </p:nvPr>
        </p:nvSpPr>
        <p:spPr/>
        <p:txBody>
          <a:bodyPr/>
          <a:lstStyle/>
          <a:p>
            <a:fld id="{B6777EDF-8266-4D24-8986-7AADE8C439AE}" type="slidenum">
              <a:rPr lang="en-US" smtClean="0"/>
              <a:t>‹#›</a:t>
            </a:fld>
            <a:endParaRPr lang="en-US"/>
          </a:p>
        </p:txBody>
      </p:sp>
    </p:spTree>
    <p:extLst>
      <p:ext uri="{BB962C8B-B14F-4D97-AF65-F5344CB8AC3E}">
        <p14:creationId xmlns:p14="http://schemas.microsoft.com/office/powerpoint/2010/main" val="1348090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2F5A5A8-36B1-47AD-A5B7-D97E51AA3E95}" type="datetime1">
              <a:rPr lang="en-US" smtClean="0"/>
              <a:t>11/13/2019</a:t>
            </a:fld>
            <a:endParaRPr lang="en-US"/>
          </a:p>
        </p:txBody>
      </p:sp>
      <p:sp>
        <p:nvSpPr>
          <p:cNvPr id="4" name="Footer Placeholder 3"/>
          <p:cNvSpPr>
            <a:spLocks noGrp="1"/>
          </p:cNvSpPr>
          <p:nvPr>
            <p:ph type="ftr" sz="quarter" idx="11"/>
          </p:nvPr>
        </p:nvSpPr>
        <p:spPr/>
        <p:txBody>
          <a:bodyPr/>
          <a:lstStyle/>
          <a:p>
            <a:r>
              <a:rPr lang="en-US" smtClean="0"/>
              <a:t>Ref Book: Thomas Cormen</a:t>
            </a:r>
            <a:endParaRPr lang="en-US"/>
          </a:p>
        </p:txBody>
      </p:sp>
      <p:sp>
        <p:nvSpPr>
          <p:cNvPr id="5" name="Slide Number Placeholder 4"/>
          <p:cNvSpPr>
            <a:spLocks noGrp="1"/>
          </p:cNvSpPr>
          <p:nvPr>
            <p:ph type="sldNum" sz="quarter" idx="12"/>
          </p:nvPr>
        </p:nvSpPr>
        <p:spPr/>
        <p:txBody>
          <a:bodyPr/>
          <a:lstStyle/>
          <a:p>
            <a:fld id="{B6777EDF-8266-4D24-8986-7AADE8C439AE}" type="slidenum">
              <a:rPr lang="en-US" smtClean="0"/>
              <a:t>‹#›</a:t>
            </a:fld>
            <a:endParaRPr lang="en-US"/>
          </a:p>
        </p:txBody>
      </p:sp>
    </p:spTree>
    <p:extLst>
      <p:ext uri="{BB962C8B-B14F-4D97-AF65-F5344CB8AC3E}">
        <p14:creationId xmlns:p14="http://schemas.microsoft.com/office/powerpoint/2010/main" val="90776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3355609-29EC-4856-B5A7-DEEB98A3F2A7}" type="datetime1">
              <a:rPr lang="en-US" smtClean="0"/>
              <a:t>11/13/2019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Ref Book: Thomas Cormen</a:t>
            </a:r>
            <a:endParaRPr lang="en-US"/>
          </a:p>
        </p:txBody>
      </p:sp>
      <p:sp>
        <p:nvSpPr>
          <p:cNvPr id="9" name="Slide Number Placeholder 8"/>
          <p:cNvSpPr>
            <a:spLocks noGrp="1"/>
          </p:cNvSpPr>
          <p:nvPr>
            <p:ph type="sldNum" sz="quarter" idx="12"/>
          </p:nvPr>
        </p:nvSpPr>
        <p:spPr/>
        <p:txBody>
          <a:bodyPr/>
          <a:lstStyle/>
          <a:p>
            <a:fld id="{B6777EDF-8266-4D24-8986-7AADE8C439AE}" type="slidenum">
              <a:rPr lang="en-US" smtClean="0"/>
              <a:t>‹#›</a:t>
            </a:fld>
            <a:endParaRPr lang="en-US"/>
          </a:p>
        </p:txBody>
      </p:sp>
    </p:spTree>
    <p:extLst>
      <p:ext uri="{BB962C8B-B14F-4D97-AF65-F5344CB8AC3E}">
        <p14:creationId xmlns:p14="http://schemas.microsoft.com/office/powerpoint/2010/main" val="3682026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6315A8-F1F3-4159-A316-608A14D5ED68}" type="datetime1">
              <a:rPr lang="en-US" smtClean="0"/>
              <a:t>11/13/2019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Ref Book: Thomas Cormen</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777EDF-8266-4D24-8986-7AADE8C439AE}" type="slidenum">
              <a:rPr lang="en-US" smtClean="0"/>
              <a:t>‹#›</a:t>
            </a:fld>
            <a:endParaRPr lang="en-US"/>
          </a:p>
        </p:txBody>
      </p:sp>
    </p:spTree>
    <p:extLst>
      <p:ext uri="{BB962C8B-B14F-4D97-AF65-F5344CB8AC3E}">
        <p14:creationId xmlns:p14="http://schemas.microsoft.com/office/powerpoint/2010/main" val="723604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4.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B6E41A2-6188-4586-B952-42C74C092DFB}" type="datetime1">
              <a:rPr lang="en-US" smtClean="0"/>
              <a:t>11/13/2019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Ref Book: Thomas Cormen</a:t>
            </a:r>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6777EDF-8266-4D24-8986-7AADE8C439A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202881"/>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3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4" r:id="rId13"/>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bwMode="auto">
          <a:xfrm>
            <a:off x="1" y="0"/>
            <a:ext cx="12189884"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422915" name="Rectangle 3"/>
          <p:cNvSpPr>
            <a:spLocks noGrp="1" noChangeArrowheads="1"/>
          </p:cNvSpPr>
          <p:nvPr>
            <p:ph type="body" idx="1"/>
          </p:nvPr>
        </p:nvSpPr>
        <p:spPr bwMode="auto">
          <a:xfrm>
            <a:off x="406400" y="1219200"/>
            <a:ext cx="11277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22916" name="Rectangle 4"/>
          <p:cNvSpPr>
            <a:spLocks noGrp="1" noChangeArrowheads="1"/>
          </p:cNvSpPr>
          <p:nvPr>
            <p:ph type="ftr" sz="quarter" idx="3"/>
          </p:nvPr>
        </p:nvSpPr>
        <p:spPr bwMode="auto">
          <a:xfrm>
            <a:off x="4876800" y="638175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solidFill>
                  <a:schemeClr val="hlink"/>
                </a:solidFill>
              </a:defRPr>
            </a:lvl1pPr>
          </a:lstStyle>
          <a:p>
            <a:pPr eaLnBrk="0" fontAlgn="base" hangingPunct="0">
              <a:spcBef>
                <a:spcPct val="0"/>
              </a:spcBef>
              <a:spcAft>
                <a:spcPct val="0"/>
              </a:spcAft>
            </a:pPr>
            <a:r>
              <a:rPr lang="en-US" smtClean="0">
                <a:solidFill>
                  <a:srgbClr val="0033CC"/>
                </a:solidFill>
              </a:rPr>
              <a:t>Ref Book: Thomas Cormen</a:t>
            </a:r>
          </a:p>
        </p:txBody>
      </p:sp>
      <p:sp>
        <p:nvSpPr>
          <p:cNvPr id="422917" name="Rectangle 5"/>
          <p:cNvSpPr>
            <a:spLocks noGrp="1" noChangeArrowheads="1"/>
          </p:cNvSpPr>
          <p:nvPr>
            <p:ph type="sldNum" sz="quarter" idx="4"/>
          </p:nvPr>
        </p:nvSpPr>
        <p:spPr bwMode="auto">
          <a:xfrm>
            <a:off x="10668000" y="6418264"/>
            <a:ext cx="1219200"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solidFill>
                  <a:schemeClr val="hlink"/>
                </a:solidFill>
              </a:defRPr>
            </a:lvl1pPr>
          </a:lstStyle>
          <a:p>
            <a:pPr eaLnBrk="0" fontAlgn="base" hangingPunct="0">
              <a:spcBef>
                <a:spcPct val="0"/>
              </a:spcBef>
              <a:spcAft>
                <a:spcPct val="0"/>
              </a:spcAft>
            </a:pPr>
            <a:r>
              <a:rPr lang="en-US" smtClean="0">
                <a:solidFill>
                  <a:srgbClr val="0033CC"/>
                </a:solidFill>
              </a:rPr>
              <a:t>Intro </a:t>
            </a:r>
            <a:fld id="{7A1ED371-D7AC-40A8-B051-143178763BF8}" type="slidenum">
              <a:rPr lang="en-US" smtClean="0">
                <a:solidFill>
                  <a:srgbClr val="0033CC"/>
                </a:solidFill>
              </a:rPr>
              <a:pPr eaLnBrk="0" fontAlgn="base" hangingPunct="0">
                <a:spcBef>
                  <a:spcPct val="0"/>
                </a:spcBef>
                <a:spcAft>
                  <a:spcPct val="0"/>
                </a:spcAft>
              </a:pPr>
              <a:t>‹#›</a:t>
            </a:fld>
            <a:endParaRPr lang="en-US" smtClean="0">
              <a:solidFill>
                <a:srgbClr val="0033CC"/>
              </a:solidFill>
            </a:endParaRPr>
          </a:p>
        </p:txBody>
      </p:sp>
      <p:sp>
        <p:nvSpPr>
          <p:cNvPr id="422918" name="Text Box 6"/>
          <p:cNvSpPr txBox="1">
            <a:spLocks noChangeArrowheads="1"/>
          </p:cNvSpPr>
          <p:nvPr/>
        </p:nvSpPr>
        <p:spPr bwMode="auto">
          <a:xfrm>
            <a:off x="0" y="6456363"/>
            <a:ext cx="71205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1400" smtClean="0">
                <a:solidFill>
                  <a:srgbClr val="0033CC"/>
                </a:solidFill>
              </a:rPr>
              <a:t>dc - </a:t>
            </a:r>
            <a:fld id="{25026B05-30BF-4092-A22B-634116F94DCF}" type="slidenum">
              <a:rPr lang="en-US" sz="1400" smtClean="0">
                <a:solidFill>
                  <a:srgbClr val="0033CC"/>
                </a:solidFill>
              </a:rPr>
              <a:pPr eaLnBrk="0" fontAlgn="base" hangingPunct="0">
                <a:spcBef>
                  <a:spcPct val="0"/>
                </a:spcBef>
                <a:spcAft>
                  <a:spcPct val="0"/>
                </a:spcAft>
              </a:pPr>
              <a:t>‹#›</a:t>
            </a:fld>
            <a:endParaRPr lang="en-US" sz="1400" smtClean="0">
              <a:solidFill>
                <a:srgbClr val="0033CC"/>
              </a:solidFill>
            </a:endParaRPr>
          </a:p>
        </p:txBody>
      </p:sp>
      <p:sp>
        <p:nvSpPr>
          <p:cNvPr id="422919" name="Text Box 7"/>
          <p:cNvSpPr txBox="1">
            <a:spLocks noChangeArrowheads="1"/>
          </p:cNvSpPr>
          <p:nvPr/>
        </p:nvSpPr>
        <p:spPr bwMode="auto">
          <a:xfrm>
            <a:off x="10325100" y="6400800"/>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endParaRPr lang="en-US" sz="1400" smtClean="0">
              <a:solidFill>
                <a:srgbClr val="0033CC"/>
              </a:solidFill>
            </a:endParaRPr>
          </a:p>
        </p:txBody>
      </p:sp>
    </p:spTree>
    <p:extLst>
      <p:ext uri="{BB962C8B-B14F-4D97-AF65-F5344CB8AC3E}">
        <p14:creationId xmlns:p14="http://schemas.microsoft.com/office/powerpoint/2010/main" val="161208359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u="sng" kern="1200">
          <a:solidFill>
            <a:schemeClr val="hlink"/>
          </a:solidFill>
          <a:latin typeface="+mj-lt"/>
          <a:ea typeface="+mj-ea"/>
          <a:cs typeface="+mj-cs"/>
        </a:defRPr>
      </a:lvl1pPr>
      <a:lvl2pPr algn="ctr" rtl="0" eaLnBrk="0" fontAlgn="base" hangingPunct="0">
        <a:spcBef>
          <a:spcPct val="0"/>
        </a:spcBef>
        <a:spcAft>
          <a:spcPct val="0"/>
        </a:spcAft>
        <a:defRPr sz="4400" u="sng">
          <a:solidFill>
            <a:schemeClr val="hlink"/>
          </a:solidFill>
          <a:latin typeface="Times New Roman" panose="02020603050405020304" pitchFamily="18" charset="0"/>
        </a:defRPr>
      </a:lvl2pPr>
      <a:lvl3pPr algn="ctr" rtl="0" eaLnBrk="0" fontAlgn="base" hangingPunct="0">
        <a:spcBef>
          <a:spcPct val="0"/>
        </a:spcBef>
        <a:spcAft>
          <a:spcPct val="0"/>
        </a:spcAft>
        <a:defRPr sz="4400" u="sng">
          <a:solidFill>
            <a:schemeClr val="hlink"/>
          </a:solidFill>
          <a:latin typeface="Times New Roman" panose="02020603050405020304" pitchFamily="18" charset="0"/>
        </a:defRPr>
      </a:lvl3pPr>
      <a:lvl4pPr algn="ctr" rtl="0" eaLnBrk="0" fontAlgn="base" hangingPunct="0">
        <a:spcBef>
          <a:spcPct val="0"/>
        </a:spcBef>
        <a:spcAft>
          <a:spcPct val="0"/>
        </a:spcAft>
        <a:defRPr sz="4400" u="sng">
          <a:solidFill>
            <a:schemeClr val="hlink"/>
          </a:solidFill>
          <a:latin typeface="Times New Roman" panose="02020603050405020304" pitchFamily="18" charset="0"/>
        </a:defRPr>
      </a:lvl4pPr>
      <a:lvl5pPr algn="ctr" rtl="0" eaLnBrk="0" fontAlgn="base" hangingPunct="0">
        <a:spcBef>
          <a:spcPct val="0"/>
        </a:spcBef>
        <a:spcAft>
          <a:spcPct val="0"/>
        </a:spcAft>
        <a:defRPr sz="4400" u="sng">
          <a:solidFill>
            <a:schemeClr val="hlink"/>
          </a:solidFill>
          <a:latin typeface="Times New Roman" panose="02020603050405020304" pitchFamily="18" charset="0"/>
        </a:defRPr>
      </a:lvl5pPr>
      <a:lvl6pPr marL="457200" algn="ctr" rtl="0" eaLnBrk="0" fontAlgn="base" hangingPunct="0">
        <a:spcBef>
          <a:spcPct val="0"/>
        </a:spcBef>
        <a:spcAft>
          <a:spcPct val="0"/>
        </a:spcAft>
        <a:defRPr sz="4400" u="sng">
          <a:solidFill>
            <a:schemeClr val="hlink"/>
          </a:solidFill>
          <a:latin typeface="Times New Roman" panose="02020603050405020304" pitchFamily="18" charset="0"/>
        </a:defRPr>
      </a:lvl6pPr>
      <a:lvl7pPr marL="914400" algn="ctr" rtl="0" eaLnBrk="0" fontAlgn="base" hangingPunct="0">
        <a:spcBef>
          <a:spcPct val="0"/>
        </a:spcBef>
        <a:spcAft>
          <a:spcPct val="0"/>
        </a:spcAft>
        <a:defRPr sz="4400" u="sng">
          <a:solidFill>
            <a:schemeClr val="hlink"/>
          </a:solidFill>
          <a:latin typeface="Times New Roman" panose="02020603050405020304" pitchFamily="18" charset="0"/>
        </a:defRPr>
      </a:lvl7pPr>
      <a:lvl8pPr marL="1371600" algn="ctr" rtl="0" eaLnBrk="0" fontAlgn="base" hangingPunct="0">
        <a:spcBef>
          <a:spcPct val="0"/>
        </a:spcBef>
        <a:spcAft>
          <a:spcPct val="0"/>
        </a:spcAft>
        <a:defRPr sz="4400" u="sng">
          <a:solidFill>
            <a:schemeClr val="hlink"/>
          </a:solidFill>
          <a:latin typeface="Times New Roman" panose="02020603050405020304" pitchFamily="18" charset="0"/>
        </a:defRPr>
      </a:lvl8pPr>
      <a:lvl9pPr marL="1828800" algn="ctr" rtl="0" eaLnBrk="0" fontAlgn="base" hangingPunct="0">
        <a:spcBef>
          <a:spcPct val="0"/>
        </a:spcBef>
        <a:spcAft>
          <a:spcPct val="0"/>
        </a:spcAft>
        <a:defRPr sz="4400" u="sng">
          <a:solidFill>
            <a:schemeClr val="hlink"/>
          </a:solidFill>
          <a:latin typeface="Times New Roman" panose="02020603050405020304" pitchFamily="18" charset="0"/>
        </a:defRPr>
      </a:lvl9pPr>
    </p:titleStyle>
    <p:bodyStyle>
      <a:lvl1pPr marL="342900" indent="-342900" algn="l" rtl="0" eaLnBrk="0" fontAlgn="base" hangingPunct="0">
        <a:spcBef>
          <a:spcPct val="20000"/>
        </a:spcBef>
        <a:spcAft>
          <a:spcPct val="0"/>
        </a:spcAft>
        <a:buFont typeface="Wingdings" panose="05000000000000000000" pitchFamily="2" charset="2"/>
        <a:buChar char="w"/>
        <a:defRPr sz="3200" kern="1200">
          <a:solidFill>
            <a:srgbClr val="010000"/>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s"/>
        <a:defRPr sz="2800" kern="1200">
          <a:solidFill>
            <a:schemeClr val="tx1"/>
          </a:solidFill>
          <a:latin typeface="+mn-lt"/>
          <a:ea typeface="+mn-ea"/>
          <a:cs typeface="+mn-cs"/>
        </a:defRPr>
      </a:lvl2pPr>
      <a:lvl3pPr marL="108585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42875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177165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bwMode="auto">
          <a:xfrm>
            <a:off x="1625600" y="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9155" name="Rectangle 3"/>
          <p:cNvSpPr>
            <a:spLocks noGrp="1" noChangeArrowheads="1"/>
          </p:cNvSpPr>
          <p:nvPr>
            <p:ph type="body" idx="1"/>
          </p:nvPr>
        </p:nvSpPr>
        <p:spPr bwMode="auto">
          <a:xfrm>
            <a:off x="914400" y="1371600"/>
            <a:ext cx="10363200" cy="489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9156" name="Rectangle 4"/>
          <p:cNvSpPr>
            <a:spLocks noGrp="1" noChangeArrowheads="1"/>
          </p:cNvSpPr>
          <p:nvPr>
            <p:ph type="dt" sz="half" idx="2"/>
          </p:nvPr>
        </p:nvSpPr>
        <p:spPr bwMode="auto">
          <a:xfrm>
            <a:off x="914400" y="63246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pPr fontAlgn="base">
              <a:spcBef>
                <a:spcPct val="0"/>
              </a:spcBef>
              <a:spcAft>
                <a:spcPct val="0"/>
              </a:spcAft>
            </a:pPr>
            <a:endParaRPr lang="en-US" smtClean="0">
              <a:solidFill>
                <a:srgbClr val="000000"/>
              </a:solidFill>
              <a:latin typeface="Times New Roman" panose="02020603050405020304" pitchFamily="18" charset="0"/>
            </a:endParaRPr>
          </a:p>
        </p:txBody>
      </p:sp>
      <p:sp>
        <p:nvSpPr>
          <p:cNvPr id="49157" name="Rectangle 5"/>
          <p:cNvSpPr>
            <a:spLocks noGrp="1" noChangeArrowheads="1"/>
          </p:cNvSpPr>
          <p:nvPr>
            <p:ph type="ftr" sz="quarter" idx="3"/>
          </p:nvPr>
        </p:nvSpPr>
        <p:spPr bwMode="auto">
          <a:xfrm>
            <a:off x="4165600" y="63246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pPr fontAlgn="base">
              <a:spcBef>
                <a:spcPct val="0"/>
              </a:spcBef>
              <a:spcAft>
                <a:spcPct val="0"/>
              </a:spcAft>
            </a:pPr>
            <a:endParaRPr lang="en-US" smtClean="0">
              <a:solidFill>
                <a:srgbClr val="000000"/>
              </a:solidFill>
              <a:latin typeface="Times New Roman" panose="02020603050405020304" pitchFamily="18" charset="0"/>
            </a:endParaRPr>
          </a:p>
        </p:txBody>
      </p:sp>
      <p:sp>
        <p:nvSpPr>
          <p:cNvPr id="49158" name="Rectangle 6"/>
          <p:cNvSpPr>
            <a:spLocks noGrp="1" noChangeArrowheads="1"/>
          </p:cNvSpPr>
          <p:nvPr>
            <p:ph type="sldNum" sz="quarter" idx="4"/>
          </p:nvPr>
        </p:nvSpPr>
        <p:spPr bwMode="auto">
          <a:xfrm>
            <a:off x="8737600" y="63246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pPr fontAlgn="base">
              <a:spcBef>
                <a:spcPct val="0"/>
              </a:spcBef>
              <a:spcAft>
                <a:spcPct val="0"/>
              </a:spcAft>
            </a:pPr>
            <a:fld id="{CCDB6166-FC13-429E-A803-6E28AEACB557}" type="slidenum">
              <a:rPr lang="en-US" smtClean="0">
                <a:solidFill>
                  <a:srgbClr val="000000"/>
                </a:solidFill>
                <a:latin typeface="Times New Roman" panose="02020603050405020304" pitchFamily="18" charset="0"/>
              </a:rPr>
              <a:pPr fontAlgn="base">
                <a:spcBef>
                  <a:spcPct val="0"/>
                </a:spcBef>
                <a:spcAft>
                  <a:spcPct val="0"/>
                </a:spcAft>
              </a:pPr>
              <a:t>‹#›</a:t>
            </a:fld>
            <a:endParaRPr lang="en-US" smtClean="0">
              <a:solidFill>
                <a:srgbClr val="000000"/>
              </a:solidFill>
              <a:latin typeface="Times New Roman" panose="02020603050405020304" pitchFamily="18" charset="0"/>
            </a:endParaRPr>
          </a:p>
        </p:txBody>
      </p:sp>
      <p:pic>
        <p:nvPicPr>
          <p:cNvPr id="49320" name="Picture 168" descr="D:\aka\frontstar-unt.gif"/>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03201" y="76201"/>
            <a:ext cx="1310217" cy="925513"/>
          </a:xfrm>
          <a:prstGeom prst="rect">
            <a:avLst/>
          </a:prstGeom>
          <a:noFill/>
          <a:extLst>
            <a:ext uri="{909E8E84-426E-40DD-AFC4-6F175D3DCCD1}">
              <a14:hiddenFill xmlns:a14="http://schemas.microsoft.com/office/drawing/2010/main">
                <a:solidFill>
                  <a:srgbClr val="FFFFFF"/>
                </a:solidFill>
              </a14:hiddenFill>
            </a:ext>
          </a:extLst>
        </p:spPr>
      </p:pic>
      <p:sp>
        <p:nvSpPr>
          <p:cNvPr id="49321" name="Line 169"/>
          <p:cNvSpPr>
            <a:spLocks noChangeShapeType="1"/>
          </p:cNvSpPr>
          <p:nvPr userDrawn="1"/>
        </p:nvSpPr>
        <p:spPr bwMode="auto">
          <a:xfrm>
            <a:off x="406400" y="1219200"/>
            <a:ext cx="11074400" cy="0"/>
          </a:xfrm>
          <a:prstGeom prst="line">
            <a:avLst/>
          </a:prstGeom>
          <a:noFill/>
          <a:ln w="508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lang="en-US" sz="240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388840549"/>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Lst>
  <p:txStyles>
    <p:titleStyle>
      <a:lvl1pPr algn="l" rtl="0" fontAlgn="base">
        <a:spcBef>
          <a:spcPct val="0"/>
        </a:spcBef>
        <a:spcAft>
          <a:spcPct val="0"/>
        </a:spcAft>
        <a:defRPr sz="4000" i="1" kern="1200">
          <a:solidFill>
            <a:schemeClr val="hlink"/>
          </a:solidFill>
          <a:latin typeface="+mj-lt"/>
          <a:ea typeface="+mj-ea"/>
          <a:cs typeface="+mj-cs"/>
        </a:defRPr>
      </a:lvl1pPr>
      <a:lvl2pPr algn="l" rtl="0" fontAlgn="base">
        <a:spcBef>
          <a:spcPct val="0"/>
        </a:spcBef>
        <a:spcAft>
          <a:spcPct val="0"/>
        </a:spcAft>
        <a:defRPr sz="4000" i="1">
          <a:solidFill>
            <a:schemeClr val="hlink"/>
          </a:solidFill>
          <a:latin typeface="Georgia" panose="02040502050405020303" pitchFamily="18" charset="0"/>
        </a:defRPr>
      </a:lvl2pPr>
      <a:lvl3pPr algn="l" rtl="0" fontAlgn="base">
        <a:spcBef>
          <a:spcPct val="0"/>
        </a:spcBef>
        <a:spcAft>
          <a:spcPct val="0"/>
        </a:spcAft>
        <a:defRPr sz="4000" i="1">
          <a:solidFill>
            <a:schemeClr val="hlink"/>
          </a:solidFill>
          <a:latin typeface="Georgia" panose="02040502050405020303" pitchFamily="18" charset="0"/>
        </a:defRPr>
      </a:lvl3pPr>
      <a:lvl4pPr algn="l" rtl="0" fontAlgn="base">
        <a:spcBef>
          <a:spcPct val="0"/>
        </a:spcBef>
        <a:spcAft>
          <a:spcPct val="0"/>
        </a:spcAft>
        <a:defRPr sz="4000" i="1">
          <a:solidFill>
            <a:schemeClr val="hlink"/>
          </a:solidFill>
          <a:latin typeface="Georgia" panose="02040502050405020303" pitchFamily="18" charset="0"/>
        </a:defRPr>
      </a:lvl4pPr>
      <a:lvl5pPr algn="l" rtl="0" fontAlgn="base">
        <a:spcBef>
          <a:spcPct val="0"/>
        </a:spcBef>
        <a:spcAft>
          <a:spcPct val="0"/>
        </a:spcAft>
        <a:defRPr sz="4000" i="1">
          <a:solidFill>
            <a:schemeClr val="hlink"/>
          </a:solidFill>
          <a:latin typeface="Georgia" panose="02040502050405020303" pitchFamily="18" charset="0"/>
        </a:defRPr>
      </a:lvl5pPr>
      <a:lvl6pPr marL="457200" algn="l" rtl="0" fontAlgn="base">
        <a:spcBef>
          <a:spcPct val="0"/>
        </a:spcBef>
        <a:spcAft>
          <a:spcPct val="0"/>
        </a:spcAft>
        <a:defRPr sz="4000" i="1">
          <a:solidFill>
            <a:schemeClr val="hlink"/>
          </a:solidFill>
          <a:latin typeface="Georgia" panose="02040502050405020303" pitchFamily="18" charset="0"/>
        </a:defRPr>
      </a:lvl6pPr>
      <a:lvl7pPr marL="914400" algn="l" rtl="0" fontAlgn="base">
        <a:spcBef>
          <a:spcPct val="0"/>
        </a:spcBef>
        <a:spcAft>
          <a:spcPct val="0"/>
        </a:spcAft>
        <a:defRPr sz="4000" i="1">
          <a:solidFill>
            <a:schemeClr val="hlink"/>
          </a:solidFill>
          <a:latin typeface="Georgia" panose="02040502050405020303" pitchFamily="18" charset="0"/>
        </a:defRPr>
      </a:lvl7pPr>
      <a:lvl8pPr marL="1371600" algn="l" rtl="0" fontAlgn="base">
        <a:spcBef>
          <a:spcPct val="0"/>
        </a:spcBef>
        <a:spcAft>
          <a:spcPct val="0"/>
        </a:spcAft>
        <a:defRPr sz="4000" i="1">
          <a:solidFill>
            <a:schemeClr val="hlink"/>
          </a:solidFill>
          <a:latin typeface="Georgia" panose="02040502050405020303" pitchFamily="18" charset="0"/>
        </a:defRPr>
      </a:lvl8pPr>
      <a:lvl9pPr marL="1828800" algn="l" rtl="0" fontAlgn="base">
        <a:spcBef>
          <a:spcPct val="0"/>
        </a:spcBef>
        <a:spcAft>
          <a:spcPct val="0"/>
        </a:spcAft>
        <a:defRPr sz="4000" i="1">
          <a:solidFill>
            <a:schemeClr val="hlink"/>
          </a:solidFill>
          <a:latin typeface="Georgia" panose="02040502050405020303" pitchFamily="18" charset="0"/>
        </a:defRPr>
      </a:lvl9pPr>
    </p:titleStyle>
    <p:bodyStyle>
      <a:lvl1pPr marL="342900" indent="-342900" algn="l" rtl="0" fontAlgn="base">
        <a:spcBef>
          <a:spcPct val="20000"/>
        </a:spcBef>
        <a:spcAft>
          <a:spcPct val="0"/>
        </a:spcAft>
        <a:buBlip>
          <a:blip r:embed="rId15"/>
        </a:buBlip>
        <a:defRPr sz="2800" kern="1200">
          <a:solidFill>
            <a:schemeClr val="tx1"/>
          </a:solidFill>
          <a:latin typeface="+mn-lt"/>
          <a:ea typeface="+mn-ea"/>
          <a:cs typeface="+mn-cs"/>
        </a:defRPr>
      </a:lvl1pPr>
      <a:lvl2pPr marL="742950" indent="-285750" algn="l" rtl="0" fontAlgn="base">
        <a:spcBef>
          <a:spcPct val="20000"/>
        </a:spcBef>
        <a:spcAft>
          <a:spcPct val="0"/>
        </a:spcAft>
        <a:buSzPct val="75000"/>
        <a:buBlip>
          <a:blip r:embed="rId16"/>
        </a:buBlip>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2"/>
        </a:buClr>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8.wmf"/><Relationship Id="rId5" Type="http://schemas.openxmlformats.org/officeDocument/2006/relationships/oleObject" Target="../embeddings/oleObject2.bin"/><Relationship Id="rId4" Type="http://schemas.openxmlformats.org/officeDocument/2006/relationships/image" Target="../media/image17.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9.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0.emf"/><Relationship Id="rId4" Type="http://schemas.openxmlformats.org/officeDocument/2006/relationships/oleObject" Target="../embeddings/Microsoft_Word_97_-_2003_Document2.doc"/></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0.wmf"/><Relationship Id="rId5" Type="http://schemas.openxmlformats.org/officeDocument/2006/relationships/oleObject" Target="../embeddings/oleObject5.bin"/><Relationship Id="rId4" Type="http://schemas.openxmlformats.org/officeDocument/2006/relationships/image" Target="../media/image29.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3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38300" y="5143500"/>
            <a:ext cx="9144000" cy="482600"/>
          </a:xfrm>
        </p:spPr>
        <p:txBody>
          <a:bodyPr>
            <a:normAutofit/>
          </a:bodyPr>
          <a:lstStyle/>
          <a:p>
            <a:r>
              <a:rPr lang="en-US" sz="2000" b="1" dirty="0" smtClean="0">
                <a:latin typeface="Times New Roman" panose="02020603050405020304" pitchFamily="18" charset="0"/>
                <a:cs typeface="Times New Roman" panose="02020603050405020304" pitchFamily="18" charset="0"/>
              </a:rPr>
              <a:t>Department of Computer Science and Engineering</a:t>
            </a:r>
            <a:endParaRPr lang="en-US"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172" y="431800"/>
            <a:ext cx="10193528" cy="2070100"/>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668720" y="2886840"/>
            <a:ext cx="11083159" cy="707886"/>
          </a:xfrm>
          <a:prstGeom prst="rect">
            <a:avLst/>
          </a:prstGeom>
        </p:spPr>
        <p:txBody>
          <a:bodyPr wrap="square">
            <a:spAutoFit/>
          </a:bodyPr>
          <a:lstStyle/>
          <a:p>
            <a:r>
              <a:rPr lang="en-US" sz="3600" b="1" dirty="0" smtClean="0"/>
              <a:t>	</a:t>
            </a:r>
            <a:r>
              <a:rPr lang="en-US" sz="4000" b="1" dirty="0" smtClean="0"/>
              <a:t>	Design and Analysis of Algorithm</a:t>
            </a:r>
            <a:endParaRPr lang="en-US" sz="4000" dirty="0"/>
          </a:p>
        </p:txBody>
      </p:sp>
    </p:spTree>
    <p:extLst>
      <p:ext uri="{BB962C8B-B14F-4D97-AF65-F5344CB8AC3E}">
        <p14:creationId xmlns:p14="http://schemas.microsoft.com/office/powerpoint/2010/main" val="24967994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Example of Euclid’s </a:t>
            </a:r>
            <a:r>
              <a:rPr lang="en-US" dirty="0">
                <a:latin typeface="Times New Roman" panose="02020603050405020304" pitchFamily="18" charset="0"/>
                <a:cs typeface="Times New Roman" panose="02020603050405020304" pitchFamily="18" charset="0"/>
              </a:rPr>
              <a:t>Algorithm</a:t>
            </a:r>
            <a:endParaRPr lang="en-US" altLang="en-US" dirty="0" smtClean="0">
              <a:solidFill>
                <a:srgbClr val="7B9899"/>
              </a:solidFill>
            </a:endParaRPr>
          </a:p>
        </p:txBody>
      </p:sp>
      <p:sp>
        <p:nvSpPr>
          <p:cNvPr id="20483" name="Content Placeholder 2"/>
          <p:cNvSpPr>
            <a:spLocks noGrp="1"/>
          </p:cNvSpPr>
          <p:nvPr>
            <p:ph sz="quarter" idx="1"/>
          </p:nvPr>
        </p:nvSpPr>
        <p:spPr>
          <a:xfrm>
            <a:off x="1097280" y="2080644"/>
            <a:ext cx="3432175" cy="3990148"/>
          </a:xfrm>
          <a:ln>
            <a:solidFill>
              <a:schemeClr val="tx1"/>
            </a:solidFill>
            <a:miter lim="800000"/>
            <a:headEnd/>
            <a:tailEnd/>
          </a:ln>
        </p:spPr>
        <p:txBody>
          <a:bodyPr/>
          <a:lstStyle/>
          <a:p>
            <a:pPr eaLnBrk="1" hangingPunct="1">
              <a:buFont typeface="Wingdings 2" panose="05020102010507070707" pitchFamily="18" charset="2"/>
              <a:buNone/>
            </a:pPr>
            <a:r>
              <a:rPr lang="en-US" altLang="en-US" sz="2800" dirty="0"/>
              <a:t>Simple Algorithm</a:t>
            </a:r>
          </a:p>
          <a:p>
            <a:pPr eaLnBrk="1" hangingPunct="1">
              <a:buFont typeface="Wingdings 2" panose="05020102010507070707" pitchFamily="18" charset="2"/>
              <a:buNone/>
            </a:pPr>
            <a:r>
              <a:rPr lang="en-US" altLang="en-US" dirty="0" smtClean="0"/>
              <a:t>m = 36, n = 48</a:t>
            </a:r>
          </a:p>
          <a:p>
            <a:pPr eaLnBrk="1" hangingPunct="1">
              <a:buFont typeface="Wingdings 2" panose="05020102010507070707" pitchFamily="18" charset="2"/>
              <a:buNone/>
            </a:pPr>
            <a:r>
              <a:rPr lang="en-US" altLang="en-US" dirty="0" smtClean="0"/>
              <a:t>m = </a:t>
            </a:r>
            <a:r>
              <a:rPr lang="en-US" altLang="en-US" dirty="0" smtClean="0">
                <a:solidFill>
                  <a:srgbClr val="FF0000"/>
                </a:solidFill>
              </a:rPr>
              <a:t>2 * 2 </a:t>
            </a:r>
            <a:r>
              <a:rPr lang="en-US" altLang="en-US" dirty="0" smtClean="0"/>
              <a:t>* 3 * </a:t>
            </a:r>
            <a:r>
              <a:rPr lang="en-US" altLang="en-US" dirty="0" smtClean="0">
                <a:solidFill>
                  <a:srgbClr val="FF0000"/>
                </a:solidFill>
              </a:rPr>
              <a:t>3</a:t>
            </a:r>
          </a:p>
          <a:p>
            <a:pPr eaLnBrk="1" hangingPunct="1">
              <a:buFont typeface="Wingdings 2" panose="05020102010507070707" pitchFamily="18" charset="2"/>
              <a:buNone/>
            </a:pPr>
            <a:r>
              <a:rPr lang="en-US" altLang="en-US" dirty="0" smtClean="0"/>
              <a:t>n = </a:t>
            </a:r>
            <a:r>
              <a:rPr lang="en-US" altLang="en-US" dirty="0" smtClean="0">
                <a:solidFill>
                  <a:srgbClr val="FF0000"/>
                </a:solidFill>
              </a:rPr>
              <a:t>2 * 2 </a:t>
            </a:r>
            <a:r>
              <a:rPr lang="en-US" altLang="en-US" dirty="0" smtClean="0"/>
              <a:t>* 2 * 2 * </a:t>
            </a:r>
            <a:r>
              <a:rPr lang="en-US" altLang="en-US" dirty="0" smtClean="0">
                <a:solidFill>
                  <a:srgbClr val="FF0000"/>
                </a:solidFill>
              </a:rPr>
              <a:t>3</a:t>
            </a:r>
          </a:p>
          <a:p>
            <a:pPr eaLnBrk="1" hangingPunct="1">
              <a:buFont typeface="Wingdings 2" panose="05020102010507070707" pitchFamily="18" charset="2"/>
              <a:buNone/>
            </a:pPr>
            <a:r>
              <a:rPr lang="en-US" altLang="en-US" dirty="0" smtClean="0"/>
              <a:t>Common factors</a:t>
            </a:r>
          </a:p>
          <a:p>
            <a:pPr eaLnBrk="1" hangingPunct="1">
              <a:buFont typeface="Wingdings 2" panose="05020102010507070707" pitchFamily="18" charset="2"/>
              <a:buNone/>
            </a:pPr>
            <a:r>
              <a:rPr lang="en-US" altLang="en-US" dirty="0" smtClean="0"/>
              <a:t>2, 2, 3</a:t>
            </a:r>
          </a:p>
          <a:p>
            <a:pPr eaLnBrk="1" hangingPunct="1">
              <a:buFont typeface="Wingdings 2" panose="05020102010507070707" pitchFamily="18" charset="2"/>
              <a:buNone/>
            </a:pPr>
            <a:r>
              <a:rPr lang="en-US" altLang="en-US" dirty="0" smtClean="0"/>
              <a:t>GCD = 12</a:t>
            </a:r>
          </a:p>
          <a:p>
            <a:pPr eaLnBrk="1" hangingPunct="1">
              <a:buFont typeface="Wingdings 2" panose="05020102010507070707" pitchFamily="18" charset="2"/>
              <a:buNone/>
            </a:pPr>
            <a:r>
              <a:rPr lang="en-US" altLang="en-US" dirty="0" smtClean="0"/>
              <a:t>	 </a:t>
            </a:r>
            <a:r>
              <a:rPr lang="en-US" altLang="en-US" sz="3600" dirty="0">
                <a:solidFill>
                  <a:srgbClr val="FF0000"/>
                </a:solidFill>
              </a:rPr>
              <a:t>9</a:t>
            </a:r>
            <a:r>
              <a:rPr lang="en-US" altLang="en-US" sz="3600" dirty="0" smtClean="0">
                <a:solidFill>
                  <a:srgbClr val="FF0000"/>
                </a:solidFill>
              </a:rPr>
              <a:t> </a:t>
            </a:r>
            <a:r>
              <a:rPr lang="en-US" altLang="en-US" sz="3600" dirty="0">
                <a:solidFill>
                  <a:srgbClr val="FF0000"/>
                </a:solidFill>
              </a:rPr>
              <a:t>divisions</a:t>
            </a:r>
            <a:endParaRPr lang="en-US" altLang="en-US" dirty="0" smtClean="0">
              <a:solidFill>
                <a:srgbClr val="FF0000"/>
              </a:solidFill>
            </a:endParaRPr>
          </a:p>
        </p:txBody>
      </p:sp>
      <p:sp>
        <p:nvSpPr>
          <p:cNvPr id="6" name="Footer Placeholder 5"/>
          <p:cNvSpPr>
            <a:spLocks noGrp="1"/>
          </p:cNvSpPr>
          <p:nvPr>
            <p:ph type="ftr" sz="quarter" idx="11"/>
          </p:nvPr>
        </p:nvSpPr>
        <p:spPr/>
        <p:txBody>
          <a:bodyPr/>
          <a:lstStyle/>
          <a:p>
            <a:pPr>
              <a:defRPr/>
            </a:pPr>
            <a:r>
              <a:rPr lang="en-US" dirty="0" smtClean="0"/>
              <a:t>Ref Book: Thomas </a:t>
            </a:r>
            <a:r>
              <a:rPr lang="en-US" dirty="0" err="1" smtClean="0"/>
              <a:t>Cormen</a:t>
            </a:r>
            <a:endParaRPr lang="en-US" dirty="0"/>
          </a:p>
        </p:txBody>
      </p:sp>
      <p:sp>
        <p:nvSpPr>
          <p:cNvPr id="20486" name="TextBox 3"/>
          <p:cNvSpPr txBox="1">
            <a:spLocks noChangeArrowheads="1"/>
          </p:cNvSpPr>
          <p:nvPr/>
        </p:nvSpPr>
        <p:spPr bwMode="auto">
          <a:xfrm>
            <a:off x="4849824" y="2126353"/>
            <a:ext cx="3429000" cy="398070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273050" indent="-27305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buFont typeface="Wingdings 2" panose="05020102010507070707" pitchFamily="18" charset="2"/>
              <a:buNone/>
            </a:pPr>
            <a:r>
              <a:rPr lang="en-US" altLang="en-US" sz="2800" dirty="0"/>
              <a:t>Euclid Algorithm</a:t>
            </a:r>
          </a:p>
          <a:p>
            <a:pPr eaLnBrk="1" hangingPunct="1">
              <a:buFont typeface="Wingdings 2" panose="05020102010507070707" pitchFamily="18" charset="2"/>
              <a:buNone/>
            </a:pPr>
            <a:r>
              <a:rPr lang="en-US" altLang="en-US" dirty="0"/>
              <a:t>36 divides 48</a:t>
            </a:r>
          </a:p>
          <a:p>
            <a:pPr eaLnBrk="1" hangingPunct="1">
              <a:buFont typeface="Wingdings 2" panose="05020102010507070707" pitchFamily="18" charset="2"/>
              <a:buNone/>
            </a:pPr>
            <a:r>
              <a:rPr lang="en-US" altLang="en-US" dirty="0"/>
              <a:t>r = 48 mod 36</a:t>
            </a:r>
          </a:p>
          <a:p>
            <a:pPr eaLnBrk="1" hangingPunct="1">
              <a:buFont typeface="Wingdings 2" panose="05020102010507070707" pitchFamily="18" charset="2"/>
              <a:buNone/>
            </a:pPr>
            <a:r>
              <a:rPr lang="en-US" altLang="en-US" dirty="0"/>
              <a:t>n = 36</a:t>
            </a:r>
          </a:p>
          <a:p>
            <a:pPr eaLnBrk="1" hangingPunct="1">
              <a:buFont typeface="Wingdings 2" panose="05020102010507070707" pitchFamily="18" charset="2"/>
              <a:buNone/>
            </a:pPr>
            <a:r>
              <a:rPr lang="en-US" altLang="en-US" dirty="0"/>
              <a:t>m = 12</a:t>
            </a:r>
          </a:p>
          <a:p>
            <a:pPr eaLnBrk="1" hangingPunct="1">
              <a:buFont typeface="Wingdings 2" panose="05020102010507070707" pitchFamily="18" charset="2"/>
              <a:buNone/>
            </a:pPr>
            <a:r>
              <a:rPr lang="en-US" altLang="en-US" dirty="0"/>
              <a:t>Return 12</a:t>
            </a:r>
          </a:p>
          <a:p>
            <a:pPr eaLnBrk="1" hangingPunct="1">
              <a:buFont typeface="Wingdings 2" panose="05020102010507070707" pitchFamily="18" charset="2"/>
              <a:buNone/>
            </a:pPr>
            <a:r>
              <a:rPr lang="en-US" altLang="en-US" dirty="0"/>
              <a:t>	</a:t>
            </a:r>
            <a:r>
              <a:rPr lang="en-US" altLang="en-US" sz="3600" dirty="0">
                <a:solidFill>
                  <a:srgbClr val="FF0000"/>
                </a:solidFill>
              </a:rPr>
              <a:t>2 divisions</a:t>
            </a:r>
            <a:endParaRPr lang="en-US" altLang="en-US" dirty="0">
              <a:solidFill>
                <a:srgbClr val="FF0000"/>
              </a:solidFill>
            </a:endParaRPr>
          </a:p>
          <a:p>
            <a:pPr eaLnBrk="1" hangingPunct="1">
              <a:buFont typeface="Wingdings 2" panose="05020102010507070707" pitchFamily="18" charset="2"/>
              <a:buNone/>
            </a:pPr>
            <a:endParaRPr lang="en-US" altLang="en-US" dirty="0"/>
          </a:p>
        </p:txBody>
      </p:sp>
      <p:sp>
        <p:nvSpPr>
          <p:cNvPr id="7" name="TextBox 3"/>
          <p:cNvSpPr txBox="1">
            <a:spLocks noChangeArrowheads="1"/>
          </p:cNvSpPr>
          <p:nvPr/>
        </p:nvSpPr>
        <p:spPr bwMode="auto">
          <a:xfrm>
            <a:off x="8657977" y="2126353"/>
            <a:ext cx="3429000" cy="138112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273050" indent="-27305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r>
              <a:rPr lang="en-US" altLang="en-US" dirty="0"/>
              <a:t>Another example:</a:t>
            </a:r>
          </a:p>
          <a:p>
            <a:pPr marL="457200" lvl="1" indent="0">
              <a:buNone/>
            </a:pPr>
            <a:r>
              <a:rPr lang="en-US" altLang="en-US" dirty="0"/>
              <a:t>m = 434 and n = 966</a:t>
            </a:r>
          </a:p>
          <a:p>
            <a:pPr eaLnBrk="1" hangingPunct="1">
              <a:buFont typeface="Wingdings 2" panose="05020102010507070707" pitchFamily="18" charset="2"/>
              <a:buNone/>
            </a:pPr>
            <a:endParaRPr lang="en-US" altLang="en-US" dirty="0"/>
          </a:p>
        </p:txBody>
      </p:sp>
    </p:spTree>
    <p:extLst>
      <p:ext uri="{BB962C8B-B14F-4D97-AF65-F5344CB8AC3E}">
        <p14:creationId xmlns:p14="http://schemas.microsoft.com/office/powerpoint/2010/main" val="4461970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Fundamentals of Algorithmic Problem Solving</a:t>
            </a: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Understanding </a:t>
            </a:r>
            <a:r>
              <a:rPr lang="en-US" dirty="0">
                <a:latin typeface="Times New Roman" panose="02020603050405020304" pitchFamily="18" charset="0"/>
                <a:cs typeface="Times New Roman" panose="02020603050405020304" pitchFamily="18" charset="0"/>
              </a:rPr>
              <a:t>the problem</a:t>
            </a:r>
          </a:p>
          <a:p>
            <a:pPr lvl="1">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Asking </a:t>
            </a:r>
            <a:r>
              <a:rPr lang="en-US" sz="2000" dirty="0">
                <a:latin typeface="Times New Roman" panose="02020603050405020304" pitchFamily="18" charset="0"/>
                <a:cs typeface="Times New Roman" panose="02020603050405020304" pitchFamily="18" charset="0"/>
              </a:rPr>
              <a:t>questions, do a few examples by hand, think about special cases, etc.</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Deciding on</a:t>
            </a:r>
          </a:p>
          <a:p>
            <a:pPr lvl="1">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Exact </a:t>
            </a:r>
            <a:r>
              <a:rPr lang="en-US" sz="2000" dirty="0">
                <a:latin typeface="Times New Roman" panose="02020603050405020304" pitchFamily="18" charset="0"/>
                <a:cs typeface="Times New Roman" panose="02020603050405020304" pitchFamily="18" charset="0"/>
              </a:rPr>
              <a:t>vs. approximate problem solving</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Appropriate </a:t>
            </a:r>
            <a:r>
              <a:rPr lang="en-US" dirty="0">
                <a:latin typeface="Times New Roman" panose="02020603050405020304" pitchFamily="18" charset="0"/>
                <a:cs typeface="Times New Roman" panose="02020603050405020304" pitchFamily="18" charset="0"/>
              </a:rPr>
              <a:t>data structure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Design an algorithm</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Proving correctness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Analyzing an algorithm</a:t>
            </a:r>
          </a:p>
          <a:p>
            <a:pPr lvl="1">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Time </a:t>
            </a:r>
            <a:r>
              <a:rPr lang="en-US" sz="2000" dirty="0">
                <a:latin typeface="Times New Roman" panose="02020603050405020304" pitchFamily="18" charset="0"/>
                <a:cs typeface="Times New Roman" panose="02020603050405020304" pitchFamily="18" charset="0"/>
              </a:rPr>
              <a:t>efficiency : how fast the algorithm runs</a:t>
            </a:r>
          </a:p>
          <a:p>
            <a:pPr lvl="1">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Space </a:t>
            </a:r>
            <a:r>
              <a:rPr lang="en-US" sz="2000" dirty="0">
                <a:latin typeface="Times New Roman" panose="02020603050405020304" pitchFamily="18" charset="0"/>
                <a:cs typeface="Times New Roman" panose="02020603050405020304" pitchFamily="18" charset="0"/>
              </a:rPr>
              <a:t>efficiency: how much extra memory the algorithm needs.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Coding an algorithm </a:t>
            </a:r>
          </a:p>
          <a:p>
            <a:endParaRPr lang="en-US"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a:xfrm>
            <a:off x="9668657" y="178229"/>
            <a:ext cx="2225008" cy="495651"/>
          </a:xfrm>
        </p:spPr>
        <p:txBody>
          <a:bodyPr/>
          <a:lstStyle/>
          <a:p>
            <a:r>
              <a:rPr lang="en-US" dirty="0" smtClean="0"/>
              <a:t>Ref Book: Thomas </a:t>
            </a:r>
            <a:r>
              <a:rPr lang="en-US" dirty="0" err="1" smtClean="0"/>
              <a:t>Cormen</a:t>
            </a:r>
            <a:endParaRPr lang="en-US" dirty="0"/>
          </a:p>
        </p:txBody>
      </p:sp>
    </p:spTree>
    <p:extLst>
      <p:ext uri="{BB962C8B-B14F-4D97-AF65-F5344CB8AC3E}">
        <p14:creationId xmlns:p14="http://schemas.microsoft.com/office/powerpoint/2010/main" val="4218177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49445"/>
            <a:ext cx="9946943" cy="1092502"/>
          </a:xfrm>
        </p:spPr>
        <p:txBody>
          <a:bodyPr>
            <a:normAutofit/>
          </a:bodyPr>
          <a:lstStyle/>
          <a:p>
            <a:r>
              <a:rPr lang="en-US" dirty="0">
                <a:latin typeface="Times New Roman" panose="02020603050405020304" pitchFamily="18" charset="0"/>
                <a:cs typeface="Times New Roman" panose="02020603050405020304" pitchFamily="18" charset="0"/>
              </a:rPr>
              <a:t>Algorithm Design and Analysis Process</a:t>
            </a:r>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736487" y="1600201"/>
            <a:ext cx="4719026"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Ref Book: Thomas Cormen</a:t>
            </a:r>
            <a:endParaRPr lang="en-US"/>
          </a:p>
        </p:txBody>
      </p:sp>
    </p:spTree>
    <p:extLst>
      <p:ext uri="{BB962C8B-B14F-4D97-AF65-F5344CB8AC3E}">
        <p14:creationId xmlns:p14="http://schemas.microsoft.com/office/powerpoint/2010/main" val="29994210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eaLnBrk="1" hangingPunct="1"/>
            <a:r>
              <a:rPr lang="en-US" dirty="0" smtClean="0">
                <a:latin typeface="Times New Roman" panose="02020603050405020304" pitchFamily="18" charset="0"/>
                <a:cs typeface="Times New Roman" panose="02020603050405020304" pitchFamily="18" charset="0"/>
              </a:rPr>
              <a:t>Algorithms as a Technology</a:t>
            </a:r>
          </a:p>
        </p:txBody>
      </p:sp>
      <p:sp>
        <p:nvSpPr>
          <p:cNvPr id="67587" name="Rectangle 3"/>
          <p:cNvSpPr>
            <a:spLocks noGrp="1" noChangeArrowheads="1"/>
          </p:cNvSpPr>
          <p:nvPr>
            <p:ph type="body" idx="1"/>
          </p:nvPr>
        </p:nvSpPr>
        <p:spPr/>
        <p:txBody>
          <a:bodyPr>
            <a:noAutofit/>
          </a:bodyPr>
          <a:lstStyle/>
          <a:p>
            <a:pPr eaLnBrk="1" hangingPunct="1">
              <a:lnSpc>
                <a:spcPct val="90000"/>
              </a:lnSpc>
            </a:pPr>
            <a:r>
              <a:rPr lang="en-US" sz="2200" dirty="0" smtClean="0">
                <a:latin typeface="Times New Roman" panose="02020603050405020304" pitchFamily="18" charset="0"/>
                <a:cs typeface="Times New Roman" panose="02020603050405020304" pitchFamily="18" charset="0"/>
              </a:rPr>
              <a:t>Even if computers were infinitely fast and memory was plentiful and free</a:t>
            </a:r>
          </a:p>
          <a:p>
            <a:pPr lvl="1" eaLnBrk="1" hangingPunct="1">
              <a:lnSpc>
                <a:spcPct val="90000"/>
              </a:lnSpc>
            </a:pPr>
            <a:r>
              <a:rPr lang="en-US" sz="2200" dirty="0" smtClean="0">
                <a:latin typeface="Times New Roman" panose="02020603050405020304" pitchFamily="18" charset="0"/>
                <a:cs typeface="Times New Roman" panose="02020603050405020304" pitchFamily="18" charset="0"/>
              </a:rPr>
              <a:t>Study of algorithms still important – still need to establish algorithm correctness</a:t>
            </a:r>
          </a:p>
          <a:p>
            <a:pPr lvl="1" eaLnBrk="1" hangingPunct="1">
              <a:lnSpc>
                <a:spcPct val="90000"/>
              </a:lnSpc>
            </a:pPr>
            <a:r>
              <a:rPr lang="en-US" sz="2200" dirty="0" smtClean="0">
                <a:latin typeface="Times New Roman" panose="02020603050405020304" pitchFamily="18" charset="0"/>
                <a:cs typeface="Times New Roman" panose="02020603050405020304" pitchFamily="18" charset="0"/>
              </a:rPr>
              <a:t>Since time and space resources are infinitely fast, any </a:t>
            </a:r>
            <a:r>
              <a:rPr lang="en-US" sz="2200" u="sng" dirty="0" smtClean="0">
                <a:latin typeface="Times New Roman" panose="02020603050405020304" pitchFamily="18" charset="0"/>
                <a:cs typeface="Times New Roman" panose="02020603050405020304" pitchFamily="18" charset="0"/>
              </a:rPr>
              <a:t>correct</a:t>
            </a:r>
            <a:r>
              <a:rPr lang="en-US" sz="2200" dirty="0" smtClean="0">
                <a:latin typeface="Times New Roman" panose="02020603050405020304" pitchFamily="18" charset="0"/>
                <a:cs typeface="Times New Roman" panose="02020603050405020304" pitchFamily="18" charset="0"/>
              </a:rPr>
              <a:t> algorithm for solving a problem would do.</a:t>
            </a:r>
          </a:p>
          <a:p>
            <a:pPr eaLnBrk="1" hangingPunct="1">
              <a:lnSpc>
                <a:spcPct val="90000"/>
              </a:lnSpc>
            </a:pPr>
            <a:r>
              <a:rPr lang="en-US" sz="2200" dirty="0" smtClean="0">
                <a:latin typeface="Times New Roman" panose="02020603050405020304" pitchFamily="18" charset="0"/>
                <a:cs typeface="Times New Roman" panose="02020603050405020304" pitchFamily="18" charset="0"/>
              </a:rPr>
              <a:t>Real-world computers may be fast but not infinitely fast. </a:t>
            </a:r>
          </a:p>
          <a:p>
            <a:pPr eaLnBrk="1" hangingPunct="1">
              <a:lnSpc>
                <a:spcPct val="90000"/>
              </a:lnSpc>
            </a:pPr>
            <a:r>
              <a:rPr lang="en-US" sz="2200" dirty="0" smtClean="0">
                <a:latin typeface="Times New Roman" panose="02020603050405020304" pitchFamily="18" charset="0"/>
                <a:cs typeface="Times New Roman" panose="02020603050405020304" pitchFamily="18" charset="0"/>
              </a:rPr>
              <a:t>Memory is cheap but not free</a:t>
            </a:r>
          </a:p>
          <a:p>
            <a:pPr eaLnBrk="1" hangingPunct="1">
              <a:lnSpc>
                <a:spcPct val="90000"/>
              </a:lnSpc>
            </a:pPr>
            <a:r>
              <a:rPr lang="en-US" sz="2200" dirty="0" smtClean="0">
                <a:latin typeface="Times New Roman" panose="02020603050405020304" pitchFamily="18" charset="0"/>
                <a:cs typeface="Times New Roman" panose="02020603050405020304" pitchFamily="18" charset="0"/>
              </a:rPr>
              <a:t>Hence Computing time is bounded resource and so need space in memory.</a:t>
            </a:r>
          </a:p>
          <a:p>
            <a:r>
              <a:rPr lang="en-US" sz="2200" dirty="0" smtClean="0">
                <a:latin typeface="Times New Roman" panose="02020603050405020304" pitchFamily="18" charset="0"/>
                <a:cs typeface="Times New Roman" panose="02020603050405020304" pitchFamily="18" charset="0"/>
              </a:rPr>
              <a:t>We should use resources wisely by efficient algorithm in terms of space and time </a:t>
            </a:r>
          </a:p>
        </p:txBody>
      </p:sp>
      <p:sp>
        <p:nvSpPr>
          <p:cNvPr id="2" name="Footer Placeholder 1"/>
          <p:cNvSpPr>
            <a:spLocks noGrp="1"/>
          </p:cNvSpPr>
          <p:nvPr>
            <p:ph type="ftr" sz="quarter" idx="11"/>
          </p:nvPr>
        </p:nvSpPr>
        <p:spPr/>
        <p:txBody>
          <a:bodyPr/>
          <a:lstStyle/>
          <a:p>
            <a:r>
              <a:rPr lang="en-US" smtClean="0"/>
              <a:t>Ref Book: Thomas Cormen</a:t>
            </a:r>
            <a:endParaRPr lang="en-US"/>
          </a:p>
        </p:txBody>
      </p:sp>
    </p:spTree>
    <p:extLst>
      <p:ext uri="{BB962C8B-B14F-4D97-AF65-F5344CB8AC3E}">
        <p14:creationId xmlns:p14="http://schemas.microsoft.com/office/powerpoint/2010/main" val="2395806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97280" y="286604"/>
            <a:ext cx="10058400" cy="1119116"/>
          </a:xfrm>
        </p:spPr>
        <p:txBody>
          <a:bodyPr/>
          <a:lstStyle/>
          <a:p>
            <a:pPr algn="ctr" eaLnBrk="1" hangingPunct="1"/>
            <a:r>
              <a:rPr lang="en-US" dirty="0" smtClean="0">
                <a:latin typeface="Times New Roman" panose="02020603050405020304" pitchFamily="18" charset="0"/>
                <a:cs typeface="Times New Roman" panose="02020603050405020304" pitchFamily="18" charset="0"/>
              </a:rPr>
              <a:t>Algorithm Efficiency</a:t>
            </a:r>
          </a:p>
        </p:txBody>
      </p:sp>
      <p:sp>
        <p:nvSpPr>
          <p:cNvPr id="68611" name="Rectangle 3"/>
          <p:cNvSpPr>
            <a:spLocks noGrp="1" noChangeArrowheads="1"/>
          </p:cNvSpPr>
          <p:nvPr>
            <p:ph type="body" idx="1"/>
          </p:nvPr>
        </p:nvSpPr>
        <p:spPr>
          <a:xfrm>
            <a:off x="390142" y="1794983"/>
            <a:ext cx="6542921" cy="4414748"/>
          </a:xfrm>
        </p:spPr>
        <p:txBody>
          <a:bodyPr>
            <a:noAutofit/>
          </a:bodyPr>
          <a:lstStyle/>
          <a:p>
            <a:pPr eaLnBrk="1" hangingPunct="1"/>
            <a:r>
              <a:rPr lang="en-US" sz="2300" b="1" dirty="0" smtClean="0">
                <a:latin typeface="Times New Roman" panose="02020603050405020304" pitchFamily="18" charset="0"/>
                <a:cs typeface="Times New Roman" panose="02020603050405020304" pitchFamily="18" charset="0"/>
              </a:rPr>
              <a:t>Time and space efficiency are the goal</a:t>
            </a:r>
          </a:p>
          <a:p>
            <a:pPr eaLnBrk="1" hangingPunct="1"/>
            <a:r>
              <a:rPr lang="en-US" sz="2300" dirty="0" smtClean="0">
                <a:latin typeface="Times New Roman" panose="02020603050405020304" pitchFamily="18" charset="0"/>
                <a:cs typeface="Times New Roman" panose="02020603050405020304" pitchFamily="18" charset="0"/>
              </a:rPr>
              <a:t>Algorithms often differ dramatically in their efficiency</a:t>
            </a:r>
          </a:p>
          <a:p>
            <a:pPr lvl="1" eaLnBrk="1" hangingPunct="1"/>
            <a:r>
              <a:rPr lang="en-US" sz="2300" dirty="0" smtClean="0">
                <a:latin typeface="Times New Roman" panose="02020603050405020304" pitchFamily="18" charset="0"/>
                <a:cs typeface="Times New Roman" panose="02020603050405020304" pitchFamily="18" charset="0"/>
              </a:rPr>
              <a:t>Example: Two sorting algorithms</a:t>
            </a:r>
          </a:p>
          <a:p>
            <a:pPr lvl="2" eaLnBrk="1" hangingPunct="1"/>
            <a:r>
              <a:rPr lang="en-US" sz="2300" b="1" dirty="0" smtClean="0">
                <a:latin typeface="Times New Roman" panose="02020603050405020304" pitchFamily="18" charset="0"/>
                <a:cs typeface="Times New Roman" panose="02020603050405020304" pitchFamily="18" charset="0"/>
              </a:rPr>
              <a:t>INSERTION-SORT</a:t>
            </a:r>
            <a:r>
              <a:rPr lang="en-US" sz="2300" dirty="0" smtClean="0">
                <a:latin typeface="Times New Roman" panose="02020603050405020304" pitchFamily="18" charset="0"/>
                <a:cs typeface="Times New Roman" panose="02020603050405020304" pitchFamily="18" charset="0"/>
              </a:rPr>
              <a:t> – time efficiency is </a:t>
            </a:r>
            <a:r>
              <a:rPr lang="en-US" sz="2300" i="1" dirty="0" smtClean="0">
                <a:latin typeface="Times New Roman" panose="02020603050405020304" pitchFamily="18" charset="0"/>
                <a:cs typeface="Times New Roman" panose="02020603050405020304" pitchFamily="18" charset="0"/>
              </a:rPr>
              <a:t>c</a:t>
            </a:r>
            <a:r>
              <a:rPr lang="en-US" sz="2300" baseline="-25000" dirty="0" smtClean="0">
                <a:latin typeface="Times New Roman" panose="02020603050405020304" pitchFamily="18" charset="0"/>
                <a:cs typeface="Times New Roman" panose="02020603050405020304" pitchFamily="18" charset="0"/>
              </a:rPr>
              <a:t>1</a:t>
            </a:r>
            <a:r>
              <a:rPr lang="en-US" sz="2300" i="1" dirty="0" smtClean="0">
                <a:latin typeface="Times New Roman" panose="02020603050405020304" pitchFamily="18" charset="0"/>
                <a:cs typeface="Times New Roman" panose="02020603050405020304" pitchFamily="18" charset="0"/>
              </a:rPr>
              <a:t>n</a:t>
            </a:r>
            <a:r>
              <a:rPr lang="en-US" sz="2300" baseline="40000" dirty="0" smtClean="0">
                <a:latin typeface="Times New Roman" panose="02020603050405020304" pitchFamily="18" charset="0"/>
                <a:cs typeface="Times New Roman" panose="02020603050405020304" pitchFamily="18" charset="0"/>
              </a:rPr>
              <a:t>2</a:t>
            </a:r>
          </a:p>
          <a:p>
            <a:pPr lvl="2" eaLnBrk="1" hangingPunct="1"/>
            <a:r>
              <a:rPr lang="en-US" sz="2300" b="1" dirty="0" smtClean="0">
                <a:latin typeface="Times New Roman" panose="02020603050405020304" pitchFamily="18" charset="0"/>
                <a:cs typeface="Times New Roman" panose="02020603050405020304" pitchFamily="18" charset="0"/>
              </a:rPr>
              <a:t>MERGE-SORT</a:t>
            </a:r>
            <a:r>
              <a:rPr lang="en-US" sz="2300" dirty="0" smtClean="0">
                <a:latin typeface="Times New Roman" panose="02020603050405020304" pitchFamily="18" charset="0"/>
                <a:cs typeface="Times New Roman" panose="02020603050405020304" pitchFamily="18" charset="0"/>
              </a:rPr>
              <a:t> – time efficiency is </a:t>
            </a:r>
            <a:r>
              <a:rPr lang="en-US" sz="2300" i="1" dirty="0" smtClean="0">
                <a:latin typeface="Times New Roman" panose="02020603050405020304" pitchFamily="18" charset="0"/>
                <a:cs typeface="Times New Roman" panose="02020603050405020304" pitchFamily="18" charset="0"/>
              </a:rPr>
              <a:t>c</a:t>
            </a:r>
            <a:r>
              <a:rPr lang="en-US" sz="2300" baseline="-25000" dirty="0" smtClean="0">
                <a:latin typeface="Times New Roman" panose="02020603050405020304" pitchFamily="18" charset="0"/>
                <a:cs typeface="Times New Roman" panose="02020603050405020304" pitchFamily="18" charset="0"/>
              </a:rPr>
              <a:t>1</a:t>
            </a:r>
            <a:r>
              <a:rPr lang="en-US" sz="2300" i="1" dirty="0" smtClean="0">
                <a:latin typeface="Times New Roman" panose="02020603050405020304" pitchFamily="18" charset="0"/>
                <a:cs typeface="Times New Roman" panose="02020603050405020304" pitchFamily="18" charset="0"/>
              </a:rPr>
              <a:t>n</a:t>
            </a:r>
            <a:r>
              <a:rPr lang="en-US" sz="2300" dirty="0" smtClean="0">
                <a:latin typeface="Times New Roman" panose="02020603050405020304" pitchFamily="18" charset="0"/>
                <a:cs typeface="Times New Roman" panose="02020603050405020304" pitchFamily="18" charset="0"/>
              </a:rPr>
              <a:t>log</a:t>
            </a:r>
            <a:r>
              <a:rPr lang="en-US" sz="2300" i="1" dirty="0" smtClean="0">
                <a:latin typeface="Times New Roman" panose="02020603050405020304" pitchFamily="18" charset="0"/>
                <a:cs typeface="Times New Roman" panose="02020603050405020304" pitchFamily="18" charset="0"/>
              </a:rPr>
              <a:t>n</a:t>
            </a:r>
          </a:p>
          <a:p>
            <a:pPr lvl="1" eaLnBrk="1" hangingPunct="1"/>
            <a:r>
              <a:rPr lang="en-US" sz="2300" dirty="0" smtClean="0">
                <a:latin typeface="Times New Roman" panose="02020603050405020304" pitchFamily="18" charset="0"/>
                <a:cs typeface="Times New Roman" panose="02020603050405020304" pitchFamily="18" charset="0"/>
              </a:rPr>
              <a:t>For which problem instances would one algorithm be preferable to the other?</a:t>
            </a:r>
          </a:p>
          <a:p>
            <a:pPr lvl="1"/>
            <a:r>
              <a:rPr lang="en-US" sz="2300" dirty="0" smtClean="0">
                <a:latin typeface="Times New Roman" panose="02020603050405020304" pitchFamily="18" charset="0"/>
                <a:cs typeface="Times New Roman" panose="02020603050405020304" pitchFamily="18" charset="0"/>
              </a:rPr>
              <a:t>For example, </a:t>
            </a:r>
          </a:p>
          <a:p>
            <a:pPr lvl="1"/>
            <a:r>
              <a:rPr lang="en-US" sz="2300" dirty="0" smtClean="0">
                <a:latin typeface="Times New Roman" panose="02020603050405020304" pitchFamily="18" charset="0"/>
                <a:cs typeface="Times New Roman" panose="02020603050405020304" pitchFamily="18" charset="0"/>
              </a:rPr>
              <a:t>A </a:t>
            </a:r>
            <a:r>
              <a:rPr lang="en-US" sz="2300" dirty="0" smtClean="0">
                <a:solidFill>
                  <a:srgbClr val="FF0000"/>
                </a:solidFill>
                <a:latin typeface="Times New Roman" panose="02020603050405020304" pitchFamily="18" charset="0"/>
                <a:cs typeface="Times New Roman" panose="02020603050405020304" pitchFamily="18" charset="0"/>
              </a:rPr>
              <a:t>faster computer ‘A’</a:t>
            </a:r>
            <a:r>
              <a:rPr lang="en-US" sz="2300" dirty="0" smtClean="0">
                <a:latin typeface="Times New Roman" panose="02020603050405020304" pitchFamily="18" charset="0"/>
                <a:cs typeface="Times New Roman" panose="02020603050405020304" pitchFamily="18" charset="0"/>
              </a:rPr>
              <a:t> (10</a:t>
            </a:r>
            <a:r>
              <a:rPr lang="en-US" sz="2300" baseline="30000" dirty="0" smtClean="0">
                <a:latin typeface="Times New Roman" panose="02020603050405020304" pitchFamily="18" charset="0"/>
                <a:cs typeface="Times New Roman" panose="02020603050405020304" pitchFamily="18" charset="0"/>
              </a:rPr>
              <a:t>10</a:t>
            </a:r>
            <a:r>
              <a:rPr lang="en-US" sz="2300" dirty="0" smtClean="0">
                <a:latin typeface="Times New Roman" panose="02020603050405020304" pitchFamily="18" charset="0"/>
                <a:cs typeface="Times New Roman" panose="02020603050405020304" pitchFamily="18" charset="0"/>
              </a:rPr>
              <a:t> instructions/sec) running insertion sort against a </a:t>
            </a:r>
            <a:r>
              <a:rPr lang="en-US" sz="2300" dirty="0" smtClean="0">
                <a:solidFill>
                  <a:srgbClr val="FF0000"/>
                </a:solidFill>
                <a:latin typeface="Times New Roman" panose="02020603050405020304" pitchFamily="18" charset="0"/>
                <a:cs typeface="Times New Roman" panose="02020603050405020304" pitchFamily="18" charset="0"/>
              </a:rPr>
              <a:t>slower computer ‘B’ </a:t>
            </a:r>
            <a:r>
              <a:rPr lang="en-US" sz="2300" dirty="0" smtClean="0">
                <a:latin typeface="Times New Roman" panose="02020603050405020304" pitchFamily="18" charset="0"/>
                <a:cs typeface="Times New Roman" panose="02020603050405020304" pitchFamily="18" charset="0"/>
              </a:rPr>
              <a:t>(10</a:t>
            </a:r>
            <a:r>
              <a:rPr lang="en-US" sz="2300" baseline="30000" dirty="0" smtClean="0">
                <a:latin typeface="Times New Roman" panose="02020603050405020304" pitchFamily="18" charset="0"/>
                <a:cs typeface="Times New Roman" panose="02020603050405020304" pitchFamily="18" charset="0"/>
              </a:rPr>
              <a:t>7</a:t>
            </a:r>
            <a:r>
              <a:rPr lang="en-US" sz="2300" dirty="0" smtClean="0">
                <a:latin typeface="Times New Roman" panose="02020603050405020304" pitchFamily="18" charset="0"/>
                <a:cs typeface="Times New Roman" panose="02020603050405020304" pitchFamily="18" charset="0"/>
              </a:rPr>
              <a:t>instructions/sec) running merge sort. Suppose that c1=2，c2=50 and n= 10</a:t>
            </a:r>
            <a:r>
              <a:rPr lang="en-US" sz="2300" baseline="30000" dirty="0" smtClean="0">
                <a:latin typeface="Times New Roman" panose="02020603050405020304" pitchFamily="18" charset="0"/>
                <a:cs typeface="Times New Roman" panose="02020603050405020304" pitchFamily="18" charset="0"/>
              </a:rPr>
              <a:t>7</a:t>
            </a:r>
            <a:r>
              <a:rPr lang="en-US" sz="2300" dirty="0" smtClean="0">
                <a:latin typeface="Times New Roman" panose="02020603050405020304" pitchFamily="18" charset="0"/>
                <a:cs typeface="Times New Roman" panose="02020603050405020304" pitchFamily="18" charset="0"/>
              </a:rPr>
              <a:t>.</a:t>
            </a:r>
            <a:endParaRPr lang="en-US" sz="2300" i="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7072086" y="1992573"/>
            <a:ext cx="4869705" cy="3916908"/>
          </a:xfrm>
          <a:prstGeom prst="rect">
            <a:avLst/>
          </a:prstGeom>
        </p:spPr>
      </p:pic>
      <p:sp>
        <p:nvSpPr>
          <p:cNvPr id="2" name="Footer Placeholder 1"/>
          <p:cNvSpPr>
            <a:spLocks noGrp="1"/>
          </p:cNvSpPr>
          <p:nvPr>
            <p:ph type="ftr" sz="quarter" idx="11"/>
          </p:nvPr>
        </p:nvSpPr>
        <p:spPr/>
        <p:txBody>
          <a:bodyPr/>
          <a:lstStyle/>
          <a:p>
            <a:r>
              <a:rPr lang="en-US" smtClean="0"/>
              <a:t>Ref Book: Thomas Cormen</a:t>
            </a:r>
            <a:endParaRPr lang="en-US"/>
          </a:p>
        </p:txBody>
      </p:sp>
    </p:spTree>
    <p:extLst>
      <p:ext uri="{BB962C8B-B14F-4D97-AF65-F5344CB8AC3E}">
        <p14:creationId xmlns:p14="http://schemas.microsoft.com/office/powerpoint/2010/main" val="3095550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eaLnBrk="1" hangingPunct="1"/>
            <a:r>
              <a:rPr lang="en-US" dirty="0" smtClean="0">
                <a:latin typeface="Times New Roman" panose="02020603050405020304" pitchFamily="18" charset="0"/>
                <a:cs typeface="Times New Roman" panose="02020603050405020304" pitchFamily="18" charset="0"/>
              </a:rPr>
              <a:t>Efficiency</a:t>
            </a:r>
          </a:p>
        </p:txBody>
      </p:sp>
      <p:graphicFrame>
        <p:nvGraphicFramePr>
          <p:cNvPr id="71890" name="Group 210"/>
          <p:cNvGraphicFramePr>
            <a:graphicFrameLocks noGrp="1"/>
          </p:cNvGraphicFramePr>
          <p:nvPr>
            <p:ph idx="1"/>
            <p:extLst>
              <p:ext uri="{D42A27DB-BD31-4B8C-83A1-F6EECF244321}">
                <p14:modId xmlns:p14="http://schemas.microsoft.com/office/powerpoint/2010/main" val="546264772"/>
              </p:ext>
            </p:extLst>
          </p:nvPr>
        </p:nvGraphicFramePr>
        <p:xfrm>
          <a:off x="3384645" y="2571750"/>
          <a:ext cx="5607431" cy="3292002"/>
        </p:xfrm>
        <a:graphic>
          <a:graphicData uri="http://schemas.openxmlformats.org/drawingml/2006/table">
            <a:tbl>
              <a:tblPr/>
              <a:tblGrid>
                <a:gridCol w="1650080"/>
                <a:gridCol w="1996437"/>
                <a:gridCol w="1960914"/>
              </a:tblGrid>
              <a:tr h="356118">
                <a:tc>
                  <a:txBody>
                    <a:bodyPr/>
                    <a:lstStyle/>
                    <a:p>
                      <a:pPr marL="469900" marR="0" lvl="0" indent="-469900" algn="ctr" defTabSz="914400" rtl="0" eaLnBrk="1" fontAlgn="b" latinLnBrk="0" hangingPunct="1">
                        <a:lnSpc>
                          <a:spcPct val="90000"/>
                        </a:lnSpc>
                        <a:spcBef>
                          <a:spcPct val="0"/>
                        </a:spcBef>
                        <a:spcAft>
                          <a:spcPct val="0"/>
                        </a:spcAft>
                        <a:buClrTx/>
                        <a:buSzTx/>
                        <a:buFontTx/>
                        <a:buNone/>
                        <a:tabLst/>
                      </a:pPr>
                      <a:r>
                        <a:rPr kumimoji="0" lang="en-US" sz="2000" b="1" i="1" u="none" strike="noStrike" cap="none" normalizeH="0" baseline="0" dirty="0" smtClean="0">
                          <a:ln>
                            <a:noFill/>
                          </a:ln>
                          <a:solidFill>
                            <a:schemeClr val="tx1"/>
                          </a:solidFill>
                          <a:effectLst/>
                          <a:latin typeface="Times New Roman" pitchFamily="18" charset="0"/>
                          <a:cs typeface="Arial" charset="0"/>
                        </a:rPr>
                        <a:t>n</a:t>
                      </a:r>
                      <a:endParaRPr kumimoji="0" lang="en-US" sz="2000" b="1" i="1" u="none" strike="noStrike" cap="none" normalizeH="0" baseline="0" dirty="0" smtClean="0">
                        <a:ln>
                          <a:noFill/>
                        </a:ln>
                        <a:solidFill>
                          <a:schemeClr val="tx1"/>
                        </a:solidFill>
                        <a:effectLst/>
                        <a:latin typeface="Times New Roman" pitchFamily="18" charset="0"/>
                      </a:endParaRPr>
                    </a:p>
                  </a:txBody>
                  <a:tcPr marT="45729" marB="4572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9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charset="0"/>
                        </a:rPr>
                        <a:t>2</a:t>
                      </a:r>
                      <a:r>
                        <a:rPr kumimoji="0" lang="en-US" sz="2000" b="1" i="1" u="none" strike="noStrike" cap="none" normalizeH="0" baseline="0" smtClean="0">
                          <a:ln>
                            <a:noFill/>
                          </a:ln>
                          <a:solidFill>
                            <a:schemeClr val="tx1"/>
                          </a:solidFill>
                          <a:effectLst/>
                          <a:latin typeface="Times New Roman" pitchFamily="18" charset="0"/>
                          <a:cs typeface="Arial" charset="0"/>
                        </a:rPr>
                        <a:t>n</a:t>
                      </a:r>
                      <a:r>
                        <a:rPr kumimoji="0" lang="en-US" sz="2000" b="1" i="0" u="none" strike="noStrike" cap="none" normalizeH="0" baseline="40000" smtClean="0">
                          <a:ln>
                            <a:noFill/>
                          </a:ln>
                          <a:solidFill>
                            <a:schemeClr val="tx1"/>
                          </a:solidFill>
                          <a:effectLst/>
                          <a:latin typeface="Times New Roman" pitchFamily="18" charset="0"/>
                          <a:cs typeface="Arial" charset="0"/>
                        </a:rPr>
                        <a:t>2</a:t>
                      </a:r>
                      <a:r>
                        <a:rPr kumimoji="0" lang="en-US" sz="2000" b="1" i="0" u="none" strike="noStrike" cap="none" normalizeH="0" baseline="0" smtClean="0">
                          <a:ln>
                            <a:noFill/>
                          </a:ln>
                          <a:solidFill>
                            <a:schemeClr val="tx1"/>
                          </a:solidFill>
                          <a:effectLst/>
                          <a:latin typeface="Times New Roman" pitchFamily="18" charset="0"/>
                          <a:cs typeface="Arial" charset="0"/>
                        </a:rPr>
                        <a:t>/10</a:t>
                      </a:r>
                      <a:r>
                        <a:rPr kumimoji="0" lang="en-US" sz="2000" b="1" i="0" u="none" strike="noStrike" cap="none" normalizeH="0" baseline="40000" smtClean="0">
                          <a:ln>
                            <a:noFill/>
                          </a:ln>
                          <a:solidFill>
                            <a:schemeClr val="tx1"/>
                          </a:solidFill>
                          <a:effectLst/>
                          <a:latin typeface="Times New Roman" pitchFamily="18" charset="0"/>
                          <a:cs typeface="Arial" charset="0"/>
                        </a:rPr>
                        <a:t>9</a:t>
                      </a:r>
                      <a:endParaRPr kumimoji="0" lang="en-US" sz="2000" b="1" i="0" u="none" strike="noStrike" cap="none" normalizeH="0" baseline="40000" smtClean="0">
                        <a:ln>
                          <a:noFill/>
                        </a:ln>
                        <a:solidFill>
                          <a:schemeClr val="tx1"/>
                        </a:solidFill>
                        <a:effectLst/>
                        <a:latin typeface="Times New Roman" pitchFamily="18" charset="0"/>
                      </a:endParaRPr>
                    </a:p>
                  </a:txBody>
                  <a:tcPr marT="45729" marB="4572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1" fontAlgn="b" latinLnBrk="0" hangingPunct="1">
                        <a:lnSpc>
                          <a:spcPct val="9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Arial" charset="0"/>
                        </a:rPr>
                        <a:t>50</a:t>
                      </a:r>
                      <a:r>
                        <a:rPr kumimoji="0" lang="en-US" sz="2000" b="1" i="1" u="none" strike="noStrike" cap="none" normalizeH="0" baseline="0" smtClean="0">
                          <a:ln>
                            <a:noFill/>
                          </a:ln>
                          <a:solidFill>
                            <a:schemeClr val="tx1"/>
                          </a:solidFill>
                          <a:effectLst/>
                          <a:latin typeface="Times New Roman" pitchFamily="18" charset="0"/>
                          <a:cs typeface="Arial" charset="0"/>
                        </a:rPr>
                        <a:t>n</a:t>
                      </a:r>
                      <a:r>
                        <a:rPr kumimoji="0" lang="en-US" sz="2000" b="1" i="0" u="none" strike="noStrike" cap="none" normalizeH="0" baseline="0" smtClean="0">
                          <a:ln>
                            <a:noFill/>
                          </a:ln>
                          <a:solidFill>
                            <a:schemeClr val="tx1"/>
                          </a:solidFill>
                          <a:effectLst/>
                          <a:latin typeface="Times New Roman" pitchFamily="18" charset="0"/>
                          <a:cs typeface="Arial" charset="0"/>
                        </a:rPr>
                        <a:t>log</a:t>
                      </a:r>
                      <a:r>
                        <a:rPr kumimoji="0" lang="en-US" sz="2000" b="1" i="1" u="none" strike="noStrike" cap="none" normalizeH="0" baseline="0" smtClean="0">
                          <a:ln>
                            <a:noFill/>
                          </a:ln>
                          <a:solidFill>
                            <a:schemeClr val="tx1"/>
                          </a:solidFill>
                          <a:effectLst/>
                          <a:latin typeface="Times New Roman" pitchFamily="18" charset="0"/>
                          <a:cs typeface="Arial" charset="0"/>
                        </a:rPr>
                        <a:t>n</a:t>
                      </a:r>
                      <a:r>
                        <a:rPr kumimoji="0" lang="en-US" sz="2000" b="1" i="0" u="none" strike="noStrike" cap="none" normalizeH="0" baseline="0" smtClean="0">
                          <a:ln>
                            <a:noFill/>
                          </a:ln>
                          <a:solidFill>
                            <a:schemeClr val="tx1"/>
                          </a:solidFill>
                          <a:effectLst/>
                          <a:latin typeface="Times New Roman" pitchFamily="18" charset="0"/>
                          <a:cs typeface="Arial" charset="0"/>
                        </a:rPr>
                        <a:t>/10</a:t>
                      </a:r>
                      <a:r>
                        <a:rPr kumimoji="0" lang="en-US" sz="2000" b="1" i="0" u="none" strike="noStrike" cap="none" normalizeH="0" baseline="40000" smtClean="0">
                          <a:ln>
                            <a:noFill/>
                          </a:ln>
                          <a:solidFill>
                            <a:schemeClr val="tx1"/>
                          </a:solidFill>
                          <a:effectLst/>
                          <a:latin typeface="Times New Roman" pitchFamily="18" charset="0"/>
                          <a:cs typeface="Arial" charset="0"/>
                        </a:rPr>
                        <a:t>7</a:t>
                      </a:r>
                      <a:endParaRPr kumimoji="0" lang="en-US" sz="2000" b="1" i="0" u="none" strike="noStrike" cap="none" normalizeH="0" baseline="40000" smtClean="0">
                        <a:ln>
                          <a:noFill/>
                        </a:ln>
                        <a:solidFill>
                          <a:schemeClr val="tx1"/>
                        </a:solidFill>
                        <a:effectLst/>
                        <a:latin typeface="Times New Roman" pitchFamily="18" charset="0"/>
                      </a:endParaRPr>
                    </a:p>
                  </a:txBody>
                  <a:tcPr marT="45729" marB="4572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56118">
                <a:tc>
                  <a:txBody>
                    <a:bodyPr/>
                    <a:lstStyle/>
                    <a:p>
                      <a:pPr marL="469900" marR="0" lvl="0" indent="-469900" algn="r" defTabSz="914400" rtl="0" eaLnBrk="1" fontAlgn="b" latinLnBrk="0" hangingPunct="1">
                        <a:lnSpc>
                          <a:spcPct val="9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charset="0"/>
                        </a:rPr>
                        <a:t>10,000</a:t>
                      </a:r>
                      <a:endParaRPr kumimoji="0" lang="en-US" sz="2000" b="0" i="0" u="none" strike="noStrike" cap="none" normalizeH="0" baseline="0" smtClean="0">
                        <a:ln>
                          <a:noFill/>
                        </a:ln>
                        <a:solidFill>
                          <a:schemeClr val="tx1"/>
                        </a:solidFill>
                        <a:effectLst/>
                        <a:latin typeface="Times New Roman" pitchFamily="18" charset="0"/>
                      </a:endParaRPr>
                    </a:p>
                  </a:txBody>
                  <a:tcPr marT="45729" marB="4572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9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Arial" charset="0"/>
                        </a:rPr>
                        <a:t>0.20</a:t>
                      </a:r>
                      <a:endParaRPr kumimoji="0" lang="en-US" sz="2000" b="0" i="0" u="none" strike="noStrike" cap="none" normalizeH="0" baseline="0" dirty="0" smtClean="0">
                        <a:ln>
                          <a:noFill/>
                        </a:ln>
                        <a:solidFill>
                          <a:schemeClr val="tx1"/>
                        </a:solidFill>
                        <a:effectLst/>
                        <a:latin typeface="Times New Roman" pitchFamily="18" charset="0"/>
                      </a:endParaRPr>
                    </a:p>
                  </a:txBody>
                  <a:tcPr marT="45729" marB="4572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9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charset="0"/>
                        </a:rPr>
                        <a:t>0.66</a:t>
                      </a:r>
                      <a:endParaRPr kumimoji="0" lang="en-US" sz="2000" b="0" i="0" u="none" strike="noStrike" cap="none" normalizeH="0" baseline="0" smtClean="0">
                        <a:ln>
                          <a:noFill/>
                        </a:ln>
                        <a:solidFill>
                          <a:schemeClr val="tx1"/>
                        </a:solidFill>
                        <a:effectLst/>
                        <a:latin typeface="Times New Roman" pitchFamily="18" charset="0"/>
                      </a:endParaRPr>
                    </a:p>
                  </a:txBody>
                  <a:tcPr marT="45729" marB="4572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56118">
                <a:tc>
                  <a:txBody>
                    <a:bodyPr/>
                    <a:lstStyle/>
                    <a:p>
                      <a:pPr marL="469900" marR="0" lvl="0" indent="-469900" algn="r" defTabSz="914400" rtl="0" eaLnBrk="1" fontAlgn="b" latinLnBrk="0" hangingPunct="1">
                        <a:lnSpc>
                          <a:spcPct val="9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charset="0"/>
                        </a:rPr>
                        <a:t>50,000</a:t>
                      </a:r>
                      <a:endParaRPr kumimoji="0" lang="en-US" sz="2000" b="0" i="0" u="none" strike="noStrike" cap="none" normalizeH="0" baseline="0" smtClean="0">
                        <a:ln>
                          <a:noFill/>
                        </a:ln>
                        <a:solidFill>
                          <a:schemeClr val="tx1"/>
                        </a:solidFill>
                        <a:effectLst/>
                        <a:latin typeface="Times New Roman" pitchFamily="18" charset="0"/>
                      </a:endParaRPr>
                    </a:p>
                  </a:txBody>
                  <a:tcPr marT="45729" marB="4572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9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Arial" charset="0"/>
                        </a:rPr>
                        <a:t>5.00</a:t>
                      </a:r>
                      <a:endParaRPr kumimoji="0" lang="en-US" sz="2000" b="0" i="0" u="none" strike="noStrike" cap="none" normalizeH="0" baseline="0" dirty="0" smtClean="0">
                        <a:ln>
                          <a:noFill/>
                        </a:ln>
                        <a:solidFill>
                          <a:schemeClr val="tx1"/>
                        </a:solidFill>
                        <a:effectLst/>
                        <a:latin typeface="Times New Roman" pitchFamily="18" charset="0"/>
                      </a:endParaRPr>
                    </a:p>
                  </a:txBody>
                  <a:tcPr marT="45729" marB="4572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9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charset="0"/>
                        </a:rPr>
                        <a:t>3.90</a:t>
                      </a:r>
                      <a:endParaRPr kumimoji="0" lang="en-US" sz="2000" b="0" i="0" u="none" strike="noStrike" cap="none" normalizeH="0" baseline="0" smtClean="0">
                        <a:ln>
                          <a:noFill/>
                        </a:ln>
                        <a:solidFill>
                          <a:schemeClr val="tx1"/>
                        </a:solidFill>
                        <a:effectLst/>
                        <a:latin typeface="Times New Roman" pitchFamily="18" charset="0"/>
                      </a:endParaRPr>
                    </a:p>
                  </a:txBody>
                  <a:tcPr marT="45729" marB="4572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56118">
                <a:tc>
                  <a:txBody>
                    <a:bodyPr/>
                    <a:lstStyle/>
                    <a:p>
                      <a:pPr marL="469900" marR="0" lvl="0" indent="-469900" algn="r" defTabSz="914400" rtl="0" eaLnBrk="1" fontAlgn="b" latinLnBrk="0" hangingPunct="1">
                        <a:lnSpc>
                          <a:spcPct val="9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charset="0"/>
                        </a:rPr>
                        <a:t>100,000</a:t>
                      </a:r>
                      <a:endParaRPr kumimoji="0" lang="en-US" sz="2000" b="0" i="0" u="none" strike="noStrike" cap="none" normalizeH="0" baseline="0" smtClean="0">
                        <a:ln>
                          <a:noFill/>
                        </a:ln>
                        <a:solidFill>
                          <a:schemeClr val="tx1"/>
                        </a:solidFill>
                        <a:effectLst/>
                        <a:latin typeface="Times New Roman" pitchFamily="18" charset="0"/>
                      </a:endParaRPr>
                    </a:p>
                  </a:txBody>
                  <a:tcPr marT="45729" marB="4572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9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Arial" charset="0"/>
                        </a:rPr>
                        <a:t>20.00</a:t>
                      </a:r>
                      <a:endParaRPr kumimoji="0" lang="en-US" sz="2000" b="0" i="0" u="none" strike="noStrike" cap="none" normalizeH="0" baseline="0" dirty="0" smtClean="0">
                        <a:ln>
                          <a:noFill/>
                        </a:ln>
                        <a:solidFill>
                          <a:schemeClr val="tx1"/>
                        </a:solidFill>
                        <a:effectLst/>
                        <a:latin typeface="Times New Roman" pitchFamily="18" charset="0"/>
                      </a:endParaRPr>
                    </a:p>
                  </a:txBody>
                  <a:tcPr marT="45729" marB="4572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9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charset="0"/>
                        </a:rPr>
                        <a:t>8.30</a:t>
                      </a:r>
                      <a:endParaRPr kumimoji="0" lang="en-US" sz="2000" b="0" i="0" u="none" strike="noStrike" cap="none" normalizeH="0" baseline="0" smtClean="0">
                        <a:ln>
                          <a:noFill/>
                        </a:ln>
                        <a:solidFill>
                          <a:schemeClr val="tx1"/>
                        </a:solidFill>
                        <a:effectLst/>
                        <a:latin typeface="Times New Roman" pitchFamily="18" charset="0"/>
                      </a:endParaRPr>
                    </a:p>
                  </a:txBody>
                  <a:tcPr marT="45729" marB="4572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56118">
                <a:tc>
                  <a:txBody>
                    <a:bodyPr/>
                    <a:lstStyle/>
                    <a:p>
                      <a:pPr marL="469900" marR="0" lvl="0" indent="-469900" algn="r" defTabSz="914400" rtl="0" eaLnBrk="1" fontAlgn="b" latinLnBrk="0" hangingPunct="1">
                        <a:lnSpc>
                          <a:spcPct val="9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charset="0"/>
                        </a:rPr>
                        <a:t>500,000</a:t>
                      </a:r>
                      <a:endParaRPr kumimoji="0" lang="en-US" sz="2000" b="0" i="0" u="none" strike="noStrike" cap="none" normalizeH="0" baseline="0" smtClean="0">
                        <a:ln>
                          <a:noFill/>
                        </a:ln>
                        <a:solidFill>
                          <a:schemeClr val="tx1"/>
                        </a:solidFill>
                        <a:effectLst/>
                        <a:latin typeface="Times New Roman" pitchFamily="18" charset="0"/>
                      </a:endParaRPr>
                    </a:p>
                  </a:txBody>
                  <a:tcPr marT="45729" marB="4572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9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charset="0"/>
                        </a:rPr>
                        <a:t>500.00</a:t>
                      </a:r>
                      <a:endParaRPr kumimoji="0" lang="en-US" sz="2000" b="0" i="0" u="none" strike="noStrike" cap="none" normalizeH="0" baseline="0" smtClean="0">
                        <a:ln>
                          <a:noFill/>
                        </a:ln>
                        <a:solidFill>
                          <a:schemeClr val="tx1"/>
                        </a:solidFill>
                        <a:effectLst/>
                        <a:latin typeface="Times New Roman" pitchFamily="18" charset="0"/>
                      </a:endParaRPr>
                    </a:p>
                  </a:txBody>
                  <a:tcPr marT="45729" marB="4572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9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charset="0"/>
                        </a:rPr>
                        <a:t>47.33</a:t>
                      </a:r>
                      <a:endParaRPr kumimoji="0" lang="en-US" sz="2000" b="0" i="0" u="none" strike="noStrike" cap="none" normalizeH="0" baseline="0" smtClean="0">
                        <a:ln>
                          <a:noFill/>
                        </a:ln>
                        <a:solidFill>
                          <a:schemeClr val="tx1"/>
                        </a:solidFill>
                        <a:effectLst/>
                        <a:latin typeface="Times New Roman" pitchFamily="18" charset="0"/>
                      </a:endParaRPr>
                    </a:p>
                  </a:txBody>
                  <a:tcPr marT="45729" marB="4572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56118">
                <a:tc>
                  <a:txBody>
                    <a:bodyPr/>
                    <a:lstStyle/>
                    <a:p>
                      <a:pPr marL="469900" marR="0" lvl="0" indent="-469900" algn="r" defTabSz="914400" rtl="0" eaLnBrk="1" fontAlgn="b" latinLnBrk="0" hangingPunct="1">
                        <a:lnSpc>
                          <a:spcPct val="9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charset="0"/>
                        </a:rPr>
                        <a:t>1,000,000</a:t>
                      </a:r>
                      <a:endParaRPr kumimoji="0" lang="en-US" sz="2000" b="0" i="0" u="none" strike="noStrike" cap="none" normalizeH="0" baseline="0" smtClean="0">
                        <a:ln>
                          <a:noFill/>
                        </a:ln>
                        <a:solidFill>
                          <a:schemeClr val="tx1"/>
                        </a:solidFill>
                        <a:effectLst/>
                        <a:latin typeface="Times New Roman" pitchFamily="18" charset="0"/>
                      </a:endParaRPr>
                    </a:p>
                  </a:txBody>
                  <a:tcPr marT="45729" marB="4572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9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charset="0"/>
                        </a:rPr>
                        <a:t>2,000.00</a:t>
                      </a:r>
                      <a:endParaRPr kumimoji="0" lang="en-US" sz="2000" b="0" i="0" u="none" strike="noStrike" cap="none" normalizeH="0" baseline="0" smtClean="0">
                        <a:ln>
                          <a:noFill/>
                        </a:ln>
                        <a:solidFill>
                          <a:schemeClr val="tx1"/>
                        </a:solidFill>
                        <a:effectLst/>
                        <a:latin typeface="Times New Roman" pitchFamily="18" charset="0"/>
                      </a:endParaRPr>
                    </a:p>
                  </a:txBody>
                  <a:tcPr marT="45729" marB="4572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9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charset="0"/>
                        </a:rPr>
                        <a:t>99.66</a:t>
                      </a:r>
                      <a:endParaRPr kumimoji="0" lang="en-US" sz="2000" b="0" i="0" u="none" strike="noStrike" cap="none" normalizeH="0" baseline="0" smtClean="0">
                        <a:ln>
                          <a:noFill/>
                        </a:ln>
                        <a:solidFill>
                          <a:schemeClr val="tx1"/>
                        </a:solidFill>
                        <a:effectLst/>
                        <a:latin typeface="Times New Roman" pitchFamily="18" charset="0"/>
                      </a:endParaRPr>
                    </a:p>
                  </a:txBody>
                  <a:tcPr marT="45729" marB="4572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56118">
                <a:tc>
                  <a:txBody>
                    <a:bodyPr/>
                    <a:lstStyle/>
                    <a:p>
                      <a:pPr marL="469900" marR="0" lvl="0" indent="-469900" algn="r" defTabSz="914400" rtl="0" eaLnBrk="1" fontAlgn="b" latinLnBrk="0" hangingPunct="1">
                        <a:lnSpc>
                          <a:spcPct val="9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charset="0"/>
                        </a:rPr>
                        <a:t>5,000,000</a:t>
                      </a:r>
                      <a:endParaRPr kumimoji="0" lang="en-US" sz="2000" b="0" i="0" u="none" strike="noStrike" cap="none" normalizeH="0" baseline="0" smtClean="0">
                        <a:ln>
                          <a:noFill/>
                        </a:ln>
                        <a:solidFill>
                          <a:schemeClr val="tx1"/>
                        </a:solidFill>
                        <a:effectLst/>
                        <a:latin typeface="Times New Roman" pitchFamily="18" charset="0"/>
                      </a:endParaRPr>
                    </a:p>
                  </a:txBody>
                  <a:tcPr marT="45729" marB="4572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9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charset="0"/>
                        </a:rPr>
                        <a:t>50,000.00</a:t>
                      </a:r>
                      <a:endParaRPr kumimoji="0" lang="en-US" sz="2000" b="0" i="0" u="none" strike="noStrike" cap="none" normalizeH="0" baseline="0" smtClean="0">
                        <a:ln>
                          <a:noFill/>
                        </a:ln>
                        <a:solidFill>
                          <a:schemeClr val="tx1"/>
                        </a:solidFill>
                        <a:effectLst/>
                        <a:latin typeface="Times New Roman" pitchFamily="18" charset="0"/>
                      </a:endParaRPr>
                    </a:p>
                  </a:txBody>
                  <a:tcPr marT="45729" marB="4572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9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charset="0"/>
                        </a:rPr>
                        <a:t>556.34</a:t>
                      </a:r>
                      <a:endParaRPr kumimoji="0" lang="en-US" sz="2000" b="0" i="0" u="none" strike="noStrike" cap="none" normalizeH="0" baseline="0" smtClean="0">
                        <a:ln>
                          <a:noFill/>
                        </a:ln>
                        <a:solidFill>
                          <a:schemeClr val="tx1"/>
                        </a:solidFill>
                        <a:effectLst/>
                        <a:latin typeface="Times New Roman" pitchFamily="18" charset="0"/>
                      </a:endParaRPr>
                    </a:p>
                  </a:txBody>
                  <a:tcPr marT="45729" marB="4572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56118">
                <a:tc>
                  <a:txBody>
                    <a:bodyPr/>
                    <a:lstStyle/>
                    <a:p>
                      <a:pPr marL="469900" marR="0" lvl="0" indent="-469900" algn="r" defTabSz="914400" rtl="0" eaLnBrk="1" fontAlgn="b" latinLnBrk="0" hangingPunct="1">
                        <a:lnSpc>
                          <a:spcPct val="9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charset="0"/>
                        </a:rPr>
                        <a:t>10,000,000</a:t>
                      </a:r>
                      <a:endParaRPr kumimoji="0" lang="en-US" sz="2000" b="0" i="0" u="none" strike="noStrike" cap="none" normalizeH="0" baseline="0" smtClean="0">
                        <a:ln>
                          <a:noFill/>
                        </a:ln>
                        <a:solidFill>
                          <a:schemeClr val="tx1"/>
                        </a:solidFill>
                        <a:effectLst/>
                        <a:latin typeface="Times New Roman" pitchFamily="18" charset="0"/>
                      </a:endParaRPr>
                    </a:p>
                  </a:txBody>
                  <a:tcPr marT="45729" marB="4572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9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charset="0"/>
                        </a:rPr>
                        <a:t>200,000.00</a:t>
                      </a:r>
                      <a:endParaRPr kumimoji="0" lang="en-US" sz="2000" b="0" i="0" u="none" strike="noStrike" cap="none" normalizeH="0" baseline="0" smtClean="0">
                        <a:ln>
                          <a:noFill/>
                        </a:ln>
                        <a:solidFill>
                          <a:schemeClr val="tx1"/>
                        </a:solidFill>
                        <a:effectLst/>
                        <a:latin typeface="Times New Roman" pitchFamily="18" charset="0"/>
                      </a:endParaRPr>
                    </a:p>
                  </a:txBody>
                  <a:tcPr marT="45729" marB="4572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9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charset="0"/>
                        </a:rPr>
                        <a:t>1,162.67</a:t>
                      </a:r>
                      <a:endParaRPr kumimoji="0" lang="en-US" sz="2000" b="0" i="0" u="none" strike="noStrike" cap="none" normalizeH="0" baseline="0" smtClean="0">
                        <a:ln>
                          <a:noFill/>
                        </a:ln>
                        <a:solidFill>
                          <a:schemeClr val="tx1"/>
                        </a:solidFill>
                        <a:effectLst/>
                        <a:latin typeface="Times New Roman" pitchFamily="18" charset="0"/>
                      </a:endParaRPr>
                    </a:p>
                  </a:txBody>
                  <a:tcPr marT="45729" marB="4572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56118">
                <a:tc>
                  <a:txBody>
                    <a:bodyPr/>
                    <a:lstStyle/>
                    <a:p>
                      <a:pPr marL="469900" marR="0" lvl="0" indent="-469900" algn="r" defTabSz="914400" rtl="0" eaLnBrk="1" fontAlgn="b" latinLnBrk="0" hangingPunct="1">
                        <a:lnSpc>
                          <a:spcPct val="9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charset="0"/>
                        </a:rPr>
                        <a:t>50,000,000</a:t>
                      </a:r>
                      <a:endParaRPr kumimoji="0" lang="en-US" sz="2000" b="0" i="0" u="none" strike="noStrike" cap="none" normalizeH="0" baseline="0" smtClean="0">
                        <a:ln>
                          <a:noFill/>
                        </a:ln>
                        <a:solidFill>
                          <a:schemeClr val="tx1"/>
                        </a:solidFill>
                        <a:effectLst/>
                        <a:latin typeface="Times New Roman" pitchFamily="18" charset="0"/>
                      </a:endParaRPr>
                    </a:p>
                  </a:txBody>
                  <a:tcPr marT="45729" marB="4572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9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Arial" charset="0"/>
                        </a:rPr>
                        <a:t>5,000,000.00</a:t>
                      </a:r>
                      <a:endParaRPr kumimoji="0" lang="en-US" sz="2000" b="0" i="0" u="none" strike="noStrike" cap="none" normalizeH="0" baseline="0" smtClean="0">
                        <a:ln>
                          <a:noFill/>
                        </a:ln>
                        <a:solidFill>
                          <a:schemeClr val="tx1"/>
                        </a:solidFill>
                        <a:effectLst/>
                        <a:latin typeface="Times New Roman" pitchFamily="18" charset="0"/>
                      </a:endParaRPr>
                    </a:p>
                  </a:txBody>
                  <a:tcPr marT="45729" marB="4572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r" defTabSz="914400" rtl="0" eaLnBrk="1" fontAlgn="b" latinLnBrk="0" hangingPunct="1">
                        <a:lnSpc>
                          <a:spcPct val="9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cs typeface="Arial" charset="0"/>
                        </a:rPr>
                        <a:t>6,393.86</a:t>
                      </a:r>
                      <a:endParaRPr kumimoji="0" lang="en-US" sz="2000" b="0" i="0" u="none" strike="noStrike" cap="none" normalizeH="0" baseline="0" dirty="0" smtClean="0">
                        <a:ln>
                          <a:noFill/>
                        </a:ln>
                        <a:solidFill>
                          <a:schemeClr val="tx1"/>
                        </a:solidFill>
                        <a:effectLst/>
                        <a:latin typeface="Times New Roman" pitchFamily="18" charset="0"/>
                      </a:endParaRPr>
                    </a:p>
                  </a:txBody>
                  <a:tcPr marT="45729" marB="45729" anchor="b"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501" name="Text Box 211"/>
          <p:cNvSpPr txBox="1">
            <a:spLocks noChangeArrowheads="1"/>
          </p:cNvSpPr>
          <p:nvPr/>
        </p:nvSpPr>
        <p:spPr bwMode="auto">
          <a:xfrm>
            <a:off x="3578226" y="1952626"/>
            <a:ext cx="13700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spcBef>
                <a:spcPct val="50000"/>
              </a:spcBef>
            </a:pPr>
            <a:r>
              <a:rPr lang="en-US" sz="1600" b="1"/>
              <a:t>Problem Size</a:t>
            </a:r>
          </a:p>
        </p:txBody>
      </p:sp>
      <p:sp>
        <p:nvSpPr>
          <p:cNvPr id="19502" name="Text Box 212"/>
          <p:cNvSpPr txBox="1">
            <a:spLocks noChangeArrowheads="1"/>
          </p:cNvSpPr>
          <p:nvPr/>
        </p:nvSpPr>
        <p:spPr bwMode="auto">
          <a:xfrm>
            <a:off x="5078414" y="1752600"/>
            <a:ext cx="1614487"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spcBef>
                <a:spcPct val="50000"/>
              </a:spcBef>
            </a:pPr>
            <a:r>
              <a:rPr lang="en-US" sz="1600" b="1" dirty="0"/>
              <a:t>Machine A</a:t>
            </a:r>
            <a:br>
              <a:rPr lang="en-US" sz="1600" b="1" dirty="0"/>
            </a:br>
            <a:r>
              <a:rPr lang="en-US" sz="1600" b="1" dirty="0"/>
              <a:t>Insertion- Sort</a:t>
            </a:r>
          </a:p>
        </p:txBody>
      </p:sp>
      <p:sp>
        <p:nvSpPr>
          <p:cNvPr id="19503" name="Text Box 213"/>
          <p:cNvSpPr txBox="1">
            <a:spLocks noChangeArrowheads="1"/>
          </p:cNvSpPr>
          <p:nvPr/>
        </p:nvSpPr>
        <p:spPr bwMode="auto">
          <a:xfrm>
            <a:off x="6945313" y="1746250"/>
            <a:ext cx="1370012"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a:spcBef>
                <a:spcPct val="50000"/>
              </a:spcBef>
            </a:pPr>
            <a:r>
              <a:rPr lang="en-US" sz="1600" b="1"/>
              <a:t>Machine B</a:t>
            </a:r>
            <a:br>
              <a:rPr lang="en-US" sz="1600" b="1"/>
            </a:br>
            <a:r>
              <a:rPr lang="en-US" sz="1600" b="1"/>
              <a:t>Merge- Sort</a:t>
            </a:r>
          </a:p>
        </p:txBody>
      </p:sp>
      <p:sp>
        <p:nvSpPr>
          <p:cNvPr id="3" name="Footer Placeholder 2"/>
          <p:cNvSpPr>
            <a:spLocks noGrp="1"/>
          </p:cNvSpPr>
          <p:nvPr>
            <p:ph type="ftr" sz="quarter" idx="11"/>
          </p:nvPr>
        </p:nvSpPr>
        <p:spPr/>
        <p:txBody>
          <a:bodyPr/>
          <a:lstStyle/>
          <a:p>
            <a:pPr>
              <a:defRPr/>
            </a:pPr>
            <a:r>
              <a:rPr lang="en-US" smtClean="0"/>
              <a:t>Ref Book: Thomas Cormen</a:t>
            </a:r>
            <a:endParaRPr lang="en-US"/>
          </a:p>
        </p:txBody>
      </p:sp>
    </p:spTree>
    <p:extLst>
      <p:ext uri="{BB962C8B-B14F-4D97-AF65-F5344CB8AC3E}">
        <p14:creationId xmlns:p14="http://schemas.microsoft.com/office/powerpoint/2010/main" val="2862884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132764"/>
          </a:xfrm>
        </p:spPr>
        <p:txBody>
          <a:bodyPr>
            <a:normAutofit/>
          </a:bodyPr>
          <a:lstStyle/>
          <a:p>
            <a:pPr algn="ctr"/>
            <a:r>
              <a:rPr lang="en-US" sz="4400" dirty="0">
                <a:latin typeface="Times New Roman" panose="02020603050405020304" pitchFamily="18" charset="0"/>
                <a:cs typeface="Times New Roman" panose="02020603050405020304" pitchFamily="18" charset="0"/>
              </a:rPr>
              <a:t>Methods of Specifying an Algorithm</a:t>
            </a:r>
          </a:p>
        </p:txBody>
      </p:sp>
      <p:sp>
        <p:nvSpPr>
          <p:cNvPr id="3" name="Content Placeholder 2"/>
          <p:cNvSpPr>
            <a:spLocks noGrp="1"/>
          </p:cNvSpPr>
          <p:nvPr>
            <p:ph idx="1"/>
          </p:nvPr>
        </p:nvSpPr>
        <p:spPr>
          <a:xfrm>
            <a:off x="1097280" y="1845733"/>
            <a:ext cx="10058400" cy="4614051"/>
          </a:xfrm>
        </p:spPr>
        <p:txBody>
          <a:bodyPr>
            <a:normAutofit/>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Natural </a:t>
            </a:r>
            <a:r>
              <a:rPr lang="en-US" dirty="0">
                <a:latin typeface="Times New Roman" panose="02020603050405020304" pitchFamily="18" charset="0"/>
                <a:cs typeface="Times New Roman" panose="02020603050405020304" pitchFamily="18" charset="0"/>
              </a:rPr>
              <a:t>language</a:t>
            </a:r>
          </a:p>
          <a:p>
            <a:pPr lvl="1">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Ambiguous</a:t>
            </a: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Example : “Mike </a:t>
            </a:r>
            <a:r>
              <a:rPr lang="en-US" dirty="0">
                <a:latin typeface="Times New Roman" panose="02020603050405020304" pitchFamily="18" charset="0"/>
                <a:cs typeface="Times New Roman" panose="02020603050405020304" pitchFamily="18" charset="0"/>
              </a:rPr>
              <a:t>ate </a:t>
            </a:r>
            <a:r>
              <a:rPr lang="en-US" dirty="0" smtClean="0">
                <a:latin typeface="Times New Roman" panose="02020603050405020304" pitchFamily="18" charset="0"/>
                <a:cs typeface="Times New Roman" panose="02020603050405020304" pitchFamily="18" charset="0"/>
              </a:rPr>
              <a:t>the sandwich </a:t>
            </a:r>
            <a:r>
              <a:rPr lang="en-US" dirty="0">
                <a:latin typeface="Times New Roman" panose="02020603050405020304" pitchFamily="18" charset="0"/>
                <a:cs typeface="Times New Roman" panose="02020603050405020304" pitchFamily="18" charset="0"/>
              </a:rPr>
              <a:t>on a bed.”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Flowchart </a:t>
            </a:r>
          </a:p>
          <a:p>
            <a:pPr lvl="1">
              <a:buFont typeface="Wingdings" panose="05000000000000000000" pitchFamily="2" charset="2"/>
              <a:buChar char="Ø"/>
            </a:pPr>
            <a:r>
              <a:rPr lang="en-US" dirty="0"/>
              <a:t>Graphic representations called flowcharts , only if the algorithm is small and simple.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Pseudocode</a:t>
            </a:r>
            <a:endParaRPr 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mixture of a natural language and programming language-like structures</a:t>
            </a:r>
          </a:p>
          <a:p>
            <a:pPr lvl="1">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Precise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concise.</a:t>
            </a:r>
          </a:p>
          <a:p>
            <a:pPr>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Pseudocode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this course </a:t>
            </a:r>
          </a:p>
          <a:p>
            <a:pPr lvl="1">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omits </a:t>
            </a:r>
            <a:r>
              <a:rPr lang="en-US" dirty="0">
                <a:latin typeface="Times New Roman" panose="02020603050405020304" pitchFamily="18" charset="0"/>
                <a:cs typeface="Times New Roman" panose="02020603050405020304" pitchFamily="18" charset="0"/>
              </a:rPr>
              <a:t>declarations of variables</a:t>
            </a:r>
          </a:p>
          <a:p>
            <a:pPr lvl="1">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use </a:t>
            </a:r>
            <a:r>
              <a:rPr lang="en-US" dirty="0">
                <a:latin typeface="Times New Roman" panose="02020603050405020304" pitchFamily="18" charset="0"/>
                <a:cs typeface="Times New Roman" panose="02020603050405020304" pitchFamily="18" charset="0"/>
              </a:rPr>
              <a:t>indentation to show the scope of such statements as for, if, and while.</a:t>
            </a:r>
          </a:p>
          <a:p>
            <a:pPr lvl="1">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use </a:t>
            </a:r>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r>
              <a:rPr lang="en-US" dirty="0" smtClean="0">
                <a:latin typeface="Times New Roman" panose="02020603050405020304" pitchFamily="18" charset="0"/>
                <a:cs typeface="Times New Roman" panose="02020603050405020304" pitchFamily="18" charset="0"/>
              </a:rPr>
              <a:t> for </a:t>
            </a:r>
            <a:r>
              <a:rPr lang="en-US" dirty="0">
                <a:latin typeface="Times New Roman" panose="02020603050405020304" pitchFamily="18" charset="0"/>
                <a:cs typeface="Times New Roman" panose="02020603050405020304" pitchFamily="18" charset="0"/>
              </a:rPr>
              <a:t>assignment </a:t>
            </a:r>
          </a:p>
          <a:p>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Ref Book: Thomas Cormen</a:t>
            </a:r>
            <a:endParaRPr lang="en-US"/>
          </a:p>
        </p:txBody>
      </p:sp>
    </p:spTree>
    <p:extLst>
      <p:ext uri="{BB962C8B-B14F-4D97-AF65-F5344CB8AC3E}">
        <p14:creationId xmlns:p14="http://schemas.microsoft.com/office/powerpoint/2010/main" val="1390063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err="1">
                <a:latin typeface="Times New Roman" panose="02020603050405020304" pitchFamily="18" charset="0"/>
                <a:ea typeface="Times New Roman" panose="02020603050405020304" pitchFamily="18" charset="0"/>
              </a:rPr>
              <a:t>Pseudocode</a:t>
            </a:r>
            <a:r>
              <a:rPr lang="en-IN" dirty="0">
                <a:latin typeface="Times New Roman" panose="02020603050405020304" pitchFamily="18" charset="0"/>
                <a:ea typeface="Times New Roman" panose="02020603050405020304" pitchFamily="18" charset="0"/>
              </a:rPr>
              <a:t> Conventions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79" y="1845734"/>
            <a:ext cx="10115204" cy="4336702"/>
          </a:xfrm>
        </p:spPr>
        <p:txBody>
          <a:bodyPr>
            <a:noAutofit/>
          </a:bodyPr>
          <a:lstStyle/>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Comments </a:t>
            </a:r>
            <a:r>
              <a:rPr lang="en-US" sz="2400" dirty="0">
                <a:latin typeface="Times New Roman" panose="02020603050405020304" pitchFamily="18" charset="0"/>
                <a:cs typeface="Times New Roman" panose="02020603050405020304" pitchFamily="18" charset="0"/>
              </a:rPr>
              <a:t>begin with // and continue until the end of line.</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Blocks </a:t>
            </a:r>
            <a:r>
              <a:rPr lang="en-US" sz="2400" dirty="0">
                <a:latin typeface="Times New Roman" panose="02020603050405020304" pitchFamily="18" charset="0"/>
                <a:cs typeface="Times New Roman" panose="02020603050405020304" pitchFamily="18" charset="0"/>
              </a:rPr>
              <a:t>are indicated with matching braces :{ and }. A compound statement (i.e., a collection of simple statements) can be represented as </a:t>
            </a:r>
            <a:r>
              <a:rPr lang="en-US" sz="2400" dirty="0" err="1" smtClean="0">
                <a:latin typeface="Times New Roman" panose="02020603050405020304" pitchFamily="18" charset="0"/>
                <a:cs typeface="Times New Roman" panose="02020603050405020304" pitchFamily="18" charset="0"/>
              </a:rPr>
              <a:t>as</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block. The body of a procedure also forms a block. Statements are delimited by;</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Assignment </a:t>
            </a:r>
            <a:r>
              <a:rPr lang="en-US" sz="2400" dirty="0">
                <a:latin typeface="Times New Roman" panose="02020603050405020304" pitchFamily="18" charset="0"/>
                <a:cs typeface="Times New Roman" panose="02020603050405020304" pitchFamily="18" charset="0"/>
              </a:rPr>
              <a:t>of values to variables is done using the assignment statement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〈variable〉≔〈expression</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There </a:t>
            </a:r>
            <a:r>
              <a:rPr lang="en-US" sz="2400" dirty="0">
                <a:latin typeface="Times New Roman" panose="02020603050405020304" pitchFamily="18" charset="0"/>
                <a:cs typeface="Times New Roman" panose="02020603050405020304" pitchFamily="18" charset="0"/>
              </a:rPr>
              <a:t>are two Boolean values </a:t>
            </a:r>
            <a:r>
              <a:rPr lang="en-US" sz="2400" b="1" i="1" dirty="0" smtClean="0">
                <a:latin typeface="Times New Roman" panose="02020603050405020304" pitchFamily="18" charset="0"/>
                <a:cs typeface="Times New Roman" panose="02020603050405020304" pitchFamily="18" charset="0"/>
              </a:rPr>
              <a:t>true </a:t>
            </a:r>
            <a:r>
              <a:rPr lang="en-US" sz="2400" dirty="0" smtClean="0">
                <a:latin typeface="Times New Roman" panose="02020603050405020304" pitchFamily="18" charset="0"/>
                <a:cs typeface="Times New Roman" panose="02020603050405020304" pitchFamily="18" charset="0"/>
              </a:rPr>
              <a:t>and </a:t>
            </a:r>
            <a:r>
              <a:rPr lang="en-US" sz="2400" b="1" i="1" dirty="0">
                <a:latin typeface="Times New Roman" panose="02020603050405020304" pitchFamily="18" charset="0"/>
                <a:cs typeface="Times New Roman" panose="02020603050405020304" pitchFamily="18" charset="0"/>
              </a:rPr>
              <a:t>false</a:t>
            </a:r>
            <a:r>
              <a:rPr lang="en-US" sz="2400" dirty="0">
                <a:latin typeface="Times New Roman" panose="02020603050405020304" pitchFamily="18" charset="0"/>
                <a:cs typeface="Times New Roman" panose="02020603050405020304" pitchFamily="18" charset="0"/>
              </a:rPr>
              <a:t>. In order to produce these values, </a:t>
            </a:r>
            <a:endParaRPr lang="en-US" sz="24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Logical </a:t>
            </a:r>
            <a:r>
              <a:rPr lang="en-US" sz="2400" dirty="0">
                <a:latin typeface="Times New Roman" panose="02020603050405020304" pitchFamily="18" charset="0"/>
                <a:cs typeface="Times New Roman" panose="02020603050405020304" pitchFamily="18" charset="0"/>
              </a:rPr>
              <a:t>operators </a:t>
            </a:r>
            <a:r>
              <a:rPr lang="en-US" sz="2400" dirty="0" smtClean="0">
                <a:latin typeface="Times New Roman" panose="02020603050405020304" pitchFamily="18" charset="0"/>
                <a:cs typeface="Times New Roman" panose="02020603050405020304" pitchFamily="18" charset="0"/>
              </a:rPr>
              <a:t>: </a:t>
            </a:r>
            <a:r>
              <a:rPr lang="en-US" sz="2400" b="1" i="1" dirty="0" smtClean="0">
                <a:latin typeface="Times New Roman" panose="02020603050405020304" pitchFamily="18" charset="0"/>
                <a:cs typeface="Times New Roman" panose="02020603050405020304" pitchFamily="18" charset="0"/>
              </a:rPr>
              <a:t>and</a:t>
            </a:r>
            <a:r>
              <a:rPr lang="en-US" sz="2400"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or</a:t>
            </a:r>
            <a:r>
              <a:rPr lang="en-US" sz="2400" dirty="0">
                <a:latin typeface="Times New Roman" panose="02020603050405020304" pitchFamily="18" charset="0"/>
                <a:cs typeface="Times New Roman" panose="02020603050405020304" pitchFamily="18" charset="0"/>
              </a:rPr>
              <a:t>, and </a:t>
            </a:r>
            <a:r>
              <a:rPr lang="en-US" sz="2400" b="1" i="1" dirty="0" smtClean="0">
                <a:latin typeface="Times New Roman" panose="02020603050405020304" pitchFamily="18" charset="0"/>
                <a:cs typeface="Times New Roman" panose="02020603050405020304" pitchFamily="18" charset="0"/>
              </a:rPr>
              <a:t>not</a:t>
            </a:r>
          </a:p>
          <a:p>
            <a:pPr lvl="1">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Relational </a:t>
            </a:r>
            <a:r>
              <a:rPr lang="en-US" sz="2400" dirty="0">
                <a:latin typeface="Times New Roman" panose="02020603050405020304" pitchFamily="18" charset="0"/>
                <a:cs typeface="Times New Roman" panose="02020603050405020304" pitchFamily="18" charset="0"/>
              </a:rPr>
              <a:t>operators&lt;, ≤, =, ≠, ≥, and </a:t>
            </a:r>
            <a:r>
              <a:rPr lang="en-US" sz="2400" dirty="0" smtClean="0">
                <a:latin typeface="Times New Roman" panose="02020603050405020304" pitchFamily="18" charset="0"/>
                <a:cs typeface="Times New Roman" panose="02020603050405020304" pitchFamily="18" charset="0"/>
              </a:rPr>
              <a:t>&gt;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Elements </a:t>
            </a:r>
            <a:r>
              <a:rPr lang="en-US" sz="2400" dirty="0">
                <a:latin typeface="Times New Roman" panose="02020603050405020304" pitchFamily="18" charset="0"/>
                <a:cs typeface="Times New Roman" panose="02020603050405020304" pitchFamily="18" charset="0"/>
              </a:rPr>
              <a:t>of multidimensional arrays are accessed using [ and ]. </a:t>
            </a:r>
            <a:r>
              <a:rPr lang="en-US" sz="2400" dirty="0" smtClean="0">
                <a:latin typeface="Times New Roman" panose="02020603050405020304" pitchFamily="18" charset="0"/>
                <a:cs typeface="Times New Roman" panose="02020603050405020304" pitchFamily="18" charset="0"/>
              </a:rPr>
              <a:t>Ex  A[</a:t>
            </a:r>
            <a:r>
              <a:rPr lang="en-US" sz="2400" dirty="0" err="1" smtClean="0">
                <a:latin typeface="Times New Roman" panose="02020603050405020304" pitchFamily="18" charset="0"/>
                <a:cs typeface="Times New Roman" panose="02020603050405020304" pitchFamily="18" charset="0"/>
              </a:rPr>
              <a:t>i,j</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smtClean="0"/>
              <a:t>Ref Book: </a:t>
            </a:r>
            <a:r>
              <a:rPr lang="en-US" dirty="0" err="1" smtClean="0"/>
              <a:t>Sahni</a:t>
            </a:r>
            <a:endParaRPr lang="en-US" dirty="0"/>
          </a:p>
        </p:txBody>
      </p:sp>
    </p:spTree>
    <p:extLst>
      <p:ext uri="{BB962C8B-B14F-4D97-AF65-F5344CB8AC3E}">
        <p14:creationId xmlns:p14="http://schemas.microsoft.com/office/powerpoint/2010/main" val="7637857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err="1">
                <a:latin typeface="Times New Roman" panose="02020603050405020304" pitchFamily="18" charset="0"/>
                <a:ea typeface="Times New Roman" panose="02020603050405020304" pitchFamily="18" charset="0"/>
              </a:rPr>
              <a:t>Pseudocode</a:t>
            </a:r>
            <a:r>
              <a:rPr lang="en-IN" dirty="0">
                <a:latin typeface="Times New Roman" panose="02020603050405020304" pitchFamily="18" charset="0"/>
                <a:ea typeface="Times New Roman" panose="02020603050405020304" pitchFamily="18" charset="0"/>
              </a:rPr>
              <a:t> Conventions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097278" y="1845734"/>
            <a:ext cx="5535533" cy="4023360"/>
          </a:xfrm>
        </p:spPr>
        <p:txBody>
          <a:bodyPr>
            <a:normAutofit fontScale="85000" lnSpcReduction="10000"/>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Looping statement can be employed as follows : </a:t>
            </a:r>
          </a:p>
          <a:p>
            <a:pPr marL="0" indent="0">
              <a:buNone/>
            </a:pPr>
            <a:r>
              <a:rPr lang="en-US" sz="2600" dirty="0" smtClean="0">
                <a:latin typeface="Times New Roman" panose="02020603050405020304" pitchFamily="18" charset="0"/>
                <a:cs typeface="Times New Roman" panose="02020603050405020304" pitchFamily="18" charset="0"/>
              </a:rPr>
              <a:t>( while, for , repeat-until )</a:t>
            </a:r>
            <a:endParaRPr lang="en-US" sz="26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2"/>
          </p:nvPr>
        </p:nvSpPr>
        <p:spPr>
          <a:xfrm>
            <a:off x="6837527" y="1845735"/>
            <a:ext cx="4517409" cy="4023360"/>
          </a:xfrm>
        </p:spPr>
        <p:txBody>
          <a:bodyPr>
            <a:normAutofit fontScale="85000" lnSpcReduction="10000"/>
          </a:bodyPr>
          <a:lstStyle/>
          <a:p>
            <a:r>
              <a:rPr lang="en-US" dirty="0" smtClean="0"/>
              <a:t>A </a:t>
            </a:r>
            <a:r>
              <a:rPr lang="en-US" dirty="0"/>
              <a:t>conditional statement has the following forms:</a:t>
            </a:r>
          </a:p>
          <a:p>
            <a:pPr lvl="2"/>
            <a:r>
              <a:rPr lang="en-US" b="1" dirty="0"/>
              <a:t>If </a:t>
            </a:r>
            <a:r>
              <a:rPr lang="en-US" dirty="0"/>
              <a:t>〈condition〉 </a:t>
            </a:r>
            <a:r>
              <a:rPr lang="en-US" b="1" dirty="0"/>
              <a:t>then </a:t>
            </a:r>
            <a:r>
              <a:rPr lang="en-US" dirty="0"/>
              <a:t>〈statement〉</a:t>
            </a:r>
          </a:p>
          <a:p>
            <a:pPr lvl="2"/>
            <a:r>
              <a:rPr lang="en-US" b="1" dirty="0"/>
              <a:t>If </a:t>
            </a:r>
            <a:r>
              <a:rPr lang="en-US" dirty="0"/>
              <a:t>〈condition〉 </a:t>
            </a:r>
            <a:r>
              <a:rPr lang="en-US" b="1" dirty="0"/>
              <a:t>then </a:t>
            </a:r>
            <a:r>
              <a:rPr lang="en-US" dirty="0"/>
              <a:t>〈statement 1〉 </a:t>
            </a:r>
            <a:r>
              <a:rPr lang="en-US" b="1" dirty="0"/>
              <a:t>else </a:t>
            </a:r>
            <a:r>
              <a:rPr lang="en-US" dirty="0"/>
              <a:t>〈statement 2</a:t>
            </a:r>
            <a:r>
              <a:rPr lang="en-US" dirty="0" smtClean="0"/>
              <a:t>〉</a:t>
            </a:r>
          </a:p>
          <a:p>
            <a:r>
              <a:rPr lang="en-US" dirty="0" smtClean="0"/>
              <a:t>We </a:t>
            </a:r>
            <a:r>
              <a:rPr lang="en-US" dirty="0"/>
              <a:t>also employ the following case statement:</a:t>
            </a:r>
          </a:p>
          <a:p>
            <a:r>
              <a:rPr lang="en-US" b="1" dirty="0"/>
              <a:t>case</a:t>
            </a:r>
            <a:endParaRPr lang="en-US" dirty="0"/>
          </a:p>
          <a:p>
            <a:r>
              <a:rPr lang="en-US" b="1" dirty="0"/>
              <a:t>{</a:t>
            </a:r>
            <a:endParaRPr lang="en-US" dirty="0"/>
          </a:p>
          <a:p>
            <a:r>
              <a:rPr lang="en-US" dirty="0"/>
              <a:t>: 〈condition 1〉: 〈statement 1〉</a:t>
            </a:r>
          </a:p>
          <a:p>
            <a:r>
              <a:rPr lang="en-US" dirty="0" smtClean="0"/>
              <a:t>.</a:t>
            </a:r>
            <a:endParaRPr lang="en-US" dirty="0"/>
          </a:p>
          <a:p>
            <a:r>
              <a:rPr lang="en-US" dirty="0"/>
              <a:t>: 〈condition n〉: 〈statement n〉</a:t>
            </a:r>
          </a:p>
          <a:p>
            <a:r>
              <a:rPr lang="en-US" dirty="0"/>
              <a:t>: </a:t>
            </a:r>
            <a:r>
              <a:rPr lang="en-US" b="1" dirty="0"/>
              <a:t>else</a:t>
            </a:r>
            <a:r>
              <a:rPr lang="en-US" dirty="0"/>
              <a:t>: 〈statement n + 1〉</a:t>
            </a:r>
          </a:p>
          <a:p>
            <a:r>
              <a:rPr lang="en-US" b="1" dirty="0" smtClean="0"/>
              <a:t>}</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97278" y="2943012"/>
            <a:ext cx="5535532" cy="3221428"/>
          </a:xfrm>
          <a:prstGeom prst="rect">
            <a:avLst/>
          </a:prstGeom>
        </p:spPr>
      </p:pic>
      <p:sp>
        <p:nvSpPr>
          <p:cNvPr id="5" name="Footer Placeholder 4"/>
          <p:cNvSpPr>
            <a:spLocks noGrp="1"/>
          </p:cNvSpPr>
          <p:nvPr>
            <p:ph type="ftr" sz="quarter" idx="11"/>
          </p:nvPr>
        </p:nvSpPr>
        <p:spPr>
          <a:xfrm>
            <a:off x="9503764" y="478710"/>
            <a:ext cx="2348032" cy="510641"/>
          </a:xfrm>
        </p:spPr>
        <p:txBody>
          <a:bodyPr/>
          <a:lstStyle/>
          <a:p>
            <a:r>
              <a:rPr lang="en-US" sz="1400" b="1" dirty="0">
                <a:solidFill>
                  <a:srgbClr val="C00000"/>
                </a:solidFill>
                <a:latin typeface="Times New Roman" panose="02020603050405020304" pitchFamily="18" charset="0"/>
                <a:cs typeface="Times New Roman" panose="02020603050405020304" pitchFamily="18" charset="0"/>
              </a:rPr>
              <a:t>Ref Book </a:t>
            </a:r>
            <a:r>
              <a:rPr lang="en-US" sz="1400" b="1" dirty="0" err="1">
                <a:solidFill>
                  <a:srgbClr val="C00000"/>
                </a:solidFill>
                <a:latin typeface="Times New Roman" panose="02020603050405020304" pitchFamily="18" charset="0"/>
                <a:cs typeface="Times New Roman" panose="02020603050405020304" pitchFamily="18" charset="0"/>
              </a:rPr>
              <a:t>Sahni</a:t>
            </a:r>
            <a:endParaRPr lang="en-US" sz="1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7067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IN" dirty="0" err="1">
                <a:latin typeface="Times New Roman" panose="02020603050405020304" pitchFamily="18" charset="0"/>
                <a:ea typeface="Times New Roman" panose="02020603050405020304" pitchFamily="18" charset="0"/>
              </a:rPr>
              <a:t>Pseudocode</a:t>
            </a:r>
            <a:r>
              <a:rPr lang="en-IN" dirty="0">
                <a:latin typeface="Times New Roman" panose="02020603050405020304" pitchFamily="18" charset="0"/>
                <a:ea typeface="Times New Roman" panose="02020603050405020304" pitchFamily="18" charset="0"/>
              </a:rPr>
              <a:t> Conventions</a:t>
            </a:r>
            <a:endParaRPr lang="en-US" dirty="0"/>
          </a:p>
        </p:txBody>
      </p:sp>
      <p:sp>
        <p:nvSpPr>
          <p:cNvPr id="3" name="Content Placeholder 2"/>
          <p:cNvSpPr>
            <a:spLocks noGrp="1"/>
          </p:cNvSpPr>
          <p:nvPr>
            <p:ph sz="half" idx="1"/>
          </p:nvPr>
        </p:nvSpPr>
        <p:spPr/>
        <p:txBody>
          <a:bodyPr>
            <a:normAutofit lnSpcReduction="10000"/>
          </a:bodyPr>
          <a:lstStyle/>
          <a:p>
            <a:r>
              <a:rPr lang="en-US" dirty="0" smtClean="0"/>
              <a:t>Input </a:t>
            </a:r>
            <a:r>
              <a:rPr lang="en-US" dirty="0"/>
              <a:t>and output are done using the instructions </a:t>
            </a:r>
            <a:r>
              <a:rPr lang="en-US" b="1" i="1" dirty="0" smtClean="0"/>
              <a:t>read </a:t>
            </a:r>
            <a:r>
              <a:rPr lang="en-US" dirty="0" smtClean="0"/>
              <a:t>and </a:t>
            </a:r>
            <a:r>
              <a:rPr lang="en-US" b="1" i="1" dirty="0"/>
              <a:t>write</a:t>
            </a:r>
            <a:r>
              <a:rPr lang="en-US" dirty="0"/>
              <a:t>. No format is used to specify the size of input or output quantities.</a:t>
            </a:r>
          </a:p>
          <a:p>
            <a:r>
              <a:rPr lang="en-US" dirty="0" smtClean="0"/>
              <a:t>An </a:t>
            </a:r>
            <a:r>
              <a:rPr lang="en-US" dirty="0"/>
              <a:t>algorithm consists of a heading and a body. The heading takes the form</a:t>
            </a:r>
          </a:p>
          <a:p>
            <a:r>
              <a:rPr lang="en-US" b="1" dirty="0" smtClean="0"/>
              <a:t>Algorithm </a:t>
            </a:r>
            <a:r>
              <a:rPr lang="en-US" dirty="0" smtClean="0"/>
              <a:t>Name </a:t>
            </a:r>
            <a:r>
              <a:rPr lang="en-US" dirty="0"/>
              <a:t>(〈parameter list</a:t>
            </a:r>
            <a:r>
              <a:rPr lang="en-US" dirty="0" smtClean="0"/>
              <a:t>〉)</a:t>
            </a:r>
          </a:p>
          <a:p>
            <a:r>
              <a:rPr lang="en-US" dirty="0" smtClean="0"/>
              <a:t>{</a:t>
            </a:r>
          </a:p>
          <a:p>
            <a:r>
              <a:rPr lang="en-US" dirty="0" smtClean="0"/>
              <a:t>// body</a:t>
            </a:r>
          </a:p>
          <a:p>
            <a:r>
              <a:rPr lang="en-US" dirty="0"/>
              <a:t>}</a:t>
            </a:r>
          </a:p>
        </p:txBody>
      </p:sp>
      <p:sp>
        <p:nvSpPr>
          <p:cNvPr id="8" name="Content Placeholder 7"/>
          <p:cNvSpPr>
            <a:spLocks noGrp="1"/>
          </p:cNvSpPr>
          <p:nvPr>
            <p:ph sz="half" idx="2"/>
          </p:nvPr>
        </p:nvSpPr>
        <p:spPr/>
        <p:txBody>
          <a:bodyPr>
            <a:normAutofit lnSpcReduction="10000"/>
          </a:bodyPr>
          <a:lstStyle/>
          <a:p>
            <a:r>
              <a:rPr lang="en-US" b="1" i="1" dirty="0" smtClean="0"/>
              <a:t>Example</a:t>
            </a:r>
            <a:r>
              <a:rPr lang="en-US" dirty="0" smtClean="0"/>
              <a:t> : Algorithm to find </a:t>
            </a:r>
            <a:r>
              <a:rPr lang="en-US" dirty="0"/>
              <a:t>and </a:t>
            </a:r>
            <a:r>
              <a:rPr lang="en-US" dirty="0" smtClean="0"/>
              <a:t>return </a:t>
            </a:r>
            <a:r>
              <a:rPr lang="en-US" dirty="0"/>
              <a:t>the maximum of n given numbers</a:t>
            </a:r>
            <a:r>
              <a:rPr lang="en-US" dirty="0" smtClean="0"/>
              <a:t>:</a:t>
            </a:r>
          </a:p>
          <a:p>
            <a:r>
              <a:rPr lang="en-US" b="1" dirty="0" smtClean="0">
                <a:solidFill>
                  <a:schemeClr val="bg2">
                    <a:lumMod val="25000"/>
                  </a:schemeClr>
                </a:solidFill>
              </a:rPr>
              <a:t>Algorithm </a:t>
            </a:r>
            <a:r>
              <a:rPr lang="en-US" dirty="0" smtClean="0">
                <a:solidFill>
                  <a:schemeClr val="bg2">
                    <a:lumMod val="25000"/>
                  </a:schemeClr>
                </a:solidFill>
              </a:rPr>
              <a:t>Max </a:t>
            </a:r>
            <a:r>
              <a:rPr lang="en-US" dirty="0">
                <a:solidFill>
                  <a:schemeClr val="bg2">
                    <a:lumMod val="25000"/>
                  </a:schemeClr>
                </a:solidFill>
              </a:rPr>
              <a:t>(A, n)</a:t>
            </a:r>
          </a:p>
          <a:p>
            <a:r>
              <a:rPr lang="en-US" dirty="0">
                <a:solidFill>
                  <a:schemeClr val="bg2">
                    <a:lumMod val="25000"/>
                  </a:schemeClr>
                </a:solidFill>
              </a:rPr>
              <a:t>// A is an array of size n.</a:t>
            </a:r>
          </a:p>
          <a:p>
            <a:r>
              <a:rPr lang="en-US" b="1" dirty="0">
                <a:solidFill>
                  <a:schemeClr val="bg2">
                    <a:lumMod val="25000"/>
                  </a:schemeClr>
                </a:solidFill>
              </a:rPr>
              <a:t>{</a:t>
            </a:r>
            <a:endParaRPr lang="en-US" dirty="0">
              <a:solidFill>
                <a:schemeClr val="bg2">
                  <a:lumMod val="25000"/>
                </a:schemeClr>
              </a:solidFill>
            </a:endParaRPr>
          </a:p>
          <a:p>
            <a:r>
              <a:rPr lang="en-US" dirty="0">
                <a:solidFill>
                  <a:schemeClr val="bg2">
                    <a:lumMod val="25000"/>
                  </a:schemeClr>
                </a:solidFill>
              </a:rPr>
              <a:t>Result ≔A[1];</a:t>
            </a:r>
          </a:p>
          <a:p>
            <a:r>
              <a:rPr lang="en-US" b="1" dirty="0" smtClean="0">
                <a:solidFill>
                  <a:schemeClr val="bg2">
                    <a:lumMod val="25000"/>
                  </a:schemeClr>
                </a:solidFill>
              </a:rPr>
              <a:t>For </a:t>
            </a:r>
            <a:r>
              <a:rPr lang="en-US" b="1" dirty="0" err="1" smtClean="0">
                <a:solidFill>
                  <a:schemeClr val="bg2">
                    <a:lumMod val="25000"/>
                  </a:schemeClr>
                </a:solidFill>
              </a:rPr>
              <a:t>i</a:t>
            </a:r>
            <a:r>
              <a:rPr lang="en-US" b="1" dirty="0" smtClean="0">
                <a:solidFill>
                  <a:schemeClr val="bg2">
                    <a:lumMod val="25000"/>
                  </a:schemeClr>
                </a:solidFill>
              </a:rPr>
              <a:t> </a:t>
            </a:r>
            <a:r>
              <a:rPr lang="en-US" b="1" dirty="0">
                <a:solidFill>
                  <a:schemeClr val="bg2">
                    <a:lumMod val="25000"/>
                  </a:schemeClr>
                </a:solidFill>
              </a:rPr>
              <a:t>≔2 </a:t>
            </a:r>
            <a:r>
              <a:rPr lang="en-US" b="1" dirty="0" smtClean="0">
                <a:solidFill>
                  <a:schemeClr val="bg2">
                    <a:lumMod val="25000"/>
                  </a:schemeClr>
                </a:solidFill>
              </a:rPr>
              <a:t>to n </a:t>
            </a:r>
            <a:r>
              <a:rPr lang="en-US" b="1" dirty="0">
                <a:solidFill>
                  <a:schemeClr val="bg2">
                    <a:lumMod val="25000"/>
                  </a:schemeClr>
                </a:solidFill>
              </a:rPr>
              <a:t>do</a:t>
            </a:r>
            <a:endParaRPr lang="en-US" dirty="0">
              <a:solidFill>
                <a:schemeClr val="bg2">
                  <a:lumMod val="25000"/>
                </a:schemeClr>
              </a:solidFill>
            </a:endParaRPr>
          </a:p>
          <a:p>
            <a:r>
              <a:rPr lang="en-US" b="1" dirty="0" smtClean="0">
                <a:solidFill>
                  <a:schemeClr val="bg2">
                    <a:lumMod val="25000"/>
                  </a:schemeClr>
                </a:solidFill>
              </a:rPr>
              <a:t>If </a:t>
            </a:r>
            <a:r>
              <a:rPr lang="en-US" dirty="0" smtClean="0">
                <a:solidFill>
                  <a:schemeClr val="bg2">
                    <a:lumMod val="25000"/>
                  </a:schemeClr>
                </a:solidFill>
              </a:rPr>
              <a:t>A[</a:t>
            </a:r>
            <a:r>
              <a:rPr lang="en-US" dirty="0" err="1" smtClean="0">
                <a:solidFill>
                  <a:schemeClr val="bg2">
                    <a:lumMod val="25000"/>
                  </a:schemeClr>
                </a:solidFill>
              </a:rPr>
              <a:t>i</a:t>
            </a:r>
            <a:r>
              <a:rPr lang="en-US" dirty="0">
                <a:solidFill>
                  <a:schemeClr val="bg2">
                    <a:lumMod val="25000"/>
                  </a:schemeClr>
                </a:solidFill>
              </a:rPr>
              <a:t>] &gt; Result </a:t>
            </a:r>
            <a:r>
              <a:rPr lang="en-US" b="1" dirty="0" smtClean="0">
                <a:solidFill>
                  <a:schemeClr val="bg2">
                    <a:lumMod val="25000"/>
                  </a:schemeClr>
                </a:solidFill>
              </a:rPr>
              <a:t>then </a:t>
            </a:r>
            <a:r>
              <a:rPr lang="en-US" dirty="0" smtClean="0">
                <a:solidFill>
                  <a:schemeClr val="bg2">
                    <a:lumMod val="25000"/>
                  </a:schemeClr>
                </a:solidFill>
              </a:rPr>
              <a:t>Result </a:t>
            </a:r>
            <a:r>
              <a:rPr lang="en-US" dirty="0">
                <a:solidFill>
                  <a:schemeClr val="bg2">
                    <a:lumMod val="25000"/>
                  </a:schemeClr>
                </a:solidFill>
              </a:rPr>
              <a:t>≔A[</a:t>
            </a:r>
            <a:r>
              <a:rPr lang="en-US" dirty="0" err="1">
                <a:solidFill>
                  <a:schemeClr val="bg2">
                    <a:lumMod val="25000"/>
                  </a:schemeClr>
                </a:solidFill>
              </a:rPr>
              <a:t>i</a:t>
            </a:r>
            <a:r>
              <a:rPr lang="en-US" dirty="0">
                <a:solidFill>
                  <a:schemeClr val="bg2">
                    <a:lumMod val="25000"/>
                  </a:schemeClr>
                </a:solidFill>
              </a:rPr>
              <a:t>];</a:t>
            </a:r>
          </a:p>
          <a:p>
            <a:r>
              <a:rPr lang="en-US" b="1" dirty="0" smtClean="0">
                <a:solidFill>
                  <a:schemeClr val="bg2">
                    <a:lumMod val="25000"/>
                  </a:schemeClr>
                </a:solidFill>
              </a:rPr>
              <a:t>Return </a:t>
            </a:r>
            <a:r>
              <a:rPr lang="en-US" dirty="0" smtClean="0">
                <a:solidFill>
                  <a:schemeClr val="bg2">
                    <a:lumMod val="25000"/>
                  </a:schemeClr>
                </a:solidFill>
              </a:rPr>
              <a:t>Result</a:t>
            </a:r>
            <a:r>
              <a:rPr lang="en-US" dirty="0">
                <a:solidFill>
                  <a:schemeClr val="bg2">
                    <a:lumMod val="25000"/>
                  </a:schemeClr>
                </a:solidFill>
              </a:rPr>
              <a:t>;</a:t>
            </a:r>
          </a:p>
          <a:p>
            <a:r>
              <a:rPr lang="en-US" b="1" dirty="0">
                <a:solidFill>
                  <a:schemeClr val="bg2">
                    <a:lumMod val="25000"/>
                  </a:schemeClr>
                </a:solidFill>
              </a:rPr>
              <a:t>}</a:t>
            </a:r>
            <a:endParaRPr lang="en-US" dirty="0">
              <a:solidFill>
                <a:schemeClr val="bg2">
                  <a:lumMod val="25000"/>
                </a:schemeClr>
              </a:solidFill>
            </a:endParaRPr>
          </a:p>
          <a:p>
            <a:endParaRPr lang="en-US" dirty="0"/>
          </a:p>
        </p:txBody>
      </p:sp>
      <p:sp>
        <p:nvSpPr>
          <p:cNvPr id="9" name="Footer Placeholder 4"/>
          <p:cNvSpPr txBox="1">
            <a:spLocks/>
          </p:cNvSpPr>
          <p:nvPr/>
        </p:nvSpPr>
        <p:spPr>
          <a:xfrm>
            <a:off x="9503764" y="478710"/>
            <a:ext cx="2348032" cy="510641"/>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smtClean="0">
                <a:solidFill>
                  <a:srgbClr val="C00000"/>
                </a:solidFill>
                <a:latin typeface="Times New Roman" panose="02020603050405020304" pitchFamily="18" charset="0"/>
                <a:cs typeface="Times New Roman" panose="02020603050405020304" pitchFamily="18" charset="0"/>
              </a:rPr>
              <a:t>Ref Book </a:t>
            </a:r>
            <a:r>
              <a:rPr lang="en-US" sz="1400" b="1" dirty="0" err="1" smtClean="0">
                <a:solidFill>
                  <a:srgbClr val="C00000"/>
                </a:solidFill>
                <a:latin typeface="Times New Roman" panose="02020603050405020304" pitchFamily="18" charset="0"/>
                <a:cs typeface="Times New Roman" panose="02020603050405020304" pitchFamily="18" charset="0"/>
              </a:rPr>
              <a:t>Sahni</a:t>
            </a:r>
            <a:endParaRPr lang="en-US" sz="1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0775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DAA Objectives </a:t>
            </a:r>
            <a:r>
              <a:rPr lang="en-US" b="1" dirty="0">
                <a:latin typeface="Times New Roman" panose="02020603050405020304" pitchFamily="18" charset="0"/>
                <a:cs typeface="Times New Roman" panose="02020603050405020304" pitchFamily="18" charset="0"/>
              </a:rPr>
              <a:t>&amp; Outcomes</a:t>
            </a:r>
            <a:endParaRPr lang="en-US"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2"/>
          </p:nvPr>
        </p:nvSpPr>
        <p:spPr>
          <a:xfrm>
            <a:off x="8952931" y="2577812"/>
            <a:ext cx="2530295" cy="1279602"/>
          </a:xfrm>
        </p:spPr>
        <p:txBody>
          <a:bodyPr>
            <a:normAutofit fontScale="85000" lnSpcReduction="20000"/>
          </a:bodyPr>
          <a:lstStyle/>
          <a:p>
            <a:r>
              <a:rPr lang="en-US" b="1" dirty="0"/>
              <a:t>Course prerequisite </a:t>
            </a:r>
          </a:p>
          <a:p>
            <a:r>
              <a:rPr lang="en-US" dirty="0"/>
              <a:t>Data Structure II</a:t>
            </a:r>
          </a:p>
          <a:p>
            <a:r>
              <a:rPr lang="en-US" dirty="0"/>
              <a:t>C, C++, Java or other programming languages</a:t>
            </a:r>
          </a:p>
          <a:p>
            <a:endParaRPr lang="en-US" dirty="0"/>
          </a:p>
        </p:txBody>
      </p:sp>
      <p:sp>
        <p:nvSpPr>
          <p:cNvPr id="6" name="Rectangle 5"/>
          <p:cNvSpPr/>
          <p:nvPr/>
        </p:nvSpPr>
        <p:spPr>
          <a:xfrm>
            <a:off x="901513" y="1437297"/>
            <a:ext cx="8180696" cy="4524315"/>
          </a:xfrm>
          <a:prstGeom prst="rect">
            <a:avLst/>
          </a:prstGeom>
        </p:spPr>
        <p:txBody>
          <a:bodyPr wrap="square">
            <a:spAutoFit/>
          </a:bodyPr>
          <a:lstStyle/>
          <a:p>
            <a:pPr>
              <a:lnSpc>
                <a:spcPct val="150000"/>
              </a:lnSpc>
            </a:pPr>
            <a:r>
              <a:rPr lang="en-IN" sz="1600" b="1" dirty="0" smtClean="0">
                <a:latin typeface="Times New Roman" panose="02020603050405020304" pitchFamily="18" charset="0"/>
                <a:cs typeface="Times New Roman" panose="02020603050405020304" pitchFamily="18" charset="0"/>
              </a:rPr>
              <a:t>Course </a:t>
            </a:r>
            <a:r>
              <a:rPr lang="en-IN" sz="1600" b="1" dirty="0">
                <a:latin typeface="Times New Roman" panose="02020603050405020304" pitchFamily="18" charset="0"/>
                <a:cs typeface="Times New Roman" panose="02020603050405020304" pitchFamily="18" charset="0"/>
              </a:rPr>
              <a:t>Objectives: </a:t>
            </a:r>
            <a:endParaRPr lang="en-IN" sz="1600" b="1" dirty="0" smtClean="0">
              <a:latin typeface="Times New Roman" panose="02020603050405020304" pitchFamily="18" charset="0"/>
              <a:cs typeface="Times New Roman" panose="02020603050405020304" pitchFamily="18" charset="0"/>
            </a:endParaRPr>
          </a:p>
          <a:p>
            <a:pPr>
              <a:lnSpc>
                <a:spcPct val="150000"/>
              </a:lnSpc>
            </a:pPr>
            <a:r>
              <a:rPr lang="en-IN" sz="1600" dirty="0" smtClean="0">
                <a:latin typeface="Times New Roman" panose="02020603050405020304" pitchFamily="18" charset="0"/>
                <a:cs typeface="Times New Roman" panose="02020603050405020304" pitchFamily="18" charset="0"/>
              </a:rPr>
              <a:t>●  Study </a:t>
            </a:r>
            <a:r>
              <a:rPr lang="en-IN" sz="1600" dirty="0">
                <a:latin typeface="Times New Roman" panose="02020603050405020304" pitchFamily="18" charset="0"/>
                <a:cs typeface="Times New Roman" panose="02020603050405020304" pitchFamily="18" charset="0"/>
              </a:rPr>
              <a:t>the performance analysis of algorithms</a:t>
            </a:r>
            <a:endParaRPr lang="en-US" sz="1600" dirty="0">
              <a:latin typeface="Times New Roman" panose="02020603050405020304" pitchFamily="18" charset="0"/>
              <a:cs typeface="Times New Roman" panose="02020603050405020304" pitchFamily="18" charset="0"/>
            </a:endParaRPr>
          </a:p>
          <a:p>
            <a:pPr>
              <a:lnSpc>
                <a:spcPct val="150000"/>
              </a:lnSpc>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Select </a:t>
            </a:r>
            <a:r>
              <a:rPr lang="en-IN" sz="1600" dirty="0">
                <a:latin typeface="Times New Roman" panose="02020603050405020304" pitchFamily="18" charset="0"/>
                <a:cs typeface="Times New Roman" panose="02020603050405020304" pitchFamily="18" charset="0"/>
              </a:rPr>
              <a:t>algorithmic strategies to solve given problem.</a:t>
            </a:r>
            <a:endParaRPr lang="en-US" sz="1600" dirty="0">
              <a:latin typeface="Times New Roman" panose="02020603050405020304" pitchFamily="18" charset="0"/>
              <a:cs typeface="Times New Roman" panose="02020603050405020304" pitchFamily="18" charset="0"/>
            </a:endParaRPr>
          </a:p>
          <a:p>
            <a:pPr>
              <a:lnSpc>
                <a:spcPct val="150000"/>
              </a:lnSpc>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Explore </a:t>
            </a:r>
            <a:r>
              <a:rPr lang="en-IN" sz="1600" dirty="0">
                <a:latin typeface="Times New Roman" panose="02020603050405020304" pitchFamily="18" charset="0"/>
                <a:cs typeface="Times New Roman" panose="02020603050405020304" pitchFamily="18" charset="0"/>
              </a:rPr>
              <a:t>solution space to solve the problems.</a:t>
            </a:r>
            <a:endParaRPr lang="en-US" sz="1600" dirty="0">
              <a:latin typeface="Times New Roman" panose="02020603050405020304" pitchFamily="18" charset="0"/>
              <a:cs typeface="Times New Roman" panose="02020603050405020304" pitchFamily="18" charset="0"/>
            </a:endParaRPr>
          </a:p>
          <a:p>
            <a:pPr>
              <a:lnSpc>
                <a:spcPct val="150000"/>
              </a:lnSpc>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Provide </a:t>
            </a:r>
            <a:r>
              <a:rPr lang="en-IN" sz="1600" dirty="0">
                <a:latin typeface="Times New Roman" panose="02020603050405020304" pitchFamily="18" charset="0"/>
                <a:cs typeface="Times New Roman" panose="02020603050405020304" pitchFamily="18" charset="0"/>
              </a:rPr>
              <a:t>the knowledge about complexity theory</a:t>
            </a:r>
            <a:endParaRPr lang="en-US" sz="1600" b="1" dirty="0">
              <a:latin typeface="Times New Roman" panose="02020603050405020304" pitchFamily="18" charset="0"/>
              <a:cs typeface="Times New Roman" panose="02020603050405020304" pitchFamily="18" charset="0"/>
            </a:endParaRPr>
          </a:p>
          <a:p>
            <a:pPr>
              <a:lnSpc>
                <a:spcPct val="150000"/>
              </a:lnSpc>
            </a:pPr>
            <a:r>
              <a:rPr lang="en-IN" sz="1600" b="1" dirty="0" smtClean="0">
                <a:latin typeface="Times New Roman" panose="02020603050405020304" pitchFamily="18" charset="0"/>
                <a:cs typeface="Times New Roman" panose="02020603050405020304" pitchFamily="18" charset="0"/>
              </a:rPr>
              <a:t>Course </a:t>
            </a:r>
            <a:r>
              <a:rPr lang="en-IN" sz="1600" b="1" dirty="0">
                <a:latin typeface="Times New Roman" panose="02020603050405020304" pitchFamily="18" charset="0"/>
                <a:cs typeface="Times New Roman" panose="02020603050405020304" pitchFamily="18" charset="0"/>
              </a:rPr>
              <a:t>Outcomes: </a:t>
            </a:r>
            <a:endParaRPr lang="en-US" sz="1600" b="1" dirty="0">
              <a:latin typeface="Times New Roman" panose="02020603050405020304" pitchFamily="18" charset="0"/>
              <a:cs typeface="Times New Roman" panose="02020603050405020304" pitchFamily="18" charset="0"/>
            </a:endParaRPr>
          </a:p>
          <a:p>
            <a:pPr algn="just">
              <a:lnSpc>
                <a:spcPct val="150000"/>
              </a:lnSpc>
            </a:pP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1</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Analyze</a:t>
            </a:r>
            <a:r>
              <a:rPr lang="en-IN" sz="1600" dirty="0">
                <a:latin typeface="Times New Roman" panose="02020603050405020304" pitchFamily="18" charset="0"/>
                <a:cs typeface="Times New Roman" panose="02020603050405020304" pitchFamily="18" charset="0"/>
              </a:rPr>
              <a:t> the algorithm complexity using asymptotic notations and describe the divide-and-conquer paradigm and recite algorithms that employ this paradigm.</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IN" sz="1600" dirty="0">
                <a:latin typeface="Times New Roman" panose="02020603050405020304" pitchFamily="18" charset="0"/>
                <a:cs typeface="Times New Roman" panose="02020603050405020304" pitchFamily="18" charset="0"/>
              </a:rPr>
              <a:t>2.  Describe greedy and dynamic programming algorithmic strategies and analysis algorithms that employ this paradigm.</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IN" sz="1600" dirty="0">
                <a:latin typeface="Times New Roman" panose="02020603050405020304" pitchFamily="18" charset="0"/>
                <a:cs typeface="Times New Roman" panose="02020603050405020304" pitchFamily="18" charset="0"/>
              </a:rPr>
              <a:t>3.  Illustrate the solution space using backtracking and branch and bound algorithmic techniques.</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IN" sz="1600" dirty="0">
                <a:latin typeface="Times New Roman" panose="02020603050405020304" pitchFamily="18" charset="0"/>
                <a:cs typeface="Times New Roman" panose="02020603050405020304" pitchFamily="18" charset="0"/>
              </a:rPr>
              <a:t>4.  Describe the concept of complexity theory.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48934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Analysis of Algorithms</a:t>
            </a:r>
          </a:p>
        </p:txBody>
      </p:sp>
      <p:sp>
        <p:nvSpPr>
          <p:cNvPr id="3" name="Content Placeholder 2"/>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Two main issues related to algorithms</a:t>
            </a:r>
            <a:endParaRPr lang="en-US" sz="24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How </a:t>
            </a:r>
            <a:r>
              <a:rPr lang="en-US" dirty="0">
                <a:latin typeface="Times New Roman" panose="02020603050405020304" pitchFamily="18" charset="0"/>
                <a:cs typeface="Times New Roman" panose="02020603050405020304" pitchFamily="18" charset="0"/>
              </a:rPr>
              <a:t>to design </a:t>
            </a:r>
            <a:r>
              <a:rPr lang="en-US" dirty="0" smtClean="0">
                <a:latin typeface="Times New Roman" panose="02020603050405020304" pitchFamily="18" charset="0"/>
                <a:cs typeface="Times New Roman" panose="02020603050405020304" pitchFamily="18" charset="0"/>
              </a:rPr>
              <a:t>algorithms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How to analyze algorithm efficiency </a:t>
            </a:r>
          </a:p>
          <a:p>
            <a:r>
              <a:rPr lang="en-US" b="1" dirty="0"/>
              <a:t>Analysis of Algorithms</a:t>
            </a:r>
            <a:endParaRPr lang="en-US" dirty="0" smtClean="0"/>
          </a:p>
          <a:p>
            <a:pPr>
              <a:buFont typeface="Wingdings" panose="05000000000000000000" pitchFamily="2" charset="2"/>
              <a:buChar char="Ø"/>
            </a:pPr>
            <a:r>
              <a:rPr lang="en-US" dirty="0" smtClean="0"/>
              <a:t>How </a:t>
            </a:r>
            <a:r>
              <a:rPr lang="en-US" dirty="0"/>
              <a:t>good is the algorithm?</a:t>
            </a:r>
          </a:p>
          <a:p>
            <a:pPr lvl="1">
              <a:buFont typeface="Wingdings" panose="05000000000000000000" pitchFamily="2" charset="2"/>
              <a:buChar char="Ø"/>
            </a:pPr>
            <a:r>
              <a:rPr lang="en-US" dirty="0"/>
              <a:t>time efficiency</a:t>
            </a:r>
          </a:p>
          <a:p>
            <a:pPr lvl="1">
              <a:buFont typeface="Wingdings" panose="05000000000000000000" pitchFamily="2" charset="2"/>
              <a:buChar char="Ø"/>
            </a:pPr>
            <a:r>
              <a:rPr lang="en-US" dirty="0"/>
              <a:t>space efficiency</a:t>
            </a:r>
          </a:p>
          <a:p>
            <a:pPr>
              <a:buFont typeface="Wingdings" panose="05000000000000000000" pitchFamily="2" charset="2"/>
              <a:buChar char="Ø"/>
            </a:pPr>
            <a:r>
              <a:rPr lang="en-US" dirty="0"/>
              <a:t>Does there exist a better algorithm?</a:t>
            </a:r>
          </a:p>
          <a:p>
            <a:pPr lvl="1">
              <a:buFont typeface="Wingdings" panose="05000000000000000000" pitchFamily="2" charset="2"/>
              <a:buChar char="Ø"/>
            </a:pPr>
            <a:r>
              <a:rPr lang="en-US" dirty="0"/>
              <a:t>lower bounds</a:t>
            </a:r>
          </a:p>
          <a:p>
            <a:pPr lvl="1">
              <a:buFont typeface="Wingdings" panose="05000000000000000000" pitchFamily="2" charset="2"/>
              <a:buChar char="Ø"/>
            </a:pPr>
            <a:r>
              <a:rPr lang="en-US" dirty="0"/>
              <a:t>optimality</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smtClean="0"/>
              <a:t>Ref Book: Thomas </a:t>
            </a:r>
            <a:r>
              <a:rPr lang="en-US" dirty="0" err="1" smtClean="0"/>
              <a:t>Cormen</a:t>
            </a:r>
            <a:endParaRPr lang="en-US" dirty="0"/>
          </a:p>
        </p:txBody>
      </p:sp>
    </p:spTree>
    <p:extLst>
      <p:ext uri="{BB962C8B-B14F-4D97-AF65-F5344CB8AC3E}">
        <p14:creationId xmlns:p14="http://schemas.microsoft.com/office/powerpoint/2010/main" val="35817712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Common Rates of Growth</a:t>
            </a: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Let n be the size of input to an algorithm, and k some constant. The following are common rates of growth</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Constant</a:t>
            </a:r>
            <a:r>
              <a:rPr lang="en-US" sz="2400" dirty="0">
                <a:latin typeface="Times New Roman" panose="02020603050405020304" pitchFamily="18" charset="0"/>
                <a:cs typeface="Times New Roman" panose="02020603050405020304" pitchFamily="18" charset="0"/>
              </a:rPr>
              <a:t>: </a:t>
            </a:r>
            <a:r>
              <a:rPr lang="el-GR" sz="2400" dirty="0">
                <a:latin typeface="Times New Roman" panose="02020603050405020304" pitchFamily="18" charset="0"/>
                <a:cs typeface="Times New Roman" panose="02020603050405020304" pitchFamily="18" charset="0"/>
              </a:rPr>
              <a:t>Θ(</a:t>
            </a:r>
            <a:r>
              <a:rPr lang="en-US" sz="2400" dirty="0">
                <a:latin typeface="Times New Roman" panose="02020603050405020304" pitchFamily="18" charset="0"/>
                <a:cs typeface="Times New Roman" panose="02020603050405020304" pitchFamily="18" charset="0"/>
              </a:rPr>
              <a:t>k), for example </a:t>
            </a:r>
            <a:r>
              <a:rPr lang="el-GR" sz="2400" dirty="0">
                <a:latin typeface="Times New Roman" panose="02020603050405020304" pitchFamily="18" charset="0"/>
                <a:cs typeface="Times New Roman" panose="02020603050405020304" pitchFamily="18" charset="0"/>
              </a:rPr>
              <a:t>Θ(1)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Linear</a:t>
            </a:r>
            <a:r>
              <a:rPr lang="en-US" sz="2400" dirty="0">
                <a:latin typeface="Times New Roman" panose="02020603050405020304" pitchFamily="18" charset="0"/>
                <a:cs typeface="Times New Roman" panose="02020603050405020304" pitchFamily="18" charset="0"/>
              </a:rPr>
              <a:t>: </a:t>
            </a:r>
            <a:r>
              <a:rPr lang="el-GR" sz="2400" dirty="0">
                <a:latin typeface="Times New Roman" panose="02020603050405020304" pitchFamily="18" charset="0"/>
                <a:cs typeface="Times New Roman" panose="02020603050405020304" pitchFamily="18" charset="0"/>
              </a:rPr>
              <a:t>Θ(</a:t>
            </a:r>
            <a:r>
              <a:rPr lang="en-US" sz="2400" dirty="0">
                <a:latin typeface="Times New Roman" panose="02020603050405020304" pitchFamily="18" charset="0"/>
                <a:cs typeface="Times New Roman" panose="02020603050405020304" pitchFamily="18" charset="0"/>
              </a:rPr>
              <a:t>n)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Logarithmic</a:t>
            </a:r>
            <a:r>
              <a:rPr lang="en-US" sz="2400" dirty="0">
                <a:latin typeface="Times New Roman" panose="02020603050405020304" pitchFamily="18" charset="0"/>
                <a:cs typeface="Times New Roman" panose="02020603050405020304" pitchFamily="18" charset="0"/>
              </a:rPr>
              <a:t>: </a:t>
            </a:r>
            <a:r>
              <a:rPr lang="el-GR" sz="2400" dirty="0">
                <a:latin typeface="Times New Roman" panose="02020603050405020304" pitchFamily="18" charset="0"/>
                <a:cs typeface="Times New Roman" panose="02020603050405020304" pitchFamily="18" charset="0"/>
              </a:rPr>
              <a:t>Θ(</a:t>
            </a:r>
            <a:r>
              <a:rPr lang="en-US" sz="2400" dirty="0">
                <a:latin typeface="Times New Roman" panose="02020603050405020304" pitchFamily="18" charset="0"/>
                <a:cs typeface="Times New Roman" panose="02020603050405020304" pitchFamily="18" charset="0"/>
              </a:rPr>
              <a:t>log</a:t>
            </a:r>
            <a:r>
              <a:rPr lang="en-US" sz="1800" baseline="-25000"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n)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Linear : n </a:t>
            </a:r>
            <a:r>
              <a:rPr lang="el-GR" sz="2400" dirty="0">
                <a:latin typeface="Times New Roman" panose="02020603050405020304" pitchFamily="18" charset="0"/>
                <a:cs typeface="Times New Roman" panose="02020603050405020304" pitchFamily="18" charset="0"/>
              </a:rPr>
              <a:t>Θ(</a:t>
            </a:r>
            <a:r>
              <a:rPr lang="en-US" sz="2400" dirty="0" smtClean="0">
                <a:latin typeface="Times New Roman" panose="02020603050405020304" pitchFamily="18" charset="0"/>
                <a:cs typeface="Times New Roman" panose="02020603050405020304" pitchFamily="18" charset="0"/>
              </a:rPr>
              <a:t>n) or n </a:t>
            </a:r>
            <a:r>
              <a:rPr lang="en-US" sz="2400" dirty="0">
                <a:latin typeface="Times New Roman" panose="02020603050405020304" pitchFamily="18" charset="0"/>
                <a:cs typeface="Times New Roman" panose="02020603050405020304" pitchFamily="18" charset="0"/>
              </a:rPr>
              <a:t>log n: </a:t>
            </a:r>
            <a:r>
              <a:rPr lang="el-GR" sz="2400" dirty="0">
                <a:latin typeface="Times New Roman" panose="02020603050405020304" pitchFamily="18" charset="0"/>
                <a:cs typeface="Times New Roman" panose="02020603050405020304" pitchFamily="18" charset="0"/>
              </a:rPr>
              <a:t>Θ(</a:t>
            </a:r>
            <a:r>
              <a:rPr lang="en-US" sz="2400" dirty="0">
                <a:latin typeface="Times New Roman" panose="02020603050405020304" pitchFamily="18" charset="0"/>
                <a:cs typeface="Times New Roman" panose="02020603050405020304" pitchFamily="18" charset="0"/>
              </a:rPr>
              <a:t>n log</a:t>
            </a:r>
            <a:r>
              <a:rPr lang="en-US" sz="2400" baseline="-25000"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n) </a:t>
            </a:r>
            <a:r>
              <a:rPr lang="en-US" sz="240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Quadratic</a:t>
            </a:r>
            <a:r>
              <a:rPr lang="en-US" sz="2400" dirty="0">
                <a:latin typeface="Times New Roman" panose="02020603050405020304" pitchFamily="18" charset="0"/>
                <a:cs typeface="Times New Roman" panose="02020603050405020304" pitchFamily="18" charset="0"/>
              </a:rPr>
              <a:t>: </a:t>
            </a:r>
            <a:r>
              <a:rPr lang="el-GR" sz="2400" dirty="0">
                <a:latin typeface="Times New Roman" panose="02020603050405020304" pitchFamily="18" charset="0"/>
                <a:cs typeface="Times New Roman" panose="02020603050405020304" pitchFamily="18" charset="0"/>
              </a:rPr>
              <a:t>Θ(</a:t>
            </a:r>
            <a:r>
              <a:rPr lang="en-US" sz="2400" dirty="0" smtClean="0">
                <a:latin typeface="Times New Roman" panose="02020603050405020304" pitchFamily="18" charset="0"/>
                <a:cs typeface="Times New Roman" panose="02020603050405020304" pitchFamily="18" charset="0"/>
              </a:rPr>
              <a:t>n</a:t>
            </a:r>
            <a:r>
              <a:rPr lang="en-US" sz="2400" baseline="30000" dirty="0" smtClean="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Polynomial</a:t>
            </a:r>
            <a:r>
              <a:rPr lang="en-US" sz="2400" dirty="0">
                <a:latin typeface="Times New Roman" panose="02020603050405020304" pitchFamily="18" charset="0"/>
                <a:cs typeface="Times New Roman" panose="02020603050405020304" pitchFamily="18" charset="0"/>
              </a:rPr>
              <a:t>: </a:t>
            </a:r>
            <a:r>
              <a:rPr lang="el-GR" sz="2400" dirty="0" smtClean="0">
                <a:latin typeface="Times New Roman" panose="02020603050405020304" pitchFamily="18" charset="0"/>
                <a:cs typeface="Times New Roman" panose="02020603050405020304" pitchFamily="18" charset="0"/>
              </a:rPr>
              <a:t>Θ(</a:t>
            </a:r>
            <a:r>
              <a:rPr lang="en-US" sz="2400" dirty="0" smtClean="0">
                <a:latin typeface="Times New Roman" panose="02020603050405020304" pitchFamily="18" charset="0"/>
                <a:cs typeface="Times New Roman" panose="02020603050405020304" pitchFamily="18" charset="0"/>
              </a:rPr>
              <a:t>n</a:t>
            </a:r>
            <a:r>
              <a:rPr lang="en-US" sz="2400" baseline="30000" dirty="0" smtClean="0">
                <a:latin typeface="Times New Roman" panose="02020603050405020304" pitchFamily="18" charset="0"/>
                <a:cs typeface="Times New Roman" panose="02020603050405020304" pitchFamily="18" charset="0"/>
              </a:rPr>
              <a:t>k</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Exponential</a:t>
            </a:r>
            <a:r>
              <a:rPr lang="en-US" sz="2400" dirty="0">
                <a:latin typeface="Times New Roman" panose="02020603050405020304" pitchFamily="18" charset="0"/>
                <a:cs typeface="Times New Roman" panose="02020603050405020304" pitchFamily="18" charset="0"/>
              </a:rPr>
              <a:t>: </a:t>
            </a:r>
            <a:r>
              <a:rPr lang="el-GR" sz="2400" dirty="0">
                <a:latin typeface="Times New Roman" panose="02020603050405020304" pitchFamily="18" charset="0"/>
                <a:cs typeface="Times New Roman" panose="02020603050405020304" pitchFamily="18" charset="0"/>
              </a:rPr>
              <a:t>Θ(</a:t>
            </a:r>
            <a:r>
              <a:rPr lang="en-US" sz="2400" dirty="0" err="1" smtClean="0">
                <a:latin typeface="Times New Roman" panose="02020603050405020304" pitchFamily="18" charset="0"/>
                <a:cs typeface="Times New Roman" panose="02020603050405020304" pitchFamily="18" charset="0"/>
              </a:rPr>
              <a:t>k</a:t>
            </a:r>
            <a:r>
              <a:rPr lang="en-US" sz="2400" baseline="30000" dirty="0" err="1" smtClean="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a:t>
            </a:r>
          </a:p>
        </p:txBody>
      </p:sp>
      <p:sp>
        <p:nvSpPr>
          <p:cNvPr id="4" name="Footer Placeholder 3"/>
          <p:cNvSpPr>
            <a:spLocks noGrp="1"/>
          </p:cNvSpPr>
          <p:nvPr>
            <p:ph type="ftr" sz="quarter" idx="11"/>
          </p:nvPr>
        </p:nvSpPr>
        <p:spPr/>
        <p:txBody>
          <a:bodyPr/>
          <a:lstStyle/>
          <a:p>
            <a:r>
              <a:rPr lang="en-US" smtClean="0"/>
              <a:t>Ref Book: Thomas Cormen</a:t>
            </a:r>
            <a:endParaRPr lang="en-US"/>
          </a:p>
        </p:txBody>
      </p:sp>
    </p:spTree>
    <p:extLst>
      <p:ext uri="{BB962C8B-B14F-4D97-AF65-F5344CB8AC3E}">
        <p14:creationId xmlns:p14="http://schemas.microsoft.com/office/powerpoint/2010/main" val="1929859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Why </a:t>
            </a:r>
            <a:r>
              <a:rPr lang="en-US" dirty="0" err="1">
                <a:latin typeface="Times New Roman" panose="02020603050405020304" pitchFamily="18" charset="0"/>
                <a:cs typeface="Times New Roman" panose="02020603050405020304" pitchFamily="18" charset="0"/>
              </a:rPr>
              <a:t>A</a:t>
            </a:r>
            <a:r>
              <a:rPr lang="en-US" dirty="0" err="1" smtClean="0">
                <a:latin typeface="Times New Roman" panose="02020603050405020304" pitchFamily="18" charset="0"/>
                <a:cs typeface="Times New Roman" panose="02020603050405020304" pitchFamily="18" charset="0"/>
              </a:rPr>
              <a:t>nalyse</a:t>
            </a:r>
            <a:r>
              <a:rPr lang="en-US"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1097280" y="1737359"/>
            <a:ext cx="10244010" cy="4608850"/>
          </a:xfrm>
        </p:spPr>
        <p:txBody>
          <a:bodyPr>
            <a:no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Practical reasons: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Resources are scarce</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Greed to do more with less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Avoid performance bugs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Core Issues: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Predict performance</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How much time does binary search take?</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Compare algorithms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How quick is Quicksort?</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Provide guarantees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Size </a:t>
            </a:r>
            <a:r>
              <a:rPr lang="en-US" dirty="0" smtClean="0">
                <a:latin typeface="Times New Roman" panose="02020603050405020304" pitchFamily="18" charset="0"/>
                <a:cs typeface="Times New Roman" panose="02020603050405020304" pitchFamily="18" charset="0"/>
              </a:rPr>
              <a:t>not with standing</a:t>
            </a:r>
            <a:r>
              <a:rPr lang="en-US" dirty="0">
                <a:latin typeface="Times New Roman" panose="02020603050405020304" pitchFamily="18" charset="0"/>
                <a:cs typeface="Times New Roman" panose="02020603050405020304" pitchFamily="18" charset="0"/>
              </a:rPr>
              <a:t>, Red-Black tree inserts in O(log n)</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Understand theoretical basis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Sorting by comparison cannot do better than (n log n)</a:t>
            </a:r>
          </a:p>
        </p:txBody>
      </p:sp>
      <p:sp>
        <p:nvSpPr>
          <p:cNvPr id="4" name="Footer Placeholder 3"/>
          <p:cNvSpPr>
            <a:spLocks noGrp="1"/>
          </p:cNvSpPr>
          <p:nvPr>
            <p:ph type="ftr" sz="quarter" idx="11"/>
          </p:nvPr>
        </p:nvSpPr>
        <p:spPr/>
        <p:txBody>
          <a:bodyPr/>
          <a:lstStyle/>
          <a:p>
            <a:r>
              <a:rPr lang="en-US" dirty="0" smtClean="0"/>
              <a:t>Ref Book: NPTEL</a:t>
            </a:r>
            <a:endParaRPr lang="en-US" dirty="0"/>
          </a:p>
        </p:txBody>
      </p:sp>
    </p:spTree>
    <p:extLst>
      <p:ext uri="{BB962C8B-B14F-4D97-AF65-F5344CB8AC3E}">
        <p14:creationId xmlns:p14="http://schemas.microsoft.com/office/powerpoint/2010/main" val="37171098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What to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sz="half" idx="1"/>
          </p:nvPr>
        </p:nvSpPr>
        <p:spPr/>
        <p:txBody>
          <a:bodyPr>
            <a:normAutofit/>
          </a:bodyPr>
          <a:lstStyle/>
          <a:p>
            <a:r>
              <a:rPr lang="en-US" b="1" dirty="0">
                <a:latin typeface="Times New Roman" panose="02020603050405020304" pitchFamily="18" charset="0"/>
                <a:cs typeface="Times New Roman" panose="02020603050405020304" pitchFamily="18" charset="0"/>
              </a:rPr>
              <a:t>Core Issue: Cannot control what we cannot measure</a:t>
            </a:r>
          </a:p>
          <a:p>
            <a:r>
              <a:rPr lang="en-US" dirty="0" smtClean="0">
                <a:latin typeface="Times New Roman" panose="02020603050405020304" pitchFamily="18" charset="0"/>
                <a:cs typeface="Times New Roman" panose="02020603050405020304" pitchFamily="18" charset="0"/>
              </a:rPr>
              <a:t>Time</a:t>
            </a:r>
            <a:endParaRPr lang="en-US" dirty="0">
              <a:latin typeface="Times New Roman" panose="02020603050405020304" pitchFamily="18" charset="0"/>
              <a:cs typeface="Times New Roman" panose="02020603050405020304" pitchFamily="18" charset="0"/>
            </a:endParaRPr>
          </a:p>
          <a:p>
            <a:pPr lvl="1"/>
            <a:r>
              <a:rPr lang="en-US" altLang="zh-TW" sz="2000" dirty="0">
                <a:latin typeface="Times New Roman" panose="02020603050405020304" pitchFamily="18" charset="0"/>
                <a:cs typeface="Times New Roman" panose="02020603050405020304" pitchFamily="18" charset="0"/>
              </a:rPr>
              <a:t>The </a:t>
            </a:r>
            <a:r>
              <a:rPr lang="en-US" altLang="zh-TW" sz="2000" b="1" i="1" dirty="0">
                <a:latin typeface="Times New Roman" panose="02020603050405020304" pitchFamily="18" charset="0"/>
                <a:cs typeface="Times New Roman" panose="02020603050405020304" pitchFamily="18" charset="0"/>
              </a:rPr>
              <a:t>time complexity, </a:t>
            </a:r>
            <a:r>
              <a:rPr lang="en-US" altLang="zh-TW" sz="2000" b="1" i="1" dirty="0" smtClean="0">
                <a:latin typeface="Times New Roman" panose="02020603050405020304" pitchFamily="18" charset="0"/>
                <a:cs typeface="Times New Roman" panose="02020603050405020304" pitchFamily="18" charset="0"/>
              </a:rPr>
              <a:t>T(n), </a:t>
            </a:r>
            <a:r>
              <a:rPr lang="en-US" altLang="zh-TW" sz="2000" dirty="0">
                <a:latin typeface="Times New Roman" panose="02020603050405020304" pitchFamily="18" charset="0"/>
                <a:cs typeface="Times New Roman" panose="02020603050405020304" pitchFamily="18" charset="0"/>
              </a:rPr>
              <a:t>taken by a program P is the sum of the </a:t>
            </a:r>
            <a:r>
              <a:rPr lang="en-US" altLang="zh-TW" sz="2000" dirty="0" smtClean="0">
                <a:latin typeface="Times New Roman" panose="02020603050405020304" pitchFamily="18" charset="0"/>
                <a:cs typeface="Times New Roman" panose="02020603050405020304" pitchFamily="18" charset="0"/>
              </a:rPr>
              <a:t>running times for each statement executed</a:t>
            </a:r>
            <a:endParaRPr lang="en-US" altLang="zh-TW" sz="2000" dirty="0">
              <a:latin typeface="Times New Roman" panose="02020603050405020304" pitchFamily="18" charset="0"/>
              <a:cs typeface="Times New Roman" panose="02020603050405020304" pitchFamily="18" charset="0"/>
            </a:endParaRPr>
          </a:p>
          <a:p>
            <a:pPr marL="201168" lvl="1" indent="0">
              <a:buNone/>
            </a:pPr>
            <a:r>
              <a:rPr lang="en-US" sz="2000" dirty="0" smtClean="0">
                <a:latin typeface="Times New Roman" panose="02020603050405020304" pitchFamily="18" charset="0"/>
                <a:cs typeface="Times New Roman" panose="02020603050405020304" pitchFamily="18" charset="0"/>
              </a:rPr>
              <a:t>Space</a:t>
            </a:r>
          </a:p>
          <a:p>
            <a:pPr marL="201168" lvl="1" indent="0">
              <a:buNone/>
            </a:pPr>
            <a:r>
              <a:rPr lang="en-US" altLang="zh-TW" sz="2000" dirty="0">
                <a:latin typeface="Times New Roman" panose="02020603050405020304" pitchFamily="18" charset="0"/>
                <a:cs typeface="Times New Roman" panose="02020603050405020304" pitchFamily="18" charset="0"/>
              </a:rPr>
              <a:t>The </a:t>
            </a:r>
            <a:r>
              <a:rPr lang="en-US" altLang="zh-TW" sz="2000" b="1" i="1" dirty="0">
                <a:latin typeface="Times New Roman" panose="02020603050405020304" pitchFamily="18" charset="0"/>
                <a:cs typeface="Times New Roman" panose="02020603050405020304" pitchFamily="18" charset="0"/>
              </a:rPr>
              <a:t>space complexity </a:t>
            </a:r>
            <a:r>
              <a:rPr lang="en-US" altLang="zh-TW" sz="2000" dirty="0">
                <a:latin typeface="Times New Roman" panose="02020603050405020304" pitchFamily="18" charset="0"/>
                <a:cs typeface="Times New Roman" panose="02020603050405020304" pitchFamily="18" charset="0"/>
              </a:rPr>
              <a:t>of a program is the amount of memory that it needs to run to completion</a:t>
            </a:r>
          </a:p>
          <a:p>
            <a:pPr marL="201168" lvl="1" indent="0">
              <a:buNone/>
            </a:pPr>
            <a:endParaRPr lang="en-US"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r>
              <a:rPr lang="en-US" dirty="0" smtClean="0">
                <a:latin typeface="Times New Roman" panose="02020603050405020304" pitchFamily="18" charset="0"/>
                <a:cs typeface="Times New Roman" panose="02020603050405020304" pitchFamily="18" charset="0"/>
              </a:rPr>
              <a:t>Examples : Sum </a:t>
            </a:r>
            <a:r>
              <a:rPr lang="en-US" dirty="0">
                <a:latin typeface="Times New Roman" panose="02020603050405020304" pitchFamily="18" charset="0"/>
                <a:cs typeface="Times New Roman" panose="02020603050405020304" pitchFamily="18" charset="0"/>
              </a:rPr>
              <a:t>of Natural Numbers</a:t>
            </a:r>
          </a:p>
          <a:p>
            <a:pPr marL="857250" lvl="2" indent="0">
              <a:buNone/>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Sum of Natural Numbers</a:t>
            </a:r>
          </a:p>
          <a:p>
            <a:pPr marL="857250" lvl="2" indent="0">
              <a:buNone/>
            </a:pPr>
            <a:r>
              <a:rPr lang="en-US" sz="1800" dirty="0" smtClean="0">
                <a:latin typeface="Times New Roman" panose="02020603050405020304" pitchFamily="18" charset="0"/>
                <a:cs typeface="Times New Roman" panose="02020603050405020304" pitchFamily="18" charset="0"/>
              </a:rPr>
              <a:t>Algorithm sum (a, </a:t>
            </a:r>
            <a:r>
              <a:rPr lang="en-US" sz="1800" dirty="0">
                <a:latin typeface="Times New Roman" panose="02020603050405020304" pitchFamily="18" charset="0"/>
                <a:cs typeface="Times New Roman" panose="02020603050405020304" pitchFamily="18" charset="0"/>
              </a:rPr>
              <a:t>n) </a:t>
            </a:r>
            <a:endParaRPr lang="en-US" sz="1800" dirty="0" smtClean="0">
              <a:latin typeface="Times New Roman" panose="02020603050405020304" pitchFamily="18" charset="0"/>
              <a:cs typeface="Times New Roman" panose="02020603050405020304" pitchFamily="18" charset="0"/>
            </a:endParaRPr>
          </a:p>
          <a:p>
            <a:pPr marL="857250" lvl="2" indent="0">
              <a:buNone/>
            </a:pP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857250" lvl="2" indent="0">
              <a:buNone/>
            </a:pPr>
            <a:r>
              <a:rPr lang="en-US" sz="1800" dirty="0" smtClean="0">
                <a:latin typeface="Times New Roman" panose="02020603050405020304" pitchFamily="18" charset="0"/>
                <a:cs typeface="Times New Roman" panose="02020603050405020304" pitchFamily="18" charset="0"/>
              </a:rPr>
              <a:t>s := 0 ;</a:t>
            </a:r>
            <a:endParaRPr lang="en-US" sz="1800" dirty="0">
              <a:latin typeface="Times New Roman" panose="02020603050405020304" pitchFamily="18" charset="0"/>
              <a:cs typeface="Times New Roman" panose="02020603050405020304" pitchFamily="18" charset="0"/>
            </a:endParaRPr>
          </a:p>
          <a:p>
            <a:pPr marL="857250" lvl="2" indent="0">
              <a:buNone/>
            </a:pPr>
            <a:r>
              <a:rPr lang="en-US" sz="1800" dirty="0" smtClean="0">
                <a:latin typeface="Times New Roman" panose="02020603050405020304" pitchFamily="18" charset="0"/>
                <a:cs typeface="Times New Roman" panose="02020603050405020304" pitchFamily="18" charset="0"/>
              </a:rPr>
              <a:t>For </a:t>
            </a:r>
            <a:r>
              <a:rPr lang="en-US" sz="1800" dirty="0" err="1"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 := 1 to n do </a:t>
            </a:r>
            <a:endParaRPr lang="en-US" sz="1800" dirty="0">
              <a:latin typeface="Times New Roman" panose="02020603050405020304" pitchFamily="18" charset="0"/>
              <a:cs typeface="Times New Roman" panose="02020603050405020304" pitchFamily="18" charset="0"/>
            </a:endParaRPr>
          </a:p>
          <a:p>
            <a:pPr marL="857250" lvl="2" indent="0">
              <a:buNone/>
            </a:pPr>
            <a:r>
              <a:rPr lang="en-US" sz="1800" dirty="0">
                <a:latin typeface="Times New Roman" panose="02020603050405020304" pitchFamily="18" charset="0"/>
                <a:cs typeface="Times New Roman" panose="02020603050405020304" pitchFamily="18" charset="0"/>
              </a:rPr>
              <a:t>s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 + </a:t>
            </a:r>
            <a:r>
              <a:rPr lang="en-US" sz="1800" dirty="0" smtClean="0">
                <a:latin typeface="Times New Roman" panose="02020603050405020304" pitchFamily="18" charset="0"/>
                <a:cs typeface="Times New Roman" panose="02020603050405020304" pitchFamily="18" charset="0"/>
              </a:rPr>
              <a:t>a[</a:t>
            </a:r>
            <a:r>
              <a:rPr lang="en-US" sz="1800" dirty="0" err="1" smtClean="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857250" lvl="2" indent="0">
              <a:buNone/>
            </a:pPr>
            <a:r>
              <a:rPr lang="en-US" sz="1800" dirty="0">
                <a:latin typeface="Times New Roman" panose="02020603050405020304" pitchFamily="18" charset="0"/>
                <a:cs typeface="Times New Roman" panose="02020603050405020304" pitchFamily="18" charset="0"/>
              </a:rPr>
              <a:t>return s;</a:t>
            </a:r>
          </a:p>
          <a:p>
            <a:pPr marL="857250" lvl="2" indent="0">
              <a:buNone/>
            </a:pPr>
            <a:r>
              <a:rPr lang="en-US" sz="1800"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Time T(n) = n (additions)</a:t>
            </a:r>
          </a:p>
          <a:p>
            <a:r>
              <a:rPr lang="pt-BR" dirty="0">
                <a:latin typeface="Times New Roman" panose="02020603050405020304" pitchFamily="18" charset="0"/>
                <a:cs typeface="Times New Roman" panose="02020603050405020304" pitchFamily="18" charset="0"/>
              </a:rPr>
              <a:t>Space S(n) = 2 (n, s</a:t>
            </a:r>
            <a:r>
              <a:rPr lang="pt-BR"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Ref Book: Thomas Cormen</a:t>
            </a:r>
            <a:endParaRPr lang="en-US"/>
          </a:p>
        </p:txBody>
      </p:sp>
      <p:sp>
        <p:nvSpPr>
          <p:cNvPr id="7" name="Footer Placeholder 3"/>
          <p:cNvSpPr txBox="1">
            <a:spLocks/>
          </p:cNvSpPr>
          <p:nvPr/>
        </p:nvSpPr>
        <p:spPr>
          <a:xfrm>
            <a:off x="9683647" y="303383"/>
            <a:ext cx="2225008" cy="495651"/>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Ref Book: NPTEL</a:t>
            </a:r>
            <a:endParaRPr lang="en-US" dirty="0"/>
          </a:p>
        </p:txBody>
      </p:sp>
      <p:sp>
        <p:nvSpPr>
          <p:cNvPr id="8" name="Footer Placeholder 3"/>
          <p:cNvSpPr txBox="1">
            <a:spLocks/>
          </p:cNvSpPr>
          <p:nvPr/>
        </p:nvSpPr>
        <p:spPr>
          <a:xfrm>
            <a:off x="9836047" y="455783"/>
            <a:ext cx="2225008" cy="495651"/>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smtClean="0">
                <a:solidFill>
                  <a:srgbClr val="C00000"/>
                </a:solidFill>
                <a:latin typeface="Times New Roman" panose="02020603050405020304" pitchFamily="18" charset="0"/>
                <a:cs typeface="Times New Roman" panose="02020603050405020304" pitchFamily="18" charset="0"/>
              </a:rPr>
              <a:t>Ref Book: NPTEL</a:t>
            </a:r>
            <a:endParaRPr lang="en-US" sz="105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44267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1"/>
          </p:nvPr>
        </p:nvSpPr>
        <p:spPr/>
        <p:txBody>
          <a:bodyPr/>
          <a:lstStyle/>
          <a:p>
            <a:r>
              <a:rPr lang="en-US" altLang="zh-TW" smtClean="0"/>
              <a:t>Ref Book: Thomas Cormen</a:t>
            </a:r>
            <a:endParaRPr lang="en-US" altLang="zh-TW"/>
          </a:p>
        </p:txBody>
      </p:sp>
      <p:graphicFrame>
        <p:nvGraphicFramePr>
          <p:cNvPr id="18435" name="Object 3"/>
          <p:cNvGraphicFramePr>
            <a:graphicFrameLocks noChangeAspect="1"/>
          </p:cNvGraphicFramePr>
          <p:nvPr>
            <p:extLst>
              <p:ext uri="{D42A27DB-BD31-4B8C-83A1-F6EECF244321}">
                <p14:modId xmlns:p14="http://schemas.microsoft.com/office/powerpoint/2010/main" val="601854463"/>
              </p:ext>
            </p:extLst>
          </p:nvPr>
        </p:nvGraphicFramePr>
        <p:xfrm>
          <a:off x="336305" y="2031715"/>
          <a:ext cx="7508875" cy="4211638"/>
        </p:xfrm>
        <a:graphic>
          <a:graphicData uri="http://schemas.openxmlformats.org/presentationml/2006/ole">
            <mc:AlternateContent xmlns:mc="http://schemas.openxmlformats.org/markup-compatibility/2006">
              <mc:Choice xmlns:v="urn:schemas-microsoft-com:vml" Requires="v">
                <p:oleObj spid="_x0000_s1280" name="Document" r:id="rId3" imgW="7639436" imgH="4253345" progId="Word.Document.8">
                  <p:embed/>
                </p:oleObj>
              </mc:Choice>
              <mc:Fallback>
                <p:oleObj name="Document" r:id="rId3" imgW="7639436" imgH="4253345" progId="Word.Document.8">
                  <p:embed/>
                  <p:pic>
                    <p:nvPicPr>
                      <p:cNvPr id="0" name=""/>
                      <p:cNvPicPr>
                        <a:picLocks noChangeAspect="1" noChangeArrowheads="1"/>
                      </p:cNvPicPr>
                      <p:nvPr/>
                    </p:nvPicPr>
                    <p:blipFill>
                      <a:blip r:embed="rId4"/>
                      <a:srcRect/>
                      <a:stretch>
                        <a:fillRect/>
                      </a:stretch>
                    </p:blipFill>
                    <p:spPr bwMode="auto">
                      <a:xfrm>
                        <a:off x="336305" y="2031715"/>
                        <a:ext cx="7508875" cy="421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8" name="Text Box 6"/>
          <p:cNvSpPr txBox="1">
            <a:spLocks noChangeArrowheads="1"/>
          </p:cNvSpPr>
          <p:nvPr/>
        </p:nvSpPr>
        <p:spPr bwMode="auto">
          <a:xfrm>
            <a:off x="952759" y="1418510"/>
            <a:ext cx="62759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TW" dirty="0">
                <a:solidFill>
                  <a:schemeClr val="accent2"/>
                </a:solidFill>
              </a:rPr>
              <a:t>Iterative function to sum a list of </a:t>
            </a:r>
            <a:r>
              <a:rPr lang="en-US" altLang="zh-TW" dirty="0" smtClean="0">
                <a:solidFill>
                  <a:schemeClr val="accent2"/>
                </a:solidFill>
              </a:rPr>
              <a:t>numbers (</a:t>
            </a:r>
            <a:r>
              <a:rPr lang="en-US" altLang="zh-TW" dirty="0" smtClean="0">
                <a:solidFill>
                  <a:srgbClr val="008000"/>
                </a:solidFill>
              </a:rPr>
              <a:t>steps/execution </a:t>
            </a:r>
            <a:r>
              <a:rPr lang="en-US" altLang="zh-TW" dirty="0" smtClean="0">
                <a:solidFill>
                  <a:schemeClr val="accent2"/>
                </a:solidFill>
              </a:rPr>
              <a:t>)</a:t>
            </a:r>
            <a:endParaRPr lang="en-US" altLang="zh-TW" dirty="0">
              <a:solidFill>
                <a:schemeClr val="accent2"/>
              </a:solidFill>
            </a:endParaRPr>
          </a:p>
        </p:txBody>
      </p:sp>
      <p:grpSp>
        <p:nvGrpSpPr>
          <p:cNvPr id="10" name="Group 13"/>
          <p:cNvGrpSpPr>
            <a:grpSpLocks/>
          </p:cNvGrpSpPr>
          <p:nvPr/>
        </p:nvGrpSpPr>
        <p:grpSpPr bwMode="auto">
          <a:xfrm>
            <a:off x="7844927" y="1487966"/>
            <a:ext cx="3532957" cy="2610606"/>
            <a:chOff x="2990" y="1364"/>
            <a:chExt cx="3155" cy="2400"/>
          </a:xfrm>
        </p:grpSpPr>
        <p:sp>
          <p:nvSpPr>
            <p:cNvPr id="11" name="AutoShape 9"/>
            <p:cNvSpPr>
              <a:spLocks noChangeArrowheads="1"/>
            </p:cNvSpPr>
            <p:nvPr/>
          </p:nvSpPr>
          <p:spPr bwMode="blackWhite">
            <a:xfrm>
              <a:off x="2990" y="1364"/>
              <a:ext cx="3155" cy="2400"/>
            </a:xfrm>
            <a:prstGeom prst="wedgeRoundRectCallout">
              <a:avLst>
                <a:gd name="adj1" fmla="val -41671"/>
                <a:gd name="adj2" fmla="val 66667"/>
                <a:gd name="adj3" fmla="val 16667"/>
              </a:avLst>
            </a:prstGeom>
            <a:solidFill>
              <a:schemeClr val="bg1"/>
            </a:solidFill>
            <a:ln w="12700">
              <a:solidFill>
                <a:schemeClr val="tx1"/>
              </a:solidFill>
              <a:miter lim="800000"/>
              <a:headEnd/>
              <a:tailEnd/>
            </a:ln>
            <a:effectLst>
              <a:outerShdw dist="107763" dir="2700000" algn="ctr" rotWithShape="0">
                <a:schemeClr val="tx1"/>
              </a:outerShdw>
            </a:effectLst>
          </p:spPr>
          <p:txBody>
            <a:bodyPr wrap="none" anchor="ctr"/>
            <a:lstStyle/>
            <a:p>
              <a:endParaRPr lang="en-US"/>
            </a:p>
          </p:txBody>
        </p:sp>
        <p:sp>
          <p:nvSpPr>
            <p:cNvPr id="12" name="Rectangle 10"/>
            <p:cNvSpPr>
              <a:spLocks noChangeArrowheads="1"/>
            </p:cNvSpPr>
            <p:nvPr/>
          </p:nvSpPr>
          <p:spPr bwMode="blackWhite">
            <a:xfrm>
              <a:off x="3344" y="1593"/>
              <a:ext cx="2653" cy="18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wrap="square" lIns="90488" tIns="44450" rIns="90488" bIns="44450">
              <a:spAutoFit/>
            </a:bodyPr>
            <a:lstStyle/>
            <a:p>
              <a:r>
                <a:rPr lang="en-US" dirty="0">
                  <a:latin typeface="Times New Roman" panose="02020603050405020304" pitchFamily="18" charset="0"/>
                  <a:cs typeface="Times New Roman" panose="02020603050405020304" pitchFamily="18" charset="0"/>
                </a:rPr>
                <a:t>Machine Model: Random Access Machine (RAM) Computing Model</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Input data &amp; size</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Operations</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Intermediate Stages</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Output data &amp; size</a:t>
              </a:r>
            </a:p>
          </p:txBody>
        </p:sp>
      </p:grpSp>
      <p:sp>
        <p:nvSpPr>
          <p:cNvPr id="13" name="Text Box 4"/>
          <p:cNvSpPr txBox="1">
            <a:spLocks noGrp="1" noChangeArrowheads="1"/>
          </p:cNvSpPr>
          <p:nvPr>
            <p:ph type="title"/>
          </p:nvPr>
        </p:nvSpPr>
        <p:spPr bwMode="auto">
          <a:xfrm>
            <a:off x="2306472" y="708303"/>
            <a:ext cx="7042243" cy="563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TW" sz="3600" dirty="0">
                <a:latin typeface="Times New Roman" panose="02020603050405020304" pitchFamily="18" charset="0"/>
                <a:cs typeface="Times New Roman" panose="02020603050405020304" pitchFamily="18" charset="0"/>
              </a:rPr>
              <a:t>Tabular Method</a:t>
            </a:r>
          </a:p>
        </p:txBody>
      </p:sp>
      <p:sp>
        <p:nvSpPr>
          <p:cNvPr id="14" name="Footer Placeholder 4"/>
          <p:cNvSpPr txBox="1">
            <a:spLocks/>
          </p:cNvSpPr>
          <p:nvPr/>
        </p:nvSpPr>
        <p:spPr>
          <a:xfrm>
            <a:off x="9503764" y="478710"/>
            <a:ext cx="2348032" cy="510641"/>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smtClean="0">
                <a:solidFill>
                  <a:srgbClr val="C00000"/>
                </a:solidFill>
                <a:latin typeface="Times New Roman" panose="02020603050405020304" pitchFamily="18" charset="0"/>
                <a:cs typeface="Times New Roman" panose="02020603050405020304" pitchFamily="18" charset="0"/>
              </a:rPr>
              <a:t>Ref Book </a:t>
            </a:r>
            <a:r>
              <a:rPr lang="en-US" sz="1400" b="1" dirty="0" err="1" smtClean="0">
                <a:solidFill>
                  <a:srgbClr val="C00000"/>
                </a:solidFill>
                <a:latin typeface="Times New Roman" panose="02020603050405020304" pitchFamily="18" charset="0"/>
                <a:cs typeface="Times New Roman" panose="02020603050405020304" pitchFamily="18" charset="0"/>
              </a:rPr>
              <a:t>Sahni</a:t>
            </a:r>
            <a:endParaRPr lang="en-US" sz="1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60194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latin typeface="Times New Roman" panose="02020603050405020304" pitchFamily="18" charset="0"/>
                <a:cs typeface="Times New Roman" panose="02020603050405020304" pitchFamily="18" charset="0"/>
              </a:rPr>
              <a:t>Asymptotic </a:t>
            </a:r>
            <a:r>
              <a:rPr lang="en-US" dirty="0">
                <a:latin typeface="Times New Roman" panose="02020603050405020304" pitchFamily="18" charset="0"/>
                <a:cs typeface="Times New Roman" panose="02020603050405020304" pitchFamily="18" charset="0"/>
              </a:rPr>
              <a:t>Analysis</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Core Idea: Cannot compare actual times; hence compare Growth or </a:t>
            </a:r>
            <a:r>
              <a:rPr lang="en-US" sz="2400" dirty="0" smtClean="0">
                <a:latin typeface="Times New Roman" panose="02020603050405020304" pitchFamily="18" charset="0"/>
                <a:cs typeface="Times New Roman" panose="02020603050405020304" pitchFamily="18" charset="0"/>
              </a:rPr>
              <a:t>how time </a:t>
            </a:r>
            <a:r>
              <a:rPr lang="en-US" sz="2400" dirty="0">
                <a:latin typeface="Times New Roman" panose="02020603050405020304" pitchFamily="18" charset="0"/>
                <a:cs typeface="Times New Roman" panose="02020603050405020304" pitchFamily="18" charset="0"/>
              </a:rPr>
              <a:t>increases with </a:t>
            </a:r>
            <a:r>
              <a:rPr lang="en-US" sz="2400" dirty="0" smtClean="0">
                <a:latin typeface="Times New Roman" panose="02020603050405020304" pitchFamily="18" charset="0"/>
                <a:cs typeface="Times New Roman" panose="02020603050405020304" pitchFamily="18" charset="0"/>
              </a:rPr>
              <a:t>input</a:t>
            </a:r>
          </a:p>
          <a:p>
            <a:pPr>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O notation (“Big Oh”)</a:t>
            </a:r>
          </a:p>
          <a:p>
            <a:pPr>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Ω notation (Omega)</a:t>
            </a:r>
          </a:p>
          <a:p>
            <a:pPr>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Θ notation (Theta)</a:t>
            </a:r>
          </a:p>
          <a:p>
            <a:pPr>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o notation (Little oh)</a:t>
            </a:r>
          </a:p>
          <a:p>
            <a:pPr>
              <a:buFont typeface="Wingdings" panose="05000000000000000000" pitchFamily="2" charset="2"/>
              <a:buChar char="Ø"/>
            </a:pPr>
            <a:r>
              <a:rPr lang="el-GR" altLang="en-US" sz="2400" dirty="0">
                <a:latin typeface="Times New Roman" panose="02020603050405020304" pitchFamily="18" charset="0"/>
                <a:cs typeface="Times New Roman" panose="02020603050405020304" pitchFamily="18" charset="0"/>
              </a:rPr>
              <a:t>ω</a:t>
            </a:r>
            <a:r>
              <a:rPr lang="en-US" altLang="en-US" sz="2400" dirty="0">
                <a:latin typeface="Times New Roman" panose="02020603050405020304" pitchFamily="18" charset="0"/>
                <a:cs typeface="Times New Roman" panose="02020603050405020304" pitchFamily="18" charset="0"/>
              </a:rPr>
              <a:t> notation (Little omega)</a:t>
            </a:r>
          </a:p>
        </p:txBody>
      </p:sp>
      <p:sp>
        <p:nvSpPr>
          <p:cNvPr id="4" name="Footer Placeholder 3"/>
          <p:cNvSpPr>
            <a:spLocks noGrp="1"/>
          </p:cNvSpPr>
          <p:nvPr>
            <p:ph type="ftr" sz="quarter" idx="11"/>
          </p:nvPr>
        </p:nvSpPr>
        <p:spPr/>
        <p:txBody>
          <a:bodyPr/>
          <a:lstStyle/>
          <a:p>
            <a:r>
              <a:rPr lang="en-US" smtClean="0"/>
              <a:t>Ref Book: Thomas Cormen</a:t>
            </a:r>
            <a:endParaRPr lang="en-US"/>
          </a:p>
        </p:txBody>
      </p:sp>
    </p:spTree>
    <p:extLst>
      <p:ext uri="{BB962C8B-B14F-4D97-AF65-F5344CB8AC3E}">
        <p14:creationId xmlns:p14="http://schemas.microsoft.com/office/powerpoint/2010/main" val="33148553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ASYMPTOTICS </a:t>
            </a:r>
            <a:r>
              <a:rPr lang="en-US" dirty="0" smtClean="0"/>
              <a:t>NOTATIONS</a:t>
            </a:r>
            <a:br>
              <a:rPr lang="en-US" dirty="0" smtClean="0"/>
            </a:br>
            <a:r>
              <a:rPr lang="en-US" dirty="0" smtClean="0"/>
              <a:t>O-notation </a:t>
            </a:r>
            <a:r>
              <a:rPr lang="en-US" b="1" dirty="0" smtClean="0"/>
              <a:t>(Big </a:t>
            </a:r>
            <a:r>
              <a:rPr lang="en-US" b="1" dirty="0"/>
              <a:t>Oh)</a:t>
            </a:r>
            <a:endParaRPr lang="en-US" dirty="0"/>
          </a:p>
        </p:txBody>
      </p:sp>
      <p:sp>
        <p:nvSpPr>
          <p:cNvPr id="3" name="Content Placeholder 2"/>
          <p:cNvSpPr>
            <a:spLocks noGrp="1"/>
          </p:cNvSpPr>
          <p:nvPr>
            <p:ph idx="1"/>
          </p:nvPr>
        </p:nvSpPr>
        <p:spPr/>
        <p:txBody>
          <a:bodyPr>
            <a:normAutofit/>
          </a:bodyPr>
          <a:lstStyle/>
          <a:p>
            <a:r>
              <a:rPr lang="en-US" i="1" dirty="0" smtClean="0">
                <a:solidFill>
                  <a:srgbClr val="FF0000"/>
                </a:solidFill>
                <a:latin typeface="Times New Roman" panose="02020603050405020304" pitchFamily="18" charset="0"/>
                <a:cs typeface="Times New Roman" panose="02020603050405020304" pitchFamily="18" charset="0"/>
              </a:rPr>
              <a:t>Asymptotic </a:t>
            </a:r>
            <a:r>
              <a:rPr lang="en-US" i="1" dirty="0">
                <a:solidFill>
                  <a:srgbClr val="FF0000"/>
                </a:solidFill>
                <a:latin typeface="Times New Roman" panose="02020603050405020304" pitchFamily="18" charset="0"/>
                <a:cs typeface="Times New Roman" panose="02020603050405020304" pitchFamily="18" charset="0"/>
              </a:rPr>
              <a:t>Upper Bound</a:t>
            </a:r>
            <a:endParaRPr lang="en-US" dirty="0">
              <a:solidFill>
                <a:srgbClr val="FF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a given function g(n), we denote O(g(n)) as the set of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functions</a:t>
            </a:r>
            <a:r>
              <a:rPr lang="en-US" dirty="0">
                <a:latin typeface="Times New Roman" panose="02020603050405020304" pitchFamily="18" charset="0"/>
                <a:cs typeface="Times New Roman" panose="02020603050405020304" pitchFamily="18" charset="0"/>
              </a:rPr>
              <a:t>:</a:t>
            </a:r>
          </a:p>
          <a:p>
            <a:r>
              <a:rPr lang="pt-BR" dirty="0">
                <a:latin typeface="Times New Roman" panose="02020603050405020304" pitchFamily="18" charset="0"/>
                <a:cs typeface="Times New Roman" panose="02020603050405020304" pitchFamily="18" charset="0"/>
              </a:rPr>
              <a:t>O(g(n)) = { f(n)| there exists positive </a:t>
            </a:r>
            <a:r>
              <a:rPr lang="en-US" dirty="0" smtClean="0">
                <a:latin typeface="Times New Roman" panose="02020603050405020304" pitchFamily="18" charset="0"/>
                <a:cs typeface="Times New Roman" panose="02020603050405020304" pitchFamily="18" charset="0"/>
              </a:rPr>
              <a:t>constants </a:t>
            </a:r>
            <a:r>
              <a:rPr lang="en-US" dirty="0">
                <a:latin typeface="Times New Roman" panose="02020603050405020304" pitchFamily="18" charset="0"/>
                <a:cs typeface="Times New Roman" panose="02020603050405020304" pitchFamily="18" charset="0"/>
              </a:rPr>
              <a:t>c and n0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such </a:t>
            </a:r>
            <a:r>
              <a:rPr lang="en-US" dirty="0">
                <a:latin typeface="Times New Roman" panose="02020603050405020304" pitchFamily="18" charset="0"/>
                <a:cs typeface="Times New Roman" panose="02020603050405020304" pitchFamily="18" charset="0"/>
              </a:rPr>
              <a:t>that </a:t>
            </a:r>
            <a:r>
              <a:rPr lang="en-US" dirty="0" smtClean="0">
                <a:latin typeface="Times New Roman" panose="02020603050405020304" pitchFamily="18" charset="0"/>
                <a:cs typeface="Times New Roman" panose="02020603050405020304" pitchFamily="18" charset="0"/>
              </a:rPr>
              <a:t> </a:t>
            </a:r>
            <a:r>
              <a:rPr lang="pt-BR" dirty="0" smtClean="0">
                <a:latin typeface="Times New Roman" panose="02020603050405020304" pitchFamily="18" charset="0"/>
                <a:cs typeface="Times New Roman" panose="02020603050405020304" pitchFamily="18" charset="0"/>
              </a:rPr>
              <a:t>0 </a:t>
            </a:r>
            <a:r>
              <a:rPr lang="pt-BR" dirty="0">
                <a:latin typeface="Times New Roman" panose="02020603050405020304" pitchFamily="18" charset="0"/>
                <a:cs typeface="Times New Roman" panose="02020603050405020304" pitchFamily="18" charset="0"/>
              </a:rPr>
              <a:t>≤ f(n) ≤ c g(n) for all n ≥ n0 } </a:t>
            </a:r>
          </a:p>
          <a:p>
            <a:r>
              <a:rPr lang="en-US" altLang="en-US" dirty="0" smtClean="0"/>
              <a:t>It is </a:t>
            </a:r>
            <a:r>
              <a:rPr lang="en-US" altLang="en-US" dirty="0"/>
              <a:t>used to represent the worst case growth of an </a:t>
            </a:r>
            <a:r>
              <a:rPr lang="en-US" altLang="en-US" dirty="0" smtClean="0"/>
              <a:t>algorithm</a:t>
            </a:r>
          </a:p>
          <a:p>
            <a:r>
              <a:rPr lang="en-US" altLang="en-US" dirty="0" smtClean="0"/>
              <a:t> </a:t>
            </a:r>
            <a:r>
              <a:rPr lang="en-US" altLang="en-US" dirty="0"/>
              <a:t>in time or a data structure in space when they are </a:t>
            </a:r>
            <a:endParaRPr lang="en-US" altLang="en-US" dirty="0" smtClean="0"/>
          </a:p>
          <a:p>
            <a:r>
              <a:rPr lang="en-US" altLang="en-US" dirty="0" smtClean="0"/>
              <a:t>dependent </a:t>
            </a:r>
            <a:r>
              <a:rPr lang="en-US" altLang="en-US" dirty="0"/>
              <a:t>on n, where n is big enough</a:t>
            </a:r>
            <a:endParaRPr lang="en-US" altLang="en-US" dirty="0" smtClean="0">
              <a:latin typeface="Times New Roman" panose="02020603050405020304" pitchFamily="18" charset="0"/>
              <a:cs typeface="Times New Roman" panose="02020603050405020304" pitchFamily="18" charset="0"/>
            </a:endParaRPr>
          </a:p>
          <a:p>
            <a:r>
              <a:rPr lang="en-US" altLang="en-US" dirty="0" smtClean="0">
                <a:latin typeface="Times New Roman" panose="02020603050405020304" pitchFamily="18" charset="0"/>
                <a:cs typeface="Times New Roman" panose="02020603050405020304" pitchFamily="18" charset="0"/>
              </a:rPr>
              <a:t>Example : </a:t>
            </a:r>
            <a:endParaRPr lang="en-US" altLang="en-US" dirty="0">
              <a:latin typeface="Times New Roman" panose="02020603050405020304" pitchFamily="18" charset="0"/>
              <a:cs typeface="Times New Roman" panose="02020603050405020304" pitchFamily="18" charset="0"/>
            </a:endParaRPr>
          </a:p>
          <a:p>
            <a:pPr marL="324612" indent="0">
              <a:buNone/>
            </a:pPr>
            <a:endParaRPr lang="pt-BR" dirty="0" smtClean="0">
              <a:latin typeface="Times New Roman" panose="02020603050405020304" pitchFamily="18" charset="0"/>
              <a:cs typeface="Times New Roman" panose="02020603050405020304" pitchFamily="18" charset="0"/>
            </a:endParaRPr>
          </a:p>
        </p:txBody>
      </p:sp>
      <p:pic>
        <p:nvPicPr>
          <p:cNvPr id="4" name="Picture 8" descr="graph_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827090" y="2155571"/>
            <a:ext cx="3385393" cy="340368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Footer Placeholder 4"/>
          <p:cNvSpPr>
            <a:spLocks noGrp="1"/>
          </p:cNvSpPr>
          <p:nvPr>
            <p:ph type="ftr" sz="quarter" idx="11"/>
          </p:nvPr>
        </p:nvSpPr>
        <p:spPr/>
        <p:txBody>
          <a:bodyPr/>
          <a:lstStyle/>
          <a:p>
            <a:r>
              <a:rPr lang="en-US" smtClean="0"/>
              <a:t>Ref Book: Thomas Cormen</a:t>
            </a:r>
            <a:endParaRPr lang="en-US"/>
          </a:p>
        </p:txBody>
      </p:sp>
    </p:spTree>
    <p:extLst>
      <p:ext uri="{BB962C8B-B14F-4D97-AF65-F5344CB8AC3E}">
        <p14:creationId xmlns:p14="http://schemas.microsoft.com/office/powerpoint/2010/main" val="3805225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lgn="ctr" eaLnBrk="1" hangingPunct="1"/>
            <a:r>
              <a:rPr lang="en-US" altLang="en-US" dirty="0" smtClean="0">
                <a:solidFill>
                  <a:schemeClr val="tx1"/>
                </a:solidFill>
                <a:latin typeface="Times New Roman" panose="02020603050405020304" pitchFamily="18" charset="0"/>
                <a:cs typeface="Times New Roman" panose="02020603050405020304" pitchFamily="18" charset="0"/>
              </a:rPr>
              <a:t>Big Oh - Example</a:t>
            </a:r>
          </a:p>
        </p:txBody>
      </p:sp>
      <p:sp>
        <p:nvSpPr>
          <p:cNvPr id="50179" name="Rectangle 3"/>
          <p:cNvSpPr>
            <a:spLocks noGrp="1" noChangeArrowheads="1"/>
          </p:cNvSpPr>
          <p:nvPr>
            <p:ph sz="quarter" idx="1"/>
          </p:nvPr>
        </p:nvSpPr>
        <p:spPr>
          <a:xfrm>
            <a:off x="1828800" y="1828800"/>
            <a:ext cx="8382000" cy="4495800"/>
          </a:xfrm>
        </p:spPr>
        <p:txBody>
          <a:bodyPr/>
          <a:lstStyle/>
          <a:p>
            <a:pPr eaLnBrk="1" hangingPunct="1"/>
            <a:r>
              <a:rPr lang="en-US" altLang="en-US" dirty="0" smtClean="0"/>
              <a:t>f(n) = n</a:t>
            </a:r>
            <a:r>
              <a:rPr lang="en-US" altLang="en-US" baseline="30000" dirty="0" smtClean="0"/>
              <a:t>2</a:t>
            </a:r>
            <a:r>
              <a:rPr lang="en-US" altLang="en-US" dirty="0" smtClean="0"/>
              <a:t>+ 5n = O(n2)</a:t>
            </a:r>
          </a:p>
          <a:p>
            <a:pPr eaLnBrk="1" hangingPunct="1"/>
            <a:r>
              <a:rPr lang="en-US" altLang="en-US" dirty="0" smtClean="0"/>
              <a:t>g(n) = n</a:t>
            </a:r>
            <a:r>
              <a:rPr lang="en-US" altLang="en-US" baseline="30000" dirty="0" smtClean="0"/>
              <a:t>2   </a:t>
            </a:r>
            <a:r>
              <a:rPr lang="en-US" altLang="en-US" dirty="0" smtClean="0"/>
              <a:t>……… c = 2</a:t>
            </a:r>
          </a:p>
          <a:p>
            <a:pPr lvl="1" eaLnBrk="1" hangingPunct="1">
              <a:buFont typeface="Wingdings" panose="05000000000000000000" pitchFamily="2" charset="2"/>
              <a:buNone/>
            </a:pPr>
            <a:r>
              <a:rPr lang="en-US" altLang="en-US" dirty="0" smtClean="0"/>
              <a:t>		n	 n</a:t>
            </a:r>
            <a:r>
              <a:rPr lang="en-US" altLang="en-US" baseline="30000" dirty="0" smtClean="0"/>
              <a:t>2</a:t>
            </a:r>
            <a:r>
              <a:rPr lang="en-US" altLang="en-US" dirty="0" smtClean="0"/>
              <a:t>+ 5n	 	2n</a:t>
            </a:r>
            <a:r>
              <a:rPr lang="en-US" altLang="en-US" baseline="30000" dirty="0" smtClean="0"/>
              <a:t>2	</a:t>
            </a:r>
            <a:endParaRPr lang="en-US" altLang="en-US" dirty="0" smtClean="0"/>
          </a:p>
          <a:p>
            <a:pPr eaLnBrk="1" hangingPunct="1">
              <a:buFont typeface="Wingdings" panose="05000000000000000000" pitchFamily="2" charset="2"/>
              <a:buNone/>
            </a:pPr>
            <a:endParaRPr lang="en-US" altLang="en-US" baseline="30000" dirty="0" smtClean="0"/>
          </a:p>
          <a:p>
            <a:pPr eaLnBrk="1" hangingPunct="1">
              <a:buFont typeface="Wingdings" panose="05000000000000000000" pitchFamily="2" charset="2"/>
              <a:buNone/>
            </a:pPr>
            <a:r>
              <a:rPr lang="en-US" altLang="en-US" sz="2400" baseline="30000" dirty="0"/>
              <a:t>		</a:t>
            </a:r>
            <a:r>
              <a:rPr lang="en-US" altLang="en-US" dirty="0" smtClean="0"/>
              <a:t>1</a:t>
            </a:r>
            <a:r>
              <a:rPr lang="en-US" altLang="en-US" baseline="30000" dirty="0" smtClean="0"/>
              <a:t>	</a:t>
            </a:r>
            <a:r>
              <a:rPr lang="en-US" altLang="en-US" dirty="0" smtClean="0"/>
              <a:t>5</a:t>
            </a:r>
            <a:r>
              <a:rPr lang="en-US" altLang="en-US" baseline="30000" dirty="0" smtClean="0"/>
              <a:t>		</a:t>
            </a:r>
            <a:r>
              <a:rPr lang="en-US" altLang="en-US" dirty="0" smtClean="0"/>
              <a:t>2</a:t>
            </a:r>
          </a:p>
          <a:p>
            <a:pPr eaLnBrk="1" hangingPunct="1">
              <a:buFont typeface="Wingdings" panose="05000000000000000000" pitchFamily="2" charset="2"/>
              <a:buNone/>
            </a:pPr>
            <a:r>
              <a:rPr lang="en-US" altLang="en-US" dirty="0"/>
              <a:t>		2	14		8		</a:t>
            </a:r>
          </a:p>
          <a:p>
            <a:pPr eaLnBrk="1" hangingPunct="1">
              <a:buFont typeface="Wingdings" panose="05000000000000000000" pitchFamily="2" charset="2"/>
              <a:buNone/>
            </a:pPr>
            <a:r>
              <a:rPr lang="en-US" altLang="en-US" dirty="0"/>
              <a:t>		5	50		50</a:t>
            </a:r>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r>
              <a:rPr lang="en-US" altLang="en-US" sz="2400" dirty="0" smtClean="0"/>
              <a:t>f(n</a:t>
            </a:r>
            <a:r>
              <a:rPr lang="en-US" altLang="en-US" sz="2400" dirty="0"/>
              <a:t>) &lt;= c g(n) for all n&gt; = n</a:t>
            </a:r>
            <a:r>
              <a:rPr lang="en-US" altLang="en-US" sz="2400" baseline="-25000" dirty="0"/>
              <a:t>0</a:t>
            </a:r>
            <a:r>
              <a:rPr lang="en-US" altLang="en-US" sz="2400" dirty="0"/>
              <a:t> where c=2 &amp; n</a:t>
            </a:r>
            <a:r>
              <a:rPr lang="en-US" altLang="en-US" sz="2400" baseline="-25000" dirty="0"/>
              <a:t>0</a:t>
            </a:r>
            <a:r>
              <a:rPr lang="en-US" altLang="en-US" sz="2400" dirty="0"/>
              <a:t> =5</a:t>
            </a:r>
          </a:p>
        </p:txBody>
      </p:sp>
      <p:sp>
        <p:nvSpPr>
          <p:cNvPr id="7" name="Footer Placeholder 6"/>
          <p:cNvSpPr>
            <a:spLocks noGrp="1"/>
          </p:cNvSpPr>
          <p:nvPr>
            <p:ph type="ftr" sz="quarter" idx="11"/>
          </p:nvPr>
        </p:nvSpPr>
        <p:spPr/>
        <p:txBody>
          <a:bodyPr/>
          <a:lstStyle/>
          <a:p>
            <a:pPr>
              <a:defRPr/>
            </a:pPr>
            <a:r>
              <a:rPr lang="en-US" smtClean="0"/>
              <a:t>Ref Book: Thomas Cormen</a:t>
            </a:r>
            <a:endParaRPr lang="en-US"/>
          </a:p>
        </p:txBody>
      </p:sp>
      <p:sp>
        <p:nvSpPr>
          <p:cNvPr id="50182" name="Line 6"/>
          <p:cNvSpPr>
            <a:spLocks noChangeShapeType="1"/>
          </p:cNvSpPr>
          <p:nvPr/>
        </p:nvSpPr>
        <p:spPr bwMode="auto">
          <a:xfrm>
            <a:off x="3429000" y="3219450"/>
            <a:ext cx="0" cy="1905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0183" name="Line 7"/>
          <p:cNvSpPr>
            <a:spLocks noChangeShapeType="1"/>
          </p:cNvSpPr>
          <p:nvPr/>
        </p:nvSpPr>
        <p:spPr bwMode="auto">
          <a:xfrm>
            <a:off x="5181600" y="3200400"/>
            <a:ext cx="0" cy="1905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155724444"/>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ctr" eaLnBrk="1" hangingPunct="1"/>
            <a:r>
              <a:rPr lang="en-US" altLang="en-US" dirty="0" smtClean="0">
                <a:solidFill>
                  <a:schemeClr val="tx1"/>
                </a:solidFill>
                <a:latin typeface="Times New Roman" panose="02020603050405020304" pitchFamily="18" charset="0"/>
                <a:cs typeface="Times New Roman" panose="02020603050405020304" pitchFamily="18" charset="0"/>
              </a:rPr>
              <a:t>Big Oh - Example</a:t>
            </a:r>
          </a:p>
        </p:txBody>
      </p:sp>
      <p:sp>
        <p:nvSpPr>
          <p:cNvPr id="52227" name="Rectangle 3"/>
          <p:cNvSpPr>
            <a:spLocks noGrp="1" noChangeArrowheads="1"/>
          </p:cNvSpPr>
          <p:nvPr>
            <p:ph sz="quarter" idx="1"/>
          </p:nvPr>
        </p:nvSpPr>
        <p:spPr>
          <a:xfrm>
            <a:off x="1752600" y="1828800"/>
            <a:ext cx="8534400" cy="4648200"/>
          </a:xfrm>
        </p:spPr>
        <p:txBody>
          <a:bodyPr/>
          <a:lstStyle/>
          <a:p>
            <a:pPr eaLnBrk="1" hangingPunct="1"/>
            <a:r>
              <a:rPr lang="en-US" altLang="en-US" dirty="0" smtClean="0">
                <a:latin typeface="Times New Roman" panose="02020603050405020304" pitchFamily="18" charset="0"/>
                <a:cs typeface="Times New Roman" panose="02020603050405020304" pitchFamily="18" charset="0"/>
              </a:rPr>
              <a:t>Let f(N) = 2N</a:t>
            </a:r>
            <a:r>
              <a:rPr lang="en-US" altLang="en-US" baseline="30000" dirty="0" smtClean="0">
                <a:latin typeface="Times New Roman" panose="02020603050405020304" pitchFamily="18" charset="0"/>
                <a:cs typeface="Times New Roman" panose="02020603050405020304" pitchFamily="18" charset="0"/>
              </a:rPr>
              <a:t>2</a:t>
            </a:r>
            <a:r>
              <a:rPr lang="en-US" altLang="en-US" dirty="0" smtClean="0">
                <a:latin typeface="Times New Roman" panose="02020603050405020304" pitchFamily="18" charset="0"/>
                <a:cs typeface="Times New Roman" panose="02020603050405020304" pitchFamily="18" charset="0"/>
              </a:rPr>
              <a:t>. Then</a:t>
            </a:r>
          </a:p>
          <a:p>
            <a:pPr lvl="1" eaLnBrk="1" hangingPunct="1"/>
            <a:r>
              <a:rPr lang="en-US" altLang="en-US" dirty="0" smtClean="0">
                <a:latin typeface="Times New Roman" panose="02020603050405020304" pitchFamily="18" charset="0"/>
                <a:cs typeface="Times New Roman" panose="02020603050405020304" pitchFamily="18" charset="0"/>
              </a:rPr>
              <a:t>f(N) = O(N</a:t>
            </a:r>
            <a:r>
              <a:rPr lang="en-US" altLang="en-US" baseline="30000" dirty="0" smtClean="0">
                <a:latin typeface="Times New Roman" panose="02020603050405020304" pitchFamily="18" charset="0"/>
                <a:cs typeface="Times New Roman" panose="02020603050405020304" pitchFamily="18" charset="0"/>
              </a:rPr>
              <a:t>4</a:t>
            </a:r>
            <a:r>
              <a:rPr lang="en-US" altLang="en-US" dirty="0" smtClean="0">
                <a:latin typeface="Times New Roman" panose="02020603050405020304" pitchFamily="18" charset="0"/>
                <a:cs typeface="Times New Roman" panose="02020603050405020304" pitchFamily="18" charset="0"/>
              </a:rPr>
              <a:t>) (loose bound)</a:t>
            </a:r>
          </a:p>
          <a:p>
            <a:pPr lvl="1" eaLnBrk="1" hangingPunct="1"/>
            <a:r>
              <a:rPr lang="en-US" altLang="en-US" dirty="0" smtClean="0">
                <a:latin typeface="Times New Roman" panose="02020603050405020304" pitchFamily="18" charset="0"/>
                <a:cs typeface="Times New Roman" panose="02020603050405020304" pitchFamily="18" charset="0"/>
              </a:rPr>
              <a:t>f(N) = O(N</a:t>
            </a:r>
            <a:r>
              <a:rPr lang="en-US" altLang="en-US" baseline="30000" dirty="0" smtClean="0">
                <a:latin typeface="Times New Roman" panose="02020603050405020304" pitchFamily="18" charset="0"/>
                <a:cs typeface="Times New Roman" panose="02020603050405020304" pitchFamily="18" charset="0"/>
              </a:rPr>
              <a:t>3</a:t>
            </a:r>
            <a:r>
              <a:rPr lang="en-US" altLang="en-US" dirty="0" smtClean="0">
                <a:latin typeface="Times New Roman" panose="02020603050405020304" pitchFamily="18" charset="0"/>
                <a:cs typeface="Times New Roman" panose="02020603050405020304" pitchFamily="18" charset="0"/>
              </a:rPr>
              <a:t>) (loose bound)</a:t>
            </a:r>
          </a:p>
          <a:p>
            <a:pPr lvl="1" eaLnBrk="1" hangingPunct="1"/>
            <a:r>
              <a:rPr lang="en-US" altLang="en-US" dirty="0" smtClean="0">
                <a:latin typeface="Times New Roman" panose="02020603050405020304" pitchFamily="18" charset="0"/>
                <a:cs typeface="Times New Roman" panose="02020603050405020304" pitchFamily="18" charset="0"/>
              </a:rPr>
              <a:t>f(N) = O(N</a:t>
            </a:r>
            <a:r>
              <a:rPr lang="en-US" altLang="en-US" baseline="30000" dirty="0" smtClean="0">
                <a:latin typeface="Times New Roman" panose="02020603050405020304" pitchFamily="18" charset="0"/>
                <a:cs typeface="Times New Roman" panose="02020603050405020304" pitchFamily="18" charset="0"/>
              </a:rPr>
              <a:t>2</a:t>
            </a:r>
            <a:r>
              <a:rPr lang="en-US" altLang="en-US" dirty="0" smtClean="0">
                <a:latin typeface="Times New Roman" panose="02020603050405020304" pitchFamily="18" charset="0"/>
                <a:cs typeface="Times New Roman" panose="02020603050405020304" pitchFamily="18" charset="0"/>
              </a:rPr>
              <a:t>) (It is the best answer and the bound is asymptotically tight.)</a:t>
            </a:r>
          </a:p>
          <a:p>
            <a:pPr lvl="1" eaLnBrk="1" hangingPunct="1"/>
            <a:endParaRPr lang="en-US" altLang="en-US" dirty="0" smtClean="0">
              <a:latin typeface="Times New Roman" panose="02020603050405020304" pitchFamily="18" charset="0"/>
              <a:cs typeface="Times New Roman" panose="02020603050405020304" pitchFamily="18" charset="0"/>
            </a:endParaRPr>
          </a:p>
          <a:p>
            <a:pPr eaLnBrk="1" hangingPunct="1"/>
            <a:r>
              <a:rPr lang="en-US" altLang="en-US" dirty="0" smtClean="0">
                <a:latin typeface="Times New Roman" panose="02020603050405020304" pitchFamily="18" charset="0"/>
                <a:cs typeface="Times New Roman" panose="02020603050405020304" pitchFamily="18" charset="0"/>
              </a:rPr>
              <a:t>O(N</a:t>
            </a:r>
            <a:r>
              <a:rPr lang="en-US" altLang="en-US" baseline="30000" dirty="0" smtClean="0">
                <a:latin typeface="Times New Roman" panose="02020603050405020304" pitchFamily="18" charset="0"/>
                <a:cs typeface="Times New Roman" panose="02020603050405020304" pitchFamily="18" charset="0"/>
              </a:rPr>
              <a:t>2</a:t>
            </a:r>
            <a:r>
              <a:rPr lang="en-US" altLang="en-US" dirty="0" smtClean="0">
                <a:latin typeface="Times New Roman" panose="02020603050405020304" pitchFamily="18" charset="0"/>
                <a:cs typeface="Times New Roman" panose="02020603050405020304" pitchFamily="18" charset="0"/>
              </a:rPr>
              <a:t>): reads “order N-squared” or “Big-Oh N-squared”.</a:t>
            </a:r>
          </a:p>
          <a:p>
            <a:pPr eaLnBrk="1" hangingPunct="1"/>
            <a:endParaRPr lang="en-US" altLang="en-US" dirty="0" smtClean="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a:defRPr/>
            </a:pPr>
            <a:r>
              <a:rPr lang="en-US" smtClean="0"/>
              <a:t>Ref Book: Thomas Cormen</a:t>
            </a:r>
            <a:endParaRPr lang="en-US"/>
          </a:p>
        </p:txBody>
      </p:sp>
    </p:spTree>
    <p:extLst>
      <p:ext uri="{BB962C8B-B14F-4D97-AF65-F5344CB8AC3E}">
        <p14:creationId xmlns:p14="http://schemas.microsoft.com/office/powerpoint/2010/main" val="220926990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algn="ctr"/>
            <a:r>
              <a:rPr lang="en-US" altLang="en-US" dirty="0">
                <a:solidFill>
                  <a:schemeClr val="tx1"/>
                </a:solidFill>
                <a:latin typeface="Times New Roman" panose="02020603050405020304" pitchFamily="18" charset="0"/>
                <a:cs typeface="Times New Roman" panose="02020603050405020304" pitchFamily="18" charset="0"/>
              </a:rPr>
              <a:t>Big Oh - Example</a:t>
            </a:r>
            <a:endParaRPr lang="en-US" altLang="en-US" dirty="0" smtClean="0">
              <a:solidFill>
                <a:schemeClr val="tx1"/>
              </a:solidFill>
              <a:latin typeface="Times New Roman" panose="02020603050405020304" pitchFamily="18" charset="0"/>
              <a:cs typeface="Times New Roman" panose="02020603050405020304" pitchFamily="18" charset="0"/>
            </a:endParaRPr>
          </a:p>
        </p:txBody>
      </p:sp>
      <p:sp>
        <p:nvSpPr>
          <p:cNvPr id="54275" name="Content Placeholder 3"/>
          <p:cNvSpPr>
            <a:spLocks noGrp="1"/>
          </p:cNvSpPr>
          <p:nvPr>
            <p:ph sz="quarter" idx="1"/>
          </p:nvPr>
        </p:nvSpPr>
        <p:spPr>
          <a:xfrm>
            <a:off x="1252419" y="1887785"/>
            <a:ext cx="8504238" cy="4572000"/>
          </a:xfrm>
        </p:spPr>
        <p:txBody>
          <a:bodyPr/>
          <a:lstStyle/>
          <a:p>
            <a:pPr eaLnBrk="1" hangingPunct="1"/>
            <a:r>
              <a:rPr lang="pt-BR" altLang="en-US" b="1" dirty="0" smtClean="0"/>
              <a:t>Prove that if T(n) = 15n</a:t>
            </a:r>
            <a:r>
              <a:rPr lang="pt-BR" altLang="en-US" b="1" baseline="30000" dirty="0" smtClean="0"/>
              <a:t>3</a:t>
            </a:r>
            <a:r>
              <a:rPr lang="pt-BR" altLang="en-US" b="1" dirty="0" smtClean="0"/>
              <a:t> + n</a:t>
            </a:r>
            <a:r>
              <a:rPr lang="pt-BR" altLang="en-US" b="1" baseline="30000" dirty="0" smtClean="0"/>
              <a:t>2</a:t>
            </a:r>
            <a:r>
              <a:rPr lang="pt-BR" altLang="en-US" b="1" dirty="0" smtClean="0"/>
              <a:t> + 4, T(n) = O(n</a:t>
            </a:r>
            <a:r>
              <a:rPr lang="pt-BR" altLang="en-US" b="1" baseline="30000" dirty="0" smtClean="0"/>
              <a:t>3</a:t>
            </a:r>
            <a:r>
              <a:rPr lang="pt-BR" altLang="en-US" b="1" dirty="0" smtClean="0"/>
              <a:t>).</a:t>
            </a:r>
          </a:p>
          <a:p>
            <a:pPr eaLnBrk="1" hangingPunct="1">
              <a:buFont typeface="Wingdings 2" panose="05020102010507070707" pitchFamily="18" charset="2"/>
              <a:buNone/>
            </a:pPr>
            <a:r>
              <a:rPr lang="en-US" altLang="en-US" dirty="0" smtClean="0"/>
              <a:t>Proof.</a:t>
            </a:r>
          </a:p>
          <a:p>
            <a:pPr eaLnBrk="1" hangingPunct="1">
              <a:buFont typeface="Wingdings 2" panose="05020102010507070707" pitchFamily="18" charset="2"/>
              <a:buNone/>
            </a:pPr>
            <a:r>
              <a:rPr lang="en-US" altLang="en-US" dirty="0" smtClean="0"/>
              <a:t>	Let c = 20 and n</a:t>
            </a:r>
            <a:r>
              <a:rPr lang="en-US" altLang="en-US" baseline="-25000" dirty="0" smtClean="0"/>
              <a:t>0</a:t>
            </a:r>
            <a:r>
              <a:rPr lang="en-US" altLang="en-US" dirty="0" smtClean="0"/>
              <a:t> = 1.</a:t>
            </a:r>
          </a:p>
          <a:p>
            <a:pPr eaLnBrk="1" hangingPunct="1">
              <a:buFont typeface="Wingdings 2" panose="05020102010507070707" pitchFamily="18" charset="2"/>
              <a:buNone/>
            </a:pPr>
            <a:r>
              <a:rPr lang="en-US" altLang="en-US" dirty="0" smtClean="0"/>
              <a:t>	Must show that 0 ≤ f (n) and f (n) ≤ cg(n).</a:t>
            </a:r>
          </a:p>
          <a:p>
            <a:pPr eaLnBrk="1" hangingPunct="1">
              <a:buFont typeface="Wingdings 2" panose="05020102010507070707" pitchFamily="18" charset="2"/>
              <a:buNone/>
            </a:pPr>
            <a:r>
              <a:rPr lang="pt-BR" altLang="en-US" dirty="0" smtClean="0"/>
              <a:t>	0</a:t>
            </a:r>
            <a:r>
              <a:rPr lang="en-US" altLang="en-US" dirty="0" smtClean="0"/>
              <a:t>≤1</a:t>
            </a:r>
            <a:r>
              <a:rPr lang="pt-BR" altLang="en-US" dirty="0" smtClean="0"/>
              <a:t>5n</a:t>
            </a:r>
            <a:r>
              <a:rPr lang="pt-BR" altLang="en-US" baseline="30000" dirty="0" smtClean="0"/>
              <a:t>3</a:t>
            </a:r>
            <a:r>
              <a:rPr lang="pt-BR" altLang="en-US" dirty="0" smtClean="0"/>
              <a:t> + n</a:t>
            </a:r>
            <a:r>
              <a:rPr lang="pt-BR" altLang="en-US" baseline="30000" dirty="0" smtClean="0"/>
              <a:t>2</a:t>
            </a:r>
            <a:r>
              <a:rPr lang="pt-BR" altLang="en-US" dirty="0" smtClean="0"/>
              <a:t> + 4 for all n ≥ n</a:t>
            </a:r>
            <a:r>
              <a:rPr lang="pt-BR" altLang="en-US" baseline="-25000" dirty="0" smtClean="0"/>
              <a:t>0</a:t>
            </a:r>
            <a:r>
              <a:rPr lang="pt-BR" altLang="en-US" dirty="0" smtClean="0"/>
              <a:t> = 1.</a:t>
            </a:r>
          </a:p>
          <a:p>
            <a:pPr eaLnBrk="1" hangingPunct="1">
              <a:buFont typeface="Wingdings 2" panose="05020102010507070707" pitchFamily="18" charset="2"/>
              <a:buNone/>
            </a:pPr>
            <a:r>
              <a:rPr lang="pt-BR" altLang="en-US" dirty="0" smtClean="0"/>
              <a:t>	f (n) = 15n</a:t>
            </a:r>
            <a:r>
              <a:rPr lang="pt-BR" altLang="en-US" baseline="30000" dirty="0" smtClean="0"/>
              <a:t>3</a:t>
            </a:r>
            <a:r>
              <a:rPr lang="pt-BR" altLang="en-US" dirty="0" smtClean="0"/>
              <a:t> + n</a:t>
            </a:r>
            <a:r>
              <a:rPr lang="pt-BR" altLang="en-US" baseline="30000" dirty="0" smtClean="0"/>
              <a:t>2</a:t>
            </a:r>
            <a:r>
              <a:rPr lang="pt-BR" altLang="en-US" dirty="0" smtClean="0"/>
              <a:t> + 4 </a:t>
            </a:r>
            <a:r>
              <a:rPr lang="en-US" altLang="en-US" dirty="0" smtClean="0"/>
              <a:t>≤</a:t>
            </a:r>
            <a:r>
              <a:rPr lang="pt-BR" altLang="en-US" dirty="0" smtClean="0"/>
              <a:t> 20n</a:t>
            </a:r>
            <a:r>
              <a:rPr lang="pt-BR" altLang="en-US" baseline="30000" dirty="0" smtClean="0"/>
              <a:t>3</a:t>
            </a:r>
            <a:r>
              <a:rPr lang="pt-BR" altLang="en-US" dirty="0" smtClean="0"/>
              <a:t> (20g(n) = cg(n))</a:t>
            </a:r>
          </a:p>
          <a:p>
            <a:pPr>
              <a:buNone/>
            </a:pPr>
            <a:r>
              <a:rPr lang="pt-BR" altLang="en-US" dirty="0"/>
              <a:t> </a:t>
            </a:r>
            <a:r>
              <a:rPr lang="pt-BR" altLang="en-US" dirty="0" smtClean="0"/>
              <a:t>  As per defination of Big O, hence T(n) = </a:t>
            </a:r>
            <a:r>
              <a:rPr lang="pt-BR" altLang="en-US" b="1" dirty="0"/>
              <a:t>O(n</a:t>
            </a:r>
            <a:r>
              <a:rPr lang="pt-BR" altLang="en-US" b="1" baseline="30000" dirty="0"/>
              <a:t>3</a:t>
            </a:r>
            <a:r>
              <a:rPr lang="pt-BR" altLang="en-US" b="1" dirty="0"/>
              <a:t>)</a:t>
            </a:r>
            <a:endParaRPr lang="en-US" altLang="en-US" dirty="0" smtClean="0"/>
          </a:p>
        </p:txBody>
      </p:sp>
      <p:sp>
        <p:nvSpPr>
          <p:cNvPr id="5" name="Footer Placeholder 4"/>
          <p:cNvSpPr>
            <a:spLocks noGrp="1"/>
          </p:cNvSpPr>
          <p:nvPr>
            <p:ph type="ftr" sz="quarter" idx="11"/>
          </p:nvPr>
        </p:nvSpPr>
        <p:spPr/>
        <p:txBody>
          <a:bodyPr/>
          <a:lstStyle/>
          <a:p>
            <a:pPr>
              <a:defRPr/>
            </a:pPr>
            <a:r>
              <a:rPr lang="en-US" dirty="0" smtClean="0"/>
              <a:t>Ref Book: Thomas </a:t>
            </a:r>
            <a:r>
              <a:rPr lang="en-US" dirty="0" err="1" smtClean="0"/>
              <a:t>Cormen</a:t>
            </a:r>
            <a:endParaRPr lang="en-US" dirty="0"/>
          </a:p>
        </p:txBody>
      </p:sp>
    </p:spTree>
    <p:extLst>
      <p:ext uri="{BB962C8B-B14F-4D97-AF65-F5344CB8AC3E}">
        <p14:creationId xmlns:p14="http://schemas.microsoft.com/office/powerpoint/2010/main" val="1652224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6798" y="687956"/>
            <a:ext cx="10172901" cy="846305"/>
          </a:xfrm>
        </p:spPr>
        <p:txBody>
          <a:bodyPr>
            <a:noAutofit/>
          </a:bodyPr>
          <a:lstStyle/>
          <a:p>
            <a:pPr algn="ctr"/>
            <a:r>
              <a:rPr lang="en-US" sz="3200" b="1" dirty="0" smtClean="0">
                <a:latin typeface="Times New Roman" panose="02020603050405020304" pitchFamily="18" charset="0"/>
                <a:cs typeface="Times New Roman" panose="02020603050405020304" pitchFamily="18" charset="0"/>
              </a:rPr>
              <a:t>Module </a:t>
            </a:r>
            <a:r>
              <a:rPr lang="en-US" sz="3200" b="1" dirty="0">
                <a:latin typeface="Times New Roman" panose="02020603050405020304" pitchFamily="18" charset="0"/>
                <a:cs typeface="Times New Roman" panose="02020603050405020304" pitchFamily="18" charset="0"/>
              </a:rPr>
              <a:t>I - </a:t>
            </a:r>
            <a:r>
              <a:rPr lang="en-IN" sz="3200" b="1" dirty="0">
                <a:latin typeface="Times New Roman" panose="02020603050405020304" pitchFamily="18" charset="0"/>
                <a:cs typeface="Times New Roman" panose="02020603050405020304" pitchFamily="18" charset="0"/>
              </a:rPr>
              <a:t>Fundamentals of Algorithm</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701800"/>
            <a:ext cx="10058400" cy="4167294"/>
          </a:xfrm>
        </p:spPr>
        <p:txBody>
          <a:bodyPr>
            <a:normAutofit/>
          </a:bodyPr>
          <a:lstStyle/>
          <a:p>
            <a:r>
              <a:rPr lang="en-IN" sz="3200" dirty="0" smtClean="0">
                <a:latin typeface="Times New Roman" panose="02020603050405020304" pitchFamily="18" charset="0"/>
                <a:cs typeface="Times New Roman" panose="02020603050405020304" pitchFamily="18" charset="0"/>
              </a:rPr>
              <a:t>The </a:t>
            </a:r>
            <a:r>
              <a:rPr lang="en-IN" sz="3200" dirty="0">
                <a:latin typeface="Times New Roman" panose="02020603050405020304" pitchFamily="18" charset="0"/>
                <a:cs typeface="Times New Roman" panose="02020603050405020304" pitchFamily="18" charset="0"/>
              </a:rPr>
              <a:t>Role of Algorithms in Computing  Algorithmic specifications, </a:t>
            </a:r>
            <a:r>
              <a:rPr lang="en-IN" sz="3200" dirty="0" err="1">
                <a:latin typeface="Times New Roman" panose="02020603050405020304" pitchFamily="18" charset="0"/>
                <a:cs typeface="Times New Roman" panose="02020603050405020304" pitchFamily="18" charset="0"/>
              </a:rPr>
              <a:t>Analyzing</a:t>
            </a:r>
            <a:r>
              <a:rPr lang="en-IN" sz="3200" dirty="0">
                <a:latin typeface="Times New Roman" panose="02020603050405020304" pitchFamily="18" charset="0"/>
                <a:cs typeface="Times New Roman" panose="02020603050405020304" pitchFamily="18" charset="0"/>
              </a:rPr>
              <a:t> algorithm,   asymptotic notations, order of growth </a:t>
            </a:r>
            <a:endParaRPr lang="en-US"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Algorithm design strategy, Divide and conquer - Merge Sort,  Quick sort, Large Integer multiplication, solving recurrences </a:t>
            </a:r>
            <a:endParaRPr lang="en-US"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 ( substitution </a:t>
            </a:r>
            <a:r>
              <a:rPr lang="en-IN" sz="3200" dirty="0" smtClean="0">
                <a:latin typeface="Times New Roman" panose="02020603050405020304" pitchFamily="18" charset="0"/>
                <a:cs typeface="Times New Roman" panose="02020603050405020304" pitchFamily="18" charset="0"/>
              </a:rPr>
              <a:t>method </a:t>
            </a:r>
            <a:r>
              <a:rPr lang="en-IN" sz="3200" dirty="0">
                <a:latin typeface="Times New Roman" panose="02020603050405020304" pitchFamily="18" charset="0"/>
                <a:cs typeface="Times New Roman" panose="02020603050405020304" pitchFamily="18" charset="0"/>
              </a:rPr>
              <a:t>&amp; Master’s theorem </a:t>
            </a:r>
            <a:r>
              <a:rPr lang="en-IN"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Ref Book: Thomas Cormen</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27200" y="206353"/>
            <a:ext cx="1269598" cy="1200102"/>
          </a:xfrm>
          <a:prstGeom prst="rect">
            <a:avLst/>
          </a:prstGeom>
        </p:spPr>
      </p:pic>
    </p:spTree>
    <p:extLst>
      <p:ext uri="{BB962C8B-B14F-4D97-AF65-F5344CB8AC3E}">
        <p14:creationId xmlns:p14="http://schemas.microsoft.com/office/powerpoint/2010/main" val="24571343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ASYMPTOTICS </a:t>
            </a:r>
            <a:r>
              <a:rPr lang="en-US" dirty="0" smtClean="0">
                <a:latin typeface="Times New Roman" panose="02020603050405020304" pitchFamily="18" charset="0"/>
                <a:cs typeface="Times New Roman" panose="02020603050405020304" pitchFamily="18" charset="0"/>
              </a:rPr>
              <a:t>NOTATIONS</a:t>
            </a:r>
            <a:br>
              <a:rPr lang="en-US" dirty="0" smtClean="0">
                <a:latin typeface="Times New Roman" panose="02020603050405020304" pitchFamily="18" charset="0"/>
                <a:cs typeface="Times New Roman" panose="02020603050405020304" pitchFamily="18" charset="0"/>
              </a:rPr>
            </a:br>
            <a:r>
              <a:rPr lang="el-GR" b="1" dirty="0" smtClean="0">
                <a:latin typeface="Times New Roman" panose="02020603050405020304" pitchFamily="18" charset="0"/>
                <a:cs typeface="Times New Roman" panose="02020603050405020304" pitchFamily="18" charset="0"/>
              </a:rPr>
              <a:t>Ω</a:t>
            </a:r>
            <a:r>
              <a:rPr lang="el-GR"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notation</a:t>
            </a:r>
          </a:p>
        </p:txBody>
      </p:sp>
      <p:sp>
        <p:nvSpPr>
          <p:cNvPr id="3" name="Content Placeholder 2"/>
          <p:cNvSpPr>
            <a:spLocks noGrp="1"/>
          </p:cNvSpPr>
          <p:nvPr>
            <p:ph idx="1"/>
          </p:nvPr>
        </p:nvSpPr>
        <p:spPr/>
        <p:txBody>
          <a:bodyPr>
            <a:normAutofit/>
          </a:bodyPr>
          <a:lstStyle/>
          <a:p>
            <a:r>
              <a:rPr lang="en-US" b="1" i="1" dirty="0" smtClean="0">
                <a:latin typeface="Times New Roman" panose="02020603050405020304" pitchFamily="18" charset="0"/>
                <a:cs typeface="Times New Roman" panose="02020603050405020304" pitchFamily="18" charset="0"/>
              </a:rPr>
              <a:t>Asymptotic </a:t>
            </a:r>
            <a:r>
              <a:rPr lang="en-US" b="1" i="1" dirty="0">
                <a:latin typeface="Times New Roman" panose="02020603050405020304" pitchFamily="18" charset="0"/>
                <a:cs typeface="Times New Roman" panose="02020603050405020304" pitchFamily="18" charset="0"/>
              </a:rPr>
              <a:t>lower bound</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Ω (g(n)) represents a set of functions such that:</a:t>
            </a:r>
          </a:p>
          <a:p>
            <a:r>
              <a:rPr lang="el-GR" dirty="0">
                <a:latin typeface="Times New Roman" panose="02020603050405020304" pitchFamily="18" charset="0"/>
                <a:cs typeface="Times New Roman" panose="02020603050405020304" pitchFamily="18" charset="0"/>
              </a:rPr>
              <a:t>Ω(</a:t>
            </a:r>
            <a:r>
              <a:rPr lang="en-US" dirty="0">
                <a:latin typeface="Times New Roman" panose="02020603050405020304" pitchFamily="18" charset="0"/>
                <a:cs typeface="Times New Roman" panose="02020603050405020304" pitchFamily="18" charset="0"/>
              </a:rPr>
              <a:t>g(n)) = {f(n): there exist positive </a:t>
            </a:r>
          </a:p>
          <a:p>
            <a:pPr marL="800100" lvl="2" indent="0">
              <a:buNone/>
            </a:pPr>
            <a:r>
              <a:rPr lang="en-US" sz="2000" dirty="0">
                <a:latin typeface="Times New Roman" panose="02020603050405020304" pitchFamily="18" charset="0"/>
                <a:cs typeface="Times New Roman" panose="02020603050405020304" pitchFamily="18" charset="0"/>
              </a:rPr>
              <a:t>constants c and </a:t>
            </a:r>
            <a:r>
              <a:rPr lang="en-US" sz="2000" dirty="0" smtClean="0">
                <a:latin typeface="Times New Roman" panose="02020603050405020304" pitchFamily="18" charset="0"/>
                <a:cs typeface="Times New Roman" panose="02020603050405020304" pitchFamily="18" charset="0"/>
              </a:rPr>
              <a:t>n0 such </a:t>
            </a:r>
            <a:r>
              <a:rPr lang="en-US" sz="2000" dirty="0">
                <a:latin typeface="Times New Roman" panose="02020603050405020304" pitchFamily="18" charset="0"/>
                <a:cs typeface="Times New Roman" panose="02020603050405020304" pitchFamily="18" charset="0"/>
              </a:rPr>
              <a:t>that</a:t>
            </a:r>
          </a:p>
          <a:p>
            <a:pPr marL="800100" lvl="2" indent="0">
              <a:buNone/>
            </a:pPr>
            <a:r>
              <a:rPr lang="pt-BR" sz="2000" dirty="0">
                <a:latin typeface="Times New Roman" panose="02020603050405020304" pitchFamily="18" charset="0"/>
                <a:cs typeface="Times New Roman" panose="02020603050405020304" pitchFamily="18" charset="0"/>
              </a:rPr>
              <a:t>0 ≤ c g(n) ≤ f(n) for all n≥ n0} </a:t>
            </a:r>
            <a:endParaRPr lang="en-US" sz="2000" dirty="0">
              <a:latin typeface="Times New Roman" panose="02020603050405020304" pitchFamily="18" charset="0"/>
              <a:cs typeface="Times New Roman" panose="02020603050405020304" pitchFamily="18" charset="0"/>
            </a:endParaRPr>
          </a:p>
        </p:txBody>
      </p:sp>
      <p:pic>
        <p:nvPicPr>
          <p:cNvPr id="4" name="Picture 10" descr="graph_Omeg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7483" y="1859069"/>
            <a:ext cx="3800475" cy="4010025"/>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smtClean="0"/>
              <a:t>Ref Book: Thomas Cormen</a:t>
            </a:r>
            <a:endParaRPr lang="en-US"/>
          </a:p>
        </p:txBody>
      </p:sp>
    </p:spTree>
    <p:extLst>
      <p:ext uri="{BB962C8B-B14F-4D97-AF65-F5344CB8AC3E}">
        <p14:creationId xmlns:p14="http://schemas.microsoft.com/office/powerpoint/2010/main" val="8342812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lgn="ctr" eaLnBrk="1" hangingPunct="1"/>
            <a:r>
              <a:rPr lang="en-US" altLang="en-US" dirty="0" smtClean="0">
                <a:solidFill>
                  <a:schemeClr val="tx1"/>
                </a:solidFill>
                <a:latin typeface="Times New Roman" panose="02020603050405020304" pitchFamily="18" charset="0"/>
                <a:cs typeface="Times New Roman" panose="02020603050405020304" pitchFamily="18" charset="0"/>
              </a:rPr>
              <a:t>Big Omega - Example</a:t>
            </a:r>
          </a:p>
        </p:txBody>
      </p:sp>
      <p:sp>
        <p:nvSpPr>
          <p:cNvPr id="57347" name="Rectangle 3"/>
          <p:cNvSpPr>
            <a:spLocks noGrp="1" noChangeArrowheads="1"/>
          </p:cNvSpPr>
          <p:nvPr>
            <p:ph sz="quarter" idx="1"/>
          </p:nvPr>
        </p:nvSpPr>
        <p:spPr>
          <a:xfrm>
            <a:off x="914400" y="1828800"/>
            <a:ext cx="5227093" cy="4495800"/>
          </a:xfrm>
        </p:spPr>
        <p:txBody>
          <a:bodyPr>
            <a:normAutofit lnSpcReduction="10000"/>
          </a:bodyPr>
          <a:lstStyle/>
          <a:p>
            <a:pPr eaLnBrk="1" hangingPunct="1"/>
            <a:r>
              <a:rPr lang="en-US" altLang="en-US" dirty="0" smtClean="0"/>
              <a:t>Example 1 :</a:t>
            </a:r>
          </a:p>
          <a:p>
            <a:pPr eaLnBrk="1" hangingPunct="1"/>
            <a:r>
              <a:rPr lang="en-US" altLang="en-US" dirty="0" smtClean="0"/>
              <a:t>f(n) = n</a:t>
            </a:r>
            <a:r>
              <a:rPr lang="en-US" altLang="en-US" baseline="30000" dirty="0" smtClean="0"/>
              <a:t>2</a:t>
            </a:r>
            <a:r>
              <a:rPr lang="en-US" altLang="en-US" dirty="0" smtClean="0"/>
              <a:t>+ 5n</a:t>
            </a:r>
          </a:p>
          <a:p>
            <a:pPr eaLnBrk="1" hangingPunct="1"/>
            <a:r>
              <a:rPr lang="en-US" altLang="en-US" dirty="0" smtClean="0"/>
              <a:t>g(n) = n</a:t>
            </a:r>
            <a:r>
              <a:rPr lang="en-US" altLang="en-US" baseline="30000" dirty="0" smtClean="0"/>
              <a:t>2   </a:t>
            </a:r>
            <a:r>
              <a:rPr lang="en-US" altLang="en-US" dirty="0" smtClean="0"/>
              <a:t>……… c = 1</a:t>
            </a:r>
          </a:p>
          <a:p>
            <a:pPr lvl="1" eaLnBrk="1" hangingPunct="1">
              <a:buFont typeface="Wingdings" panose="05000000000000000000" pitchFamily="2" charset="2"/>
              <a:buNone/>
            </a:pPr>
            <a:r>
              <a:rPr lang="en-US" altLang="en-US" dirty="0" smtClean="0"/>
              <a:t>		n	 n</a:t>
            </a:r>
            <a:r>
              <a:rPr lang="en-US" altLang="en-US" baseline="30000" dirty="0" smtClean="0"/>
              <a:t>2</a:t>
            </a:r>
            <a:r>
              <a:rPr lang="en-US" altLang="en-US" dirty="0" smtClean="0"/>
              <a:t>+ 5n	 	c*n</a:t>
            </a:r>
            <a:r>
              <a:rPr lang="en-US" altLang="en-US" baseline="30000" dirty="0" smtClean="0"/>
              <a:t>2	</a:t>
            </a:r>
            <a:endParaRPr lang="en-US" altLang="en-US" dirty="0" smtClean="0"/>
          </a:p>
          <a:p>
            <a:pPr eaLnBrk="1" hangingPunct="1">
              <a:buFont typeface="Wingdings" panose="05000000000000000000" pitchFamily="2" charset="2"/>
              <a:buNone/>
            </a:pPr>
            <a:endParaRPr lang="en-US" altLang="en-US" baseline="30000" dirty="0" smtClean="0"/>
          </a:p>
          <a:p>
            <a:pPr eaLnBrk="1" hangingPunct="1">
              <a:buFont typeface="Wingdings" panose="05000000000000000000" pitchFamily="2" charset="2"/>
              <a:buNone/>
            </a:pPr>
            <a:r>
              <a:rPr lang="en-US" altLang="en-US" sz="2400" baseline="30000" dirty="0"/>
              <a:t>		</a:t>
            </a:r>
            <a:r>
              <a:rPr lang="en-US" altLang="en-US" baseline="30000" dirty="0" smtClean="0"/>
              <a:t>1	5		1</a:t>
            </a:r>
          </a:p>
          <a:p>
            <a:pPr eaLnBrk="1" hangingPunct="1">
              <a:buFont typeface="Wingdings" panose="05000000000000000000" pitchFamily="2" charset="2"/>
              <a:buNone/>
            </a:pPr>
            <a:r>
              <a:rPr lang="en-US" altLang="en-US" dirty="0"/>
              <a:t>		2	14		4		</a:t>
            </a:r>
          </a:p>
          <a:p>
            <a:pPr eaLnBrk="1" hangingPunct="1">
              <a:buFont typeface="Wingdings" panose="05000000000000000000" pitchFamily="2" charset="2"/>
              <a:buNone/>
            </a:pPr>
            <a:r>
              <a:rPr lang="en-US" altLang="en-US" dirty="0"/>
              <a:t>		5	50		25</a:t>
            </a:r>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r>
              <a:rPr lang="en-US" altLang="en-US" sz="2400" dirty="0"/>
              <a:t>f(n) &gt;= c g(n) for all n&gt; = n</a:t>
            </a:r>
            <a:r>
              <a:rPr lang="en-US" altLang="en-US" sz="2400" baseline="-25000" dirty="0"/>
              <a:t>0</a:t>
            </a:r>
            <a:r>
              <a:rPr lang="en-US" altLang="en-US" sz="2400" dirty="0"/>
              <a:t> where c=1 &amp; n</a:t>
            </a:r>
            <a:r>
              <a:rPr lang="en-US" altLang="en-US" sz="2400" baseline="-25000" dirty="0"/>
              <a:t>0</a:t>
            </a:r>
            <a:r>
              <a:rPr lang="en-US" altLang="en-US" sz="2400" dirty="0"/>
              <a:t> =1</a:t>
            </a:r>
          </a:p>
        </p:txBody>
      </p:sp>
      <p:sp>
        <p:nvSpPr>
          <p:cNvPr id="7" name="Footer Placeholder 6"/>
          <p:cNvSpPr>
            <a:spLocks noGrp="1"/>
          </p:cNvSpPr>
          <p:nvPr>
            <p:ph type="ftr" sz="quarter" idx="11"/>
          </p:nvPr>
        </p:nvSpPr>
        <p:spPr/>
        <p:txBody>
          <a:bodyPr/>
          <a:lstStyle/>
          <a:p>
            <a:pPr>
              <a:defRPr/>
            </a:pPr>
            <a:r>
              <a:rPr lang="en-US" smtClean="0"/>
              <a:t>Ref Book: Thomas Cormen</a:t>
            </a:r>
            <a:endParaRPr lang="en-US"/>
          </a:p>
        </p:txBody>
      </p:sp>
      <p:sp>
        <p:nvSpPr>
          <p:cNvPr id="57350" name="Line 4"/>
          <p:cNvSpPr>
            <a:spLocks noChangeShapeType="1"/>
          </p:cNvSpPr>
          <p:nvPr/>
        </p:nvSpPr>
        <p:spPr bwMode="auto">
          <a:xfrm>
            <a:off x="3686185" y="3200400"/>
            <a:ext cx="0" cy="1905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7351" name="Line 5"/>
          <p:cNvSpPr>
            <a:spLocks noChangeShapeType="1"/>
          </p:cNvSpPr>
          <p:nvPr/>
        </p:nvSpPr>
        <p:spPr bwMode="auto">
          <a:xfrm>
            <a:off x="5181600" y="3200400"/>
            <a:ext cx="0" cy="1905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 name="Content Placeholder 3"/>
          <p:cNvSpPr txBox="1">
            <a:spLocks/>
          </p:cNvSpPr>
          <p:nvPr/>
        </p:nvSpPr>
        <p:spPr>
          <a:xfrm>
            <a:off x="6429752" y="1828800"/>
            <a:ext cx="4593836" cy="431269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dirty="0"/>
              <a:t>Example 1 :</a:t>
            </a:r>
          </a:p>
          <a:p>
            <a:r>
              <a:rPr lang="pt-BR" altLang="en-US" dirty="0" smtClean="0"/>
              <a:t>Prove that if T(n) = 15n</a:t>
            </a:r>
            <a:r>
              <a:rPr lang="pt-BR" altLang="en-US" baseline="30000" dirty="0" smtClean="0"/>
              <a:t>3</a:t>
            </a:r>
            <a:r>
              <a:rPr lang="pt-BR" altLang="en-US" dirty="0" smtClean="0"/>
              <a:t> + n</a:t>
            </a:r>
            <a:r>
              <a:rPr lang="pt-BR" altLang="en-US" baseline="30000" dirty="0" smtClean="0"/>
              <a:t>2</a:t>
            </a:r>
            <a:r>
              <a:rPr lang="pt-BR" altLang="en-US" dirty="0" smtClean="0"/>
              <a:t> + 4, T(n) = </a:t>
            </a:r>
            <a:r>
              <a:rPr lang="en-US" altLang="en-US" dirty="0" smtClean="0"/>
              <a:t>Ω</a:t>
            </a:r>
            <a:r>
              <a:rPr lang="en-US" altLang="en-US" sz="2400" dirty="0" smtClean="0"/>
              <a:t> </a:t>
            </a:r>
            <a:r>
              <a:rPr lang="pt-BR" altLang="en-US" dirty="0" smtClean="0"/>
              <a:t>(n</a:t>
            </a:r>
            <a:r>
              <a:rPr lang="pt-BR" altLang="en-US" baseline="30000" dirty="0" smtClean="0"/>
              <a:t>3</a:t>
            </a:r>
            <a:r>
              <a:rPr lang="pt-BR" altLang="en-US" dirty="0" smtClean="0"/>
              <a:t>).</a:t>
            </a:r>
          </a:p>
          <a:p>
            <a:pPr>
              <a:buFont typeface="Wingdings 2" panose="05020102010507070707" pitchFamily="18" charset="2"/>
              <a:buNone/>
            </a:pPr>
            <a:r>
              <a:rPr lang="en-US" altLang="en-US" dirty="0" smtClean="0"/>
              <a:t>	Proof.</a:t>
            </a:r>
          </a:p>
          <a:p>
            <a:pPr>
              <a:buFont typeface="Wingdings 2" panose="05020102010507070707" pitchFamily="18" charset="2"/>
              <a:buNone/>
            </a:pPr>
            <a:r>
              <a:rPr lang="en-US" altLang="en-US" dirty="0" smtClean="0"/>
              <a:t>	Let c = 15 and n</a:t>
            </a:r>
            <a:r>
              <a:rPr lang="en-US" altLang="en-US" baseline="-25000" dirty="0" smtClean="0"/>
              <a:t>0</a:t>
            </a:r>
            <a:r>
              <a:rPr lang="en-US" altLang="en-US" dirty="0" smtClean="0"/>
              <a:t> = 1.</a:t>
            </a:r>
          </a:p>
          <a:p>
            <a:pPr>
              <a:buFont typeface="Wingdings 2" panose="05020102010507070707" pitchFamily="18" charset="2"/>
              <a:buNone/>
            </a:pPr>
            <a:r>
              <a:rPr lang="en-US" altLang="en-US" dirty="0" smtClean="0"/>
              <a:t>	Must show that 0 ≤ cg(n) and cg(n) ≤ f (n).</a:t>
            </a:r>
          </a:p>
          <a:p>
            <a:pPr>
              <a:buFont typeface="Wingdings 2" panose="05020102010507070707" pitchFamily="18" charset="2"/>
              <a:buNone/>
            </a:pPr>
            <a:r>
              <a:rPr lang="pt-BR" altLang="en-US" dirty="0" smtClean="0"/>
              <a:t>	0 </a:t>
            </a:r>
            <a:r>
              <a:rPr lang="en-US" altLang="en-US" dirty="0" smtClean="0"/>
              <a:t>≤</a:t>
            </a:r>
            <a:r>
              <a:rPr lang="pt-BR" altLang="en-US" dirty="0" smtClean="0"/>
              <a:t> 15n</a:t>
            </a:r>
            <a:r>
              <a:rPr lang="pt-BR" altLang="en-US" baseline="30000" dirty="0" smtClean="0"/>
              <a:t>3</a:t>
            </a:r>
            <a:r>
              <a:rPr lang="pt-BR" altLang="en-US" dirty="0" smtClean="0"/>
              <a:t> for all n ≥ n</a:t>
            </a:r>
            <a:r>
              <a:rPr lang="pt-BR" altLang="en-US" baseline="-25000" dirty="0" smtClean="0"/>
              <a:t>0</a:t>
            </a:r>
            <a:r>
              <a:rPr lang="pt-BR" altLang="en-US" dirty="0" smtClean="0"/>
              <a:t> = 1.</a:t>
            </a:r>
          </a:p>
          <a:p>
            <a:pPr>
              <a:buFont typeface="Wingdings 2" panose="05020102010507070707" pitchFamily="18" charset="2"/>
              <a:buNone/>
            </a:pPr>
            <a:r>
              <a:rPr lang="pt-BR" altLang="en-US" dirty="0" smtClean="0"/>
              <a:t>	cg(n) = 15n</a:t>
            </a:r>
            <a:r>
              <a:rPr lang="pt-BR" altLang="en-US" baseline="30000" dirty="0" smtClean="0"/>
              <a:t>3</a:t>
            </a:r>
            <a:r>
              <a:rPr lang="pt-BR" altLang="en-US" dirty="0" smtClean="0"/>
              <a:t> </a:t>
            </a:r>
            <a:r>
              <a:rPr lang="en-US" altLang="en-US" dirty="0" smtClean="0"/>
              <a:t>≤</a:t>
            </a:r>
            <a:r>
              <a:rPr lang="pt-BR" altLang="en-US" dirty="0" smtClean="0"/>
              <a:t> 15n</a:t>
            </a:r>
            <a:r>
              <a:rPr lang="pt-BR" altLang="en-US" baseline="30000" dirty="0" smtClean="0"/>
              <a:t>3</a:t>
            </a:r>
            <a:r>
              <a:rPr lang="pt-BR" altLang="en-US" dirty="0" smtClean="0"/>
              <a:t> + n</a:t>
            </a:r>
            <a:r>
              <a:rPr lang="pt-BR" altLang="en-US" baseline="30000" dirty="0" smtClean="0"/>
              <a:t>2</a:t>
            </a:r>
            <a:r>
              <a:rPr lang="pt-BR" altLang="en-US" dirty="0" smtClean="0"/>
              <a:t> + 4 = f (n)</a:t>
            </a:r>
            <a:endParaRPr lang="en-US" altLang="en-US" dirty="0" smtClean="0"/>
          </a:p>
        </p:txBody>
      </p:sp>
    </p:spTree>
    <p:extLst>
      <p:ext uri="{BB962C8B-B14F-4D97-AF65-F5344CB8AC3E}">
        <p14:creationId xmlns:p14="http://schemas.microsoft.com/office/powerpoint/2010/main" val="281957152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ASYMPTOTICS </a:t>
            </a:r>
            <a:r>
              <a:rPr lang="en-US" dirty="0" smtClean="0"/>
              <a:t>NOTATIONS</a:t>
            </a:r>
            <a:br>
              <a:rPr lang="en-US" dirty="0" smtClean="0"/>
            </a:br>
            <a:r>
              <a:rPr lang="el-GR" b="1" dirty="0" smtClean="0"/>
              <a:t>Θ</a:t>
            </a:r>
            <a:r>
              <a:rPr lang="el-GR" dirty="0" smtClean="0"/>
              <a:t>-</a:t>
            </a:r>
            <a:r>
              <a:rPr lang="en-US" dirty="0"/>
              <a:t>notation</a:t>
            </a:r>
          </a:p>
        </p:txBody>
      </p:sp>
      <p:sp>
        <p:nvSpPr>
          <p:cNvPr id="3" name="Content Placeholder 2"/>
          <p:cNvSpPr>
            <a:spLocks noGrp="1"/>
          </p:cNvSpPr>
          <p:nvPr>
            <p:ph idx="1"/>
          </p:nvPr>
        </p:nvSpPr>
        <p:spPr/>
        <p:txBody>
          <a:bodyPr>
            <a:normAutofit/>
          </a:bodyPr>
          <a:lstStyle/>
          <a:p>
            <a:endParaRPr lang="en-US" dirty="0">
              <a:latin typeface="Times New Roman" panose="02020603050405020304" pitchFamily="18" charset="0"/>
              <a:cs typeface="Times New Roman" panose="02020603050405020304" pitchFamily="18" charset="0"/>
            </a:endParaRPr>
          </a:p>
          <a:p>
            <a:r>
              <a:rPr lang="en-US" b="1" i="1" dirty="0">
                <a:latin typeface="Times New Roman" panose="02020603050405020304" pitchFamily="18" charset="0"/>
                <a:cs typeface="Times New Roman" panose="02020603050405020304" pitchFamily="18" charset="0"/>
              </a:rPr>
              <a:t>Asymptotic tight bound</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Θ (g(n)) represents a set of functions such that:</a:t>
            </a:r>
          </a:p>
          <a:p>
            <a:r>
              <a:rPr lang="el-GR" dirty="0">
                <a:latin typeface="Times New Roman" panose="02020603050405020304" pitchFamily="18" charset="0"/>
                <a:cs typeface="Times New Roman" panose="02020603050405020304" pitchFamily="18" charset="0"/>
              </a:rPr>
              <a:t>Θ (</a:t>
            </a:r>
            <a:r>
              <a:rPr lang="en-US" dirty="0">
                <a:latin typeface="Times New Roman" panose="02020603050405020304" pitchFamily="18" charset="0"/>
                <a:cs typeface="Times New Roman" panose="02020603050405020304" pitchFamily="18" charset="0"/>
              </a:rPr>
              <a:t>g(n)) = {f(n): there exist positive </a:t>
            </a:r>
          </a:p>
          <a:p>
            <a:pPr marL="800100" lvl="2" indent="0">
              <a:buNone/>
            </a:pPr>
            <a:r>
              <a:rPr lang="en-US" sz="2000" dirty="0">
                <a:latin typeface="Times New Roman" panose="02020603050405020304" pitchFamily="18" charset="0"/>
                <a:cs typeface="Times New Roman" panose="02020603050405020304" pitchFamily="18" charset="0"/>
              </a:rPr>
              <a:t>constants c1, c2, and n0such </a:t>
            </a:r>
          </a:p>
          <a:p>
            <a:pPr marL="800100" lvl="2" indent="0">
              <a:buNone/>
            </a:pPr>
            <a:r>
              <a:rPr lang="pt-BR" sz="2000" dirty="0">
                <a:latin typeface="Times New Roman" panose="02020603050405020304" pitchFamily="18" charset="0"/>
                <a:cs typeface="Times New Roman" panose="02020603050405020304" pitchFamily="18" charset="0"/>
              </a:rPr>
              <a:t>that 0 ≤ c1g(n) ≤ f(n) ≤ c2g(n) </a:t>
            </a:r>
          </a:p>
          <a:p>
            <a:pPr marL="800100" lvl="2" indent="0">
              <a:buNone/>
            </a:pPr>
            <a:r>
              <a:rPr lang="en-US" sz="2000" dirty="0">
                <a:latin typeface="Times New Roman" panose="02020603050405020304" pitchFamily="18" charset="0"/>
                <a:cs typeface="Times New Roman" panose="02020603050405020304" pitchFamily="18" charset="0"/>
              </a:rPr>
              <a:t>for all n≥ </a:t>
            </a:r>
            <a:r>
              <a:rPr lang="en-US" sz="2000" dirty="0" smtClean="0">
                <a:latin typeface="Times New Roman" panose="02020603050405020304" pitchFamily="18" charset="0"/>
                <a:cs typeface="Times New Roman" panose="02020603050405020304" pitchFamily="18" charset="0"/>
              </a:rPr>
              <a:t>n0 } </a:t>
            </a:r>
            <a:endParaRPr lang="en-US" sz="2000" dirty="0">
              <a:latin typeface="Times New Roman" panose="02020603050405020304" pitchFamily="18" charset="0"/>
              <a:cs typeface="Times New Roman" panose="02020603050405020304" pitchFamily="18" charset="0"/>
            </a:endParaRPr>
          </a:p>
        </p:txBody>
      </p:sp>
      <p:pic>
        <p:nvPicPr>
          <p:cNvPr id="4" name="Picture 21" descr="graph_th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4006" y="1737360"/>
            <a:ext cx="3790879" cy="3931227"/>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smtClean="0"/>
              <a:t>Ref Book: Thomas Cormen</a:t>
            </a:r>
            <a:endParaRPr lang="en-US"/>
          </a:p>
        </p:txBody>
      </p:sp>
    </p:spTree>
    <p:extLst>
      <p:ext uri="{BB962C8B-B14F-4D97-AF65-F5344CB8AC3E}">
        <p14:creationId xmlns:p14="http://schemas.microsoft.com/office/powerpoint/2010/main" val="5407905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lgn="ctr"/>
            <a:r>
              <a:rPr lang="en-US" altLang="en-US" dirty="0">
                <a:solidFill>
                  <a:schemeClr val="tx1"/>
                </a:solidFill>
                <a:latin typeface="Times New Roman" panose="02020603050405020304" pitchFamily="18" charset="0"/>
                <a:cs typeface="Times New Roman" panose="02020603050405020304" pitchFamily="18" charset="0"/>
              </a:rPr>
              <a:t>Theta Example</a:t>
            </a:r>
            <a:endParaRPr lang="en-US" altLang="en-US" dirty="0" smtClean="0">
              <a:solidFill>
                <a:schemeClr val="tx1"/>
              </a:solidFill>
              <a:latin typeface="Times New Roman" panose="02020603050405020304" pitchFamily="18" charset="0"/>
              <a:cs typeface="Times New Roman" panose="02020603050405020304" pitchFamily="18" charset="0"/>
            </a:endParaRPr>
          </a:p>
        </p:txBody>
      </p:sp>
      <p:sp>
        <p:nvSpPr>
          <p:cNvPr id="60419" name="Rectangle 3"/>
          <p:cNvSpPr>
            <a:spLocks noGrp="1" noChangeArrowheads="1"/>
          </p:cNvSpPr>
          <p:nvPr>
            <p:ph sz="quarter" idx="1"/>
          </p:nvPr>
        </p:nvSpPr>
        <p:spPr>
          <a:xfrm>
            <a:off x="1282890" y="1869742"/>
            <a:ext cx="9080310" cy="4339989"/>
          </a:xfrm>
        </p:spPr>
        <p:txBody>
          <a:bodyPr>
            <a:normAutofit fontScale="85000" lnSpcReduction="20000"/>
          </a:bodyPr>
          <a:lstStyle/>
          <a:p>
            <a:pPr eaLnBrk="1" hangingPunct="1">
              <a:lnSpc>
                <a:spcPct val="80000"/>
              </a:lnSpc>
            </a:pPr>
            <a:r>
              <a:rPr lang="en-US" altLang="en-US" sz="2400" dirty="0">
                <a:latin typeface="Times New Roman" panose="02020603050405020304" pitchFamily="18" charset="0"/>
                <a:cs typeface="Times New Roman" panose="02020603050405020304" pitchFamily="18" charset="0"/>
              </a:rPr>
              <a:t>f(N) = Θ(g(N)) </a:t>
            </a:r>
            <a:r>
              <a:rPr lang="en-US" altLang="en-US" sz="2400" dirty="0" err="1">
                <a:latin typeface="Times New Roman" panose="02020603050405020304" pitchFamily="18" charset="0"/>
                <a:cs typeface="Times New Roman" panose="02020603050405020304" pitchFamily="18" charset="0"/>
              </a:rPr>
              <a:t>iff</a:t>
            </a:r>
            <a:r>
              <a:rPr lang="en-US" altLang="en-US" sz="2400" dirty="0">
                <a:latin typeface="Times New Roman" panose="02020603050405020304" pitchFamily="18" charset="0"/>
                <a:cs typeface="Times New Roman" panose="02020603050405020304" pitchFamily="18" charset="0"/>
              </a:rPr>
              <a:t> f(N) = O(g(N)) and f(N) = Ω(g(N))</a:t>
            </a:r>
          </a:p>
          <a:p>
            <a:pPr eaLnBrk="1" hangingPunct="1">
              <a:lnSpc>
                <a:spcPct val="80000"/>
              </a:lnSpc>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It can be read as “f(N) has order exactly g(N)”.</a:t>
            </a:r>
          </a:p>
          <a:p>
            <a:pPr eaLnBrk="1" hangingPunct="1">
              <a:lnSpc>
                <a:spcPct val="80000"/>
              </a:lnSpc>
              <a:buFont typeface="Wingdings" panose="05000000000000000000" pitchFamily="2" charset="2"/>
              <a:buNone/>
            </a:pPr>
            <a:endParaRPr lang="en-US" altLang="en-US" sz="2400" dirty="0">
              <a:latin typeface="Times New Roman" panose="02020603050405020304" pitchFamily="18" charset="0"/>
              <a:cs typeface="Times New Roman" panose="02020603050405020304" pitchFamily="18" charset="0"/>
            </a:endParaRPr>
          </a:p>
          <a:p>
            <a:pPr eaLnBrk="1" hangingPunct="1">
              <a:lnSpc>
                <a:spcPct val="80000"/>
              </a:lnSpc>
            </a:pPr>
            <a:r>
              <a:rPr lang="en-US" altLang="en-US" sz="2400" dirty="0">
                <a:latin typeface="Times New Roman" panose="02020603050405020304" pitchFamily="18" charset="0"/>
                <a:cs typeface="Times New Roman" panose="02020603050405020304" pitchFamily="18" charset="0"/>
              </a:rPr>
              <a:t>The growth rate of f(N) equals the growth rate of g(N). The</a:t>
            </a:r>
          </a:p>
          <a:p>
            <a:pPr eaLnBrk="1" hangingPunct="1">
              <a:lnSpc>
                <a:spcPct val="80000"/>
              </a:lnSpc>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growth rate of f(N) is the same as the growth rate of g(N)</a:t>
            </a:r>
          </a:p>
          <a:p>
            <a:pPr eaLnBrk="1" hangingPunct="1">
              <a:lnSpc>
                <a:spcPct val="80000"/>
              </a:lnSpc>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for large N.</a:t>
            </a:r>
          </a:p>
          <a:p>
            <a:pPr eaLnBrk="1" hangingPunct="1">
              <a:lnSpc>
                <a:spcPct val="80000"/>
              </a:lnSpc>
              <a:buFont typeface="Wingdings" panose="05000000000000000000" pitchFamily="2" charset="2"/>
              <a:buNone/>
            </a:pPr>
            <a:endParaRPr lang="en-US" altLang="en-US" sz="2400" dirty="0">
              <a:latin typeface="Times New Roman" panose="02020603050405020304" pitchFamily="18" charset="0"/>
              <a:cs typeface="Times New Roman" panose="02020603050405020304" pitchFamily="18" charset="0"/>
            </a:endParaRPr>
          </a:p>
          <a:p>
            <a:pPr eaLnBrk="1" hangingPunct="1">
              <a:lnSpc>
                <a:spcPct val="80000"/>
              </a:lnSpc>
            </a:pPr>
            <a:r>
              <a:rPr lang="en-US" altLang="en-US" sz="2400" dirty="0">
                <a:latin typeface="Times New Roman" panose="02020603050405020304" pitchFamily="18" charset="0"/>
                <a:cs typeface="Times New Roman" panose="02020603050405020304" pitchFamily="18" charset="0"/>
              </a:rPr>
              <a:t>Theta means the bound is the tightest possible.</a:t>
            </a:r>
          </a:p>
          <a:p>
            <a:pPr eaLnBrk="1" hangingPunct="1">
              <a:lnSpc>
                <a:spcPct val="80000"/>
              </a:lnSpc>
            </a:pPr>
            <a:endParaRPr lang="en-US" altLang="en-US" sz="2400" dirty="0">
              <a:latin typeface="Times New Roman" panose="02020603050405020304" pitchFamily="18" charset="0"/>
              <a:cs typeface="Times New Roman" panose="02020603050405020304" pitchFamily="18" charset="0"/>
            </a:endParaRPr>
          </a:p>
          <a:p>
            <a:pPr eaLnBrk="1" hangingPunct="1">
              <a:lnSpc>
                <a:spcPct val="80000"/>
              </a:lnSpc>
            </a:pPr>
            <a:r>
              <a:rPr lang="en-US" altLang="en-US" sz="2400" dirty="0">
                <a:latin typeface="Times New Roman" panose="02020603050405020304" pitchFamily="18" charset="0"/>
                <a:cs typeface="Times New Roman" panose="02020603050405020304" pitchFamily="18" charset="0"/>
              </a:rPr>
              <a:t>If T(N) is a polynomial of degree k, T(N) = Θ(</a:t>
            </a:r>
            <a:r>
              <a:rPr lang="en-US" altLang="en-US" sz="2400" dirty="0" err="1">
                <a:latin typeface="Times New Roman" panose="02020603050405020304" pitchFamily="18" charset="0"/>
                <a:cs typeface="Times New Roman" panose="02020603050405020304" pitchFamily="18" charset="0"/>
              </a:rPr>
              <a:t>N</a:t>
            </a:r>
            <a:r>
              <a:rPr lang="en-US" altLang="en-US" sz="2400" b="1" baseline="30000" dirty="0" err="1">
                <a:latin typeface="Times New Roman" panose="02020603050405020304" pitchFamily="18" charset="0"/>
                <a:cs typeface="Times New Roman" panose="02020603050405020304" pitchFamily="18" charset="0"/>
              </a:rPr>
              <a:t>k</a:t>
            </a:r>
            <a:r>
              <a:rPr lang="en-US" altLang="en-US" sz="2400" dirty="0">
                <a:latin typeface="Times New Roman" panose="02020603050405020304" pitchFamily="18" charset="0"/>
                <a:cs typeface="Times New Roman" panose="02020603050405020304" pitchFamily="18" charset="0"/>
              </a:rPr>
              <a:t>).</a:t>
            </a:r>
          </a:p>
          <a:p>
            <a:pPr eaLnBrk="1" hangingPunct="1">
              <a:lnSpc>
                <a:spcPct val="80000"/>
              </a:lnSpc>
            </a:pPr>
            <a:endParaRPr lang="en-US" altLang="en-US" sz="2400" dirty="0">
              <a:latin typeface="Times New Roman" panose="02020603050405020304" pitchFamily="18" charset="0"/>
              <a:cs typeface="Times New Roman" panose="02020603050405020304" pitchFamily="18" charset="0"/>
            </a:endParaRPr>
          </a:p>
          <a:p>
            <a:pPr eaLnBrk="1" hangingPunct="1">
              <a:lnSpc>
                <a:spcPct val="80000"/>
              </a:lnSpc>
            </a:pPr>
            <a:r>
              <a:rPr lang="en-US" altLang="en-US" sz="2400" dirty="0">
                <a:latin typeface="Times New Roman" panose="02020603050405020304" pitchFamily="18" charset="0"/>
                <a:cs typeface="Times New Roman" panose="02020603050405020304" pitchFamily="18" charset="0"/>
              </a:rPr>
              <a:t>For logarithmic functions, T(</a:t>
            </a:r>
            <a:r>
              <a:rPr lang="en-US" altLang="en-US" sz="2400" dirty="0" err="1">
                <a:latin typeface="Times New Roman" panose="02020603050405020304" pitchFamily="18" charset="0"/>
                <a:cs typeface="Times New Roman" panose="02020603050405020304" pitchFamily="18" charset="0"/>
              </a:rPr>
              <a:t>log</a:t>
            </a:r>
            <a:r>
              <a:rPr lang="en-US" altLang="en-US" sz="2400" b="1" baseline="-25000" dirty="0" err="1">
                <a:latin typeface="Times New Roman" panose="02020603050405020304" pitchFamily="18" charset="0"/>
                <a:cs typeface="Times New Roman" panose="02020603050405020304" pitchFamily="18" charset="0"/>
              </a:rPr>
              <a:t>m</a:t>
            </a:r>
            <a:r>
              <a:rPr lang="en-US" altLang="en-US" sz="2400" dirty="0">
                <a:latin typeface="Times New Roman" panose="02020603050405020304" pitchFamily="18" charset="0"/>
                <a:cs typeface="Times New Roman" panose="02020603050405020304" pitchFamily="18" charset="0"/>
              </a:rPr>
              <a:t> N) = Θ(log N).</a:t>
            </a:r>
          </a:p>
        </p:txBody>
      </p:sp>
      <p:sp>
        <p:nvSpPr>
          <p:cNvPr id="2" name="Footer Placeholder 1"/>
          <p:cNvSpPr>
            <a:spLocks noGrp="1"/>
          </p:cNvSpPr>
          <p:nvPr>
            <p:ph type="ftr" sz="quarter" idx="11"/>
          </p:nvPr>
        </p:nvSpPr>
        <p:spPr/>
        <p:txBody>
          <a:bodyPr/>
          <a:lstStyle/>
          <a:p>
            <a:r>
              <a:rPr lang="en-US" smtClean="0"/>
              <a:t>Ref Book: Thomas Cormen</a:t>
            </a:r>
            <a:endParaRPr lang="en-US"/>
          </a:p>
        </p:txBody>
      </p:sp>
    </p:spTree>
    <p:extLst>
      <p:ext uri="{BB962C8B-B14F-4D97-AF65-F5344CB8AC3E}">
        <p14:creationId xmlns:p14="http://schemas.microsoft.com/office/powerpoint/2010/main" val="125124006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normAutofit/>
          </a:bodyPr>
          <a:lstStyle/>
          <a:p>
            <a:pPr algn="ctr" eaLnBrk="1" hangingPunct="1"/>
            <a:r>
              <a:rPr lang="en-US" altLang="en-US" sz="4000" dirty="0">
                <a:solidFill>
                  <a:schemeClr val="tx1"/>
                </a:solidFill>
                <a:latin typeface="Times New Roman" panose="02020603050405020304" pitchFamily="18" charset="0"/>
                <a:cs typeface="Times New Roman" panose="02020603050405020304" pitchFamily="18" charset="0"/>
              </a:rPr>
              <a:t>o notation (Little oh)</a:t>
            </a:r>
            <a:endParaRPr lang="en-US" altLang="en-US" sz="4000" dirty="0" smtClean="0">
              <a:solidFill>
                <a:schemeClr val="tx1"/>
              </a:solidFill>
              <a:latin typeface="Times New Roman" panose="02020603050405020304" pitchFamily="18" charset="0"/>
              <a:cs typeface="Times New Roman" panose="02020603050405020304" pitchFamily="18" charset="0"/>
            </a:endParaRPr>
          </a:p>
        </p:txBody>
      </p:sp>
      <p:sp>
        <p:nvSpPr>
          <p:cNvPr id="66563" name="Content Placeholder 3"/>
          <p:cNvSpPr>
            <a:spLocks noGrp="1"/>
          </p:cNvSpPr>
          <p:nvPr>
            <p:ph sz="quarter" idx="1"/>
          </p:nvPr>
        </p:nvSpPr>
        <p:spPr>
          <a:xfrm>
            <a:off x="1460310" y="2133601"/>
            <a:ext cx="8869553" cy="3965574"/>
          </a:xfrm>
        </p:spPr>
        <p:txBody>
          <a:bodyPr/>
          <a:lstStyle/>
          <a:p>
            <a:pPr eaLnBrk="1" hangingPunct="1"/>
            <a:r>
              <a:rPr lang="en-US" altLang="en-US" dirty="0" smtClean="0"/>
              <a:t>The function </a:t>
            </a:r>
            <a:r>
              <a:rPr lang="en-US" altLang="en-US" i="1" dirty="0" smtClean="0"/>
              <a:t>f(n)</a:t>
            </a:r>
            <a:r>
              <a:rPr lang="en-US" altLang="en-US" dirty="0" smtClean="0"/>
              <a:t> = o(</a:t>
            </a:r>
            <a:r>
              <a:rPr lang="en-US" altLang="en-US" i="1" dirty="0" smtClean="0"/>
              <a:t>g(n)</a:t>
            </a:r>
            <a:r>
              <a:rPr lang="en-US" altLang="en-US" dirty="0" smtClean="0"/>
              <a:t>) </a:t>
            </a:r>
            <a:r>
              <a:rPr lang="en-US" altLang="en-US" dirty="0" err="1" smtClean="0"/>
              <a:t>iff</a:t>
            </a:r>
            <a:r>
              <a:rPr lang="en-US" altLang="en-US" dirty="0" smtClean="0"/>
              <a:t> </a:t>
            </a:r>
          </a:p>
          <a:p>
            <a:pPr eaLnBrk="1" hangingPunct="1"/>
            <a:endParaRPr lang="en-US" altLang="en-US" dirty="0" smtClean="0"/>
          </a:p>
          <a:p>
            <a:pPr eaLnBrk="1" hangingPunct="1"/>
            <a:endParaRPr lang="en-US" altLang="en-US" dirty="0" smtClean="0"/>
          </a:p>
          <a:p>
            <a:pPr eaLnBrk="1" hangingPunct="1"/>
            <a:r>
              <a:rPr lang="en-US" altLang="en-US" sz="2800" b="1" i="1" dirty="0">
                <a:sym typeface="Symbol" panose="05050102010706020507" pitchFamily="18" charset="2"/>
              </a:rPr>
              <a:t>o</a:t>
            </a:r>
            <a:r>
              <a:rPr lang="en-US" altLang="en-US" sz="2800" b="1" dirty="0"/>
              <a:t>(</a:t>
            </a:r>
            <a:r>
              <a:rPr lang="en-US" altLang="en-US" sz="2800" b="1" i="1" dirty="0"/>
              <a:t>g</a:t>
            </a:r>
            <a:r>
              <a:rPr lang="en-US" altLang="en-US" sz="2800" b="1" dirty="0"/>
              <a:t>(</a:t>
            </a:r>
            <a:r>
              <a:rPr lang="en-US" altLang="en-US" sz="2800" b="1" i="1" dirty="0"/>
              <a:t>n</a:t>
            </a:r>
            <a:r>
              <a:rPr lang="en-US" altLang="en-US" sz="2800" b="1" dirty="0"/>
              <a:t>))</a:t>
            </a:r>
            <a:r>
              <a:rPr lang="en-US" altLang="en-US" sz="2800" dirty="0"/>
              <a:t> = {</a:t>
            </a:r>
            <a:r>
              <a:rPr lang="en-US" altLang="en-US" sz="2800" i="1" dirty="0"/>
              <a:t>f</a:t>
            </a:r>
            <a:r>
              <a:rPr lang="en-US" altLang="en-US" sz="2800" dirty="0"/>
              <a:t>(</a:t>
            </a:r>
            <a:r>
              <a:rPr lang="en-US" altLang="en-US" sz="2800" i="1" dirty="0"/>
              <a:t>n</a:t>
            </a:r>
            <a:r>
              <a:rPr lang="en-US" altLang="en-US" sz="2800" dirty="0"/>
              <a:t>): </a:t>
            </a:r>
            <a:r>
              <a:rPr lang="en-US" altLang="en-US" sz="2800" b="1" dirty="0">
                <a:sym typeface="Symbol" panose="05050102010706020507" pitchFamily="18" charset="2"/>
              </a:rPr>
              <a:t></a:t>
            </a:r>
            <a:r>
              <a:rPr lang="en-US" altLang="en-US" sz="2800" dirty="0">
                <a:sym typeface="Symbol" panose="05050102010706020507" pitchFamily="18" charset="2"/>
              </a:rPr>
              <a:t> </a:t>
            </a:r>
            <a:r>
              <a:rPr lang="en-US" altLang="en-US" sz="2800" b="1" i="1" dirty="0"/>
              <a:t>c</a:t>
            </a:r>
            <a:r>
              <a:rPr lang="en-US" altLang="en-US" sz="2800" b="1" dirty="0"/>
              <a:t> &gt; 0</a:t>
            </a:r>
            <a:r>
              <a:rPr lang="en-US" altLang="en-US" sz="2800" dirty="0"/>
              <a:t>, </a:t>
            </a:r>
            <a:r>
              <a:rPr lang="en-US" altLang="en-US" sz="2800" b="1" dirty="0">
                <a:sym typeface="Symbol" panose="05050102010706020507" pitchFamily="18" charset="2"/>
              </a:rPr>
              <a:t></a:t>
            </a:r>
            <a:r>
              <a:rPr lang="en-US" altLang="en-US" sz="2800" dirty="0"/>
              <a:t> </a:t>
            </a:r>
            <a:r>
              <a:rPr lang="en-US" altLang="en-US" sz="2800" b="1" i="1" dirty="0"/>
              <a:t>n</a:t>
            </a:r>
            <a:r>
              <a:rPr lang="en-US" altLang="en-US" sz="2800" b="1" baseline="-25000" dirty="0"/>
              <a:t>0</a:t>
            </a:r>
            <a:r>
              <a:rPr lang="en-US" altLang="en-US" sz="2800" b="1" dirty="0"/>
              <a:t> &gt; 0</a:t>
            </a:r>
            <a:r>
              <a:rPr lang="en-US" altLang="en-US" sz="2800" dirty="0"/>
              <a:t> such that </a:t>
            </a:r>
            <a:br>
              <a:rPr lang="en-US" altLang="en-US" sz="2800" dirty="0"/>
            </a:br>
            <a:r>
              <a:rPr lang="en-US" altLang="en-US" sz="2800" dirty="0"/>
              <a:t>		</a:t>
            </a:r>
            <a:r>
              <a:rPr lang="en-US" altLang="en-US" sz="2800" b="1" dirty="0">
                <a:sym typeface="Symbol" panose="05050102010706020507" pitchFamily="18" charset="2"/>
              </a:rPr>
              <a:t></a:t>
            </a:r>
            <a:r>
              <a:rPr lang="en-US" altLang="en-US" sz="2800" dirty="0"/>
              <a:t> </a:t>
            </a:r>
            <a:r>
              <a:rPr lang="en-US" altLang="en-US" sz="2800" i="1" dirty="0"/>
              <a:t>n </a:t>
            </a:r>
            <a:r>
              <a:rPr lang="en-US" altLang="en-US" sz="2800" dirty="0">
                <a:sym typeface="Symbol" panose="05050102010706020507" pitchFamily="18" charset="2"/>
              </a:rPr>
              <a:t></a:t>
            </a:r>
            <a:r>
              <a:rPr lang="en-US" altLang="en-US" sz="2800" i="1" baseline="-25000" dirty="0"/>
              <a:t>  </a:t>
            </a:r>
            <a:r>
              <a:rPr lang="en-US" altLang="en-US" sz="2800" i="1" dirty="0"/>
              <a:t>n</a:t>
            </a:r>
            <a:r>
              <a:rPr lang="en-US" altLang="en-US" sz="2800" baseline="-25000" dirty="0"/>
              <a:t>0</a:t>
            </a:r>
            <a:r>
              <a:rPr lang="en-US" altLang="en-US" sz="2800" i="1" dirty="0"/>
              <a:t>, </a:t>
            </a:r>
            <a:r>
              <a:rPr lang="en-US" altLang="en-US" sz="2400" dirty="0"/>
              <a:t>we have</a:t>
            </a:r>
            <a:r>
              <a:rPr lang="en-US" altLang="en-US" sz="2800" i="1" baseline="-25000" dirty="0"/>
              <a:t> </a:t>
            </a:r>
            <a:r>
              <a:rPr lang="en-US" altLang="en-US" sz="2800" dirty="0"/>
              <a:t>0 </a:t>
            </a:r>
            <a:r>
              <a:rPr lang="en-US" altLang="en-US" sz="2800" dirty="0">
                <a:sym typeface="Symbol" panose="05050102010706020507" pitchFamily="18" charset="2"/>
              </a:rPr>
              <a:t></a:t>
            </a:r>
            <a:r>
              <a:rPr lang="en-US" altLang="en-US" sz="2800" dirty="0"/>
              <a:t>  </a:t>
            </a:r>
            <a:r>
              <a:rPr lang="en-US" altLang="en-US" sz="2800" i="1" dirty="0"/>
              <a:t>f</a:t>
            </a:r>
            <a:r>
              <a:rPr lang="en-US" altLang="en-US" sz="2800" dirty="0"/>
              <a:t>(</a:t>
            </a:r>
            <a:r>
              <a:rPr lang="en-US" altLang="en-US" sz="2800" i="1" dirty="0"/>
              <a:t>n</a:t>
            </a:r>
            <a:r>
              <a:rPr lang="en-US" altLang="en-US" sz="2800" dirty="0"/>
              <a:t>)</a:t>
            </a:r>
            <a:r>
              <a:rPr lang="en-US" altLang="en-US" sz="2800" i="1" dirty="0"/>
              <a:t> </a:t>
            </a:r>
            <a:r>
              <a:rPr lang="en-US" altLang="en-US" sz="2800" dirty="0">
                <a:sym typeface="Symbol" panose="05050102010706020507" pitchFamily="18" charset="2"/>
              </a:rPr>
              <a:t>&lt;</a:t>
            </a:r>
            <a:r>
              <a:rPr lang="en-US" altLang="en-US" sz="2800" dirty="0"/>
              <a:t> </a:t>
            </a:r>
            <a:r>
              <a:rPr lang="en-US" altLang="en-US" sz="2800" i="1" dirty="0"/>
              <a:t>cg</a:t>
            </a:r>
            <a:r>
              <a:rPr lang="en-US" altLang="en-US" sz="2800" dirty="0"/>
              <a:t>(</a:t>
            </a:r>
            <a:r>
              <a:rPr lang="en-US" altLang="en-US" sz="2800" i="1" dirty="0"/>
              <a:t>n</a:t>
            </a:r>
            <a:r>
              <a:rPr lang="en-US" altLang="en-US" sz="2800" dirty="0"/>
              <a:t>)}.</a:t>
            </a:r>
          </a:p>
          <a:p>
            <a:pPr eaLnBrk="1" hangingPunct="1"/>
            <a:endParaRPr lang="en-US" altLang="en-US" sz="2800" dirty="0">
              <a:solidFill>
                <a:schemeClr val="hlink"/>
              </a:solidFill>
            </a:endParaRPr>
          </a:p>
          <a:p>
            <a:pPr eaLnBrk="1" hangingPunct="1"/>
            <a:r>
              <a:rPr lang="en-US" altLang="en-US" dirty="0" smtClean="0"/>
              <a:t>Example: The function 3n + 2 = o(n</a:t>
            </a:r>
            <a:r>
              <a:rPr lang="en-US" altLang="en-US" baseline="30000" dirty="0" smtClean="0"/>
              <a:t>2</a:t>
            </a:r>
            <a:r>
              <a:rPr lang="en-US" altLang="en-US" dirty="0" smtClean="0"/>
              <a:t>) as</a:t>
            </a:r>
          </a:p>
        </p:txBody>
      </p:sp>
      <p:graphicFrame>
        <p:nvGraphicFramePr>
          <p:cNvPr id="66566" name="Object 2"/>
          <p:cNvGraphicFramePr>
            <a:graphicFrameLocks noChangeAspect="1"/>
          </p:cNvGraphicFramePr>
          <p:nvPr/>
        </p:nvGraphicFramePr>
        <p:xfrm>
          <a:off x="4572000" y="2133601"/>
          <a:ext cx="1600200" cy="733425"/>
        </p:xfrm>
        <a:graphic>
          <a:graphicData uri="http://schemas.openxmlformats.org/presentationml/2006/ole">
            <mc:AlternateContent xmlns:mc="http://schemas.openxmlformats.org/markup-compatibility/2006">
              <mc:Choice xmlns:v="urn:schemas-microsoft-com:vml" Requires="v">
                <p:oleObj spid="_x0000_s3344" name="Equation" r:id="rId3" imgW="914400" imgH="419100" progId="Equation.3">
                  <p:embed/>
                </p:oleObj>
              </mc:Choice>
              <mc:Fallback>
                <p:oleObj name="Equation" r:id="rId3" imgW="9144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133601"/>
                        <a:ext cx="16002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67" name="Object 3"/>
          <p:cNvGraphicFramePr>
            <a:graphicFrameLocks noChangeAspect="1"/>
          </p:cNvGraphicFramePr>
          <p:nvPr>
            <p:extLst>
              <p:ext uri="{D42A27DB-BD31-4B8C-83A1-F6EECF244321}">
                <p14:modId xmlns:p14="http://schemas.microsoft.com/office/powerpoint/2010/main" val="3008418326"/>
              </p:ext>
            </p:extLst>
          </p:nvPr>
        </p:nvGraphicFramePr>
        <p:xfrm>
          <a:off x="5611504" y="5181725"/>
          <a:ext cx="1676400" cy="731837"/>
        </p:xfrm>
        <a:graphic>
          <a:graphicData uri="http://schemas.openxmlformats.org/presentationml/2006/ole">
            <mc:AlternateContent xmlns:mc="http://schemas.openxmlformats.org/markup-compatibility/2006">
              <mc:Choice xmlns:v="urn:schemas-microsoft-com:vml" Requires="v">
                <p:oleObj spid="_x0000_s3345" name="Equation" r:id="rId5" imgW="901309" imgH="393529" progId="Equation.3">
                  <p:embed/>
                </p:oleObj>
              </mc:Choice>
              <mc:Fallback>
                <p:oleObj name="Equation" r:id="rId5" imgW="901309"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11504" y="5181725"/>
                        <a:ext cx="16764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Ref Book: Thomas Cormen</a:t>
            </a:r>
            <a:endParaRPr lang="en-US"/>
          </a:p>
        </p:txBody>
      </p:sp>
    </p:spTree>
    <p:extLst>
      <p:ext uri="{BB962C8B-B14F-4D97-AF65-F5344CB8AC3E}">
        <p14:creationId xmlns:p14="http://schemas.microsoft.com/office/powerpoint/2010/main" val="27393484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algn="ctr" eaLnBrk="1" hangingPunct="1"/>
            <a:r>
              <a:rPr lang="el-GR" altLang="en-US" dirty="0" smtClean="0">
                <a:solidFill>
                  <a:schemeClr val="tx1"/>
                </a:solidFill>
                <a:latin typeface="Times New Roman" panose="02020603050405020304" pitchFamily="18" charset="0"/>
                <a:cs typeface="Times New Roman" panose="02020603050405020304" pitchFamily="18" charset="0"/>
              </a:rPr>
              <a:t>ω</a:t>
            </a:r>
            <a:r>
              <a:rPr lang="en-US" altLang="en-US" dirty="0" smtClean="0">
                <a:solidFill>
                  <a:schemeClr val="tx1"/>
                </a:solidFill>
                <a:latin typeface="Times New Roman" panose="02020603050405020304" pitchFamily="18" charset="0"/>
                <a:cs typeface="Times New Roman" panose="02020603050405020304" pitchFamily="18" charset="0"/>
              </a:rPr>
              <a:t> notation (</a:t>
            </a:r>
            <a:r>
              <a:rPr lang="en-US" altLang="en-US" sz="3600" dirty="0">
                <a:solidFill>
                  <a:schemeClr val="tx1"/>
                </a:solidFill>
                <a:latin typeface="Times New Roman" panose="02020603050405020304" pitchFamily="18" charset="0"/>
                <a:cs typeface="Times New Roman" panose="02020603050405020304" pitchFamily="18" charset="0"/>
              </a:rPr>
              <a:t>Little</a:t>
            </a:r>
            <a:r>
              <a:rPr lang="en-US" altLang="en-US" sz="3200" dirty="0">
                <a:solidFill>
                  <a:schemeClr val="tx1"/>
                </a:solidFill>
                <a:latin typeface="Times New Roman" panose="02020603050405020304" pitchFamily="18" charset="0"/>
                <a:cs typeface="Times New Roman" panose="02020603050405020304" pitchFamily="18" charset="0"/>
              </a:rPr>
              <a:t> </a:t>
            </a:r>
            <a:r>
              <a:rPr lang="en-US" altLang="en-US" sz="3600" dirty="0">
                <a:solidFill>
                  <a:schemeClr val="tx1"/>
                </a:solidFill>
                <a:latin typeface="Times New Roman" panose="02020603050405020304" pitchFamily="18" charset="0"/>
                <a:cs typeface="Times New Roman" panose="02020603050405020304" pitchFamily="18" charset="0"/>
              </a:rPr>
              <a:t>omega</a:t>
            </a:r>
            <a:r>
              <a:rPr lang="en-US" altLang="en-US" sz="3200" dirty="0">
                <a:solidFill>
                  <a:schemeClr val="tx1"/>
                </a:solidFill>
                <a:latin typeface="Times New Roman" panose="02020603050405020304" pitchFamily="18" charset="0"/>
                <a:cs typeface="Times New Roman" panose="02020603050405020304" pitchFamily="18" charset="0"/>
              </a:rPr>
              <a:t>)</a:t>
            </a:r>
            <a:endParaRPr lang="en-US" altLang="en-US" dirty="0" smtClean="0">
              <a:solidFill>
                <a:schemeClr val="tx1"/>
              </a:solidFill>
              <a:latin typeface="Times New Roman" panose="02020603050405020304" pitchFamily="18" charset="0"/>
              <a:cs typeface="Times New Roman" panose="02020603050405020304" pitchFamily="18" charset="0"/>
            </a:endParaRPr>
          </a:p>
        </p:txBody>
      </p:sp>
      <p:sp>
        <p:nvSpPr>
          <p:cNvPr id="67587" name="Content Placeholder 3"/>
          <p:cNvSpPr>
            <a:spLocks noGrp="1"/>
          </p:cNvSpPr>
          <p:nvPr>
            <p:ph sz="quarter" idx="1"/>
          </p:nvPr>
        </p:nvSpPr>
        <p:spPr>
          <a:xfrm>
            <a:off x="1097280" y="1887785"/>
            <a:ext cx="8504238" cy="4572000"/>
          </a:xfrm>
        </p:spPr>
        <p:txBody>
          <a:bodyPr/>
          <a:lstStyle/>
          <a:p>
            <a:pPr eaLnBrk="1" hangingPunct="1"/>
            <a:r>
              <a:rPr lang="en-US" altLang="en-US" dirty="0" smtClean="0"/>
              <a:t>The function </a:t>
            </a:r>
            <a:r>
              <a:rPr lang="en-US" altLang="en-US" i="1" dirty="0" smtClean="0"/>
              <a:t>f(n) = </a:t>
            </a:r>
            <a:r>
              <a:rPr lang="el-GR" altLang="en-US" dirty="0" smtClean="0"/>
              <a:t>ω</a:t>
            </a:r>
            <a:r>
              <a:rPr lang="en-US" altLang="en-US" dirty="0" smtClean="0"/>
              <a:t>(</a:t>
            </a:r>
            <a:r>
              <a:rPr lang="en-US" altLang="en-US" i="1" dirty="0" smtClean="0"/>
              <a:t>g(n)</a:t>
            </a:r>
            <a:r>
              <a:rPr lang="en-US" altLang="en-US" dirty="0" smtClean="0"/>
              <a:t>) </a:t>
            </a:r>
            <a:r>
              <a:rPr lang="en-US" altLang="en-US" dirty="0" err="1" smtClean="0"/>
              <a:t>iff</a:t>
            </a:r>
            <a:endParaRPr lang="en-US" altLang="en-US" dirty="0" smtClean="0"/>
          </a:p>
          <a:p>
            <a:pPr eaLnBrk="1" hangingPunct="1"/>
            <a:endParaRPr lang="en-US" altLang="en-US" dirty="0" smtClean="0"/>
          </a:p>
          <a:p>
            <a:pPr eaLnBrk="1" hangingPunct="1"/>
            <a:endParaRPr lang="en-US" altLang="en-US" dirty="0" smtClean="0"/>
          </a:p>
          <a:p>
            <a:pPr eaLnBrk="1" hangingPunct="1"/>
            <a:r>
              <a:rPr lang="en-US" altLang="en-US" dirty="0" smtClean="0"/>
              <a:t> </a:t>
            </a:r>
            <a:r>
              <a:rPr lang="en-US" altLang="en-US" sz="3600" i="1" dirty="0">
                <a:latin typeface="Symbol" panose="05050102010706020507" pitchFamily="18" charset="2"/>
                <a:sym typeface="Symbol" panose="05050102010706020507" pitchFamily="18" charset="2"/>
              </a:rPr>
              <a:t>w</a:t>
            </a:r>
            <a:r>
              <a:rPr lang="en-US" altLang="en-US" sz="2400" b="1" dirty="0"/>
              <a:t>(</a:t>
            </a:r>
            <a:r>
              <a:rPr lang="en-US" altLang="en-US" sz="2400" b="1" i="1" dirty="0"/>
              <a:t>g</a:t>
            </a:r>
            <a:r>
              <a:rPr lang="en-US" altLang="en-US" sz="2400" b="1" dirty="0"/>
              <a:t>(</a:t>
            </a:r>
            <a:r>
              <a:rPr lang="en-US" altLang="en-US" sz="2400" b="1" i="1" dirty="0"/>
              <a:t>n</a:t>
            </a:r>
            <a:r>
              <a:rPr lang="en-US" altLang="en-US" sz="2400" b="1" dirty="0"/>
              <a:t>))</a:t>
            </a:r>
            <a:r>
              <a:rPr lang="en-US" altLang="en-US" sz="2400" dirty="0"/>
              <a:t> = {</a:t>
            </a:r>
            <a:r>
              <a:rPr lang="en-US" altLang="en-US" sz="2400" i="1" dirty="0"/>
              <a:t>f</a:t>
            </a:r>
            <a:r>
              <a:rPr lang="en-US" altLang="en-US" sz="2400" dirty="0"/>
              <a:t>(</a:t>
            </a:r>
            <a:r>
              <a:rPr lang="en-US" altLang="en-US" sz="2400" i="1" dirty="0"/>
              <a:t>n</a:t>
            </a:r>
            <a:r>
              <a:rPr lang="en-US" altLang="en-US" sz="2400" dirty="0"/>
              <a:t>): </a:t>
            </a:r>
            <a:r>
              <a:rPr lang="en-US" altLang="en-US" sz="2400" b="1" dirty="0">
                <a:sym typeface="Symbol" panose="05050102010706020507" pitchFamily="18" charset="2"/>
              </a:rPr>
              <a:t></a:t>
            </a:r>
            <a:r>
              <a:rPr lang="en-US" altLang="en-US" sz="2400" dirty="0">
                <a:sym typeface="Symbol" panose="05050102010706020507" pitchFamily="18" charset="2"/>
              </a:rPr>
              <a:t> </a:t>
            </a:r>
            <a:r>
              <a:rPr lang="en-US" altLang="en-US" sz="2400" b="1" i="1" dirty="0"/>
              <a:t>c</a:t>
            </a:r>
            <a:r>
              <a:rPr lang="en-US" altLang="en-US" sz="2400" b="1" dirty="0"/>
              <a:t> &gt; 0</a:t>
            </a:r>
            <a:r>
              <a:rPr lang="en-US" altLang="en-US" sz="2400" dirty="0"/>
              <a:t>, </a:t>
            </a:r>
            <a:r>
              <a:rPr lang="en-US" altLang="en-US" sz="2400" b="1" dirty="0">
                <a:sym typeface="Symbol" panose="05050102010706020507" pitchFamily="18" charset="2"/>
              </a:rPr>
              <a:t></a:t>
            </a:r>
            <a:r>
              <a:rPr lang="en-US" altLang="en-US" sz="2400" dirty="0"/>
              <a:t> </a:t>
            </a:r>
            <a:r>
              <a:rPr lang="en-US" altLang="en-US" sz="2400" b="1" i="1" dirty="0"/>
              <a:t>n</a:t>
            </a:r>
            <a:r>
              <a:rPr lang="en-US" altLang="en-US" sz="2400" b="1" baseline="-25000" dirty="0"/>
              <a:t>0</a:t>
            </a:r>
            <a:r>
              <a:rPr lang="en-US" altLang="en-US" sz="2400" b="1" dirty="0"/>
              <a:t> &gt; 0</a:t>
            </a:r>
            <a:r>
              <a:rPr lang="en-US" altLang="en-US" sz="2400" dirty="0"/>
              <a:t> such that </a:t>
            </a:r>
            <a:br>
              <a:rPr lang="en-US" altLang="en-US" sz="2400" dirty="0"/>
            </a:br>
            <a:r>
              <a:rPr lang="en-US" altLang="en-US" sz="2400" dirty="0"/>
              <a:t>		</a:t>
            </a:r>
            <a:r>
              <a:rPr lang="en-US" altLang="en-US" sz="2400" b="1" dirty="0">
                <a:sym typeface="Symbol" panose="05050102010706020507" pitchFamily="18" charset="2"/>
              </a:rPr>
              <a:t></a:t>
            </a:r>
            <a:r>
              <a:rPr lang="en-US" altLang="en-US" sz="2400" dirty="0"/>
              <a:t> </a:t>
            </a:r>
            <a:r>
              <a:rPr lang="en-US" altLang="en-US" sz="2400" i="1" dirty="0"/>
              <a:t>n </a:t>
            </a:r>
            <a:r>
              <a:rPr lang="en-US" altLang="en-US" sz="2400" dirty="0">
                <a:sym typeface="Symbol" panose="05050102010706020507" pitchFamily="18" charset="2"/>
              </a:rPr>
              <a:t></a:t>
            </a:r>
            <a:r>
              <a:rPr lang="en-US" altLang="en-US" sz="2400" i="1" baseline="-25000" dirty="0"/>
              <a:t>  </a:t>
            </a:r>
            <a:r>
              <a:rPr lang="en-US" altLang="en-US" sz="2400" i="1" dirty="0"/>
              <a:t>n</a:t>
            </a:r>
            <a:r>
              <a:rPr lang="en-US" altLang="en-US" sz="2400" baseline="-25000" dirty="0"/>
              <a:t>0</a:t>
            </a:r>
            <a:r>
              <a:rPr lang="en-US" altLang="en-US" sz="2400" i="1" dirty="0"/>
              <a:t>, </a:t>
            </a:r>
            <a:r>
              <a:rPr lang="en-US" altLang="en-US" dirty="0"/>
              <a:t>we have</a:t>
            </a:r>
            <a:r>
              <a:rPr lang="en-US" altLang="en-US" sz="2400" i="1" baseline="-25000" dirty="0"/>
              <a:t> </a:t>
            </a:r>
            <a:r>
              <a:rPr lang="en-US" altLang="en-US" sz="2400" dirty="0"/>
              <a:t>0 </a:t>
            </a:r>
            <a:r>
              <a:rPr lang="en-US" altLang="en-US" sz="2400" dirty="0">
                <a:sym typeface="Symbol" panose="05050102010706020507" pitchFamily="18" charset="2"/>
              </a:rPr>
              <a:t></a:t>
            </a:r>
            <a:r>
              <a:rPr lang="en-US" altLang="en-US" sz="2400" dirty="0"/>
              <a:t> </a:t>
            </a:r>
            <a:r>
              <a:rPr lang="en-US" altLang="en-US" sz="2400" i="1" dirty="0"/>
              <a:t>cg</a:t>
            </a:r>
            <a:r>
              <a:rPr lang="en-US" altLang="en-US" sz="2400" dirty="0"/>
              <a:t>(</a:t>
            </a:r>
            <a:r>
              <a:rPr lang="en-US" altLang="en-US" sz="2400" i="1" dirty="0"/>
              <a:t>n</a:t>
            </a:r>
            <a:r>
              <a:rPr lang="en-US" altLang="en-US" sz="2400" dirty="0"/>
              <a:t>) </a:t>
            </a:r>
            <a:r>
              <a:rPr lang="en-US" altLang="en-US" sz="2400" dirty="0">
                <a:sym typeface="Symbol" panose="05050102010706020507" pitchFamily="18" charset="2"/>
              </a:rPr>
              <a:t>&lt; </a:t>
            </a:r>
            <a:r>
              <a:rPr lang="en-US" altLang="en-US" sz="2400" dirty="0"/>
              <a:t> </a:t>
            </a:r>
            <a:r>
              <a:rPr lang="en-US" altLang="en-US" sz="2400" i="1" dirty="0"/>
              <a:t>f</a:t>
            </a:r>
            <a:r>
              <a:rPr lang="en-US" altLang="en-US" sz="2400" dirty="0"/>
              <a:t>(</a:t>
            </a:r>
            <a:r>
              <a:rPr lang="en-US" altLang="en-US" sz="2400" i="1" dirty="0"/>
              <a:t>n</a:t>
            </a:r>
            <a:r>
              <a:rPr lang="en-US" altLang="en-US" sz="2400" dirty="0"/>
              <a:t>)}.</a:t>
            </a:r>
          </a:p>
          <a:p>
            <a:pPr eaLnBrk="1" hangingPunct="1">
              <a:buFont typeface="Wingdings 2" panose="05020102010507070707" pitchFamily="18" charset="2"/>
              <a:buNone/>
            </a:pPr>
            <a:endParaRPr lang="en-US" altLang="en-US" dirty="0" smtClean="0"/>
          </a:p>
        </p:txBody>
      </p:sp>
      <p:graphicFrame>
        <p:nvGraphicFramePr>
          <p:cNvPr id="67590" name="Object 2"/>
          <p:cNvGraphicFramePr>
            <a:graphicFrameLocks noChangeAspect="1"/>
          </p:cNvGraphicFramePr>
          <p:nvPr/>
        </p:nvGraphicFramePr>
        <p:xfrm>
          <a:off x="4800600" y="2209800"/>
          <a:ext cx="1752600" cy="876300"/>
        </p:xfrm>
        <a:graphic>
          <a:graphicData uri="http://schemas.openxmlformats.org/presentationml/2006/ole">
            <mc:AlternateContent xmlns:mc="http://schemas.openxmlformats.org/markup-compatibility/2006">
              <mc:Choice xmlns:v="urn:schemas-microsoft-com:vml" Requires="v">
                <p:oleObj spid="_x0000_s4233" name="Equation" r:id="rId3" imgW="838200" imgH="419100" progId="Equation.3">
                  <p:embed/>
                </p:oleObj>
              </mc:Choice>
              <mc:Fallback>
                <p:oleObj name="Equation" r:id="rId3" imgW="8382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209800"/>
                        <a:ext cx="17526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Ref Book: Thomas Cormen</a:t>
            </a:r>
            <a:endParaRPr lang="en-US"/>
          </a:p>
        </p:txBody>
      </p:sp>
    </p:spTree>
    <p:extLst>
      <p:ext uri="{BB962C8B-B14F-4D97-AF65-F5344CB8AC3E}">
        <p14:creationId xmlns:p14="http://schemas.microsoft.com/office/powerpoint/2010/main" val="16025512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Asymptotic Notations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a:t>It is a way to compare “sizes” of functions</a:t>
            </a:r>
          </a:p>
          <a:p>
            <a:r>
              <a:rPr lang="en-US" b="1" dirty="0"/>
              <a:t>O-notation ------------------</a:t>
            </a:r>
            <a:r>
              <a:rPr lang="en-US" dirty="0"/>
              <a:t>Less than equal to (</a:t>
            </a:r>
            <a:r>
              <a:rPr lang="en-US" b="1" i="1" dirty="0"/>
              <a:t>“</a:t>
            </a:r>
            <a:r>
              <a:rPr lang="en-US" dirty="0"/>
              <a:t>≤</a:t>
            </a:r>
            <a:r>
              <a:rPr lang="en-US" b="1" i="1" dirty="0"/>
              <a:t>”</a:t>
            </a:r>
            <a:r>
              <a:rPr lang="en-US" dirty="0"/>
              <a:t>)</a:t>
            </a:r>
          </a:p>
          <a:p>
            <a:r>
              <a:rPr lang="el-GR" dirty="0"/>
              <a:t>Θ</a:t>
            </a:r>
            <a:r>
              <a:rPr lang="el-GR" b="1" dirty="0"/>
              <a:t>-</a:t>
            </a:r>
            <a:r>
              <a:rPr lang="en-US" b="1" dirty="0"/>
              <a:t>notation ------------------</a:t>
            </a:r>
            <a:r>
              <a:rPr lang="en-US" dirty="0"/>
              <a:t>Equal to (“=“)</a:t>
            </a:r>
          </a:p>
          <a:p>
            <a:r>
              <a:rPr lang="en-US" dirty="0"/>
              <a:t>Ω</a:t>
            </a:r>
            <a:r>
              <a:rPr lang="en-US" b="1" dirty="0"/>
              <a:t>-notation ------------------</a:t>
            </a:r>
            <a:r>
              <a:rPr lang="en-US" dirty="0"/>
              <a:t>Greater than equal to (</a:t>
            </a:r>
            <a:r>
              <a:rPr lang="en-US" b="1" i="1" dirty="0"/>
              <a:t>“</a:t>
            </a:r>
            <a:r>
              <a:rPr lang="en-US" dirty="0"/>
              <a:t>≥</a:t>
            </a:r>
            <a:r>
              <a:rPr lang="en-US" b="1" i="1" dirty="0"/>
              <a:t>”</a:t>
            </a:r>
            <a:r>
              <a:rPr lang="en-US" dirty="0"/>
              <a:t>) </a:t>
            </a:r>
            <a:endParaRPr lang="en-US" dirty="0" smtClean="0"/>
          </a:p>
          <a:p>
            <a:pPr algn="ctr"/>
            <a:r>
              <a:rPr lang="en-US" sz="2400" b="1" dirty="0" smtClean="0">
                <a:latin typeface="Times New Roman" panose="02020603050405020304" pitchFamily="18" charset="0"/>
                <a:cs typeface="Times New Roman" panose="02020603050405020304" pitchFamily="18" charset="0"/>
              </a:rPr>
              <a:t>O ≈ </a:t>
            </a:r>
            <a:r>
              <a:rPr lang="en-US" sz="2400" b="1" dirty="0">
                <a:latin typeface="Times New Roman" panose="02020603050405020304" pitchFamily="18" charset="0"/>
                <a:cs typeface="Times New Roman" panose="02020603050405020304" pitchFamily="18" charset="0"/>
              </a:rPr>
              <a:t>≤</a:t>
            </a:r>
          </a:p>
          <a:p>
            <a:pPr algn="ctr"/>
            <a:r>
              <a:rPr lang="el-GR" sz="2400" b="1" dirty="0" smtClean="0">
                <a:latin typeface="Times New Roman" panose="02020603050405020304" pitchFamily="18" charset="0"/>
                <a:cs typeface="Times New Roman" panose="02020603050405020304" pitchFamily="18" charset="0"/>
              </a:rPr>
              <a:t>Ω</a:t>
            </a:r>
            <a:r>
              <a:rPr lang="en-US" sz="2400" b="1" dirty="0" smtClean="0">
                <a:latin typeface="Times New Roman" panose="02020603050405020304" pitchFamily="18" charset="0"/>
                <a:cs typeface="Times New Roman" panose="02020603050405020304" pitchFamily="18" charset="0"/>
              </a:rPr>
              <a:t> </a:t>
            </a:r>
            <a:r>
              <a:rPr lang="el-GR" sz="2400" b="1" dirty="0" smtClean="0">
                <a:latin typeface="Times New Roman" panose="02020603050405020304" pitchFamily="18" charset="0"/>
                <a:cs typeface="Times New Roman" panose="02020603050405020304" pitchFamily="18" charset="0"/>
              </a:rPr>
              <a:t>≈ </a:t>
            </a:r>
            <a:r>
              <a:rPr lang="el-GR" sz="2400" b="1" dirty="0">
                <a:latin typeface="Times New Roman" panose="02020603050405020304" pitchFamily="18" charset="0"/>
                <a:cs typeface="Times New Roman" panose="02020603050405020304" pitchFamily="18" charset="0"/>
              </a:rPr>
              <a:t>≥</a:t>
            </a:r>
          </a:p>
          <a:p>
            <a:pPr algn="ctr"/>
            <a:r>
              <a:rPr lang="el-GR" sz="2400" b="1" dirty="0">
                <a:latin typeface="Times New Roman" panose="02020603050405020304" pitchFamily="18" charset="0"/>
                <a:cs typeface="Times New Roman" panose="02020603050405020304" pitchFamily="18" charset="0"/>
              </a:rPr>
              <a:t>Θ ≈ =</a:t>
            </a:r>
          </a:p>
          <a:p>
            <a:pPr algn="ctr"/>
            <a:r>
              <a:rPr lang="en-US" sz="2400" b="1" dirty="0">
                <a:latin typeface="Times New Roman" panose="02020603050405020304" pitchFamily="18" charset="0"/>
                <a:cs typeface="Times New Roman" panose="02020603050405020304" pitchFamily="18" charset="0"/>
              </a:rPr>
              <a:t>o </a:t>
            </a:r>
            <a:r>
              <a:rPr lang="en-US" sz="2400" b="1" dirty="0" smtClean="0">
                <a:latin typeface="Times New Roman" panose="02020603050405020304" pitchFamily="18" charset="0"/>
                <a:cs typeface="Times New Roman" panose="02020603050405020304" pitchFamily="18" charset="0"/>
              </a:rPr>
              <a:t> ≈ </a:t>
            </a:r>
            <a:r>
              <a:rPr lang="en-US" sz="2400" b="1" dirty="0">
                <a:latin typeface="Times New Roman" panose="02020603050405020304" pitchFamily="18" charset="0"/>
                <a:cs typeface="Times New Roman" panose="02020603050405020304" pitchFamily="18" charset="0"/>
              </a:rPr>
              <a:t>&lt;</a:t>
            </a:r>
          </a:p>
          <a:p>
            <a:pPr algn="ctr"/>
            <a:r>
              <a:rPr lang="el-GR" sz="2400" b="1" dirty="0">
                <a:latin typeface="Times New Roman" panose="02020603050405020304" pitchFamily="18" charset="0"/>
                <a:cs typeface="Times New Roman" panose="02020603050405020304" pitchFamily="18" charset="0"/>
              </a:rPr>
              <a:t>ω </a:t>
            </a:r>
            <a:r>
              <a:rPr lang="en-US" sz="2400" b="1" dirty="0" smtClean="0">
                <a:latin typeface="Times New Roman" panose="02020603050405020304" pitchFamily="18" charset="0"/>
                <a:cs typeface="Times New Roman" panose="02020603050405020304" pitchFamily="18" charset="0"/>
              </a:rPr>
              <a:t> </a:t>
            </a:r>
            <a:r>
              <a:rPr lang="el-GR" sz="2400" b="1" dirty="0" smtClean="0">
                <a:latin typeface="Times New Roman" panose="02020603050405020304" pitchFamily="18" charset="0"/>
                <a:cs typeface="Times New Roman" panose="02020603050405020304" pitchFamily="18" charset="0"/>
              </a:rPr>
              <a:t>≈ </a:t>
            </a:r>
            <a:r>
              <a:rPr lang="el-GR" sz="2400" b="1" dirty="0">
                <a:latin typeface="Times New Roman" panose="02020603050405020304" pitchFamily="18" charset="0"/>
                <a:cs typeface="Times New Roman" panose="02020603050405020304" pitchFamily="18" charset="0"/>
              </a:rPr>
              <a:t>&gt;</a:t>
            </a:r>
            <a:endParaRPr lang="en-US" sz="24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Ref Book: Thomas Cormen</a:t>
            </a:r>
            <a:endParaRPr lang="en-US"/>
          </a:p>
        </p:txBody>
      </p:sp>
    </p:spTree>
    <p:extLst>
      <p:ext uri="{BB962C8B-B14F-4D97-AF65-F5344CB8AC3E}">
        <p14:creationId xmlns:p14="http://schemas.microsoft.com/office/powerpoint/2010/main" val="639848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Examples On Asymptotic Notations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Explain How is </a:t>
            </a:r>
            <a:r>
              <a:rPr lang="en-US" sz="2400" dirty="0" smtClean="0">
                <a:latin typeface="Times New Roman" panose="02020603050405020304" pitchFamily="18" charset="0"/>
                <a:cs typeface="Times New Roman" panose="02020603050405020304" pitchFamily="18" charset="0"/>
              </a:rPr>
              <a:t>f(x) </a:t>
            </a:r>
            <a:r>
              <a:rPr lang="en-US" sz="2400">
                <a:latin typeface="Times New Roman" panose="02020603050405020304" pitchFamily="18" charset="0"/>
                <a:cs typeface="Times New Roman" panose="02020603050405020304" pitchFamily="18" charset="0"/>
              </a:rPr>
              <a:t>= </a:t>
            </a:r>
            <a:r>
              <a:rPr lang="en-US" sz="2400" smtClean="0">
                <a:latin typeface="Times New Roman" panose="02020603050405020304" pitchFamily="18" charset="0"/>
                <a:cs typeface="Times New Roman" panose="02020603050405020304" pitchFamily="18" charset="0"/>
              </a:rPr>
              <a:t>4n^2 – 5n </a:t>
            </a:r>
            <a:r>
              <a:rPr lang="en-US" sz="2400" dirty="0">
                <a:latin typeface="Times New Roman" panose="02020603050405020304" pitchFamily="18" charset="0"/>
                <a:cs typeface="Times New Roman" panose="02020603050405020304" pitchFamily="18" charset="0"/>
              </a:rPr>
              <a:t>+ 3 </a:t>
            </a:r>
            <a:r>
              <a:rPr lang="en-US" sz="2400">
                <a:latin typeface="Times New Roman" panose="02020603050405020304" pitchFamily="18" charset="0"/>
                <a:cs typeface="Times New Roman" panose="02020603050405020304" pitchFamily="18" charset="0"/>
              </a:rPr>
              <a:t>is </a:t>
            </a:r>
            <a:r>
              <a:rPr lang="en-US" sz="2400" smtClean="0">
                <a:latin typeface="Times New Roman" panose="02020603050405020304" pitchFamily="18" charset="0"/>
                <a:cs typeface="Times New Roman" panose="02020603050405020304" pitchFamily="18" charset="0"/>
              </a:rPr>
              <a:t>O(n^2</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r>
              <a:rPr lang="en-US" altLang="ko-KR" sz="2400" dirty="0">
                <a:latin typeface="Times New Roman" panose="02020603050405020304" pitchFamily="18" charset="0"/>
                <a:ea typeface="굴림" panose="020B0600000101010101" pitchFamily="34" charset="-127"/>
                <a:cs typeface="Times New Roman" panose="02020603050405020304" pitchFamily="18" charset="0"/>
              </a:rPr>
              <a:t>Show that </a:t>
            </a:r>
            <a:endParaRPr lang="en-US" altLang="ko-KR" sz="2400" dirty="0" smtClean="0">
              <a:latin typeface="Times New Roman" panose="02020603050405020304" pitchFamily="18" charset="0"/>
              <a:ea typeface="굴림" panose="020B0600000101010101" pitchFamily="34" charset="-127"/>
              <a:cs typeface="Times New Roman" panose="02020603050405020304" pitchFamily="18" charset="0"/>
            </a:endParaRPr>
          </a:p>
          <a:p>
            <a:pPr marL="457200" indent="-457200">
              <a:buFont typeface="+mj-lt"/>
              <a:buAutoNum type="arabicParenR"/>
            </a:pPr>
            <a:r>
              <a:rPr lang="en-US" altLang="ko-KR" sz="2400" dirty="0" smtClean="0">
                <a:latin typeface="Times New Roman" panose="02020603050405020304" pitchFamily="18" charset="0"/>
                <a:ea typeface="굴림" panose="020B0600000101010101" pitchFamily="34" charset="-127"/>
                <a:cs typeface="Times New Roman" panose="02020603050405020304" pitchFamily="18" charset="0"/>
              </a:rPr>
              <a:t>30</a:t>
            </a:r>
            <a:r>
              <a:rPr lang="en-US" altLang="ko-KR" sz="2400" i="1" dirty="0" smtClean="0">
                <a:latin typeface="Times New Roman" panose="02020603050405020304" pitchFamily="18" charset="0"/>
                <a:ea typeface="굴림" panose="020B0600000101010101" pitchFamily="34" charset="-127"/>
                <a:cs typeface="Times New Roman" panose="02020603050405020304" pitchFamily="18" charset="0"/>
              </a:rPr>
              <a:t>n</a:t>
            </a:r>
            <a:r>
              <a:rPr lang="en-US" altLang="ko-KR" sz="2400" dirty="0" smtClean="0">
                <a:latin typeface="Times New Roman" panose="02020603050405020304" pitchFamily="18" charset="0"/>
                <a:ea typeface="굴림" panose="020B0600000101010101" pitchFamily="34" charset="-127"/>
                <a:cs typeface="Times New Roman" panose="02020603050405020304" pitchFamily="18" charset="0"/>
              </a:rPr>
              <a:t>+8 </a:t>
            </a:r>
            <a:r>
              <a:rPr lang="en-US" altLang="ko-KR" sz="2400" dirty="0">
                <a:latin typeface="Times New Roman" panose="02020603050405020304" pitchFamily="18" charset="0"/>
                <a:ea typeface="굴림" panose="020B0600000101010101" pitchFamily="34" charset="-127"/>
                <a:cs typeface="Times New Roman" panose="02020603050405020304" pitchFamily="18" charset="0"/>
              </a:rPr>
              <a:t>is O(</a:t>
            </a:r>
            <a:r>
              <a:rPr lang="en-US" altLang="ko-KR" sz="2400" i="1" dirty="0">
                <a:latin typeface="Times New Roman" panose="02020603050405020304" pitchFamily="18" charset="0"/>
                <a:ea typeface="굴림" panose="020B0600000101010101" pitchFamily="34" charset="-127"/>
                <a:cs typeface="Times New Roman" panose="02020603050405020304" pitchFamily="18" charset="0"/>
              </a:rPr>
              <a:t>n</a:t>
            </a:r>
            <a:r>
              <a:rPr lang="en-US" altLang="ko-KR" sz="2400" dirty="0" smtClean="0">
                <a:latin typeface="Times New Roman" panose="02020603050405020304" pitchFamily="18" charset="0"/>
                <a:ea typeface="굴림" panose="020B0600000101010101" pitchFamily="34" charset="-127"/>
                <a:cs typeface="Times New Roman" panose="02020603050405020304" pitchFamily="18" charset="0"/>
              </a:rPr>
              <a:t>)</a:t>
            </a:r>
          </a:p>
          <a:p>
            <a:pPr marL="457200" indent="-457200">
              <a:buFont typeface="+mj-lt"/>
              <a:buAutoNum type="arabicParenR"/>
            </a:pPr>
            <a:r>
              <a:rPr lang="en-US" sz="2400" dirty="0" smtClean="0">
                <a:latin typeface="Times New Roman" panose="02020603050405020304" pitchFamily="18" charset="0"/>
                <a:cs typeface="Times New Roman" panose="02020603050405020304" pitchFamily="18" charset="0"/>
              </a:rPr>
              <a:t>100n </a:t>
            </a:r>
            <a:r>
              <a:rPr lang="en-US" sz="2400" dirty="0">
                <a:latin typeface="Times New Roman" panose="02020603050405020304" pitchFamily="18" charset="0"/>
                <a:cs typeface="Times New Roman" panose="02020603050405020304" pitchFamily="18" charset="0"/>
              </a:rPr>
              <a:t>+ 5 ≠ </a:t>
            </a:r>
            <a:r>
              <a:rPr lang="en-US" sz="2400" dirty="0">
                <a:latin typeface="Times New Roman" panose="02020603050405020304" pitchFamily="18" charset="0"/>
                <a:cs typeface="Times New Roman" panose="02020603050405020304" pitchFamily="18" charset="0"/>
                <a:sym typeface="Symbol" panose="05050102010706020507" pitchFamily="18" charset="2"/>
              </a:rPr>
              <a:t>(n</a:t>
            </a:r>
            <a:r>
              <a:rPr lang="en-US" sz="2400" baseline="30000" dirty="0">
                <a:latin typeface="Times New Roman" panose="02020603050405020304" pitchFamily="18" charset="0"/>
                <a:cs typeface="Times New Roman" panose="02020603050405020304" pitchFamily="18" charset="0"/>
                <a:sym typeface="Symbol" panose="05050102010706020507" pitchFamily="18" charset="2"/>
              </a:rPr>
              <a:t>2</a:t>
            </a:r>
            <a:r>
              <a:rPr lang="en-US" sz="2400" dirty="0" smtClean="0">
                <a:latin typeface="Times New Roman" panose="02020603050405020304" pitchFamily="18" charset="0"/>
                <a:cs typeface="Times New Roman" panose="02020603050405020304" pitchFamily="18" charset="0"/>
                <a:sym typeface="Symbol" panose="05050102010706020507" pitchFamily="18" charset="2"/>
              </a:rPr>
              <a:t>)</a:t>
            </a:r>
          </a:p>
          <a:p>
            <a:pPr marL="457200" indent="-457200">
              <a:buFont typeface="+mj-lt"/>
              <a:buAutoNum type="arabicParenR"/>
            </a:pPr>
            <a:r>
              <a:rPr lang="en-US" sz="2400" dirty="0" smtClean="0">
                <a:latin typeface="Times New Roman" panose="02020603050405020304" pitchFamily="18" charset="0"/>
                <a:cs typeface="Times New Roman" panose="02020603050405020304" pitchFamily="18" charset="0"/>
              </a:rPr>
              <a:t>5n</a:t>
            </a:r>
            <a:r>
              <a:rPr lang="en-US" sz="2400" baseline="30000" dirty="0" smtClean="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(n)</a:t>
            </a:r>
          </a:p>
          <a:p>
            <a:pPr marL="457200" indent="-457200">
              <a:buFont typeface="+mj-lt"/>
              <a:buAutoNum type="arabicParenR"/>
            </a:pPr>
            <a:r>
              <a:rPr lang="en-US" sz="2400" dirty="0">
                <a:latin typeface="Times New Roman" panose="02020603050405020304" pitchFamily="18" charset="0"/>
                <a:cs typeface="Times New Roman" panose="02020603050405020304" pitchFamily="18" charset="0"/>
              </a:rPr>
              <a:t>100n + 5 = O(n</a:t>
            </a:r>
            <a:r>
              <a:rPr lang="en-US" sz="2400" baseline="30000" dirty="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a:t>
            </a:r>
          </a:p>
          <a:p>
            <a:pPr marL="457200" indent="-457200">
              <a:buFont typeface="+mj-lt"/>
              <a:buAutoNum type="arabicParenR"/>
            </a:pPr>
            <a:r>
              <a:rPr lang="en-US" sz="2400" dirty="0" smtClean="0">
                <a:latin typeface="Times New Roman" panose="02020603050405020304" pitchFamily="18" charset="0"/>
                <a:cs typeface="Times New Roman" panose="02020603050405020304" pitchFamily="18" charset="0"/>
              </a:rPr>
              <a:t>n</a:t>
            </a:r>
            <a:r>
              <a:rPr lang="en-US" sz="2400" baseline="30000" dirty="0" smtClean="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–n/2 =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latin typeface="Times New Roman" panose="02020603050405020304" pitchFamily="18" charset="0"/>
                <a:cs typeface="Times New Roman" panose="02020603050405020304" pitchFamily="18" charset="0"/>
              </a:rPr>
              <a:t>(n</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a:t>
            </a:r>
          </a:p>
          <a:p>
            <a:pPr marL="457200" indent="-457200">
              <a:buFont typeface="+mj-lt"/>
              <a:buAutoNum type="arabicParenR"/>
            </a:pPr>
            <a:endParaRPr lang="en-US"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smtClean="0"/>
              <a:t>Ref Book: Thomas </a:t>
            </a:r>
            <a:r>
              <a:rPr lang="en-US" dirty="0" err="1" smtClean="0"/>
              <a:t>Cormen</a:t>
            </a:r>
            <a:r>
              <a:rPr lang="en-US" dirty="0" smtClean="0"/>
              <a:t>/</a:t>
            </a:r>
            <a:r>
              <a:rPr lang="en-US" dirty="0" err="1" smtClean="0"/>
              <a:t>SAhni</a:t>
            </a:r>
            <a:endParaRPr lang="en-US" dirty="0"/>
          </a:p>
        </p:txBody>
      </p:sp>
    </p:spTree>
    <p:extLst>
      <p:ext uri="{BB962C8B-B14F-4D97-AF65-F5344CB8AC3E}">
        <p14:creationId xmlns:p14="http://schemas.microsoft.com/office/powerpoint/2010/main" val="41402512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Algorithm Design Techniques/Strategies</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Brute force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Divide and conquer</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Space </a:t>
            </a:r>
            <a:r>
              <a:rPr lang="en-US" dirty="0">
                <a:latin typeface="Times New Roman" panose="02020603050405020304" pitchFamily="18" charset="0"/>
                <a:cs typeface="Times New Roman" panose="02020603050405020304" pitchFamily="18" charset="0"/>
              </a:rPr>
              <a:t>and time tradeoffs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Greedy </a:t>
            </a:r>
            <a:r>
              <a:rPr lang="en-US" dirty="0">
                <a:latin typeface="Times New Roman" panose="02020603050405020304" pitchFamily="18" charset="0"/>
                <a:cs typeface="Times New Roman" panose="02020603050405020304" pitchFamily="18" charset="0"/>
              </a:rPr>
              <a:t>approach</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Dynamic programming</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Backtracking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Branch and bound </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Ref Book: Thomas Cormen</a:t>
            </a:r>
            <a:endParaRPr lang="en-US"/>
          </a:p>
        </p:txBody>
      </p:sp>
    </p:spTree>
    <p:extLst>
      <p:ext uri="{BB962C8B-B14F-4D97-AF65-F5344CB8AC3E}">
        <p14:creationId xmlns:p14="http://schemas.microsoft.com/office/powerpoint/2010/main" val="40856188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98065" y="147746"/>
            <a:ext cx="10058400" cy="1450757"/>
          </a:xfrm>
        </p:spPr>
        <p:txBody>
          <a:bodyPr rtlCol="0">
            <a:normAutofit/>
          </a:bodyPr>
          <a:lstStyle/>
          <a:p>
            <a:pPr algn="ctr">
              <a:defRPr/>
            </a:pPr>
            <a:r>
              <a:rPr lang="en-US" sz="4000" dirty="0">
                <a:solidFill>
                  <a:schemeClr val="tx1"/>
                </a:solidFill>
                <a:latin typeface="Times New Roman" panose="02020603050405020304" pitchFamily="18" charset="0"/>
                <a:ea typeface="Microsoft YaHei" panose="020B0503020204020204" pitchFamily="34" charset="-122"/>
                <a:cs typeface="+mn-cs"/>
              </a:rPr>
              <a:t>Divide &amp; Conquer</a:t>
            </a:r>
          </a:p>
        </p:txBody>
      </p:sp>
      <p:sp>
        <p:nvSpPr>
          <p:cNvPr id="17411" name="Content Placeholder 2"/>
          <p:cNvSpPr>
            <a:spLocks noGrp="1"/>
          </p:cNvSpPr>
          <p:nvPr>
            <p:ph idx="1"/>
          </p:nvPr>
        </p:nvSpPr>
        <p:spPr>
          <a:xfrm>
            <a:off x="1097280" y="1849120"/>
            <a:ext cx="10058400" cy="4023360"/>
          </a:xfrm>
        </p:spPr>
        <p:txBody>
          <a:bodyPr>
            <a:normAutofit fontScale="85000" lnSpcReduction="20000"/>
          </a:bodyPr>
          <a:lstStyle/>
          <a:p>
            <a:r>
              <a:rPr lang="en-US" sz="2800" b="1" dirty="0" smtClean="0"/>
              <a:t>Control Abstraction</a:t>
            </a:r>
          </a:p>
          <a:p>
            <a:r>
              <a:rPr lang="en-US" b="1" dirty="0"/>
              <a:t>DANDC </a:t>
            </a:r>
            <a:r>
              <a:rPr lang="en-US" dirty="0"/>
              <a:t>(P) </a:t>
            </a:r>
          </a:p>
          <a:p>
            <a:r>
              <a:rPr lang="en-US" dirty="0"/>
              <a:t>{ </a:t>
            </a:r>
          </a:p>
          <a:p>
            <a:r>
              <a:rPr lang="en-US" dirty="0"/>
              <a:t>if SMALL (P) then return S (p); </a:t>
            </a:r>
            <a:endParaRPr lang="en-US" dirty="0" smtClean="0"/>
          </a:p>
          <a:p>
            <a:r>
              <a:rPr lang="en-US" dirty="0" smtClean="0"/>
              <a:t>else </a:t>
            </a:r>
            <a:endParaRPr lang="en-US" dirty="0"/>
          </a:p>
          <a:p>
            <a:r>
              <a:rPr lang="en-US" dirty="0"/>
              <a:t>{ </a:t>
            </a:r>
          </a:p>
          <a:p>
            <a:r>
              <a:rPr lang="en-US" dirty="0"/>
              <a:t>divide p into smaller instances p1, p2, …. </a:t>
            </a:r>
            <a:r>
              <a:rPr lang="en-US" dirty="0" err="1"/>
              <a:t>Pk</a:t>
            </a:r>
            <a:r>
              <a:rPr lang="en-US" dirty="0"/>
              <a:t>, k </a:t>
            </a:r>
            <a:r>
              <a:rPr lang="en-US" dirty="0" smtClean="0"/>
              <a:t>&gt;= </a:t>
            </a:r>
            <a:r>
              <a:rPr lang="en-US" dirty="0"/>
              <a:t>1; </a:t>
            </a:r>
            <a:endParaRPr lang="en-US" dirty="0" smtClean="0"/>
          </a:p>
          <a:p>
            <a:r>
              <a:rPr lang="en-US" dirty="0" smtClean="0"/>
              <a:t>apply </a:t>
            </a:r>
            <a:r>
              <a:rPr lang="en-US" dirty="0"/>
              <a:t>DANDC to each of these sub problems; </a:t>
            </a:r>
          </a:p>
          <a:p>
            <a:r>
              <a:rPr lang="en-US" dirty="0"/>
              <a:t>return (COMBINE (DANDC (p1) , DANDC (p2),…., DANDC (</a:t>
            </a:r>
            <a:r>
              <a:rPr lang="en-US" dirty="0" err="1"/>
              <a:t>pk</a:t>
            </a:r>
            <a:r>
              <a:rPr lang="en-US" dirty="0"/>
              <a:t>)); </a:t>
            </a:r>
          </a:p>
          <a:p>
            <a:r>
              <a:rPr lang="en-US" dirty="0"/>
              <a:t>} </a:t>
            </a:r>
          </a:p>
          <a:p>
            <a:r>
              <a:rPr lang="en-US" dirty="0"/>
              <a:t>}</a:t>
            </a:r>
          </a:p>
          <a:p>
            <a:pPr eaLnBrk="1" hangingPunct="1"/>
            <a:endParaRPr lang="en-US" dirty="0" smtClean="0"/>
          </a:p>
        </p:txBody>
      </p:sp>
      <p:grpSp>
        <p:nvGrpSpPr>
          <p:cNvPr id="10" name="Group 8"/>
          <p:cNvGrpSpPr>
            <a:grpSpLocks/>
          </p:cNvGrpSpPr>
          <p:nvPr/>
        </p:nvGrpSpPr>
        <p:grpSpPr bwMode="auto">
          <a:xfrm>
            <a:off x="7146374" y="2195110"/>
            <a:ext cx="3905374" cy="3331380"/>
            <a:chOff x="188" y="1908"/>
            <a:chExt cx="2160" cy="1960"/>
          </a:xfrm>
        </p:grpSpPr>
        <p:sp>
          <p:nvSpPr>
            <p:cNvPr id="11" name="AutoShape 6"/>
            <p:cNvSpPr>
              <a:spLocks noChangeArrowheads="1"/>
            </p:cNvSpPr>
            <p:nvPr/>
          </p:nvSpPr>
          <p:spPr bwMode="blackWhite">
            <a:xfrm>
              <a:off x="188" y="1908"/>
              <a:ext cx="2104" cy="196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tx1"/>
              </a:outerShdw>
            </a:effectLst>
          </p:spPr>
          <p:txBody>
            <a:bodyPr wrap="none" anchor="ctr"/>
            <a:lstStyle/>
            <a:p>
              <a:endParaRPr lang="en-US"/>
            </a:p>
          </p:txBody>
        </p:sp>
        <p:sp>
          <p:nvSpPr>
            <p:cNvPr id="12" name="Rectangle 7"/>
            <p:cNvSpPr>
              <a:spLocks noChangeArrowheads="1"/>
            </p:cNvSpPr>
            <p:nvPr/>
          </p:nvSpPr>
          <p:spPr bwMode="blackWhite">
            <a:xfrm>
              <a:off x="327" y="1940"/>
              <a:ext cx="2021" cy="17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tx1"/>
                    </a:outerShdw>
                  </a:effectLst>
                </a14:hiddenEffects>
              </a:ext>
            </a:extLst>
          </p:spPr>
          <p:txBody>
            <a:bodyPr wrap="square" lIns="90488" tIns="44450" rIns="90488" bIns="44450">
              <a:spAutoFit/>
            </a:bodyPr>
            <a:lstStyle/>
            <a:p>
              <a:r>
                <a:rPr lang="en-US" sz="2400" b="1" dirty="0"/>
                <a:t>Divide</a:t>
              </a:r>
              <a:r>
                <a:rPr lang="en-US" sz="2400" dirty="0"/>
                <a:t> the problem into smaller sub problems</a:t>
              </a:r>
            </a:p>
            <a:p>
              <a:r>
                <a:rPr lang="en-US" sz="2400" b="1" dirty="0"/>
                <a:t>Conquer</a:t>
              </a:r>
              <a:r>
                <a:rPr lang="en-US" sz="2400" dirty="0"/>
                <a:t> the sub problems by solving them recursively.</a:t>
              </a:r>
            </a:p>
            <a:p>
              <a:r>
                <a:rPr lang="en-US" sz="2400" b="1" dirty="0"/>
                <a:t>Combine</a:t>
              </a:r>
              <a:r>
                <a:rPr lang="en-US" sz="2400" dirty="0"/>
                <a:t> the solutions to the sub problems into the solution of the original problem.</a:t>
              </a:r>
              <a:endParaRPr lang="en-US" altLang="zh-TW" sz="2400" b="1" i="1" dirty="0"/>
            </a:p>
          </p:txBody>
        </p:sp>
      </p:grpSp>
      <p:sp>
        <p:nvSpPr>
          <p:cNvPr id="2" name="Footer Placeholder 1"/>
          <p:cNvSpPr>
            <a:spLocks noGrp="1"/>
          </p:cNvSpPr>
          <p:nvPr>
            <p:ph type="ftr" sz="quarter" idx="11"/>
          </p:nvPr>
        </p:nvSpPr>
        <p:spPr/>
        <p:txBody>
          <a:bodyPr/>
          <a:lstStyle/>
          <a:p>
            <a:r>
              <a:rPr lang="en-US" dirty="0" smtClean="0"/>
              <a:t>Ref Book: </a:t>
            </a:r>
            <a:r>
              <a:rPr lang="en-US" dirty="0" err="1" smtClean="0"/>
              <a:t>Sahni</a:t>
            </a:r>
            <a:endParaRPr lang="en-US" dirty="0"/>
          </a:p>
        </p:txBody>
      </p:sp>
    </p:spTree>
    <p:extLst>
      <p:ext uri="{BB962C8B-B14F-4D97-AF65-F5344CB8AC3E}">
        <p14:creationId xmlns:p14="http://schemas.microsoft.com/office/powerpoint/2010/main" val="2994904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87104"/>
          </a:xfrm>
        </p:spPr>
        <p:txBody>
          <a:bodyPr/>
          <a:lstStyle/>
          <a:p>
            <a:pPr algn="ctr"/>
            <a:r>
              <a:rPr lang="en-US" b="1" dirty="0">
                <a:latin typeface="Times New Roman" panose="02020603050405020304" pitchFamily="18" charset="0"/>
                <a:cs typeface="Times New Roman" panose="02020603050405020304" pitchFamily="18" charset="0"/>
              </a:rPr>
              <a:t>Why Study this Course?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083" y="1645411"/>
            <a:ext cx="10058400" cy="4432236"/>
          </a:xfrm>
        </p:spPr>
        <p:txBody>
          <a:bodyPr>
            <a:normAutofit fontScale="25000" lnSpcReduction="20000"/>
          </a:bodyPr>
          <a:lstStyle/>
          <a:p>
            <a:pPr marL="0" indent="0" algn="just">
              <a:lnSpc>
                <a:spcPct val="170000"/>
              </a:lnSpc>
              <a:buNone/>
            </a:pPr>
            <a:r>
              <a:rPr lang="en-US" sz="6400" dirty="0" smtClean="0">
                <a:latin typeface="Times New Roman" pitchFamily="18" charset="0"/>
                <a:cs typeface="Times New Roman" pitchFamily="18" charset="0"/>
              </a:rPr>
              <a:t>Donald </a:t>
            </a:r>
            <a:r>
              <a:rPr lang="en-US" sz="6400" dirty="0">
                <a:latin typeface="Times New Roman" pitchFamily="18" charset="0"/>
                <a:cs typeface="Times New Roman" pitchFamily="18" charset="0"/>
              </a:rPr>
              <a:t>E. Knuth stated “Computer Science is the study of algorithms”</a:t>
            </a:r>
          </a:p>
          <a:p>
            <a:pPr lvl="1" algn="just">
              <a:lnSpc>
                <a:spcPct val="170000"/>
              </a:lnSpc>
            </a:pPr>
            <a:r>
              <a:rPr lang="en-US" sz="6400" dirty="0">
                <a:latin typeface="Times New Roman" pitchFamily="18" charset="0"/>
                <a:cs typeface="Times New Roman" pitchFamily="18" charset="0"/>
              </a:rPr>
              <a:t>Cornerstone of computer science. Programs will not exist without algorithms.</a:t>
            </a:r>
          </a:p>
          <a:p>
            <a:pPr algn="just">
              <a:lnSpc>
                <a:spcPct val="170000"/>
              </a:lnSpc>
            </a:pPr>
            <a:r>
              <a:rPr lang="en-US" sz="6400" dirty="0"/>
              <a:t>Algorithms are needed (most of which are novel) to solve the many problems listed here </a:t>
            </a:r>
            <a:r>
              <a:rPr lang="en-US" sz="6400" dirty="0" smtClean="0"/>
              <a:t> </a:t>
            </a:r>
          </a:p>
          <a:p>
            <a:pPr lvl="1" algn="just">
              <a:lnSpc>
                <a:spcPct val="170000"/>
              </a:lnSpc>
            </a:pPr>
            <a:r>
              <a:rPr lang="en-US" sz="6400" dirty="0" smtClean="0">
                <a:latin typeface="Times New Roman" pitchFamily="18" charset="0"/>
                <a:cs typeface="Times New Roman" pitchFamily="18" charset="0"/>
              </a:rPr>
              <a:t>Computational Primitives –CG –Geometric Algorithms</a:t>
            </a:r>
          </a:p>
          <a:p>
            <a:pPr lvl="1" algn="just">
              <a:lnSpc>
                <a:spcPct val="170000"/>
              </a:lnSpc>
            </a:pPr>
            <a:r>
              <a:rPr lang="en-US" sz="6400" dirty="0" smtClean="0">
                <a:latin typeface="Times New Roman" pitchFamily="18" charset="0"/>
                <a:cs typeface="Times New Roman" pitchFamily="18" charset="0"/>
              </a:rPr>
              <a:t>Communication </a:t>
            </a:r>
            <a:r>
              <a:rPr lang="en-US" sz="6400" dirty="0">
                <a:latin typeface="Times New Roman" pitchFamily="18" charset="0"/>
                <a:cs typeface="Times New Roman" pitchFamily="18" charset="0"/>
              </a:rPr>
              <a:t>Network –Shortest path Algorithms</a:t>
            </a:r>
          </a:p>
          <a:p>
            <a:pPr lvl="1" algn="just">
              <a:lnSpc>
                <a:spcPct val="170000"/>
              </a:lnSpc>
            </a:pPr>
            <a:r>
              <a:rPr lang="en-US" sz="6400" dirty="0">
                <a:latin typeface="Times New Roman" pitchFamily="18" charset="0"/>
                <a:cs typeface="Times New Roman" pitchFamily="18" charset="0"/>
              </a:rPr>
              <a:t>Genome Structure in Bioinformatics –Dynamic Programming</a:t>
            </a:r>
          </a:p>
          <a:p>
            <a:pPr lvl="1" algn="just">
              <a:lnSpc>
                <a:spcPct val="170000"/>
              </a:lnSpc>
            </a:pPr>
            <a:r>
              <a:rPr lang="en-US" sz="6400" dirty="0">
                <a:latin typeface="Times New Roman" pitchFamily="18" charset="0"/>
                <a:cs typeface="Times New Roman" pitchFamily="18" charset="0"/>
              </a:rPr>
              <a:t>Search engines –Page Rank Algorithm by Google </a:t>
            </a:r>
          </a:p>
          <a:p>
            <a:pPr lvl="1" algn="just">
              <a:lnSpc>
                <a:spcPct val="170000"/>
              </a:lnSpc>
            </a:pPr>
            <a:r>
              <a:rPr lang="en-US" sz="6400" dirty="0">
                <a:latin typeface="Times New Roman" pitchFamily="18" charset="0"/>
                <a:cs typeface="Times New Roman" pitchFamily="18" charset="0"/>
              </a:rPr>
              <a:t>Challenging (i.e. Good for brain !!!)</a:t>
            </a:r>
          </a:p>
          <a:p>
            <a:pPr algn="just">
              <a:lnSpc>
                <a:spcPct val="170000"/>
              </a:lnSpc>
            </a:pPr>
            <a:r>
              <a:rPr lang="en-US" sz="6400" dirty="0">
                <a:latin typeface="Times New Roman" pitchFamily="18" charset="0"/>
                <a:cs typeface="Times New Roman" pitchFamily="18" charset="0"/>
              </a:rPr>
              <a:t>Real Blend of Creativity and Precision </a:t>
            </a:r>
          </a:p>
          <a:p>
            <a:pPr algn="just">
              <a:lnSpc>
                <a:spcPct val="170000"/>
              </a:lnSpc>
            </a:pPr>
            <a:r>
              <a:rPr lang="en-US" sz="6400" dirty="0">
                <a:latin typeface="Times New Roman" pitchFamily="18" charset="0"/>
                <a:cs typeface="Times New Roman" pitchFamily="18" charset="0"/>
              </a:rPr>
              <a:t>Very interesting if you can concentrate on this course </a:t>
            </a:r>
          </a:p>
          <a:p>
            <a:pPr>
              <a:lnSpc>
                <a:spcPct val="170000"/>
              </a:lnSpc>
            </a:pP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smtClean="0"/>
              <a:t>Ref Book: Thomas </a:t>
            </a:r>
            <a:r>
              <a:rPr lang="en-US" dirty="0" err="1" smtClean="0"/>
              <a:t>Cormen</a:t>
            </a:r>
            <a:endParaRPr lang="en-US" dirty="0"/>
          </a:p>
        </p:txBody>
      </p:sp>
    </p:spTree>
    <p:extLst>
      <p:ext uri="{BB962C8B-B14F-4D97-AF65-F5344CB8AC3E}">
        <p14:creationId xmlns:p14="http://schemas.microsoft.com/office/powerpoint/2010/main" val="11256598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1097280" y="286603"/>
            <a:ext cx="10058400" cy="873331"/>
          </a:xfrm>
        </p:spPr>
        <p:txBody>
          <a:bodyPr/>
          <a:lstStyle/>
          <a:p>
            <a:r>
              <a:rPr lang="en-US" dirty="0"/>
              <a:t>Divide-and-Conquer Technique (cont.)</a:t>
            </a:r>
          </a:p>
        </p:txBody>
      </p:sp>
      <p:sp>
        <p:nvSpPr>
          <p:cNvPr id="2" name="Content Placeholder 1"/>
          <p:cNvSpPr>
            <a:spLocks noGrp="1"/>
          </p:cNvSpPr>
          <p:nvPr>
            <p:ph idx="1"/>
          </p:nvPr>
        </p:nvSpPr>
        <p:spPr/>
        <p:txBody>
          <a:bodyPr/>
          <a:lstStyle/>
          <a:p>
            <a:endParaRPr lang="en-US" dirty="0"/>
          </a:p>
        </p:txBody>
      </p:sp>
      <p:sp>
        <p:nvSpPr>
          <p:cNvPr id="281606" name="Oval 6"/>
          <p:cNvSpPr>
            <a:spLocks noChangeArrowheads="1"/>
          </p:cNvSpPr>
          <p:nvPr/>
        </p:nvSpPr>
        <p:spPr bwMode="auto">
          <a:xfrm>
            <a:off x="7086600" y="2362200"/>
            <a:ext cx="2286000" cy="838200"/>
          </a:xfrm>
          <a:prstGeom prst="ellipse">
            <a:avLst/>
          </a:prstGeom>
          <a:solidFill>
            <a:srgbClr val="92D050"/>
          </a:solidFill>
          <a:ln w="12700">
            <a:solidFill>
              <a:srgbClr val="FF0000"/>
            </a:solidFill>
            <a:round/>
            <a:headEnd type="none" w="sm" len="sm"/>
            <a:tailEnd type="none" w="sm" len="sm"/>
          </a:ln>
          <a:effectLst/>
          <a:extLst/>
        </p:spPr>
        <p:txBody>
          <a:bodyPr wrap="none" anchor="ctr"/>
          <a:lstStyle/>
          <a:p>
            <a:pPr algn="ctr" eaLnBrk="0" fontAlgn="base" hangingPunct="0">
              <a:spcBef>
                <a:spcPct val="0"/>
              </a:spcBef>
              <a:spcAft>
                <a:spcPct val="0"/>
              </a:spcAft>
            </a:pPr>
            <a:r>
              <a:rPr lang="en-US" b="1">
                <a:solidFill>
                  <a:srgbClr val="001932"/>
                </a:solidFill>
              </a:rPr>
              <a:t>subproblem 2 </a:t>
            </a:r>
          </a:p>
          <a:p>
            <a:pPr algn="ctr" eaLnBrk="0" fontAlgn="base" hangingPunct="0">
              <a:spcBef>
                <a:spcPct val="0"/>
              </a:spcBef>
              <a:spcAft>
                <a:spcPct val="0"/>
              </a:spcAft>
            </a:pPr>
            <a:r>
              <a:rPr lang="en-US" b="1">
                <a:solidFill>
                  <a:srgbClr val="001932"/>
                </a:solidFill>
              </a:rPr>
              <a:t>of size </a:t>
            </a:r>
            <a:r>
              <a:rPr lang="en-US" b="1" i="1">
                <a:solidFill>
                  <a:srgbClr val="001932"/>
                </a:solidFill>
              </a:rPr>
              <a:t>n</a:t>
            </a:r>
            <a:r>
              <a:rPr lang="en-US" b="1">
                <a:solidFill>
                  <a:srgbClr val="001932"/>
                </a:solidFill>
              </a:rPr>
              <a:t>/2</a:t>
            </a:r>
          </a:p>
        </p:txBody>
      </p:sp>
      <p:sp>
        <p:nvSpPr>
          <p:cNvPr id="281607" name="Oval 7"/>
          <p:cNvSpPr>
            <a:spLocks noChangeArrowheads="1"/>
          </p:cNvSpPr>
          <p:nvPr/>
        </p:nvSpPr>
        <p:spPr bwMode="auto">
          <a:xfrm>
            <a:off x="2743200" y="2362200"/>
            <a:ext cx="2286000" cy="838200"/>
          </a:xfrm>
          <a:prstGeom prst="ellipse">
            <a:avLst/>
          </a:prstGeom>
          <a:solidFill>
            <a:srgbClr val="92D050"/>
          </a:solidFill>
          <a:ln w="12700">
            <a:solidFill>
              <a:srgbClr val="FF0000"/>
            </a:solidFill>
            <a:round/>
            <a:headEnd type="none" w="sm" len="sm"/>
            <a:tailEnd type="none" w="sm" len="sm"/>
          </a:ln>
          <a:effectLst/>
          <a:extLst/>
        </p:spPr>
        <p:txBody>
          <a:bodyPr wrap="none" anchor="ctr"/>
          <a:lstStyle/>
          <a:p>
            <a:pPr algn="ctr" eaLnBrk="0" fontAlgn="base" hangingPunct="0">
              <a:spcBef>
                <a:spcPct val="0"/>
              </a:spcBef>
              <a:spcAft>
                <a:spcPct val="0"/>
              </a:spcAft>
            </a:pPr>
            <a:r>
              <a:rPr lang="en-US" b="1">
                <a:solidFill>
                  <a:srgbClr val="001932"/>
                </a:solidFill>
              </a:rPr>
              <a:t>subproblem 1 </a:t>
            </a:r>
          </a:p>
          <a:p>
            <a:pPr algn="ctr" eaLnBrk="0" fontAlgn="base" hangingPunct="0">
              <a:spcBef>
                <a:spcPct val="0"/>
              </a:spcBef>
              <a:spcAft>
                <a:spcPct val="0"/>
              </a:spcAft>
            </a:pPr>
            <a:r>
              <a:rPr lang="en-US" b="1">
                <a:solidFill>
                  <a:srgbClr val="001932"/>
                </a:solidFill>
              </a:rPr>
              <a:t>of size </a:t>
            </a:r>
            <a:r>
              <a:rPr lang="en-US" b="1" i="1">
                <a:solidFill>
                  <a:srgbClr val="001932"/>
                </a:solidFill>
              </a:rPr>
              <a:t>n</a:t>
            </a:r>
            <a:r>
              <a:rPr lang="en-US" b="1">
                <a:solidFill>
                  <a:srgbClr val="001932"/>
                </a:solidFill>
              </a:rPr>
              <a:t>/2</a:t>
            </a:r>
          </a:p>
        </p:txBody>
      </p:sp>
      <p:sp>
        <p:nvSpPr>
          <p:cNvPr id="281608" name="Rectangle 8"/>
          <p:cNvSpPr>
            <a:spLocks noChangeArrowheads="1"/>
          </p:cNvSpPr>
          <p:nvPr/>
        </p:nvSpPr>
        <p:spPr bwMode="auto">
          <a:xfrm>
            <a:off x="2743200" y="3657600"/>
            <a:ext cx="2286000" cy="685800"/>
          </a:xfrm>
          <a:prstGeom prst="rect">
            <a:avLst/>
          </a:prstGeom>
          <a:solidFill>
            <a:srgbClr val="92D050"/>
          </a:solidFill>
          <a:ln w="12700">
            <a:solidFill>
              <a:srgbClr val="FF0000"/>
            </a:solidFill>
            <a:miter lim="800000"/>
            <a:headEnd type="none" w="sm" len="sm"/>
            <a:tailEnd type="none" w="sm" len="sm"/>
          </a:ln>
          <a:effectLst/>
          <a:extLst/>
        </p:spPr>
        <p:txBody>
          <a:bodyPr wrap="none" anchor="ctr"/>
          <a:lstStyle/>
          <a:p>
            <a:pPr algn="ctr" eaLnBrk="0" fontAlgn="base" hangingPunct="0">
              <a:spcBef>
                <a:spcPct val="0"/>
              </a:spcBef>
              <a:spcAft>
                <a:spcPct val="0"/>
              </a:spcAft>
            </a:pPr>
            <a:r>
              <a:rPr lang="en-US" sz="1600" b="1">
                <a:solidFill>
                  <a:srgbClr val="001932"/>
                </a:solidFill>
              </a:rPr>
              <a:t>a solution to </a:t>
            </a:r>
          </a:p>
          <a:p>
            <a:pPr algn="ctr" eaLnBrk="0" fontAlgn="base" hangingPunct="0">
              <a:spcBef>
                <a:spcPct val="0"/>
              </a:spcBef>
              <a:spcAft>
                <a:spcPct val="0"/>
              </a:spcAft>
            </a:pPr>
            <a:r>
              <a:rPr lang="en-US" sz="1600" b="1">
                <a:solidFill>
                  <a:srgbClr val="001932"/>
                </a:solidFill>
              </a:rPr>
              <a:t>subproblem 1</a:t>
            </a:r>
            <a:endParaRPr lang="en-US" sz="2400">
              <a:solidFill>
                <a:srgbClr val="FFFFFF"/>
              </a:solidFill>
            </a:endParaRPr>
          </a:p>
        </p:txBody>
      </p:sp>
      <p:sp>
        <p:nvSpPr>
          <p:cNvPr id="281609" name="Rectangle 9"/>
          <p:cNvSpPr>
            <a:spLocks noChangeArrowheads="1"/>
          </p:cNvSpPr>
          <p:nvPr/>
        </p:nvSpPr>
        <p:spPr bwMode="auto">
          <a:xfrm>
            <a:off x="4953000" y="5410200"/>
            <a:ext cx="2286000" cy="685800"/>
          </a:xfrm>
          <a:prstGeom prst="rect">
            <a:avLst/>
          </a:prstGeom>
          <a:solidFill>
            <a:srgbClr val="92D050"/>
          </a:solidFill>
          <a:ln w="12700">
            <a:solidFill>
              <a:srgbClr val="FF0000"/>
            </a:solidFill>
            <a:miter lim="800000"/>
            <a:headEnd type="none" w="sm" len="sm"/>
            <a:tailEnd type="none" w="sm" len="sm"/>
          </a:ln>
          <a:effectLst/>
          <a:extLst/>
        </p:spPr>
        <p:txBody>
          <a:bodyPr wrap="none" anchor="ctr"/>
          <a:lstStyle/>
          <a:p>
            <a:pPr algn="ctr" eaLnBrk="0" fontAlgn="base" hangingPunct="0">
              <a:spcBef>
                <a:spcPct val="0"/>
              </a:spcBef>
              <a:spcAft>
                <a:spcPct val="0"/>
              </a:spcAft>
            </a:pPr>
            <a:r>
              <a:rPr lang="en-US" sz="1600" b="1">
                <a:solidFill>
                  <a:srgbClr val="001932"/>
                </a:solidFill>
              </a:rPr>
              <a:t>a solution to</a:t>
            </a:r>
          </a:p>
          <a:p>
            <a:pPr algn="ctr" eaLnBrk="0" fontAlgn="base" hangingPunct="0">
              <a:spcBef>
                <a:spcPct val="0"/>
              </a:spcBef>
              <a:spcAft>
                <a:spcPct val="0"/>
              </a:spcAft>
            </a:pPr>
            <a:r>
              <a:rPr lang="en-US" sz="1600" b="1">
                <a:solidFill>
                  <a:srgbClr val="001932"/>
                </a:solidFill>
              </a:rPr>
              <a:t>the original problem</a:t>
            </a:r>
            <a:endParaRPr lang="en-US" sz="2400">
              <a:solidFill>
                <a:srgbClr val="FFFFFF"/>
              </a:solidFill>
            </a:endParaRPr>
          </a:p>
        </p:txBody>
      </p:sp>
      <p:sp>
        <p:nvSpPr>
          <p:cNvPr id="281610" name="Rectangle 10"/>
          <p:cNvSpPr>
            <a:spLocks noChangeArrowheads="1"/>
          </p:cNvSpPr>
          <p:nvPr/>
        </p:nvSpPr>
        <p:spPr bwMode="auto">
          <a:xfrm>
            <a:off x="7086600" y="3657600"/>
            <a:ext cx="2286000" cy="685800"/>
          </a:xfrm>
          <a:prstGeom prst="rect">
            <a:avLst/>
          </a:prstGeom>
          <a:solidFill>
            <a:srgbClr val="92D050"/>
          </a:solidFill>
          <a:ln w="12700">
            <a:solidFill>
              <a:srgbClr val="FF0000"/>
            </a:solidFill>
            <a:miter lim="800000"/>
            <a:headEnd type="none" w="sm" len="sm"/>
            <a:tailEnd type="none" w="sm" len="sm"/>
          </a:ln>
          <a:effectLst/>
          <a:extLst/>
        </p:spPr>
        <p:txBody>
          <a:bodyPr wrap="none" anchor="ctr"/>
          <a:lstStyle/>
          <a:p>
            <a:pPr algn="ctr" eaLnBrk="0" fontAlgn="base" hangingPunct="0">
              <a:spcBef>
                <a:spcPct val="0"/>
              </a:spcBef>
              <a:spcAft>
                <a:spcPct val="0"/>
              </a:spcAft>
            </a:pPr>
            <a:r>
              <a:rPr lang="en-US" sz="1600" b="1">
                <a:solidFill>
                  <a:srgbClr val="001932"/>
                </a:solidFill>
              </a:rPr>
              <a:t>a solution to </a:t>
            </a:r>
          </a:p>
          <a:p>
            <a:pPr algn="ctr" eaLnBrk="0" fontAlgn="base" hangingPunct="0">
              <a:spcBef>
                <a:spcPct val="0"/>
              </a:spcBef>
              <a:spcAft>
                <a:spcPct val="0"/>
              </a:spcAft>
            </a:pPr>
            <a:r>
              <a:rPr lang="en-US" sz="1600" b="1">
                <a:solidFill>
                  <a:srgbClr val="001932"/>
                </a:solidFill>
              </a:rPr>
              <a:t>subproblem 2</a:t>
            </a:r>
            <a:endParaRPr lang="en-US" sz="2400">
              <a:solidFill>
                <a:srgbClr val="FFFFFF"/>
              </a:solidFill>
            </a:endParaRPr>
          </a:p>
        </p:txBody>
      </p:sp>
      <p:sp>
        <p:nvSpPr>
          <p:cNvPr id="281611" name="Line 11"/>
          <p:cNvSpPr>
            <a:spLocks noChangeShapeType="1"/>
          </p:cNvSpPr>
          <p:nvPr/>
        </p:nvSpPr>
        <p:spPr bwMode="auto">
          <a:xfrm flipH="1">
            <a:off x="4191000" y="2057400"/>
            <a:ext cx="1447800" cy="3048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2400">
              <a:solidFill>
                <a:srgbClr val="FFFFFF"/>
              </a:solidFill>
            </a:endParaRPr>
          </a:p>
        </p:txBody>
      </p:sp>
      <p:sp>
        <p:nvSpPr>
          <p:cNvPr id="281612" name="Line 12"/>
          <p:cNvSpPr>
            <a:spLocks noChangeShapeType="1"/>
          </p:cNvSpPr>
          <p:nvPr/>
        </p:nvSpPr>
        <p:spPr bwMode="auto">
          <a:xfrm>
            <a:off x="6477000" y="2057400"/>
            <a:ext cx="1524000" cy="3048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2400">
              <a:solidFill>
                <a:srgbClr val="FFFFFF"/>
              </a:solidFill>
            </a:endParaRPr>
          </a:p>
        </p:txBody>
      </p:sp>
      <p:sp>
        <p:nvSpPr>
          <p:cNvPr id="281604" name="Oval 4"/>
          <p:cNvSpPr>
            <a:spLocks noChangeArrowheads="1"/>
          </p:cNvSpPr>
          <p:nvPr/>
        </p:nvSpPr>
        <p:spPr bwMode="auto">
          <a:xfrm>
            <a:off x="4953000" y="1295400"/>
            <a:ext cx="2286000" cy="838200"/>
          </a:xfrm>
          <a:prstGeom prst="ellipse">
            <a:avLst/>
          </a:prstGeom>
          <a:solidFill>
            <a:srgbClr val="92D050"/>
          </a:solidFill>
          <a:ln w="12700">
            <a:solidFill>
              <a:srgbClr val="FF0000"/>
            </a:solidFill>
            <a:round/>
            <a:headEnd type="none" w="sm" len="sm"/>
            <a:tailEnd type="none" w="sm" len="sm"/>
          </a:ln>
          <a:effectLst/>
          <a:extLst/>
        </p:spPr>
        <p:txBody>
          <a:bodyPr wrap="none" anchor="ctr"/>
          <a:lstStyle/>
          <a:p>
            <a:pPr algn="ctr" eaLnBrk="0" fontAlgn="base" hangingPunct="0">
              <a:spcBef>
                <a:spcPct val="0"/>
              </a:spcBef>
              <a:spcAft>
                <a:spcPct val="0"/>
              </a:spcAft>
            </a:pPr>
            <a:r>
              <a:rPr lang="en-US" b="1" dirty="0">
                <a:solidFill>
                  <a:srgbClr val="001932"/>
                </a:solidFill>
              </a:rPr>
              <a:t>a problem of size </a:t>
            </a:r>
            <a:r>
              <a:rPr lang="en-US" b="1" i="1" dirty="0">
                <a:solidFill>
                  <a:srgbClr val="001932"/>
                </a:solidFill>
              </a:rPr>
              <a:t>n</a:t>
            </a:r>
            <a:endParaRPr lang="en-US" b="1" dirty="0">
              <a:solidFill>
                <a:srgbClr val="001932"/>
              </a:solidFill>
            </a:endParaRPr>
          </a:p>
        </p:txBody>
      </p:sp>
      <p:sp>
        <p:nvSpPr>
          <p:cNvPr id="281613" name="Line 13"/>
          <p:cNvSpPr>
            <a:spLocks noChangeShapeType="1"/>
          </p:cNvSpPr>
          <p:nvPr/>
        </p:nvSpPr>
        <p:spPr bwMode="auto">
          <a:xfrm>
            <a:off x="3810000" y="3200400"/>
            <a:ext cx="0" cy="4572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2400">
              <a:solidFill>
                <a:srgbClr val="FFFFFF"/>
              </a:solidFill>
            </a:endParaRPr>
          </a:p>
        </p:txBody>
      </p:sp>
      <p:sp>
        <p:nvSpPr>
          <p:cNvPr id="281614" name="Line 14"/>
          <p:cNvSpPr>
            <a:spLocks noChangeShapeType="1"/>
          </p:cNvSpPr>
          <p:nvPr/>
        </p:nvSpPr>
        <p:spPr bwMode="auto">
          <a:xfrm>
            <a:off x="8229600" y="3200400"/>
            <a:ext cx="0" cy="4572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2400">
              <a:solidFill>
                <a:srgbClr val="FFFFFF"/>
              </a:solidFill>
            </a:endParaRPr>
          </a:p>
        </p:txBody>
      </p:sp>
      <p:sp>
        <p:nvSpPr>
          <p:cNvPr id="281615" name="Line 15"/>
          <p:cNvSpPr>
            <a:spLocks noChangeShapeType="1"/>
          </p:cNvSpPr>
          <p:nvPr/>
        </p:nvSpPr>
        <p:spPr bwMode="auto">
          <a:xfrm>
            <a:off x="3810000" y="4343400"/>
            <a:ext cx="0" cy="5334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2400">
              <a:solidFill>
                <a:srgbClr val="FFFFFF"/>
              </a:solidFill>
            </a:endParaRPr>
          </a:p>
        </p:txBody>
      </p:sp>
      <p:sp>
        <p:nvSpPr>
          <p:cNvPr id="281616" name="Line 16"/>
          <p:cNvSpPr>
            <a:spLocks noChangeShapeType="1"/>
          </p:cNvSpPr>
          <p:nvPr/>
        </p:nvSpPr>
        <p:spPr bwMode="auto">
          <a:xfrm>
            <a:off x="8229600" y="4343400"/>
            <a:ext cx="0" cy="5334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2400">
              <a:solidFill>
                <a:srgbClr val="FFFFFF"/>
              </a:solidFill>
            </a:endParaRPr>
          </a:p>
        </p:txBody>
      </p:sp>
      <p:sp>
        <p:nvSpPr>
          <p:cNvPr id="281617" name="Line 17"/>
          <p:cNvSpPr>
            <a:spLocks noChangeShapeType="1"/>
          </p:cNvSpPr>
          <p:nvPr/>
        </p:nvSpPr>
        <p:spPr bwMode="auto">
          <a:xfrm>
            <a:off x="3810000" y="4876800"/>
            <a:ext cx="441960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2400">
              <a:solidFill>
                <a:srgbClr val="FFFFFF"/>
              </a:solidFill>
            </a:endParaRPr>
          </a:p>
        </p:txBody>
      </p:sp>
      <p:sp>
        <p:nvSpPr>
          <p:cNvPr id="281618" name="Line 18"/>
          <p:cNvSpPr>
            <a:spLocks noChangeShapeType="1"/>
          </p:cNvSpPr>
          <p:nvPr/>
        </p:nvSpPr>
        <p:spPr bwMode="auto">
          <a:xfrm>
            <a:off x="6096000" y="4876800"/>
            <a:ext cx="0" cy="5334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2400">
              <a:solidFill>
                <a:srgbClr val="FFFFFF"/>
              </a:solidFill>
            </a:endParaRPr>
          </a:p>
        </p:txBody>
      </p:sp>
      <p:sp>
        <p:nvSpPr>
          <p:cNvPr id="281619" name="Text Box 19"/>
          <p:cNvSpPr txBox="1">
            <a:spLocks noChangeArrowheads="1"/>
          </p:cNvSpPr>
          <p:nvPr/>
        </p:nvSpPr>
        <p:spPr bwMode="auto">
          <a:xfrm>
            <a:off x="5334000" y="177752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US" b="1" dirty="0">
                <a:solidFill>
                  <a:srgbClr val="FF9933"/>
                </a:solidFill>
              </a:rPr>
              <a:t>(instance)</a:t>
            </a:r>
          </a:p>
        </p:txBody>
      </p:sp>
      <p:sp>
        <p:nvSpPr>
          <p:cNvPr id="281620" name="Text Box 20"/>
          <p:cNvSpPr txBox="1">
            <a:spLocks noChangeArrowheads="1"/>
          </p:cNvSpPr>
          <p:nvPr/>
        </p:nvSpPr>
        <p:spPr bwMode="auto">
          <a:xfrm>
            <a:off x="7848600" y="5426076"/>
            <a:ext cx="2743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US" sz="2400">
                <a:solidFill>
                  <a:srgbClr val="FF6600"/>
                </a:solidFill>
              </a:rPr>
              <a:t>It general leads to a recursive algorithm!</a:t>
            </a:r>
          </a:p>
        </p:txBody>
      </p:sp>
      <p:sp>
        <p:nvSpPr>
          <p:cNvPr id="3" name="Footer Placeholder 2"/>
          <p:cNvSpPr>
            <a:spLocks noGrp="1"/>
          </p:cNvSpPr>
          <p:nvPr>
            <p:ph type="ftr" sz="quarter" idx="11"/>
          </p:nvPr>
        </p:nvSpPr>
        <p:spPr/>
        <p:txBody>
          <a:bodyPr/>
          <a:lstStyle/>
          <a:p>
            <a:r>
              <a:rPr lang="en-US" dirty="0" smtClean="0"/>
              <a:t>Ref Book: Internet</a:t>
            </a:r>
            <a:endParaRPr lang="en-US" dirty="0"/>
          </a:p>
        </p:txBody>
      </p:sp>
    </p:spTree>
    <p:extLst>
      <p:ext uri="{BB962C8B-B14F-4D97-AF65-F5344CB8AC3E}">
        <p14:creationId xmlns:p14="http://schemas.microsoft.com/office/powerpoint/2010/main" val="32506680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1620"/>
                                        </p:tgtEl>
                                        <p:attrNameLst>
                                          <p:attrName>style.visibility</p:attrName>
                                        </p:attrNameLst>
                                      </p:cBhvr>
                                      <p:to>
                                        <p:strVal val="visible"/>
                                      </p:to>
                                    </p:set>
                                    <p:anim calcmode="lin" valueType="num">
                                      <p:cBhvr additive="base">
                                        <p:cTn id="7" dur="1000" fill="hold"/>
                                        <p:tgtEl>
                                          <p:spTgt spid="281620"/>
                                        </p:tgtEl>
                                        <p:attrNameLst>
                                          <p:attrName>ppt_x</p:attrName>
                                        </p:attrNameLst>
                                      </p:cBhvr>
                                      <p:tavLst>
                                        <p:tav tm="0">
                                          <p:val>
                                            <p:strVal val="#ppt_x"/>
                                          </p:val>
                                        </p:tav>
                                        <p:tav tm="100000">
                                          <p:val>
                                            <p:strVal val="#ppt_x"/>
                                          </p:val>
                                        </p:tav>
                                      </p:tavLst>
                                    </p:anim>
                                    <p:anim calcmode="lin" valueType="num">
                                      <p:cBhvr additive="base">
                                        <p:cTn id="8" dur="1000" fill="hold"/>
                                        <p:tgtEl>
                                          <p:spTgt spid="2816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2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2286000" y="609600"/>
            <a:ext cx="7620000" cy="769938"/>
          </a:xfrm>
        </p:spPr>
        <p:txBody>
          <a:bodyPr>
            <a:normAutofit fontScale="90000"/>
          </a:bodyPr>
          <a:lstStyle/>
          <a:p>
            <a:pPr algn="ctr" eaLnBrk="1" hangingPunct="1"/>
            <a:r>
              <a:rPr lang="en-US" altLang="zh-TW" dirty="0" smtClean="0"/>
              <a:t>Time complexity of the general algorithm</a:t>
            </a:r>
          </a:p>
        </p:txBody>
      </p:sp>
      <p:sp>
        <p:nvSpPr>
          <p:cNvPr id="7172" name="Rectangle 3"/>
          <p:cNvSpPr>
            <a:spLocks noGrp="1" noChangeArrowheads="1"/>
          </p:cNvSpPr>
          <p:nvPr>
            <p:ph type="body" idx="1"/>
          </p:nvPr>
        </p:nvSpPr>
        <p:spPr>
          <a:xfrm>
            <a:off x="1097280" y="1845734"/>
            <a:ext cx="10312248" cy="4432236"/>
          </a:xfrm>
        </p:spPr>
        <p:txBody>
          <a:bodyPr>
            <a:normAutofit fontScale="92500" lnSpcReduction="10000"/>
          </a:bodyPr>
          <a:lstStyle/>
          <a:p>
            <a:r>
              <a:rPr lang="en-US" sz="3200" dirty="0"/>
              <a:t>A Recurrence is an equation or inequality that describes a function in terms of its value on smaller inputs</a:t>
            </a:r>
          </a:p>
          <a:p>
            <a:r>
              <a:rPr lang="en-US" sz="3200" dirty="0"/>
              <a:t>Special techniques are required to analyze the space and time required </a:t>
            </a:r>
          </a:p>
          <a:p>
            <a:pPr eaLnBrk="1" hangingPunct="1">
              <a:lnSpc>
                <a:spcPct val="90000"/>
              </a:lnSpc>
            </a:pPr>
            <a:endParaRPr lang="en-US" altLang="zh-TW" sz="3000" dirty="0" smtClean="0"/>
          </a:p>
          <a:p>
            <a:pPr eaLnBrk="1" hangingPunct="1">
              <a:lnSpc>
                <a:spcPct val="90000"/>
              </a:lnSpc>
            </a:pPr>
            <a:r>
              <a:rPr lang="en-US" altLang="zh-TW" sz="3000" dirty="0" smtClean="0"/>
              <a:t>Time complexity (recurrence relation):</a:t>
            </a:r>
            <a:endParaRPr lang="en-US" altLang="zh-TW" sz="3000" dirty="0"/>
          </a:p>
          <a:p>
            <a:pPr algn="just" eaLnBrk="1" hangingPunct="1">
              <a:lnSpc>
                <a:spcPct val="90000"/>
              </a:lnSpc>
              <a:buFont typeface="Wingdings" panose="05000000000000000000" pitchFamily="2" charset="2"/>
              <a:buNone/>
            </a:pPr>
            <a:r>
              <a:rPr lang="en-US" altLang="zh-TW" sz="3000" dirty="0" smtClean="0"/>
              <a:t>   </a:t>
            </a:r>
            <a:r>
              <a:rPr lang="en-US" altLang="zh-TW" sz="3000" dirty="0"/>
              <a:t>	where </a:t>
            </a:r>
            <a:r>
              <a:rPr lang="en-US" altLang="zh-TW" sz="3000" dirty="0" smtClean="0"/>
              <a:t>D(n</a:t>
            </a:r>
            <a:r>
              <a:rPr lang="en-US" altLang="zh-TW" sz="3000" dirty="0"/>
              <a:t>) : time for splitting</a:t>
            </a:r>
          </a:p>
          <a:p>
            <a:pPr algn="just" eaLnBrk="1" hangingPunct="1">
              <a:lnSpc>
                <a:spcPct val="90000"/>
              </a:lnSpc>
              <a:buFont typeface="Wingdings" panose="05000000000000000000" pitchFamily="2" charset="2"/>
              <a:buNone/>
            </a:pPr>
            <a:r>
              <a:rPr lang="en-US" altLang="zh-TW" sz="3000" dirty="0"/>
              <a:t>	          </a:t>
            </a:r>
            <a:r>
              <a:rPr lang="en-US" altLang="zh-TW" sz="3000" dirty="0" smtClean="0"/>
              <a:t>C(n</a:t>
            </a:r>
            <a:r>
              <a:rPr lang="en-US" altLang="zh-TW" sz="3000" dirty="0"/>
              <a:t>) : time for </a:t>
            </a:r>
            <a:r>
              <a:rPr lang="en-US" altLang="zh-TW" sz="3000" dirty="0" smtClean="0"/>
              <a:t>conquer</a:t>
            </a:r>
            <a:endParaRPr lang="en-US" altLang="zh-TW" sz="3000" dirty="0"/>
          </a:p>
          <a:p>
            <a:pPr algn="just" eaLnBrk="1" hangingPunct="1">
              <a:lnSpc>
                <a:spcPct val="90000"/>
              </a:lnSpc>
              <a:buFont typeface="Wingdings" panose="05000000000000000000" pitchFamily="2" charset="2"/>
              <a:buNone/>
            </a:pPr>
            <a:r>
              <a:rPr lang="en-US" altLang="zh-TW" sz="3000" dirty="0"/>
              <a:t>	 	</a:t>
            </a:r>
            <a:r>
              <a:rPr lang="en-US" altLang="zh-TW" sz="3000" dirty="0" smtClean="0"/>
              <a:t> c </a:t>
            </a:r>
            <a:r>
              <a:rPr lang="en-US" altLang="zh-TW" sz="3000" dirty="0"/>
              <a:t>: a constant</a:t>
            </a:r>
          </a:p>
        </p:txBody>
      </p:sp>
      <p:graphicFrame>
        <p:nvGraphicFramePr>
          <p:cNvPr id="7173" name="Object 4"/>
          <p:cNvGraphicFramePr>
            <a:graphicFrameLocks noChangeAspect="1"/>
          </p:cNvGraphicFramePr>
          <p:nvPr>
            <p:extLst>
              <p:ext uri="{D42A27DB-BD31-4B8C-83A1-F6EECF244321}">
                <p14:modId xmlns:p14="http://schemas.microsoft.com/office/powerpoint/2010/main" val="333507865"/>
              </p:ext>
            </p:extLst>
          </p:nvPr>
        </p:nvGraphicFramePr>
        <p:xfrm>
          <a:off x="2725004" y="3219733"/>
          <a:ext cx="6577013" cy="1104900"/>
        </p:xfrm>
        <a:graphic>
          <a:graphicData uri="http://schemas.openxmlformats.org/presentationml/2006/ole">
            <mc:AlternateContent xmlns:mc="http://schemas.openxmlformats.org/markup-compatibility/2006">
              <mc:Choice xmlns:v="urn:schemas-microsoft-com:vml" Requires="v">
                <p:oleObj spid="_x0000_s2278" name="Document" r:id="rId4" imgW="5538681" imgH="840723" progId="Word.Document.8">
                  <p:embed/>
                </p:oleObj>
              </mc:Choice>
              <mc:Fallback>
                <p:oleObj name="Document" r:id="rId4" imgW="5538681" imgH="840723" progId="Word.Document.8">
                  <p:embed/>
                  <p:pic>
                    <p:nvPicPr>
                      <p:cNvPr id="0" name=""/>
                      <p:cNvPicPr>
                        <a:picLocks noChangeAspect="1" noChangeArrowheads="1"/>
                      </p:cNvPicPr>
                      <p:nvPr/>
                    </p:nvPicPr>
                    <p:blipFill>
                      <a:blip r:embed="rId5"/>
                      <a:srcRect/>
                      <a:stretch>
                        <a:fillRect/>
                      </a:stretch>
                    </p:blipFill>
                    <p:spPr bwMode="auto">
                      <a:xfrm>
                        <a:off x="2725004" y="3219733"/>
                        <a:ext cx="6577013"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Ref Book: Thomas Cormen</a:t>
            </a:r>
            <a:endParaRPr lang="en-US"/>
          </a:p>
        </p:txBody>
      </p:sp>
    </p:spTree>
    <p:extLst>
      <p:ext uri="{BB962C8B-B14F-4D97-AF65-F5344CB8AC3E}">
        <p14:creationId xmlns:p14="http://schemas.microsoft.com/office/powerpoint/2010/main" val="42340132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Methods for Solving recurrences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Substitution Method</a:t>
            </a:r>
          </a:p>
          <a:p>
            <a:pPr lvl="1">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We guess a bound and then use mathematical induction to prove our guess correct.</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Recursion Tree</a:t>
            </a:r>
          </a:p>
          <a:p>
            <a:pPr lvl="1">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Convert recurrence into tree</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Master Method</a:t>
            </a:r>
            <a:endParaRPr lang="en-US" sz="2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Ref Book: Thomas Cormen</a:t>
            </a:r>
            <a:endParaRPr lang="en-US"/>
          </a:p>
        </p:txBody>
      </p:sp>
    </p:spTree>
    <p:extLst>
      <p:ext uri="{BB962C8B-B14F-4D97-AF65-F5344CB8AC3E}">
        <p14:creationId xmlns:p14="http://schemas.microsoft.com/office/powerpoint/2010/main" val="450787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632" y="73244"/>
            <a:ext cx="10058400" cy="1450757"/>
          </a:xfrm>
        </p:spPr>
        <p:txBody>
          <a:bodyPr/>
          <a:lstStyle/>
          <a:p>
            <a:pPr algn="ctr"/>
            <a:r>
              <a:rPr lang="en-US" dirty="0" smtClean="0"/>
              <a:t>Math You need to Review</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3574" y="1796956"/>
            <a:ext cx="5310187" cy="4569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dirty="0" smtClean="0"/>
              <a:t>Ref Book: Internet</a:t>
            </a:r>
            <a:endParaRPr lang="en-US" dirty="0"/>
          </a:p>
        </p:txBody>
      </p:sp>
    </p:spTree>
    <p:extLst>
      <p:ext uri="{BB962C8B-B14F-4D97-AF65-F5344CB8AC3E}">
        <p14:creationId xmlns:p14="http://schemas.microsoft.com/office/powerpoint/2010/main" val="25868595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78173"/>
          </a:xfrm>
        </p:spPr>
        <p:txBody>
          <a:bodyPr/>
          <a:lstStyle/>
          <a:p>
            <a:pPr algn="ctr"/>
            <a:r>
              <a:rPr lang="en-US" dirty="0" smtClean="0">
                <a:latin typeface="Times New Roman" panose="02020603050405020304" pitchFamily="18" charset="0"/>
                <a:cs typeface="Times New Roman" panose="02020603050405020304" pitchFamily="18" charset="0"/>
              </a:rPr>
              <a:t>Substitution Method</a:t>
            </a:r>
            <a:endParaRPr lang="en-US" dirty="0">
              <a:latin typeface="Times New Roman" panose="02020603050405020304" pitchFamily="18" charset="0"/>
              <a:cs typeface="Times New Roman" panose="02020603050405020304" pitchFamily="18" charset="0"/>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5143" y="1851546"/>
            <a:ext cx="6313454" cy="4445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4785" y="1790540"/>
            <a:ext cx="4238767" cy="4567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smtClean="0"/>
              <a:t>Ref Book: Thomas Cormen</a:t>
            </a:r>
            <a:endParaRPr lang="en-US"/>
          </a:p>
        </p:txBody>
      </p:sp>
    </p:spTree>
    <p:extLst>
      <p:ext uri="{BB962C8B-B14F-4D97-AF65-F5344CB8AC3E}">
        <p14:creationId xmlns:p14="http://schemas.microsoft.com/office/powerpoint/2010/main" val="17849583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Quick Sort</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818682" y="1995823"/>
            <a:ext cx="6554636" cy="3734719"/>
          </a:xfrm>
          <a:prstGeom prst="rect">
            <a:avLst/>
          </a:prstGeom>
        </p:spPr>
      </p:pic>
      <p:sp>
        <p:nvSpPr>
          <p:cNvPr id="3" name="Footer Placeholder 2"/>
          <p:cNvSpPr>
            <a:spLocks noGrp="1"/>
          </p:cNvSpPr>
          <p:nvPr>
            <p:ph type="ftr" sz="quarter" idx="11"/>
          </p:nvPr>
        </p:nvSpPr>
        <p:spPr/>
        <p:txBody>
          <a:bodyPr/>
          <a:lstStyle/>
          <a:p>
            <a:r>
              <a:rPr lang="en-US" smtClean="0"/>
              <a:t>Ref Book: Thomas Cormen</a:t>
            </a:r>
            <a:endParaRPr lang="en-US"/>
          </a:p>
        </p:txBody>
      </p:sp>
    </p:spTree>
    <p:extLst>
      <p:ext uri="{BB962C8B-B14F-4D97-AF65-F5344CB8AC3E}">
        <p14:creationId xmlns:p14="http://schemas.microsoft.com/office/powerpoint/2010/main" val="32274108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Binary Search</a:t>
            </a:r>
          </a:p>
        </p:txBody>
      </p:sp>
      <p:pic>
        <p:nvPicPr>
          <p:cNvPr id="4" name="Content Placeholder 3"/>
          <p:cNvPicPr>
            <a:picLocks noGrp="1" noChangeAspect="1"/>
          </p:cNvPicPr>
          <p:nvPr>
            <p:ph idx="1"/>
          </p:nvPr>
        </p:nvPicPr>
        <p:blipFill>
          <a:blip r:embed="rId2"/>
          <a:stretch>
            <a:fillRect/>
          </a:stretch>
        </p:blipFill>
        <p:spPr>
          <a:xfrm>
            <a:off x="1097280" y="1737360"/>
            <a:ext cx="7546412" cy="4525963"/>
          </a:xfrm>
          <a:prstGeom prst="rect">
            <a:avLst/>
          </a:prstGeom>
        </p:spPr>
      </p:pic>
      <p:sp>
        <p:nvSpPr>
          <p:cNvPr id="3" name="Footer Placeholder 2"/>
          <p:cNvSpPr>
            <a:spLocks noGrp="1"/>
          </p:cNvSpPr>
          <p:nvPr>
            <p:ph type="ftr" sz="quarter" idx="11"/>
          </p:nvPr>
        </p:nvSpPr>
        <p:spPr/>
        <p:txBody>
          <a:bodyPr/>
          <a:lstStyle/>
          <a:p>
            <a:r>
              <a:rPr lang="en-US" smtClean="0"/>
              <a:t>Ref Book: Thomas Cormen</a:t>
            </a:r>
            <a:endParaRPr lang="en-US"/>
          </a:p>
        </p:txBody>
      </p:sp>
    </p:spTree>
    <p:extLst>
      <p:ext uri="{BB962C8B-B14F-4D97-AF65-F5344CB8AC3E}">
        <p14:creationId xmlns:p14="http://schemas.microsoft.com/office/powerpoint/2010/main" val="4069376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023582"/>
          </a:xfrm>
        </p:spPr>
        <p:txBody>
          <a:bodyPr/>
          <a:lstStyle/>
          <a:p>
            <a:pPr algn="ctr"/>
            <a:r>
              <a:rPr lang="en-US" dirty="0">
                <a:latin typeface="Times New Roman" panose="02020603050405020304" pitchFamily="18" charset="0"/>
                <a:cs typeface="Times New Roman" panose="02020603050405020304" pitchFamily="18" charset="0"/>
              </a:rPr>
              <a:t>The Recursion Tree</a:t>
            </a:r>
          </a:p>
        </p:txBody>
      </p:sp>
      <p:pic>
        <p:nvPicPr>
          <p:cNvPr id="717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19869" y="1835428"/>
            <a:ext cx="7904328" cy="4209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US" dirty="0" smtClean="0"/>
              <a:t>Ref Book: Thomas </a:t>
            </a:r>
            <a:r>
              <a:rPr lang="en-US" dirty="0" err="1" smtClean="0"/>
              <a:t>Cormen</a:t>
            </a:r>
            <a:endParaRPr lang="en-US" dirty="0"/>
          </a:p>
        </p:txBody>
      </p:sp>
    </p:spTree>
    <p:extLst>
      <p:ext uri="{BB962C8B-B14F-4D97-AF65-F5344CB8AC3E}">
        <p14:creationId xmlns:p14="http://schemas.microsoft.com/office/powerpoint/2010/main" val="39470075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Master Theorem</a:t>
            </a:r>
          </a:p>
        </p:txBody>
      </p:sp>
      <p:sp>
        <p:nvSpPr>
          <p:cNvPr id="1030" name="Content Placeholder 2"/>
          <p:cNvSpPr>
            <a:spLocks noGrp="1"/>
          </p:cNvSpPr>
          <p:nvPr>
            <p:ph idx="1"/>
          </p:nvPr>
        </p:nvSpPr>
        <p:spPr>
          <a:xfrm>
            <a:off x="868340" y="1737360"/>
            <a:ext cx="10287340" cy="4355205"/>
          </a:xfrm>
        </p:spPr>
        <p:txBody>
          <a:bodyPr>
            <a:normAutofit/>
          </a:bodyPr>
          <a:lstStyle/>
          <a:p>
            <a:r>
              <a:rPr lang="en-US" dirty="0" smtClean="0">
                <a:latin typeface="Times New Roman" panose="02020603050405020304" pitchFamily="18" charset="0"/>
                <a:cs typeface="Times New Roman" panose="02020603050405020304" pitchFamily="18" charset="0"/>
              </a:rPr>
              <a:t>Master method provides a “cookbook” method for solving recurrences of the following form</a:t>
            </a:r>
          </a:p>
          <a:p>
            <a:r>
              <a:rPr lang="en-US" dirty="0" smtClean="0">
                <a:latin typeface="Times New Roman" panose="02020603050405020304" pitchFamily="18" charset="0"/>
                <a:cs typeface="Times New Roman" panose="02020603050405020304" pitchFamily="18" charset="0"/>
              </a:rPr>
              <a:t>                 T(n</a:t>
            </a:r>
            <a:r>
              <a:rPr lang="en-US" dirty="0">
                <a:latin typeface="Times New Roman" panose="02020603050405020304" pitchFamily="18" charset="0"/>
                <a:cs typeface="Times New Roman" panose="02020603050405020304" pitchFamily="18" charset="0"/>
              </a:rPr>
              <a:t>) = a T(n/b) + f(n)</a:t>
            </a:r>
          </a:p>
          <a:p>
            <a:pPr>
              <a:buFont typeface="Arial" panose="020B0604020202020204" pitchFamily="34" charset="0"/>
              <a:buNone/>
            </a:pPr>
            <a:r>
              <a:rPr lang="en-US" dirty="0">
                <a:latin typeface="Times New Roman" panose="02020603050405020304" pitchFamily="18" charset="0"/>
                <a:cs typeface="Times New Roman" panose="02020603050405020304" pitchFamily="18" charset="0"/>
              </a:rPr>
              <a:t>	where a </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rPr>
              <a:t>1, b</a:t>
            </a:r>
            <a:r>
              <a:rPr lang="en-US" dirty="0">
                <a:latin typeface="Times New Roman" panose="02020603050405020304" pitchFamily="18" charset="0"/>
                <a:cs typeface="Times New Roman" panose="02020603050405020304" pitchFamily="18" charset="0"/>
                <a:sym typeface="Symbol" panose="05050102010706020507" pitchFamily="18" charset="2"/>
              </a:rPr>
              <a:t> </a:t>
            </a:r>
            <a:r>
              <a:rPr lang="en-US" dirty="0" smtClean="0">
                <a:latin typeface="Times New Roman" panose="02020603050405020304" pitchFamily="18" charset="0"/>
                <a:cs typeface="Times New Roman" panose="02020603050405020304" pitchFamily="18" charset="0"/>
                <a:sym typeface="Symbol" panose="05050102010706020507" pitchFamily="18" charset="2"/>
              </a:rPr>
              <a:t>&gt; 1</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f(n) is </a:t>
            </a:r>
            <a:r>
              <a:rPr lang="en-US" dirty="0" smtClean="0">
                <a:latin typeface="Times New Roman" panose="02020603050405020304" pitchFamily="18" charset="0"/>
                <a:cs typeface="Times New Roman" panose="02020603050405020304" pitchFamily="18" charset="0"/>
              </a:rPr>
              <a:t>asymptotically positive function. T(n) has following asymptotic bounds:</a:t>
            </a:r>
          </a:p>
          <a:p>
            <a:pPr>
              <a:buFont typeface="Arial" panose="020B0604020202020204" pitchFamily="34" charset="0"/>
              <a:buNone/>
            </a:pPr>
            <a:r>
              <a:rPr lang="en-US" dirty="0">
                <a:latin typeface="Times New Roman" panose="02020603050405020304" pitchFamily="18" charset="0"/>
                <a:cs typeface="Times New Roman" panose="02020603050405020304" pitchFamily="18" charset="0"/>
              </a:rPr>
              <a:t>There are 3 cases</a:t>
            </a:r>
            <a:r>
              <a:rPr lang="en-US" dirty="0" smtClean="0">
                <a:latin typeface="Times New Roman" panose="02020603050405020304" pitchFamily="18" charset="0"/>
                <a:cs typeface="Times New Roman" panose="02020603050405020304" pitchFamily="18" charset="0"/>
              </a:rPr>
              <a:t>:</a:t>
            </a:r>
          </a:p>
          <a:p>
            <a:pPr>
              <a:buFont typeface="Arial" panose="020B0604020202020204" pitchFamily="34" charset="0"/>
              <a:buNone/>
            </a:pPr>
            <a:endParaRPr lang="en-US"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868340" y="3787396"/>
            <a:ext cx="11005211" cy="1930875"/>
          </a:xfrm>
          <a:prstGeom prst="rect">
            <a:avLst/>
          </a:prstGeom>
        </p:spPr>
      </p:pic>
      <p:sp>
        <p:nvSpPr>
          <p:cNvPr id="3" name="Footer Placeholder 2"/>
          <p:cNvSpPr>
            <a:spLocks noGrp="1"/>
          </p:cNvSpPr>
          <p:nvPr>
            <p:ph type="ftr" sz="quarter" idx="11"/>
          </p:nvPr>
        </p:nvSpPr>
        <p:spPr/>
        <p:txBody>
          <a:bodyPr/>
          <a:lstStyle/>
          <a:p>
            <a:r>
              <a:rPr lang="en-US" smtClean="0"/>
              <a:t>Ref Book: Thomas Cormen</a:t>
            </a:r>
            <a:endParaRPr lang="en-US"/>
          </a:p>
        </p:txBody>
      </p:sp>
    </p:spTree>
    <p:extLst>
      <p:ext uri="{BB962C8B-B14F-4D97-AF65-F5344CB8AC3E}">
        <p14:creationId xmlns:p14="http://schemas.microsoft.com/office/powerpoint/2010/main" val="28283684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791570"/>
          </a:xfrm>
        </p:spPr>
        <p:txBody>
          <a:bodyPr/>
          <a:lstStyle/>
          <a:p>
            <a:pPr algn="ctr"/>
            <a:r>
              <a:rPr lang="en-US" dirty="0" smtClean="0">
                <a:latin typeface="Times New Roman" panose="02020603050405020304" pitchFamily="18" charset="0"/>
                <a:cs typeface="Times New Roman" panose="02020603050405020304" pitchFamily="18" charset="0"/>
              </a:rPr>
              <a:t>Example of Master </a:t>
            </a:r>
            <a:r>
              <a:rPr lang="en-US" dirty="0">
                <a:latin typeface="Times New Roman" panose="02020603050405020304" pitchFamily="18" charset="0"/>
                <a:cs typeface="Times New Roman" panose="02020603050405020304" pitchFamily="18" charset="0"/>
              </a:rPr>
              <a:t>Method</a:t>
            </a:r>
          </a:p>
        </p:txBody>
      </p:sp>
      <p:sp>
        <p:nvSpPr>
          <p:cNvPr id="3" name="Content Placeholder 2"/>
          <p:cNvSpPr>
            <a:spLocks noGrp="1"/>
          </p:cNvSpPr>
          <p:nvPr>
            <p:ph idx="1"/>
          </p:nvPr>
        </p:nvSpPr>
        <p:spPr>
          <a:xfrm>
            <a:off x="1097280" y="1299267"/>
            <a:ext cx="10058400" cy="4023360"/>
          </a:xfrm>
        </p:spPr>
        <p:txBody>
          <a:bodyPr/>
          <a:lstStyle/>
          <a:p>
            <a:r>
              <a:rPr lang="en-US" dirty="0"/>
              <a:t>To use the master </a:t>
            </a:r>
            <a:r>
              <a:rPr lang="en-US" dirty="0" smtClean="0"/>
              <a:t>theorem</a:t>
            </a:r>
            <a:r>
              <a:rPr lang="en-US" dirty="0"/>
              <a:t>, we simply plug the numbers into the formula</a:t>
            </a:r>
          </a:p>
        </p:txBody>
      </p:sp>
      <p:pic>
        <p:nvPicPr>
          <p:cNvPr id="4" name="Picture 3"/>
          <p:cNvPicPr>
            <a:picLocks noChangeAspect="1"/>
          </p:cNvPicPr>
          <p:nvPr/>
        </p:nvPicPr>
        <p:blipFill>
          <a:blip r:embed="rId3"/>
          <a:stretch>
            <a:fillRect/>
          </a:stretch>
        </p:blipFill>
        <p:spPr>
          <a:xfrm>
            <a:off x="933507" y="1733266"/>
            <a:ext cx="10112854" cy="4285396"/>
          </a:xfrm>
          <a:prstGeom prst="rect">
            <a:avLst/>
          </a:prstGeom>
        </p:spPr>
      </p:pic>
      <p:sp>
        <p:nvSpPr>
          <p:cNvPr id="5" name="Footer Placeholder 4"/>
          <p:cNvSpPr>
            <a:spLocks noGrp="1"/>
          </p:cNvSpPr>
          <p:nvPr>
            <p:ph type="ftr" sz="quarter" idx="11"/>
          </p:nvPr>
        </p:nvSpPr>
        <p:spPr/>
        <p:txBody>
          <a:bodyPr/>
          <a:lstStyle/>
          <a:p>
            <a:r>
              <a:rPr lang="en-US" dirty="0" smtClean="0"/>
              <a:t>Ref Book: Thomas </a:t>
            </a:r>
            <a:r>
              <a:rPr lang="en-US" dirty="0" err="1" smtClean="0"/>
              <a:t>Cormen</a:t>
            </a:r>
            <a:endParaRPr lang="en-US" dirty="0"/>
          </a:p>
        </p:txBody>
      </p:sp>
    </p:spTree>
    <p:extLst>
      <p:ext uri="{BB962C8B-B14F-4D97-AF65-F5344CB8AC3E}">
        <p14:creationId xmlns:p14="http://schemas.microsoft.com/office/powerpoint/2010/main" val="481611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Algorithm: A brief History </a:t>
            </a:r>
          </a:p>
        </p:txBody>
      </p:sp>
      <p:sp>
        <p:nvSpPr>
          <p:cNvPr id="3" name="Content Placeholder 2"/>
          <p:cNvSpPr>
            <a:spLocks noGrp="1"/>
          </p:cNvSpPr>
          <p:nvPr>
            <p:ph sz="half" idx="1"/>
          </p:nvPr>
        </p:nvSpPr>
        <p:spPr>
          <a:xfrm>
            <a:off x="395786" y="1856096"/>
            <a:ext cx="7710984" cy="4067032"/>
          </a:xfrm>
        </p:spPr>
        <p:txBody>
          <a:bodyPr>
            <a:noAutofit/>
          </a:bodyPr>
          <a:lstStyle/>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word algorithm comes from the name of </a:t>
            </a:r>
            <a:r>
              <a:rPr lang="en-US" sz="2400" b="1" dirty="0">
                <a:latin typeface="Times New Roman" panose="02020603050405020304" pitchFamily="18" charset="0"/>
                <a:cs typeface="Times New Roman" panose="02020603050405020304" pitchFamily="18" charset="0"/>
              </a:rPr>
              <a:t>Persian author, Abu </a:t>
            </a:r>
            <a:r>
              <a:rPr lang="en-US" sz="2400" b="1" dirty="0" err="1">
                <a:latin typeface="Times New Roman" panose="02020603050405020304" pitchFamily="18" charset="0"/>
                <a:cs typeface="Times New Roman" panose="02020603050405020304" pitchFamily="18" charset="0"/>
              </a:rPr>
              <a:t>Ja’far</a:t>
            </a:r>
            <a:r>
              <a:rPr lang="en-US" sz="2400" b="1" dirty="0">
                <a:latin typeface="Times New Roman" panose="02020603050405020304" pitchFamily="18" charset="0"/>
                <a:cs typeface="Times New Roman" panose="02020603050405020304" pitchFamily="18" charset="0"/>
              </a:rPr>
              <a:t> Mohammed </a:t>
            </a:r>
            <a:r>
              <a:rPr lang="en-US" sz="2400" b="1" dirty="0" err="1">
                <a:latin typeface="Times New Roman" panose="02020603050405020304" pitchFamily="18" charset="0"/>
                <a:cs typeface="Times New Roman" panose="02020603050405020304" pitchFamily="18" charset="0"/>
              </a:rPr>
              <a:t>ibn</a:t>
            </a:r>
            <a:r>
              <a:rPr lang="en-US" sz="2400" b="1" dirty="0">
                <a:latin typeface="Times New Roman" panose="02020603050405020304" pitchFamily="18" charset="0"/>
                <a:cs typeface="Times New Roman" panose="02020603050405020304" pitchFamily="18" charset="0"/>
              </a:rPr>
              <a:t> Musa al </a:t>
            </a:r>
            <a:r>
              <a:rPr lang="en-US" sz="2400" b="1" dirty="0" err="1">
                <a:latin typeface="Times New Roman" panose="02020603050405020304" pitchFamily="18" charset="0"/>
                <a:cs typeface="Times New Roman" panose="02020603050405020304" pitchFamily="18" charset="0"/>
              </a:rPr>
              <a:t>Khowarizmi</a:t>
            </a:r>
            <a:r>
              <a:rPr lang="en-US" sz="2400" b="1" dirty="0">
                <a:latin typeface="Times New Roman" panose="02020603050405020304" pitchFamily="18" charset="0"/>
                <a:cs typeface="Times New Roman" panose="02020603050405020304" pitchFamily="18" charset="0"/>
              </a:rPr>
              <a:t> (c. 825 A.D.)</a:t>
            </a:r>
            <a:r>
              <a:rPr lang="en-US" sz="2400" dirty="0">
                <a:latin typeface="Times New Roman" panose="02020603050405020304" pitchFamily="18" charset="0"/>
                <a:cs typeface="Times New Roman" panose="02020603050405020304" pitchFamily="18" charset="0"/>
              </a:rPr>
              <a:t>, who wrote a textbook on mathematics</a:t>
            </a:r>
            <a:r>
              <a:rPr lang="en-US" sz="24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book was translated into Latin in </a:t>
            </a:r>
            <a:r>
              <a:rPr lang="en-US" sz="2400" dirty="0">
                <a:latin typeface="Times New Roman" panose="02020603050405020304" pitchFamily="18" charset="0"/>
                <a:cs typeface="Times New Roman" panose="02020603050405020304" pitchFamily="18" charset="0"/>
              </a:rPr>
              <a:t>the 12th century under the title </a:t>
            </a:r>
            <a:r>
              <a:rPr lang="en-US" sz="2400" b="1" dirty="0" err="1">
                <a:latin typeface="Times New Roman" panose="02020603050405020304" pitchFamily="18" charset="0"/>
                <a:cs typeface="Times New Roman" panose="02020603050405020304" pitchFamily="18" charset="0"/>
              </a:rPr>
              <a:t>Algoritmi</a:t>
            </a:r>
            <a:r>
              <a:rPr lang="en-US" sz="2400" b="1" dirty="0">
                <a:latin typeface="Times New Roman" panose="02020603050405020304" pitchFamily="18" charset="0"/>
                <a:cs typeface="Times New Roman" panose="02020603050405020304" pitchFamily="18" charset="0"/>
              </a:rPr>
              <a:t> de </a:t>
            </a:r>
            <a:r>
              <a:rPr lang="en-US" sz="2400" b="1" dirty="0" err="1">
                <a:latin typeface="Times New Roman" panose="02020603050405020304" pitchFamily="18" charset="0"/>
                <a:cs typeface="Times New Roman" panose="02020603050405020304" pitchFamily="18" charset="0"/>
              </a:rPr>
              <a:t>numero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Indorum</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This title means "</a:t>
            </a:r>
            <a:r>
              <a:rPr lang="en-US" sz="2400" dirty="0" err="1">
                <a:latin typeface="Times New Roman" panose="02020603050405020304" pitchFamily="18" charset="0"/>
                <a:cs typeface="Times New Roman" panose="02020603050405020304" pitchFamily="18" charset="0"/>
              </a:rPr>
              <a:t>Algoritmi</a:t>
            </a:r>
            <a:r>
              <a:rPr lang="en-US" sz="2400" dirty="0">
                <a:latin typeface="Times New Roman" panose="02020603050405020304" pitchFamily="18" charset="0"/>
                <a:cs typeface="Times New Roman" panose="02020603050405020304" pitchFamily="18" charset="0"/>
              </a:rPr>
              <a:t> on the numbers of the Indians", where "</a:t>
            </a:r>
            <a:r>
              <a:rPr lang="en-US" sz="2400" dirty="0" err="1">
                <a:latin typeface="Times New Roman" panose="02020603050405020304" pitchFamily="18" charset="0"/>
                <a:cs typeface="Times New Roman" panose="02020603050405020304" pitchFamily="18" charset="0"/>
              </a:rPr>
              <a:t>Algoritmi</a:t>
            </a:r>
            <a:r>
              <a:rPr lang="en-US" sz="2400" dirty="0">
                <a:latin typeface="Times New Roman" panose="02020603050405020304" pitchFamily="18" charset="0"/>
                <a:cs typeface="Times New Roman" panose="02020603050405020304" pitchFamily="18" charset="0"/>
              </a:rPr>
              <a:t>" was the translator's </a:t>
            </a:r>
            <a:r>
              <a:rPr lang="en-US" sz="2400" dirty="0" err="1">
                <a:latin typeface="Times New Roman" panose="02020603050405020304" pitchFamily="18" charset="0"/>
                <a:cs typeface="Times New Roman" panose="02020603050405020304" pitchFamily="18" charset="0"/>
              </a:rPr>
              <a:t>Latinization</a:t>
            </a:r>
            <a:r>
              <a:rPr lang="en-US" sz="2400" dirty="0">
                <a:latin typeface="Times New Roman" panose="02020603050405020304" pitchFamily="18" charset="0"/>
                <a:cs typeface="Times New Roman" panose="02020603050405020304" pitchFamily="18" charset="0"/>
              </a:rPr>
              <a:t> of Al-Khwarizmi's </a:t>
            </a:r>
            <a:r>
              <a:rPr lang="en-US" sz="2400" dirty="0" smtClean="0">
                <a:latin typeface="Times New Roman" panose="02020603050405020304" pitchFamily="18" charset="0"/>
                <a:cs typeface="Times New Roman" panose="02020603050405020304" pitchFamily="18" charset="0"/>
              </a:rPr>
              <a:t>name.</a:t>
            </a:r>
          </a:p>
          <a:p>
            <a:pPr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Many </a:t>
            </a:r>
            <a:r>
              <a:rPr lang="en-US" sz="2400" dirty="0">
                <a:latin typeface="Times New Roman" panose="02020603050405020304" pitchFamily="18" charset="0"/>
                <a:cs typeface="Times New Roman" panose="02020603050405020304" pitchFamily="18" charset="0"/>
              </a:rPr>
              <a:t>centuries later, decimal system was adopted in Europe, and the </a:t>
            </a:r>
            <a:r>
              <a:rPr lang="en-US" sz="2400" i="1" dirty="0" smtClean="0">
                <a:latin typeface="Times New Roman" panose="02020603050405020304" pitchFamily="18" charset="0"/>
                <a:cs typeface="Times New Roman" panose="02020603050405020304" pitchFamily="18" charset="0"/>
              </a:rPr>
              <a:t>procedures in </a:t>
            </a:r>
            <a:r>
              <a:rPr lang="en-US" sz="2400" i="1" dirty="0">
                <a:latin typeface="Times New Roman" panose="02020603050405020304" pitchFamily="18" charset="0"/>
                <a:cs typeface="Times New Roman" panose="02020603050405020304" pitchFamily="18" charset="0"/>
              </a:rPr>
              <a:t>Al Khwarizmi’s book were named after him as “</a:t>
            </a:r>
            <a:r>
              <a:rPr lang="en-US" sz="2400" i="1" dirty="0" smtClean="0">
                <a:latin typeface="Times New Roman" panose="02020603050405020304" pitchFamily="18" charset="0"/>
                <a:cs typeface="Times New Roman" panose="02020603050405020304" pitchFamily="18" charset="0"/>
              </a:rPr>
              <a:t>Algorithms”.</a:t>
            </a:r>
          </a:p>
        </p:txBody>
      </p:sp>
      <p:pic>
        <p:nvPicPr>
          <p:cNvPr id="1026" name="Picture 2"/>
          <p:cNvPicPr>
            <a:picLocks noGrp="1" noChangeAspect="1" noChangeArrowheads="1"/>
          </p:cNvPicPr>
          <p:nvPr>
            <p:ph sz="half" idx="2"/>
          </p:nvPr>
        </p:nvPicPr>
        <p:blipFill>
          <a:blip r:embed="rId3"/>
          <a:srcRect/>
          <a:stretch>
            <a:fillRect/>
          </a:stretch>
        </p:blipFill>
        <p:spPr bwMode="auto">
          <a:xfrm>
            <a:off x="8387686" y="2084696"/>
            <a:ext cx="2917520" cy="3505200"/>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dirty="0" smtClean="0"/>
              <a:t>Ref Book: </a:t>
            </a:r>
            <a:r>
              <a:rPr lang="en-US" dirty="0" smtClean="0"/>
              <a:t>Internet</a:t>
            </a:r>
            <a:endParaRPr lang="en-US" dirty="0"/>
          </a:p>
        </p:txBody>
      </p:sp>
    </p:spTree>
    <p:extLst>
      <p:ext uri="{BB962C8B-B14F-4D97-AF65-F5344CB8AC3E}">
        <p14:creationId xmlns:p14="http://schemas.microsoft.com/office/powerpoint/2010/main" val="15053158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Master Method (Simplified)</a:t>
            </a:r>
            <a:endParaRPr lang="en-US" dirty="0" smtClean="0"/>
          </a:p>
        </p:txBody>
      </p:sp>
      <p:sp>
        <p:nvSpPr>
          <p:cNvPr id="1030" name="Content Placeholder 2"/>
          <p:cNvSpPr>
            <a:spLocks noGrp="1"/>
          </p:cNvSpPr>
          <p:nvPr>
            <p:ph idx="1"/>
          </p:nvPr>
        </p:nvSpPr>
        <p:spPr/>
        <p:txBody>
          <a:bodyPr>
            <a:normAutofit lnSpcReduction="10000"/>
          </a:bodyPr>
          <a:lstStyle/>
          <a:p>
            <a:r>
              <a:rPr lang="en-US" sz="2800" dirty="0"/>
              <a:t>Let T(n) be </a:t>
            </a:r>
            <a:r>
              <a:rPr lang="en-US" sz="2800" u="sng" dirty="0"/>
              <a:t>a monotonically increasing</a:t>
            </a:r>
            <a:r>
              <a:rPr lang="en-US" sz="2800" dirty="0"/>
              <a:t> function that satisfies</a:t>
            </a:r>
          </a:p>
          <a:p>
            <a:pPr>
              <a:buFont typeface="Arial" panose="020B0604020202020204" pitchFamily="34" charset="0"/>
              <a:buNone/>
            </a:pPr>
            <a:r>
              <a:rPr lang="en-US" sz="2800" dirty="0"/>
              <a:t>                    T(n) = a T(n/b) + f(n)</a:t>
            </a:r>
          </a:p>
          <a:p>
            <a:pPr>
              <a:buFont typeface="Arial" panose="020B0604020202020204" pitchFamily="34" charset="0"/>
              <a:buNone/>
            </a:pPr>
            <a:r>
              <a:rPr lang="en-US" sz="2800" dirty="0"/>
              <a:t>                    T(1) = c</a:t>
            </a:r>
          </a:p>
          <a:p>
            <a:pPr>
              <a:buFont typeface="Arial" panose="020B0604020202020204" pitchFamily="34" charset="0"/>
              <a:buNone/>
            </a:pPr>
            <a:r>
              <a:rPr lang="en-US" sz="2800" dirty="0"/>
              <a:t>	where a </a:t>
            </a:r>
            <a:r>
              <a:rPr lang="en-US" sz="2800" dirty="0">
                <a:sym typeface="Symbol" panose="05050102010706020507" pitchFamily="18" charset="2"/>
              </a:rPr>
              <a:t> </a:t>
            </a:r>
            <a:r>
              <a:rPr lang="en-US" sz="2800" dirty="0"/>
              <a:t>1, b</a:t>
            </a:r>
            <a:r>
              <a:rPr lang="en-US" sz="2800" dirty="0">
                <a:sym typeface="Symbol" panose="05050102010706020507" pitchFamily="18" charset="2"/>
              </a:rPr>
              <a:t>  </a:t>
            </a:r>
            <a:r>
              <a:rPr lang="en-US" sz="2800" dirty="0"/>
              <a:t>2, c&gt;0.  If f(n) is </a:t>
            </a:r>
            <a:r>
              <a:rPr lang="en-US" sz="2800" dirty="0">
                <a:sym typeface="Symbol" panose="05050102010706020507" pitchFamily="18" charset="2"/>
              </a:rPr>
              <a:t></a:t>
            </a:r>
            <a:r>
              <a:rPr lang="en-US" sz="2800" dirty="0"/>
              <a:t>(</a:t>
            </a:r>
            <a:r>
              <a:rPr lang="en-US" sz="2800" dirty="0" err="1"/>
              <a:t>n</a:t>
            </a:r>
            <a:r>
              <a:rPr lang="en-US" sz="2800" baseline="30000" dirty="0" err="1"/>
              <a:t>d</a:t>
            </a:r>
            <a:r>
              <a:rPr lang="en-US" sz="2800" dirty="0"/>
              <a:t>) where d</a:t>
            </a:r>
            <a:r>
              <a:rPr lang="en-US" sz="2800" dirty="0">
                <a:sym typeface="Symbol" panose="05050102010706020507" pitchFamily="18" charset="2"/>
              </a:rPr>
              <a:t>  </a:t>
            </a:r>
            <a:r>
              <a:rPr lang="en-US" sz="2800" dirty="0"/>
              <a:t>0 </a:t>
            </a:r>
            <a:r>
              <a:rPr lang="en-US" sz="2800" dirty="0" smtClean="0"/>
              <a:t>then solution to recurrence relation is given as </a:t>
            </a:r>
          </a:p>
          <a:p>
            <a:pPr>
              <a:buNone/>
            </a:pPr>
            <a:r>
              <a:rPr lang="en-US" sz="2600" dirty="0" smtClean="0">
                <a:latin typeface="Times New Roman" panose="02020603050405020304" pitchFamily="18" charset="0"/>
                <a:cs typeface="Times New Roman" panose="02020603050405020304" pitchFamily="18" charset="0"/>
              </a:rPr>
              <a:t>Case 1: T(n) </a:t>
            </a:r>
            <a:r>
              <a:rPr lang="el-GR" sz="2600" dirty="0" smtClean="0">
                <a:latin typeface="Times New Roman" panose="02020603050405020304" pitchFamily="18" charset="0"/>
                <a:cs typeface="Times New Roman" panose="02020603050405020304" pitchFamily="18" charset="0"/>
              </a:rPr>
              <a:t>ϵ</a:t>
            </a:r>
            <a:r>
              <a:rPr lang="en-US" sz="2600" dirty="0" smtClean="0">
                <a:latin typeface="Times New Roman" panose="02020603050405020304" pitchFamily="18" charset="0"/>
                <a:cs typeface="Times New Roman" panose="02020603050405020304" pitchFamily="18" charset="0"/>
              </a:rPr>
              <a:t> 			</a:t>
            </a:r>
            <a:r>
              <a:rPr lang="en-US" sz="2600" dirty="0" smtClean="0">
                <a:solidFill>
                  <a:schemeClr val="tx1"/>
                </a:solidFill>
                <a:latin typeface="Times New Roman" panose="02020603050405020304" pitchFamily="18" charset="0"/>
                <a:cs typeface="Times New Roman" panose="02020603050405020304" pitchFamily="18" charset="0"/>
              </a:rPr>
              <a:t>if </a:t>
            </a:r>
            <a:r>
              <a:rPr lang="en-US" sz="2600" dirty="0">
                <a:solidFill>
                  <a:schemeClr val="tx1"/>
                </a:solidFill>
                <a:latin typeface="Times New Roman" panose="02020603050405020304" pitchFamily="18" charset="0"/>
                <a:cs typeface="Times New Roman" panose="02020603050405020304" pitchFamily="18" charset="0"/>
              </a:rPr>
              <a:t>a &lt; </a:t>
            </a:r>
            <a:r>
              <a:rPr lang="en-US" sz="2600" dirty="0" err="1" smtClean="0">
                <a:solidFill>
                  <a:schemeClr val="tx1"/>
                </a:solidFill>
                <a:latin typeface="Times New Roman" panose="02020603050405020304" pitchFamily="18" charset="0"/>
                <a:cs typeface="Times New Roman" panose="02020603050405020304" pitchFamily="18" charset="0"/>
              </a:rPr>
              <a:t>b</a:t>
            </a:r>
            <a:r>
              <a:rPr lang="en-US" sz="2600" baseline="30000" dirty="0" err="1" smtClean="0">
                <a:solidFill>
                  <a:schemeClr val="tx1"/>
                </a:solidFill>
                <a:latin typeface="Times New Roman" panose="02020603050405020304" pitchFamily="18" charset="0"/>
                <a:cs typeface="Times New Roman" panose="02020603050405020304" pitchFamily="18" charset="0"/>
              </a:rPr>
              <a:t>d</a:t>
            </a:r>
            <a:endParaRPr lang="en-US" sz="2600" baseline="30000" dirty="0" smtClean="0">
              <a:solidFill>
                <a:schemeClr val="tx1"/>
              </a:solidFill>
              <a:latin typeface="Times New Roman" panose="02020603050405020304" pitchFamily="18" charset="0"/>
              <a:cs typeface="Times New Roman" panose="02020603050405020304" pitchFamily="18" charset="0"/>
            </a:endParaRPr>
          </a:p>
          <a:p>
            <a:pPr>
              <a:buNone/>
            </a:pPr>
            <a:r>
              <a:rPr lang="en-US" sz="2600" dirty="0">
                <a:latin typeface="Times New Roman" panose="02020603050405020304" pitchFamily="18" charset="0"/>
                <a:cs typeface="Times New Roman" panose="02020603050405020304" pitchFamily="18" charset="0"/>
              </a:rPr>
              <a:t>Case </a:t>
            </a:r>
            <a:r>
              <a:rPr lang="en-US" sz="2600" dirty="0" smtClean="0">
                <a:latin typeface="Times New Roman" panose="02020603050405020304" pitchFamily="18" charset="0"/>
                <a:cs typeface="Times New Roman" panose="02020603050405020304" pitchFamily="18" charset="0"/>
              </a:rPr>
              <a:t>2: </a:t>
            </a:r>
            <a:r>
              <a:rPr lang="en-US" sz="2600" dirty="0">
                <a:latin typeface="Times New Roman" panose="02020603050405020304" pitchFamily="18" charset="0"/>
                <a:cs typeface="Times New Roman" panose="02020603050405020304" pitchFamily="18" charset="0"/>
              </a:rPr>
              <a:t>T(n) </a:t>
            </a:r>
            <a:r>
              <a:rPr lang="el-GR" sz="2600" dirty="0" smtClean="0">
                <a:latin typeface="Times New Roman" panose="02020603050405020304" pitchFamily="18" charset="0"/>
                <a:cs typeface="Times New Roman" panose="02020603050405020304" pitchFamily="18" charset="0"/>
              </a:rPr>
              <a:t>ϵ</a:t>
            </a:r>
            <a:r>
              <a:rPr lang="en-US" sz="2600" dirty="0" smtClean="0">
                <a:latin typeface="Times New Roman" panose="02020603050405020304" pitchFamily="18" charset="0"/>
                <a:cs typeface="Times New Roman" panose="02020603050405020304" pitchFamily="18" charset="0"/>
              </a:rPr>
              <a:t>			i</a:t>
            </a:r>
            <a:r>
              <a:rPr lang="en-US" sz="2600" dirty="0" smtClean="0">
                <a:solidFill>
                  <a:schemeClr val="tx1"/>
                </a:solidFill>
                <a:latin typeface="Times New Roman" panose="02020603050405020304" pitchFamily="18" charset="0"/>
                <a:cs typeface="Times New Roman" panose="02020603050405020304" pitchFamily="18" charset="0"/>
              </a:rPr>
              <a:t>f </a:t>
            </a:r>
            <a:r>
              <a:rPr lang="en-US" sz="2600" dirty="0">
                <a:solidFill>
                  <a:schemeClr val="tx1"/>
                </a:solidFill>
                <a:latin typeface="Times New Roman" panose="02020603050405020304" pitchFamily="18" charset="0"/>
                <a:cs typeface="Times New Roman" panose="02020603050405020304" pitchFamily="18" charset="0"/>
              </a:rPr>
              <a:t>a = </a:t>
            </a:r>
            <a:r>
              <a:rPr lang="en-US" sz="2600" dirty="0" err="1">
                <a:solidFill>
                  <a:schemeClr val="tx1"/>
                </a:solidFill>
                <a:latin typeface="Times New Roman" panose="02020603050405020304" pitchFamily="18" charset="0"/>
                <a:cs typeface="Times New Roman" panose="02020603050405020304" pitchFamily="18" charset="0"/>
              </a:rPr>
              <a:t>b</a:t>
            </a:r>
            <a:r>
              <a:rPr lang="en-US" sz="2600" baseline="30000" dirty="0" err="1">
                <a:solidFill>
                  <a:schemeClr val="tx1"/>
                </a:solidFill>
                <a:latin typeface="Times New Roman" panose="02020603050405020304" pitchFamily="18" charset="0"/>
                <a:cs typeface="Times New Roman" panose="02020603050405020304" pitchFamily="18" charset="0"/>
              </a:rPr>
              <a:t>d</a:t>
            </a:r>
            <a:endParaRPr lang="en-US" sz="2600" baseline="30000" dirty="0">
              <a:solidFill>
                <a:schemeClr val="tx1"/>
              </a:solidFill>
              <a:latin typeface="Times New Roman" panose="02020603050405020304" pitchFamily="18" charset="0"/>
              <a:cs typeface="Times New Roman" panose="02020603050405020304" pitchFamily="18" charset="0"/>
            </a:endParaRPr>
          </a:p>
          <a:p>
            <a:pPr>
              <a:buNone/>
            </a:pPr>
            <a:r>
              <a:rPr lang="en-US" sz="2600" dirty="0" smtClean="0">
                <a:latin typeface="Times New Roman" panose="02020603050405020304" pitchFamily="18" charset="0"/>
                <a:cs typeface="Times New Roman" panose="02020603050405020304" pitchFamily="18" charset="0"/>
              </a:rPr>
              <a:t>Case 3: </a:t>
            </a:r>
            <a:r>
              <a:rPr lang="en-US" sz="2600" dirty="0">
                <a:latin typeface="Times New Roman" panose="02020603050405020304" pitchFamily="18" charset="0"/>
                <a:cs typeface="Times New Roman" panose="02020603050405020304" pitchFamily="18" charset="0"/>
              </a:rPr>
              <a:t>T(n) </a:t>
            </a:r>
            <a:r>
              <a:rPr lang="el-GR" sz="2600" dirty="0" smtClean="0">
                <a:latin typeface="Times New Roman" panose="02020603050405020304" pitchFamily="18" charset="0"/>
                <a:cs typeface="Times New Roman" panose="02020603050405020304" pitchFamily="18" charset="0"/>
              </a:rPr>
              <a:t>ϵ</a:t>
            </a:r>
            <a:r>
              <a:rPr lang="en-US" sz="2600" dirty="0" smtClean="0">
                <a:latin typeface="Times New Roman" panose="02020603050405020304" pitchFamily="18" charset="0"/>
                <a:cs typeface="Times New Roman" panose="02020603050405020304" pitchFamily="18" charset="0"/>
              </a:rPr>
              <a:t>			</a:t>
            </a:r>
            <a:r>
              <a:rPr lang="en-US" sz="2600" dirty="0">
                <a:solidFill>
                  <a:schemeClr val="tx1"/>
                </a:solidFill>
                <a:latin typeface="Times New Roman" panose="02020603050405020304" pitchFamily="18" charset="0"/>
                <a:cs typeface="Times New Roman" panose="02020603050405020304" pitchFamily="18" charset="0"/>
              </a:rPr>
              <a:t> if </a:t>
            </a:r>
            <a:r>
              <a:rPr lang="en-US" sz="2600" dirty="0">
                <a:solidFill>
                  <a:schemeClr val="tx1"/>
                </a:solidFill>
                <a:latin typeface="Times New Roman" panose="02020603050405020304" pitchFamily="18" charset="0"/>
                <a:cs typeface="Times New Roman" panose="02020603050405020304" pitchFamily="18" charset="0"/>
                <a:sym typeface="Symbol"/>
              </a:rPr>
              <a:t>a &gt; </a:t>
            </a:r>
            <a:r>
              <a:rPr lang="en-US" sz="2600" dirty="0" err="1">
                <a:solidFill>
                  <a:schemeClr val="tx1"/>
                </a:solidFill>
                <a:latin typeface="Times New Roman" panose="02020603050405020304" pitchFamily="18" charset="0"/>
                <a:cs typeface="Times New Roman" panose="02020603050405020304" pitchFamily="18" charset="0"/>
                <a:sym typeface="Symbol"/>
              </a:rPr>
              <a:t>b</a:t>
            </a:r>
            <a:r>
              <a:rPr lang="en-US" sz="2600" baseline="30000" dirty="0" err="1">
                <a:solidFill>
                  <a:schemeClr val="tx1"/>
                </a:solidFill>
                <a:latin typeface="Times New Roman" panose="02020603050405020304" pitchFamily="18" charset="0"/>
                <a:cs typeface="Times New Roman" panose="02020603050405020304" pitchFamily="18" charset="0"/>
                <a:sym typeface="Symbol"/>
              </a:rPr>
              <a:t>d</a:t>
            </a:r>
            <a:endParaRPr lang="en-US" sz="2600" baseline="30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dirty="0" smtClean="0"/>
          </a:p>
        </p:txBody>
      </p:sp>
      <p:graphicFrame>
        <p:nvGraphicFramePr>
          <p:cNvPr id="1026" name="Object 26"/>
          <p:cNvGraphicFramePr>
            <a:graphicFrameLocks noChangeAspect="1"/>
          </p:cNvGraphicFramePr>
          <p:nvPr>
            <p:extLst>
              <p:ext uri="{D42A27DB-BD31-4B8C-83A1-F6EECF244321}">
                <p14:modId xmlns:p14="http://schemas.microsoft.com/office/powerpoint/2010/main" val="809518163"/>
              </p:ext>
            </p:extLst>
          </p:nvPr>
        </p:nvGraphicFramePr>
        <p:xfrm>
          <a:off x="3169452" y="5246169"/>
          <a:ext cx="1141413" cy="388938"/>
        </p:xfrm>
        <a:graphic>
          <a:graphicData uri="http://schemas.openxmlformats.org/presentationml/2006/ole">
            <mc:AlternateContent xmlns:mc="http://schemas.openxmlformats.org/markup-compatibility/2006">
              <mc:Choice xmlns:v="urn:schemas-microsoft-com:vml" Requires="v">
                <p:oleObj spid="_x0000_s6284" name="Formula" r:id="rId3" imgW="576720" imgH="196920" progId="Equation.Ribbit">
                  <p:embed/>
                </p:oleObj>
              </mc:Choice>
              <mc:Fallback>
                <p:oleObj name="Formula" r:id="rId3" imgW="576720" imgH="196920" progId="Equation.Ribbit">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9452" y="5246169"/>
                        <a:ext cx="1141413"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27"/>
          <p:cNvGraphicFramePr>
            <a:graphicFrameLocks noChangeAspect="1"/>
          </p:cNvGraphicFramePr>
          <p:nvPr>
            <p:extLst>
              <p:ext uri="{D42A27DB-BD31-4B8C-83A1-F6EECF244321}">
                <p14:modId xmlns:p14="http://schemas.microsoft.com/office/powerpoint/2010/main" val="2856277557"/>
              </p:ext>
            </p:extLst>
          </p:nvPr>
        </p:nvGraphicFramePr>
        <p:xfrm>
          <a:off x="3097578" y="4696099"/>
          <a:ext cx="1390650" cy="388938"/>
        </p:xfrm>
        <a:graphic>
          <a:graphicData uri="http://schemas.openxmlformats.org/presentationml/2006/ole">
            <mc:AlternateContent xmlns:mc="http://schemas.openxmlformats.org/markup-compatibility/2006">
              <mc:Choice xmlns:v="urn:schemas-microsoft-com:vml" Requires="v">
                <p:oleObj spid="_x0000_s6285" name="Formula" r:id="rId5" imgW="702360" imgH="196920" progId="Equation.Ribbit">
                  <p:embed/>
                </p:oleObj>
              </mc:Choice>
              <mc:Fallback>
                <p:oleObj name="Formula" r:id="rId5" imgW="702360" imgH="196920" progId="Equation.Ribbit">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7578" y="4696099"/>
                        <a:ext cx="1390650"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 name="Object 28"/>
          <p:cNvGraphicFramePr>
            <a:graphicFrameLocks noChangeAspect="1"/>
          </p:cNvGraphicFramePr>
          <p:nvPr>
            <p:extLst>
              <p:ext uri="{D42A27DB-BD31-4B8C-83A1-F6EECF244321}">
                <p14:modId xmlns:p14="http://schemas.microsoft.com/office/powerpoint/2010/main" val="4000672459"/>
              </p:ext>
            </p:extLst>
          </p:nvPr>
        </p:nvGraphicFramePr>
        <p:xfrm>
          <a:off x="3097578" y="4146030"/>
          <a:ext cx="736600" cy="388937"/>
        </p:xfrm>
        <a:graphic>
          <a:graphicData uri="http://schemas.openxmlformats.org/presentationml/2006/ole">
            <mc:AlternateContent xmlns:mc="http://schemas.openxmlformats.org/markup-compatibility/2006">
              <mc:Choice xmlns:v="urn:schemas-microsoft-com:vml" Requires="v">
                <p:oleObj spid="_x0000_s6286" name="Formula" r:id="rId7" imgW="371160" imgH="196920" progId="Equation.Ribbit">
                  <p:embed/>
                </p:oleObj>
              </mc:Choice>
              <mc:Fallback>
                <p:oleObj name="Formula" r:id="rId7" imgW="371160" imgH="196920" progId="Equation.Ribbit">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7578" y="4146030"/>
                        <a:ext cx="736600"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dirty="0" smtClean="0"/>
              <a:t>Ref Book: Sridhar (oxford Publication )</a:t>
            </a:r>
            <a:endParaRPr lang="en-US" dirty="0"/>
          </a:p>
        </p:txBody>
      </p:sp>
    </p:spTree>
    <p:extLst>
      <p:ext uri="{BB962C8B-B14F-4D97-AF65-F5344CB8AC3E}">
        <p14:creationId xmlns:p14="http://schemas.microsoft.com/office/powerpoint/2010/main" val="19436974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1097280" y="286603"/>
            <a:ext cx="10058400" cy="955343"/>
          </a:xfrm>
        </p:spPr>
        <p:txBody>
          <a:bodyPr/>
          <a:lstStyle/>
          <a:p>
            <a:pPr algn="ctr"/>
            <a:r>
              <a:rPr lang="en-US" dirty="0">
                <a:latin typeface="Times New Roman" panose="02020603050405020304" pitchFamily="18" charset="0"/>
                <a:cs typeface="Times New Roman" panose="02020603050405020304" pitchFamily="18" charset="0"/>
              </a:rPr>
              <a:t>Divide-and-Conquer Examples</a:t>
            </a:r>
          </a:p>
        </p:txBody>
      </p:sp>
      <p:sp>
        <p:nvSpPr>
          <p:cNvPr id="268291" name="Rectangle 3"/>
          <p:cNvSpPr>
            <a:spLocks noGrp="1" noChangeArrowheads="1"/>
          </p:cNvSpPr>
          <p:nvPr>
            <p:ph idx="1"/>
          </p:nvPr>
        </p:nvSpPr>
        <p:spPr>
          <a:xfrm>
            <a:off x="1097279" y="1845734"/>
            <a:ext cx="10189419" cy="3640666"/>
          </a:xfrm>
        </p:spPr>
        <p:txBody>
          <a:bodyPr>
            <a:normAutofit/>
          </a:bodyPr>
          <a:lstStyle/>
          <a:p>
            <a:pPr marL="457200" indent="-457200"/>
            <a:r>
              <a:rPr lang="en-US" sz="2800" dirty="0" smtClean="0">
                <a:latin typeface="Times New Roman" panose="02020603050405020304" pitchFamily="18" charset="0"/>
                <a:cs typeface="Times New Roman" panose="02020603050405020304" pitchFamily="18" charset="0"/>
              </a:rPr>
              <a:t>Sorting : </a:t>
            </a:r>
            <a:r>
              <a:rPr lang="en-US" sz="2800" dirty="0" err="1" smtClean="0">
                <a:latin typeface="Times New Roman" panose="02020603050405020304" pitchFamily="18" charset="0"/>
                <a:cs typeface="Times New Roman" panose="02020603050405020304" pitchFamily="18" charset="0"/>
              </a:rPr>
              <a:t>Mergesort</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and </a:t>
            </a:r>
            <a:r>
              <a:rPr lang="en-US" sz="2800" dirty="0" smtClean="0">
                <a:latin typeface="Times New Roman" panose="02020603050405020304" pitchFamily="18" charset="0"/>
                <a:cs typeface="Times New Roman" panose="02020603050405020304" pitchFamily="18" charset="0"/>
              </a:rPr>
              <a:t>Quicksort</a:t>
            </a:r>
            <a:endParaRPr lang="en-US" sz="2800" dirty="0">
              <a:latin typeface="Times New Roman" panose="02020603050405020304" pitchFamily="18" charset="0"/>
              <a:cs typeface="Times New Roman" panose="02020603050405020304" pitchFamily="18" charset="0"/>
            </a:endParaRPr>
          </a:p>
          <a:p>
            <a:pPr marL="457200" indent="-457200"/>
            <a:r>
              <a:rPr lang="en-US" sz="2800" dirty="0" smtClean="0">
                <a:latin typeface="Times New Roman" panose="02020603050405020304" pitchFamily="18" charset="0"/>
                <a:cs typeface="Times New Roman" panose="02020603050405020304" pitchFamily="18" charset="0"/>
              </a:rPr>
              <a:t>Binary </a:t>
            </a:r>
            <a:r>
              <a:rPr lang="en-US" sz="2800" dirty="0">
                <a:latin typeface="Times New Roman" panose="02020603050405020304" pitchFamily="18" charset="0"/>
                <a:cs typeface="Times New Roman" panose="02020603050405020304" pitchFamily="18" charset="0"/>
              </a:rPr>
              <a:t>tree traversals</a:t>
            </a:r>
          </a:p>
          <a:p>
            <a:pPr marL="457200" indent="-457200"/>
            <a:r>
              <a:rPr lang="en-US" sz="2800" dirty="0" smtClean="0">
                <a:latin typeface="Times New Roman" panose="02020603050405020304" pitchFamily="18" charset="0"/>
                <a:cs typeface="Times New Roman" panose="02020603050405020304" pitchFamily="18" charset="0"/>
              </a:rPr>
              <a:t>Binary search</a:t>
            </a:r>
            <a:endParaRPr lang="en-US" sz="2800" dirty="0">
              <a:latin typeface="Times New Roman" panose="02020603050405020304" pitchFamily="18" charset="0"/>
              <a:cs typeface="Times New Roman" panose="02020603050405020304" pitchFamily="18" charset="0"/>
            </a:endParaRPr>
          </a:p>
          <a:p>
            <a:pPr marL="457200" indent="-457200"/>
            <a:r>
              <a:rPr lang="en-US" sz="2800" dirty="0">
                <a:latin typeface="Times New Roman" panose="02020603050405020304" pitchFamily="18" charset="0"/>
                <a:cs typeface="Times New Roman" panose="02020603050405020304" pitchFamily="18" charset="0"/>
              </a:rPr>
              <a:t>Multiplication of large integers</a:t>
            </a:r>
          </a:p>
          <a:p>
            <a:pPr marL="457200" indent="-457200"/>
            <a:r>
              <a:rPr lang="en-US" sz="2800" dirty="0" smtClean="0">
                <a:latin typeface="Times New Roman" panose="02020603050405020304" pitchFamily="18" charset="0"/>
                <a:cs typeface="Times New Roman" panose="02020603050405020304" pitchFamily="18" charset="0"/>
              </a:rPr>
              <a:t>Matrix </a:t>
            </a:r>
            <a:r>
              <a:rPr lang="en-US" sz="2800" dirty="0">
                <a:latin typeface="Times New Roman" panose="02020603050405020304" pitchFamily="18" charset="0"/>
                <a:cs typeface="Times New Roman" panose="02020603050405020304" pitchFamily="18" charset="0"/>
              </a:rPr>
              <a:t>multiplication: </a:t>
            </a:r>
            <a:r>
              <a:rPr lang="en-US" sz="2800" dirty="0" err="1">
                <a:latin typeface="Times New Roman" panose="02020603050405020304" pitchFamily="18" charset="0"/>
                <a:cs typeface="Times New Roman" panose="02020603050405020304" pitchFamily="18" charset="0"/>
              </a:rPr>
              <a:t>Strassen’s</a:t>
            </a:r>
            <a:r>
              <a:rPr lang="en-US" sz="2800" dirty="0">
                <a:latin typeface="Times New Roman" panose="02020603050405020304" pitchFamily="18" charset="0"/>
                <a:cs typeface="Times New Roman" panose="02020603050405020304" pitchFamily="18" charset="0"/>
              </a:rPr>
              <a:t> algorithm</a:t>
            </a:r>
          </a:p>
          <a:p>
            <a:pPr marL="457200" indent="-457200"/>
            <a:r>
              <a:rPr lang="en-US" sz="2800" dirty="0" smtClean="0">
                <a:latin typeface="Times New Roman" panose="02020603050405020304" pitchFamily="18" charset="0"/>
                <a:cs typeface="Times New Roman" panose="02020603050405020304" pitchFamily="18" charset="0"/>
              </a:rPr>
              <a:t>Closest-pair </a:t>
            </a:r>
            <a:r>
              <a:rPr lang="en-US" sz="2800" dirty="0">
                <a:latin typeface="Times New Roman" panose="02020603050405020304" pitchFamily="18" charset="0"/>
                <a:cs typeface="Times New Roman" panose="02020603050405020304" pitchFamily="18" charset="0"/>
              </a:rPr>
              <a:t>and convex-hull algorithms</a:t>
            </a:r>
          </a:p>
        </p:txBody>
      </p:sp>
      <p:sp>
        <p:nvSpPr>
          <p:cNvPr id="2" name="Footer Placeholder 1"/>
          <p:cNvSpPr>
            <a:spLocks noGrp="1"/>
          </p:cNvSpPr>
          <p:nvPr>
            <p:ph type="ftr" sz="quarter" idx="11"/>
          </p:nvPr>
        </p:nvSpPr>
        <p:spPr/>
        <p:txBody>
          <a:bodyPr/>
          <a:lstStyle/>
          <a:p>
            <a:r>
              <a:rPr lang="en-US" dirty="0" smtClean="0"/>
              <a:t>Ref Book: Thomas </a:t>
            </a:r>
            <a:r>
              <a:rPr lang="en-US" dirty="0" err="1" smtClean="0"/>
              <a:t>Cormen</a:t>
            </a:r>
            <a:r>
              <a:rPr lang="en-US" dirty="0" smtClean="0"/>
              <a:t>/</a:t>
            </a:r>
            <a:r>
              <a:rPr lang="en-US" dirty="0" err="1" smtClean="0"/>
              <a:t>Sahni</a:t>
            </a:r>
            <a:endParaRPr lang="en-US" dirty="0"/>
          </a:p>
        </p:txBody>
      </p:sp>
    </p:spTree>
    <p:extLst>
      <p:ext uri="{BB962C8B-B14F-4D97-AF65-F5344CB8AC3E}">
        <p14:creationId xmlns:p14="http://schemas.microsoft.com/office/powerpoint/2010/main" val="17038487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Mergesort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996287" y="1737360"/>
            <a:ext cx="10159393" cy="4131734"/>
          </a:xfrm>
        </p:spPr>
        <p:txBody>
          <a:bodyPr/>
          <a:lstStyle/>
          <a:p>
            <a:r>
              <a:rPr lang="en-US" dirty="0"/>
              <a:t>Merge sort is a divide and conquer algorithm for sorting arrays. To sort an array, first you split it into two arrays of roughly equal size. Then sort each of those arrays using merge sort, and merge the two sorted arrays</a:t>
            </a:r>
            <a:r>
              <a:rPr lang="en-US" dirty="0" smtClean="0"/>
              <a:t>.</a:t>
            </a:r>
          </a:p>
          <a:p>
            <a:endParaRPr lang="en-US" dirty="0"/>
          </a:p>
        </p:txBody>
      </p:sp>
      <p:sp>
        <p:nvSpPr>
          <p:cNvPr id="5" name="Footer Placeholder 3"/>
          <p:cNvSpPr>
            <a:spLocks noGrp="1"/>
          </p:cNvSpPr>
          <p:nvPr>
            <p:ph type="ftr" sz="quarter" idx="11"/>
          </p:nvPr>
        </p:nvSpPr>
        <p:spPr/>
        <p:txBody>
          <a:bodyPr/>
          <a:lstStyle/>
          <a:p>
            <a:r>
              <a:rPr lang="en-US" dirty="0" smtClean="0"/>
              <a:t>Ref Book: Thomas </a:t>
            </a:r>
            <a:r>
              <a:rPr lang="en-US" dirty="0" err="1" smtClean="0"/>
              <a:t>Cormen</a:t>
            </a:r>
            <a:endParaRPr lang="en-US" dirty="0"/>
          </a:p>
        </p:txBody>
      </p:sp>
      <p:pic>
        <p:nvPicPr>
          <p:cNvPr id="4" name="Picture 3"/>
          <p:cNvPicPr>
            <a:picLocks noChangeAspect="1"/>
          </p:cNvPicPr>
          <p:nvPr/>
        </p:nvPicPr>
        <p:blipFill>
          <a:blip r:embed="rId2"/>
          <a:stretch>
            <a:fillRect/>
          </a:stretch>
        </p:blipFill>
        <p:spPr>
          <a:xfrm>
            <a:off x="3193922" y="2481236"/>
            <a:ext cx="5544457" cy="3683203"/>
          </a:xfrm>
          <a:prstGeom prst="rect">
            <a:avLst/>
          </a:prstGeom>
        </p:spPr>
      </p:pic>
    </p:spTree>
    <p:extLst>
      <p:ext uri="{BB962C8B-B14F-4D97-AF65-F5344CB8AC3E}">
        <p14:creationId xmlns:p14="http://schemas.microsoft.com/office/powerpoint/2010/main" val="31324647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smtClean="0"/>
              <a:t>Ref Book: Thomas Cormen</a:t>
            </a:r>
            <a:endParaRPr lang="en-US"/>
          </a:p>
        </p:txBody>
      </p:sp>
      <p:sp>
        <p:nvSpPr>
          <p:cNvPr id="391170" name="Rectangle 2"/>
          <p:cNvSpPr>
            <a:spLocks noGrp="1" noChangeArrowheads="1"/>
          </p:cNvSpPr>
          <p:nvPr>
            <p:ph type="title"/>
          </p:nvPr>
        </p:nvSpPr>
        <p:spPr>
          <a:xfrm>
            <a:off x="1097280" y="286604"/>
            <a:ext cx="10058400" cy="892910"/>
          </a:xfrm>
        </p:spPr>
        <p:txBody>
          <a:bodyPr/>
          <a:lstStyle/>
          <a:p>
            <a:pPr algn="ctr"/>
            <a:r>
              <a:rPr lang="en-US" dirty="0" err="1" smtClean="0">
                <a:latin typeface="Times New Roman" panose="02020603050405020304" pitchFamily="18" charset="0"/>
                <a:cs typeface="Times New Roman" panose="02020603050405020304" pitchFamily="18" charset="0"/>
              </a:rPr>
              <a:t>Pseudocode</a:t>
            </a:r>
            <a:r>
              <a:rPr lang="en-US" dirty="0" smtClean="0">
                <a:latin typeface="Times New Roman" panose="02020603050405020304" pitchFamily="18" charset="0"/>
                <a:cs typeface="Times New Roman" panose="02020603050405020304" pitchFamily="18" charset="0"/>
              </a:rPr>
              <a:t> of Merge-Sort </a:t>
            </a:r>
            <a:r>
              <a:rPr lang="en-US" dirty="0">
                <a:latin typeface="Times New Roman" panose="02020603050405020304" pitchFamily="18" charset="0"/>
                <a:cs typeface="Times New Roman" panose="02020603050405020304" pitchFamily="18" charset="0"/>
              </a:rPr>
              <a:t>(A, p, r)</a:t>
            </a:r>
          </a:p>
        </p:txBody>
      </p:sp>
      <p:sp>
        <p:nvSpPr>
          <p:cNvPr id="391171" name="Rectangle 3"/>
          <p:cNvSpPr>
            <a:spLocks noGrp="1" noChangeArrowheads="1"/>
          </p:cNvSpPr>
          <p:nvPr>
            <p:ph type="body" idx="1"/>
          </p:nvPr>
        </p:nvSpPr>
        <p:spPr>
          <a:xfrm>
            <a:off x="1831976" y="1364179"/>
            <a:ext cx="8343900" cy="1038225"/>
          </a:xfrm>
        </p:spPr>
        <p:txBody>
          <a:bodyPr>
            <a:normAutofit lnSpcReduction="10000"/>
          </a:bodyPr>
          <a:lstStyle/>
          <a:p>
            <a:pPr>
              <a:buFont typeface="Wingdings" panose="05000000000000000000" pitchFamily="2" charset="2"/>
              <a:buNone/>
            </a:pPr>
            <a:r>
              <a:rPr lang="en-US" sz="2800" b="1" dirty="0">
                <a:solidFill>
                  <a:srgbClr val="CC3300"/>
                </a:solidFill>
              </a:rPr>
              <a:t>INPUT: </a:t>
            </a:r>
            <a:r>
              <a:rPr lang="en-US" sz="2800" b="1" dirty="0">
                <a:solidFill>
                  <a:schemeClr val="hlink"/>
                </a:solidFill>
              </a:rPr>
              <a:t>a sequence of </a:t>
            </a:r>
            <a:r>
              <a:rPr lang="en-US" sz="2800" i="1" dirty="0">
                <a:solidFill>
                  <a:schemeClr val="hlink"/>
                </a:solidFill>
              </a:rPr>
              <a:t>n</a:t>
            </a:r>
            <a:r>
              <a:rPr lang="en-US" sz="2800" b="1" dirty="0">
                <a:solidFill>
                  <a:schemeClr val="hlink"/>
                </a:solidFill>
              </a:rPr>
              <a:t> numbers stored in array A</a:t>
            </a:r>
          </a:p>
          <a:p>
            <a:pPr>
              <a:buFont typeface="Wingdings" panose="05000000000000000000" pitchFamily="2" charset="2"/>
              <a:buNone/>
            </a:pPr>
            <a:r>
              <a:rPr lang="en-US" sz="2800" b="1" dirty="0">
                <a:solidFill>
                  <a:srgbClr val="CC3300"/>
                </a:solidFill>
              </a:rPr>
              <a:t>OUTPUT: </a:t>
            </a:r>
            <a:r>
              <a:rPr lang="en-US" sz="2800" b="1" dirty="0">
                <a:solidFill>
                  <a:schemeClr val="hlink"/>
                </a:solidFill>
              </a:rPr>
              <a:t>an ordered sequence of </a:t>
            </a:r>
            <a:r>
              <a:rPr lang="en-US" sz="2800" i="1" dirty="0">
                <a:solidFill>
                  <a:schemeClr val="hlink"/>
                </a:solidFill>
              </a:rPr>
              <a:t>n</a:t>
            </a:r>
            <a:r>
              <a:rPr lang="en-US" sz="2800" b="1" dirty="0">
                <a:solidFill>
                  <a:schemeClr val="hlink"/>
                </a:solidFill>
              </a:rPr>
              <a:t> numbers</a:t>
            </a:r>
            <a:endParaRPr lang="en-US" sz="2800" dirty="0">
              <a:solidFill>
                <a:schemeClr val="hlink"/>
              </a:solidFill>
            </a:endParaRPr>
          </a:p>
          <a:p>
            <a:pPr>
              <a:buFont typeface="Wingdings" panose="05000000000000000000" pitchFamily="2" charset="2"/>
              <a:buNone/>
            </a:pPr>
            <a:endParaRPr lang="en-US" dirty="0">
              <a:solidFill>
                <a:schemeClr val="hlink"/>
              </a:solidFill>
            </a:endParaRPr>
          </a:p>
        </p:txBody>
      </p:sp>
      <p:sp>
        <p:nvSpPr>
          <p:cNvPr id="391173" name="Text Box 5"/>
          <p:cNvSpPr txBox="1">
            <a:spLocks noChangeArrowheads="1"/>
          </p:cNvSpPr>
          <p:nvPr/>
        </p:nvSpPr>
        <p:spPr bwMode="auto">
          <a:xfrm>
            <a:off x="2074864" y="2217738"/>
            <a:ext cx="78581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91174" name="Text Box 6"/>
          <p:cNvSpPr txBox="1">
            <a:spLocks noChangeArrowheads="1"/>
          </p:cNvSpPr>
          <p:nvPr/>
        </p:nvSpPr>
        <p:spPr bwMode="auto">
          <a:xfrm>
            <a:off x="2074864" y="2570123"/>
            <a:ext cx="7335837" cy="2295525"/>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defRPr>
            </a:lvl1pPr>
            <a:lvl2pPr marL="914400" indent="-457200">
              <a:defRPr kumimoji="1" sz="2400">
                <a:solidFill>
                  <a:schemeClr val="tx1"/>
                </a:solidFill>
                <a:latin typeface="Times New Roman" panose="02020603050405020304" pitchFamily="18" charset="0"/>
              </a:defRPr>
            </a:lvl2pPr>
            <a:lvl3pPr marL="1371600" indent="-457200">
              <a:defRPr kumimoji="1" sz="2400">
                <a:solidFill>
                  <a:schemeClr val="tx1"/>
                </a:solidFill>
                <a:latin typeface="Times New Roman" panose="02020603050405020304" pitchFamily="18" charset="0"/>
              </a:defRPr>
            </a:lvl3pPr>
            <a:lvl4pPr marL="1828800" indent="-457200">
              <a:defRPr kumimoji="1" sz="2400">
                <a:solidFill>
                  <a:schemeClr val="tx1"/>
                </a:solidFill>
                <a:latin typeface="Times New Roman" panose="02020603050405020304" pitchFamily="18" charset="0"/>
              </a:defRPr>
            </a:lvl4pPr>
            <a:lvl5pPr marL="2286000" indent="-457200">
              <a:defRPr kumimoji="1"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en-US" b="1" i="1" dirty="0" err="1"/>
              <a:t>MergeSort</a:t>
            </a:r>
            <a:r>
              <a:rPr kumimoji="0" lang="en-US" b="1" i="1" dirty="0"/>
              <a:t> </a:t>
            </a:r>
            <a:r>
              <a:rPr kumimoji="0" lang="en-US" b="1" dirty="0"/>
              <a:t>(</a:t>
            </a:r>
            <a:r>
              <a:rPr kumimoji="0" lang="en-US" b="1" i="1" dirty="0"/>
              <a:t>A</a:t>
            </a:r>
            <a:r>
              <a:rPr kumimoji="0" lang="en-US" b="1" dirty="0"/>
              <a:t>, </a:t>
            </a:r>
            <a:r>
              <a:rPr kumimoji="0" lang="en-US" b="1" i="1" dirty="0"/>
              <a:t>p</a:t>
            </a:r>
            <a:r>
              <a:rPr kumimoji="0" lang="en-US" b="1" dirty="0"/>
              <a:t>, </a:t>
            </a:r>
            <a:r>
              <a:rPr kumimoji="0" lang="en-US" b="1" i="1" dirty="0"/>
              <a:t>r</a:t>
            </a:r>
            <a:r>
              <a:rPr kumimoji="0" lang="en-US" b="1" dirty="0"/>
              <a:t>)   // </a:t>
            </a:r>
            <a:r>
              <a:rPr kumimoji="0" lang="en-US" sz="2000" dirty="0"/>
              <a:t>sort </a:t>
            </a:r>
            <a:r>
              <a:rPr kumimoji="0" lang="en-US" sz="2000" i="1" dirty="0"/>
              <a:t>A</a:t>
            </a:r>
            <a:r>
              <a:rPr kumimoji="0" lang="en-US" sz="2000" dirty="0"/>
              <a:t>[</a:t>
            </a:r>
            <a:r>
              <a:rPr kumimoji="0" lang="en-US" sz="2000" i="1" dirty="0" err="1"/>
              <a:t>p..r</a:t>
            </a:r>
            <a:r>
              <a:rPr kumimoji="0" lang="en-US" sz="2000" dirty="0"/>
              <a:t>] by divide &amp; conquer</a:t>
            </a:r>
          </a:p>
          <a:p>
            <a:pPr>
              <a:buFontTx/>
              <a:buAutoNum type="arabicPlain"/>
            </a:pPr>
            <a:r>
              <a:rPr kumimoji="0" lang="en-US" b="1" dirty="0"/>
              <a:t>if</a:t>
            </a:r>
            <a:r>
              <a:rPr kumimoji="0" lang="en-US" b="1" i="1" dirty="0"/>
              <a:t> </a:t>
            </a:r>
            <a:r>
              <a:rPr kumimoji="0" lang="en-US" i="1" dirty="0"/>
              <a:t>p</a:t>
            </a:r>
            <a:r>
              <a:rPr kumimoji="0" lang="en-US" dirty="0"/>
              <a:t> &lt; </a:t>
            </a:r>
            <a:r>
              <a:rPr kumimoji="0" lang="en-US" i="1" dirty="0"/>
              <a:t>r</a:t>
            </a:r>
          </a:p>
          <a:p>
            <a:pPr>
              <a:buFontTx/>
              <a:buAutoNum type="arabicPlain"/>
            </a:pPr>
            <a:r>
              <a:rPr kumimoji="0" lang="en-US" b="1" dirty="0"/>
              <a:t>    then</a:t>
            </a:r>
            <a:r>
              <a:rPr kumimoji="0" lang="en-US" dirty="0"/>
              <a:t> </a:t>
            </a:r>
            <a:r>
              <a:rPr kumimoji="0" lang="en-US" i="1" dirty="0"/>
              <a:t>q</a:t>
            </a:r>
            <a:r>
              <a:rPr kumimoji="0" lang="en-US" dirty="0"/>
              <a:t> </a:t>
            </a:r>
            <a:r>
              <a:rPr kumimoji="0" lang="en-US" dirty="0">
                <a:sym typeface="Symbol" panose="05050102010706020507" pitchFamily="18" charset="2"/>
              </a:rPr>
              <a:t> (</a:t>
            </a:r>
            <a:r>
              <a:rPr kumimoji="0" lang="en-US" i="1" dirty="0" err="1">
                <a:sym typeface="Symbol" panose="05050102010706020507" pitchFamily="18" charset="2"/>
              </a:rPr>
              <a:t>p</a:t>
            </a:r>
            <a:r>
              <a:rPr kumimoji="0" lang="en-US" dirty="0" err="1">
                <a:sym typeface="Symbol" panose="05050102010706020507" pitchFamily="18" charset="2"/>
              </a:rPr>
              <a:t>+</a:t>
            </a:r>
            <a:r>
              <a:rPr kumimoji="0" lang="en-US" i="1" dirty="0" err="1">
                <a:sym typeface="Symbol" panose="05050102010706020507" pitchFamily="18" charset="2"/>
              </a:rPr>
              <a:t>r</a:t>
            </a:r>
            <a:r>
              <a:rPr kumimoji="0" lang="en-US" dirty="0">
                <a:sym typeface="Symbol" panose="05050102010706020507" pitchFamily="18" charset="2"/>
              </a:rPr>
              <a:t>)/2</a:t>
            </a:r>
          </a:p>
          <a:p>
            <a:pPr>
              <a:buFontTx/>
              <a:buAutoNum type="arabicPlain"/>
            </a:pPr>
            <a:r>
              <a:rPr kumimoji="0" lang="en-US" dirty="0">
                <a:sym typeface="Symbol" panose="05050102010706020507" pitchFamily="18" charset="2"/>
              </a:rPr>
              <a:t>         </a:t>
            </a:r>
            <a:r>
              <a:rPr kumimoji="0" lang="en-US" i="1" dirty="0" err="1">
                <a:sym typeface="Symbol" panose="05050102010706020507" pitchFamily="18" charset="2"/>
              </a:rPr>
              <a:t>MergeSort</a:t>
            </a:r>
            <a:r>
              <a:rPr kumimoji="0" lang="en-US" dirty="0">
                <a:sym typeface="Symbol" panose="05050102010706020507" pitchFamily="18" charset="2"/>
              </a:rPr>
              <a:t> (</a:t>
            </a:r>
            <a:r>
              <a:rPr kumimoji="0" lang="en-US" i="1" dirty="0">
                <a:sym typeface="Symbol" panose="05050102010706020507" pitchFamily="18" charset="2"/>
              </a:rPr>
              <a:t>A</a:t>
            </a:r>
            <a:r>
              <a:rPr kumimoji="0" lang="en-US" dirty="0">
                <a:sym typeface="Symbol" panose="05050102010706020507" pitchFamily="18" charset="2"/>
              </a:rPr>
              <a:t>, </a:t>
            </a:r>
            <a:r>
              <a:rPr kumimoji="0" lang="en-US" i="1" dirty="0">
                <a:sym typeface="Symbol" panose="05050102010706020507" pitchFamily="18" charset="2"/>
              </a:rPr>
              <a:t>p</a:t>
            </a:r>
            <a:r>
              <a:rPr kumimoji="0" lang="en-US" dirty="0">
                <a:sym typeface="Symbol" panose="05050102010706020507" pitchFamily="18" charset="2"/>
              </a:rPr>
              <a:t>, </a:t>
            </a:r>
            <a:r>
              <a:rPr kumimoji="0" lang="en-US" i="1" dirty="0">
                <a:sym typeface="Symbol" panose="05050102010706020507" pitchFamily="18" charset="2"/>
              </a:rPr>
              <a:t>q</a:t>
            </a:r>
            <a:r>
              <a:rPr kumimoji="0" lang="en-US" dirty="0">
                <a:sym typeface="Symbol" panose="05050102010706020507" pitchFamily="18" charset="2"/>
              </a:rPr>
              <a:t>)</a:t>
            </a:r>
          </a:p>
          <a:p>
            <a:pPr>
              <a:buFontTx/>
              <a:buAutoNum type="arabicPlain"/>
            </a:pPr>
            <a:r>
              <a:rPr kumimoji="0" lang="en-US" dirty="0">
                <a:sym typeface="Symbol" panose="05050102010706020507" pitchFamily="18" charset="2"/>
              </a:rPr>
              <a:t>         </a:t>
            </a:r>
            <a:r>
              <a:rPr kumimoji="0" lang="en-US" i="1" dirty="0" err="1">
                <a:sym typeface="Symbol" panose="05050102010706020507" pitchFamily="18" charset="2"/>
              </a:rPr>
              <a:t>MergeSort</a:t>
            </a:r>
            <a:r>
              <a:rPr kumimoji="0" lang="en-US" dirty="0">
                <a:sym typeface="Symbol" panose="05050102010706020507" pitchFamily="18" charset="2"/>
              </a:rPr>
              <a:t> (</a:t>
            </a:r>
            <a:r>
              <a:rPr kumimoji="0" lang="en-US" i="1" dirty="0">
                <a:sym typeface="Symbol" panose="05050102010706020507" pitchFamily="18" charset="2"/>
              </a:rPr>
              <a:t>A</a:t>
            </a:r>
            <a:r>
              <a:rPr kumimoji="0" lang="en-US" dirty="0">
                <a:sym typeface="Symbol" panose="05050102010706020507" pitchFamily="18" charset="2"/>
              </a:rPr>
              <a:t>, </a:t>
            </a:r>
            <a:r>
              <a:rPr kumimoji="0" lang="en-US" i="1" dirty="0">
                <a:sym typeface="Symbol" panose="05050102010706020507" pitchFamily="18" charset="2"/>
              </a:rPr>
              <a:t>q</a:t>
            </a:r>
            <a:r>
              <a:rPr kumimoji="0" lang="en-US" dirty="0">
                <a:sym typeface="Symbol" panose="05050102010706020507" pitchFamily="18" charset="2"/>
              </a:rPr>
              <a:t>+1, </a:t>
            </a:r>
            <a:r>
              <a:rPr kumimoji="0" lang="en-US" i="1" dirty="0">
                <a:sym typeface="Symbol" panose="05050102010706020507" pitchFamily="18" charset="2"/>
              </a:rPr>
              <a:t>r</a:t>
            </a:r>
            <a:r>
              <a:rPr kumimoji="0" lang="en-US" dirty="0">
                <a:sym typeface="Symbol" panose="05050102010706020507" pitchFamily="18" charset="2"/>
              </a:rPr>
              <a:t>)</a:t>
            </a:r>
          </a:p>
          <a:p>
            <a:pPr>
              <a:buFontTx/>
              <a:buAutoNum type="arabicPlain"/>
            </a:pPr>
            <a:r>
              <a:rPr kumimoji="0" lang="en-US" dirty="0">
                <a:sym typeface="Symbol" panose="05050102010706020507" pitchFamily="18" charset="2"/>
              </a:rPr>
              <a:t>         </a:t>
            </a:r>
            <a:r>
              <a:rPr kumimoji="0" lang="en-US" i="1" dirty="0">
                <a:sym typeface="Symbol" panose="05050102010706020507" pitchFamily="18" charset="2"/>
              </a:rPr>
              <a:t>Merge</a:t>
            </a:r>
            <a:r>
              <a:rPr kumimoji="0" lang="en-US" dirty="0">
                <a:sym typeface="Symbol" panose="05050102010706020507" pitchFamily="18" charset="2"/>
              </a:rPr>
              <a:t> (</a:t>
            </a:r>
            <a:r>
              <a:rPr kumimoji="0" lang="en-US" i="1" dirty="0">
                <a:sym typeface="Symbol" panose="05050102010706020507" pitchFamily="18" charset="2"/>
              </a:rPr>
              <a:t>A</a:t>
            </a:r>
            <a:r>
              <a:rPr kumimoji="0" lang="en-US" dirty="0">
                <a:sym typeface="Symbol" panose="05050102010706020507" pitchFamily="18" charset="2"/>
              </a:rPr>
              <a:t>, </a:t>
            </a:r>
            <a:r>
              <a:rPr kumimoji="0" lang="en-US" i="1" dirty="0">
                <a:sym typeface="Symbol" panose="05050102010706020507" pitchFamily="18" charset="2"/>
              </a:rPr>
              <a:t>p</a:t>
            </a:r>
            <a:r>
              <a:rPr kumimoji="0" lang="en-US" dirty="0">
                <a:sym typeface="Symbol" panose="05050102010706020507" pitchFamily="18" charset="2"/>
              </a:rPr>
              <a:t>, </a:t>
            </a:r>
            <a:r>
              <a:rPr kumimoji="0" lang="en-US" i="1" dirty="0">
                <a:sym typeface="Symbol" panose="05050102010706020507" pitchFamily="18" charset="2"/>
              </a:rPr>
              <a:t>q</a:t>
            </a:r>
            <a:r>
              <a:rPr kumimoji="0" lang="en-US" dirty="0">
                <a:sym typeface="Symbol" panose="05050102010706020507" pitchFamily="18" charset="2"/>
              </a:rPr>
              <a:t>, </a:t>
            </a:r>
            <a:r>
              <a:rPr kumimoji="0" lang="en-US" i="1" dirty="0">
                <a:sym typeface="Symbol" panose="05050102010706020507" pitchFamily="18" charset="2"/>
              </a:rPr>
              <a:t>r</a:t>
            </a:r>
            <a:r>
              <a:rPr kumimoji="0" lang="en-US" dirty="0">
                <a:sym typeface="Symbol" panose="05050102010706020507" pitchFamily="18" charset="2"/>
              </a:rPr>
              <a:t>) // </a:t>
            </a:r>
            <a:r>
              <a:rPr kumimoji="0" lang="en-US" sz="2000" dirty="0">
                <a:sym typeface="Symbol" panose="05050102010706020507" pitchFamily="18" charset="2"/>
              </a:rPr>
              <a:t>merges </a:t>
            </a:r>
            <a:r>
              <a:rPr kumimoji="0" lang="en-US" sz="2000" i="1" dirty="0"/>
              <a:t>A</a:t>
            </a:r>
            <a:r>
              <a:rPr kumimoji="0" lang="en-US" sz="2000" dirty="0"/>
              <a:t>[</a:t>
            </a:r>
            <a:r>
              <a:rPr kumimoji="0" lang="en-US" sz="2000" i="1" dirty="0" err="1"/>
              <a:t>p..q</a:t>
            </a:r>
            <a:r>
              <a:rPr kumimoji="0" lang="en-US" sz="2000" dirty="0"/>
              <a:t>] with </a:t>
            </a:r>
            <a:r>
              <a:rPr kumimoji="0" lang="en-US" sz="2000" i="1" dirty="0"/>
              <a:t>A</a:t>
            </a:r>
            <a:r>
              <a:rPr kumimoji="0" lang="en-US" sz="2000" dirty="0"/>
              <a:t>[</a:t>
            </a:r>
            <a:r>
              <a:rPr kumimoji="0" lang="en-US" sz="2000" i="1" dirty="0"/>
              <a:t>q+1..r</a:t>
            </a:r>
            <a:r>
              <a:rPr kumimoji="0" lang="en-US" sz="2000" dirty="0"/>
              <a:t>] </a:t>
            </a:r>
          </a:p>
        </p:txBody>
      </p:sp>
      <p:sp>
        <p:nvSpPr>
          <p:cNvPr id="391175" name="Text Box 7"/>
          <p:cNvSpPr txBox="1">
            <a:spLocks noChangeArrowheads="1"/>
          </p:cNvSpPr>
          <p:nvPr/>
        </p:nvSpPr>
        <p:spPr bwMode="auto">
          <a:xfrm>
            <a:off x="2138363" y="5160963"/>
            <a:ext cx="29463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rgbClr val="CC3300"/>
                </a:solidFill>
              </a:rPr>
              <a:t>Initial Call:</a:t>
            </a:r>
            <a:r>
              <a:rPr lang="en-US"/>
              <a:t> MergeSort(</a:t>
            </a:r>
            <a:r>
              <a:rPr lang="en-US" i="1"/>
              <a:t>A</a:t>
            </a:r>
            <a:r>
              <a:rPr lang="en-US"/>
              <a:t>, 1, </a:t>
            </a:r>
            <a:r>
              <a:rPr lang="en-US" i="1"/>
              <a:t>n</a:t>
            </a:r>
            <a:r>
              <a:rPr lang="en-US"/>
              <a:t>)</a:t>
            </a:r>
          </a:p>
        </p:txBody>
      </p:sp>
      <p:sp>
        <p:nvSpPr>
          <p:cNvPr id="8" name="Footer Placeholder 3"/>
          <p:cNvSpPr>
            <a:spLocks noGrp="1"/>
          </p:cNvSpPr>
          <p:nvPr>
            <p:ph type="ftr" sz="quarter" idx="11"/>
          </p:nvPr>
        </p:nvSpPr>
        <p:spPr>
          <a:xfrm>
            <a:off x="9788578" y="193923"/>
            <a:ext cx="2225008" cy="495651"/>
          </a:xfrm>
        </p:spPr>
        <p:txBody>
          <a:bodyPr/>
          <a:lstStyle/>
          <a:p>
            <a:r>
              <a:rPr lang="en-US" dirty="0" smtClean="0"/>
              <a:t>Ref Book: Thomas </a:t>
            </a:r>
            <a:r>
              <a:rPr lang="en-US" dirty="0" err="1" smtClean="0"/>
              <a:t>Cormen</a:t>
            </a:r>
            <a:endParaRPr lang="en-US" dirty="0"/>
          </a:p>
        </p:txBody>
      </p:sp>
    </p:spTree>
    <p:extLst>
      <p:ext uri="{BB962C8B-B14F-4D97-AF65-F5344CB8AC3E}">
        <p14:creationId xmlns:p14="http://schemas.microsoft.com/office/powerpoint/2010/main" val="73602990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p:txBody>
          <a:bodyPr/>
          <a:lstStyle/>
          <a:p>
            <a:r>
              <a:rPr lang="en-US" smtClean="0"/>
              <a:t>Ref Book: Thomas Cormen</a:t>
            </a:r>
            <a:endParaRPr lang="en-US"/>
          </a:p>
        </p:txBody>
      </p:sp>
      <p:sp>
        <p:nvSpPr>
          <p:cNvPr id="430082" name="Rectangle 2"/>
          <p:cNvSpPr>
            <a:spLocks noGrp="1" noChangeArrowheads="1"/>
          </p:cNvSpPr>
          <p:nvPr>
            <p:ph type="title"/>
          </p:nvPr>
        </p:nvSpPr>
        <p:spPr>
          <a:xfrm>
            <a:off x="1524001" y="-179388"/>
            <a:ext cx="9142413" cy="914401"/>
          </a:xfrm>
        </p:spPr>
        <p:txBody>
          <a:bodyPr/>
          <a:lstStyle/>
          <a:p>
            <a:pPr algn="ctr"/>
            <a:r>
              <a:rPr lang="en-US" dirty="0">
                <a:latin typeface="Times New Roman" panose="02020603050405020304" pitchFamily="18" charset="0"/>
                <a:cs typeface="Times New Roman" panose="02020603050405020304" pitchFamily="18" charset="0"/>
              </a:rPr>
              <a:t>Procedure Merge</a:t>
            </a:r>
          </a:p>
        </p:txBody>
      </p:sp>
      <p:sp>
        <p:nvSpPr>
          <p:cNvPr id="430083" name="Rectangle 3"/>
          <p:cNvSpPr>
            <a:spLocks noGrp="1" noChangeArrowheads="1"/>
          </p:cNvSpPr>
          <p:nvPr>
            <p:ph type="body" idx="1"/>
          </p:nvPr>
        </p:nvSpPr>
        <p:spPr>
          <a:xfrm>
            <a:off x="1812925" y="663576"/>
            <a:ext cx="3854450" cy="5732463"/>
          </a:xfrm>
          <a:solidFill>
            <a:srgbClr val="CCECFF"/>
          </a:solidFill>
          <a:ln w="19050">
            <a:solidFill>
              <a:schemeClr val="tx1"/>
            </a:solidFill>
            <a:miter lim="800000"/>
            <a:headEnd/>
            <a:tailEnd/>
          </a:ln>
        </p:spPr>
        <p:txBody>
          <a:bodyPr>
            <a:noAutofit/>
          </a:bodyPr>
          <a:lstStyle/>
          <a:p>
            <a:pPr marL="902208" lvl="1" indent="-609600">
              <a:buNone/>
            </a:pPr>
            <a:r>
              <a:rPr lang="en-US" sz="2000" b="1" dirty="0">
                <a:solidFill>
                  <a:srgbClr val="FF3300"/>
                </a:solidFill>
                <a:latin typeface="Times New Roman" panose="02020603050405020304" pitchFamily="18" charset="0"/>
                <a:cs typeface="Times New Roman" panose="02020603050405020304" pitchFamily="18" charset="0"/>
              </a:rPr>
              <a:t>Merge(</a:t>
            </a:r>
            <a:r>
              <a:rPr lang="en-US" sz="2000" b="1" i="1" dirty="0">
                <a:solidFill>
                  <a:srgbClr val="FF3300"/>
                </a:solidFill>
                <a:latin typeface="Times New Roman" panose="02020603050405020304" pitchFamily="18" charset="0"/>
                <a:cs typeface="Times New Roman" panose="02020603050405020304" pitchFamily="18" charset="0"/>
              </a:rPr>
              <a:t>A</a:t>
            </a:r>
            <a:r>
              <a:rPr lang="en-US" sz="2000" b="1" dirty="0">
                <a:solidFill>
                  <a:srgbClr val="FF3300"/>
                </a:solidFill>
                <a:latin typeface="Times New Roman" panose="02020603050405020304" pitchFamily="18" charset="0"/>
                <a:cs typeface="Times New Roman" panose="02020603050405020304" pitchFamily="18" charset="0"/>
              </a:rPr>
              <a:t>, </a:t>
            </a:r>
            <a:r>
              <a:rPr lang="en-US" sz="2000" b="1" i="1" dirty="0">
                <a:solidFill>
                  <a:srgbClr val="FF3300"/>
                </a:solidFill>
                <a:latin typeface="Times New Roman" panose="02020603050405020304" pitchFamily="18" charset="0"/>
                <a:cs typeface="Times New Roman" panose="02020603050405020304" pitchFamily="18" charset="0"/>
              </a:rPr>
              <a:t>p</a:t>
            </a:r>
            <a:r>
              <a:rPr lang="en-US" sz="2000" b="1" dirty="0">
                <a:solidFill>
                  <a:srgbClr val="FF3300"/>
                </a:solidFill>
                <a:latin typeface="Times New Roman" panose="02020603050405020304" pitchFamily="18" charset="0"/>
                <a:cs typeface="Times New Roman" panose="02020603050405020304" pitchFamily="18" charset="0"/>
              </a:rPr>
              <a:t>, </a:t>
            </a:r>
            <a:r>
              <a:rPr lang="en-US" sz="2000" b="1" i="1" dirty="0">
                <a:solidFill>
                  <a:srgbClr val="FF3300"/>
                </a:solidFill>
                <a:latin typeface="Times New Roman" panose="02020603050405020304" pitchFamily="18" charset="0"/>
                <a:cs typeface="Times New Roman" panose="02020603050405020304" pitchFamily="18" charset="0"/>
              </a:rPr>
              <a:t>q</a:t>
            </a:r>
            <a:r>
              <a:rPr lang="en-US" sz="2000" b="1" dirty="0">
                <a:solidFill>
                  <a:srgbClr val="FF3300"/>
                </a:solidFill>
                <a:latin typeface="Times New Roman" panose="02020603050405020304" pitchFamily="18" charset="0"/>
                <a:cs typeface="Times New Roman" panose="02020603050405020304" pitchFamily="18" charset="0"/>
              </a:rPr>
              <a:t>, </a:t>
            </a:r>
            <a:r>
              <a:rPr lang="en-US" sz="2000" b="1" i="1" dirty="0">
                <a:solidFill>
                  <a:srgbClr val="FF3300"/>
                </a:solidFill>
                <a:latin typeface="Times New Roman" panose="02020603050405020304" pitchFamily="18" charset="0"/>
                <a:cs typeface="Times New Roman" panose="02020603050405020304" pitchFamily="18" charset="0"/>
              </a:rPr>
              <a:t>r</a:t>
            </a:r>
            <a:r>
              <a:rPr lang="en-US" sz="2000" b="1" dirty="0">
                <a:solidFill>
                  <a:srgbClr val="FF3300"/>
                </a:solidFill>
                <a:latin typeface="Times New Roman" panose="02020603050405020304" pitchFamily="18" charset="0"/>
                <a:cs typeface="Times New Roman" panose="02020603050405020304" pitchFamily="18" charset="0"/>
              </a:rPr>
              <a:t>)</a:t>
            </a:r>
          </a:p>
          <a:p>
            <a:pPr marL="902208" lvl="1" indent="-609600">
              <a:buNone/>
            </a:pPr>
            <a:r>
              <a:rPr lang="en-US" sz="2000" dirty="0">
                <a:latin typeface="Times New Roman" panose="02020603050405020304" pitchFamily="18" charset="0"/>
                <a:cs typeface="Times New Roman" panose="02020603050405020304" pitchFamily="18" charset="0"/>
              </a:rPr>
              <a:t>1  </a:t>
            </a:r>
            <a:r>
              <a:rPr lang="en-US" sz="2000" i="1" dirty="0">
                <a:latin typeface="Times New Roman" panose="02020603050405020304" pitchFamily="18" charset="0"/>
                <a:cs typeface="Times New Roman" panose="02020603050405020304" pitchFamily="18" charset="0"/>
              </a:rPr>
              <a:t>n</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q </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p </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+ 1</a:t>
            </a:r>
            <a:endParaRPr lang="en-US" sz="2000" dirty="0">
              <a:latin typeface="Times New Roman" panose="02020603050405020304" pitchFamily="18" charset="0"/>
              <a:cs typeface="Times New Roman" panose="02020603050405020304" pitchFamily="18" charset="0"/>
            </a:endParaRPr>
          </a:p>
          <a:p>
            <a:pPr marL="902208" lvl="1" indent="-609600">
              <a:buNone/>
            </a:pPr>
            <a:r>
              <a:rPr lang="en-US" sz="2000" dirty="0">
                <a:latin typeface="Times New Roman" panose="02020603050405020304" pitchFamily="18" charset="0"/>
                <a:cs typeface="Times New Roman" panose="02020603050405020304" pitchFamily="18" charset="0"/>
              </a:rPr>
              <a:t>2  </a:t>
            </a:r>
            <a:r>
              <a:rPr lang="en-US" sz="2000" i="1" dirty="0">
                <a:latin typeface="Times New Roman" panose="02020603050405020304" pitchFamily="18" charset="0"/>
                <a:cs typeface="Times New Roman" panose="02020603050405020304" pitchFamily="18" charset="0"/>
              </a:rPr>
              <a:t>n</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r </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q</a:t>
            </a:r>
            <a:endParaRPr lang="en-US" sz="2000" b="1"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endParaRPr>
          </a:p>
          <a:p>
            <a:pPr marL="902208" lvl="1" indent="-609600">
              <a:buFont typeface="Wingdings" panose="05000000000000000000" pitchFamily="2" charset="2"/>
              <a:buAutoNum type="arabicPlain" startAt="3"/>
            </a:pPr>
            <a:r>
              <a:rPr lang="en-US" sz="2000" b="1" dirty="0">
                <a:solidFill>
                  <a:schemeClr val="hlink"/>
                </a:solidFill>
                <a:latin typeface="Times New Roman" panose="02020603050405020304" pitchFamily="18" charset="0"/>
                <a:cs typeface="Times New Roman" panose="02020603050405020304" pitchFamily="18" charset="0"/>
              </a:rPr>
              <a:t>for</a:t>
            </a: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i</a:t>
            </a:r>
            <a:r>
              <a:rPr lang="en-US" sz="2000" i="1" dirty="0">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sz="2000" dirty="0">
                <a:latin typeface="Times New Roman" panose="02020603050405020304" pitchFamily="18" charset="0"/>
                <a:cs typeface="Times New Roman" panose="02020603050405020304" pitchFamily="18" charset="0"/>
              </a:rPr>
              <a:t> 1 </a:t>
            </a:r>
            <a:r>
              <a:rPr lang="en-US" sz="2000" b="1" dirty="0">
                <a:solidFill>
                  <a:schemeClr val="hlink"/>
                </a:solidFill>
                <a:latin typeface="Times New Roman" panose="02020603050405020304" pitchFamily="18" charset="0"/>
                <a:cs typeface="Times New Roman" panose="02020603050405020304" pitchFamily="18" charset="0"/>
              </a:rPr>
              <a:t>to</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n</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p>
          <a:p>
            <a:pPr marL="902208" lvl="1" indent="-609600">
              <a:buFont typeface="Wingdings" panose="05000000000000000000" pitchFamily="2" charset="2"/>
              <a:buAutoNum type="arabicPlain" startAt="3"/>
            </a:pPr>
            <a:r>
              <a:rPr lang="en-US" sz="2000" dirty="0">
                <a:latin typeface="Times New Roman" panose="02020603050405020304" pitchFamily="18" charset="0"/>
                <a:cs typeface="Times New Roman" panose="02020603050405020304" pitchFamily="18" charset="0"/>
              </a:rPr>
              <a:t>    </a:t>
            </a:r>
            <a:r>
              <a:rPr lang="en-US" sz="2000" b="1" dirty="0">
                <a:solidFill>
                  <a:schemeClr val="hlink"/>
                </a:solidFill>
                <a:latin typeface="Times New Roman" panose="02020603050405020304" pitchFamily="18" charset="0"/>
                <a:cs typeface="Times New Roman" panose="02020603050405020304" pitchFamily="18" charset="0"/>
              </a:rPr>
              <a:t>do</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L</a:t>
            </a:r>
            <a:r>
              <a:rPr lang="en-US" sz="2000" dirty="0">
                <a:latin typeface="Times New Roman" panose="02020603050405020304" pitchFamily="18" charset="0"/>
                <a:cs typeface="Times New Roman" panose="02020603050405020304" pitchFamily="18" charset="0"/>
              </a:rPr>
              <a:t>[</a:t>
            </a:r>
            <a:r>
              <a:rPr lang="en-US" sz="2000" i="1"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p </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sz="2000" i="1" dirty="0" err="1">
                <a:solidFill>
                  <a:schemeClr val="tx1"/>
                </a:solidFill>
                <a:latin typeface="Times New Roman" panose="02020603050405020304" pitchFamily="18" charset="0"/>
                <a:cs typeface="Times New Roman" panose="02020603050405020304" pitchFamily="18" charset="0"/>
                <a:sym typeface="Symbol" panose="05050102010706020507" pitchFamily="18" charset="2"/>
              </a:rPr>
              <a:t>i</a:t>
            </a:r>
            <a:r>
              <a:rPr 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1]</a:t>
            </a:r>
          </a:p>
          <a:p>
            <a:pPr marL="902208" lvl="1" indent="-609600">
              <a:buFont typeface="Wingdings" panose="05000000000000000000" pitchFamily="2" charset="2"/>
              <a:buAutoNum type="arabicPlain" startAt="3"/>
            </a:pPr>
            <a:r>
              <a:rPr lang="en-US" sz="2000" b="1" dirty="0">
                <a:solidFill>
                  <a:schemeClr val="hlink"/>
                </a:solidFill>
                <a:latin typeface="Times New Roman" panose="02020603050405020304" pitchFamily="18" charset="0"/>
                <a:cs typeface="Times New Roman" panose="02020603050405020304" pitchFamily="18" charset="0"/>
              </a:rPr>
              <a:t>for</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j </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sz="2000" dirty="0">
                <a:latin typeface="Times New Roman" panose="02020603050405020304" pitchFamily="18" charset="0"/>
                <a:cs typeface="Times New Roman" panose="02020603050405020304" pitchFamily="18" charset="0"/>
              </a:rPr>
              <a:t> 1 </a:t>
            </a:r>
            <a:r>
              <a:rPr lang="en-US" sz="2000" b="1" dirty="0">
                <a:solidFill>
                  <a:schemeClr val="hlink"/>
                </a:solidFill>
                <a:latin typeface="Times New Roman" panose="02020603050405020304" pitchFamily="18" charset="0"/>
                <a:cs typeface="Times New Roman" panose="02020603050405020304" pitchFamily="18" charset="0"/>
              </a:rPr>
              <a:t>to</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n</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p>
          <a:p>
            <a:pPr marL="902208" lvl="1" indent="-609600">
              <a:buFont typeface="Wingdings" panose="05000000000000000000" pitchFamily="2" charset="2"/>
              <a:buAutoNum type="arabicPlain" startAt="3"/>
            </a:pPr>
            <a:r>
              <a:rPr lang="en-US" sz="2000" dirty="0">
                <a:latin typeface="Times New Roman" panose="02020603050405020304" pitchFamily="18" charset="0"/>
                <a:cs typeface="Times New Roman" panose="02020603050405020304" pitchFamily="18" charset="0"/>
              </a:rPr>
              <a:t>    </a:t>
            </a:r>
            <a:r>
              <a:rPr lang="en-US" sz="2000" b="1" dirty="0">
                <a:solidFill>
                  <a:schemeClr val="hlink"/>
                </a:solidFill>
                <a:latin typeface="Times New Roman" panose="02020603050405020304" pitchFamily="18" charset="0"/>
                <a:cs typeface="Times New Roman" panose="02020603050405020304" pitchFamily="18" charset="0"/>
              </a:rPr>
              <a:t>do</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R</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j</a:t>
            </a:r>
            <a:r>
              <a:rPr lang="en-US" sz="2000" dirty="0">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q </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j</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endParaRPr>
          </a:p>
          <a:p>
            <a:pPr marL="902208" lvl="1" indent="-609600">
              <a:buFont typeface="Wingdings" panose="05000000000000000000" pitchFamily="2" charset="2"/>
              <a:buAutoNum type="arabicPlain" startAt="3"/>
            </a:pPr>
            <a:r>
              <a:rPr 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L</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sz="2000" i="1" dirty="0">
                <a:latin typeface="Times New Roman" panose="02020603050405020304" pitchFamily="18" charset="0"/>
                <a:cs typeface="Times New Roman" panose="02020603050405020304" pitchFamily="18" charset="0"/>
              </a:rPr>
              <a:t>n</a:t>
            </a:r>
            <a:r>
              <a:rPr lang="en-US" sz="2000" i="1"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+1] </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p>
          <a:p>
            <a:pPr marL="902208" lvl="1" indent="-609600">
              <a:buFont typeface="Wingdings" panose="05000000000000000000" pitchFamily="2" charset="2"/>
              <a:buAutoNum type="arabicPlain" startAt="3"/>
            </a:pPr>
            <a:r>
              <a:rPr 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R</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sz="2000" i="1" dirty="0">
                <a:latin typeface="Times New Roman" panose="02020603050405020304" pitchFamily="18" charset="0"/>
                <a:cs typeface="Times New Roman" panose="02020603050405020304" pitchFamily="18" charset="0"/>
              </a:rPr>
              <a:t>n</a:t>
            </a:r>
            <a:r>
              <a:rPr lang="en-US" sz="2000" i="1"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+1] </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p>
          <a:p>
            <a:pPr marL="902208" lvl="1" indent="-609600">
              <a:buFont typeface="Wingdings" panose="05000000000000000000" pitchFamily="2" charset="2"/>
              <a:buAutoNum type="arabicPlain" startAt="3"/>
            </a:pPr>
            <a:r>
              <a:rPr lang="en-US" sz="2000" i="1" dirty="0" err="1">
                <a:solidFill>
                  <a:schemeClr val="tx1"/>
                </a:solidFill>
                <a:latin typeface="Times New Roman" panose="02020603050405020304" pitchFamily="18" charset="0"/>
                <a:cs typeface="Times New Roman" panose="02020603050405020304" pitchFamily="18" charset="0"/>
                <a:sym typeface="Symbol" panose="05050102010706020507" pitchFamily="18" charset="2"/>
              </a:rPr>
              <a:t>i</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 1</a:t>
            </a:r>
          </a:p>
          <a:p>
            <a:pPr marL="902208" lvl="1" indent="-609600">
              <a:buFont typeface="Wingdings" panose="05000000000000000000" pitchFamily="2" charset="2"/>
              <a:buAutoNum type="arabicPlain" startAt="3"/>
            </a:pPr>
            <a:r>
              <a:rPr 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j</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 1</a:t>
            </a:r>
          </a:p>
          <a:p>
            <a:pPr marL="902208" lvl="1" indent="-609600">
              <a:buFont typeface="Wingdings" panose="05000000000000000000" pitchFamily="2" charset="2"/>
              <a:buAutoNum type="arabicPlain" startAt="3"/>
            </a:pPr>
            <a:r>
              <a:rPr lang="en-US" sz="2000" b="1" dirty="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for</a:t>
            </a:r>
            <a:r>
              <a:rPr lang="en-US" sz="20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k </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p </a:t>
            </a:r>
            <a:r>
              <a:rPr lang="en-US" sz="2000" b="1" dirty="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to</a:t>
            </a:r>
            <a:r>
              <a:rPr lang="en-US" sz="20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r</a:t>
            </a:r>
            <a:endPar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endParaRPr>
          </a:p>
          <a:p>
            <a:pPr marL="902208" lvl="1" indent="-609600">
              <a:buFont typeface="Wingdings" panose="05000000000000000000" pitchFamily="2" charset="2"/>
              <a:buAutoNum type="arabicPlain" startAt="3"/>
            </a:pP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sz="2000" b="1" dirty="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do</a:t>
            </a:r>
            <a:r>
              <a:rPr lang="en-US" sz="20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sz="2000" b="1" dirty="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if</a:t>
            </a:r>
            <a:r>
              <a:rPr lang="en-US" sz="20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L</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sz="2000" i="1" dirty="0" err="1">
                <a:solidFill>
                  <a:schemeClr val="tx1"/>
                </a:solidFill>
                <a:latin typeface="Times New Roman" panose="02020603050405020304" pitchFamily="18" charset="0"/>
                <a:cs typeface="Times New Roman" panose="02020603050405020304" pitchFamily="18" charset="0"/>
                <a:sym typeface="Symbol" panose="05050102010706020507" pitchFamily="18" charset="2"/>
              </a:rPr>
              <a:t>i</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 </a:t>
            </a:r>
            <a:r>
              <a:rPr 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R</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j</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p>
          <a:p>
            <a:pPr marL="902208" lvl="1" indent="-609600">
              <a:buFont typeface="Wingdings" panose="05000000000000000000" pitchFamily="2" charset="2"/>
              <a:buAutoNum type="arabicPlain" startAt="3"/>
            </a:pP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sz="2000" b="1" dirty="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then</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k</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 </a:t>
            </a:r>
            <a:r>
              <a:rPr 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L</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sz="2000" i="1" dirty="0" err="1">
                <a:solidFill>
                  <a:schemeClr val="tx1"/>
                </a:solidFill>
                <a:latin typeface="Times New Roman" panose="02020603050405020304" pitchFamily="18" charset="0"/>
                <a:cs typeface="Times New Roman" panose="02020603050405020304" pitchFamily="18" charset="0"/>
                <a:sym typeface="Symbol" panose="05050102010706020507" pitchFamily="18" charset="2"/>
              </a:rPr>
              <a:t>i</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p>
          <a:p>
            <a:pPr marL="902208" lvl="1" indent="-609600">
              <a:buFont typeface="Wingdings" panose="05000000000000000000" pitchFamily="2" charset="2"/>
              <a:buAutoNum type="arabicPlain" startAt="3"/>
            </a:pP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sz="2000" i="1" dirty="0" err="1">
                <a:solidFill>
                  <a:schemeClr val="tx1"/>
                </a:solidFill>
                <a:latin typeface="Times New Roman" panose="02020603050405020304" pitchFamily="18" charset="0"/>
                <a:cs typeface="Times New Roman" panose="02020603050405020304" pitchFamily="18" charset="0"/>
                <a:sym typeface="Symbol" panose="05050102010706020507" pitchFamily="18" charset="2"/>
              </a:rPr>
              <a:t>i</a:t>
            </a:r>
            <a:r>
              <a:rPr 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sz="2000" i="1" dirty="0" err="1">
                <a:solidFill>
                  <a:schemeClr val="tx1"/>
                </a:solidFill>
                <a:latin typeface="Times New Roman" panose="02020603050405020304" pitchFamily="18" charset="0"/>
                <a:cs typeface="Times New Roman" panose="02020603050405020304" pitchFamily="18" charset="0"/>
                <a:sym typeface="Symbol" panose="05050102010706020507" pitchFamily="18" charset="2"/>
              </a:rPr>
              <a:t>i</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+ 1</a:t>
            </a:r>
          </a:p>
          <a:p>
            <a:pPr marL="902208" lvl="1" indent="-609600">
              <a:buFont typeface="Wingdings" panose="05000000000000000000" pitchFamily="2" charset="2"/>
              <a:buAutoNum type="arabicPlain" startAt="3"/>
            </a:pP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sz="2000" b="1" dirty="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else</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k</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 </a:t>
            </a:r>
            <a:r>
              <a:rPr 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R</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j</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p>
          <a:p>
            <a:pPr marL="902208" lvl="1" indent="-609600">
              <a:buFont typeface="Wingdings" panose="05000000000000000000" pitchFamily="2" charset="2"/>
              <a:buAutoNum type="arabicPlain" startAt="3"/>
            </a:pP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j </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sz="20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j</a:t>
            </a:r>
            <a:r>
              <a:rPr lang="en-US" sz="2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+ 1</a:t>
            </a:r>
          </a:p>
          <a:p>
            <a:pPr marL="902208" lvl="1" indent="-609600">
              <a:buFont typeface="Wingdings" panose="05000000000000000000" pitchFamily="2" charset="2"/>
              <a:buAutoNum type="arabicPlain" startAt="3"/>
            </a:pPr>
            <a:endParaRPr lang="en-US" sz="2000" b="1" i="1" dirty="0">
              <a:latin typeface="Times New Roman" panose="02020603050405020304" pitchFamily="18" charset="0"/>
              <a:cs typeface="Times New Roman" panose="02020603050405020304" pitchFamily="18" charset="0"/>
            </a:endParaRPr>
          </a:p>
          <a:p>
            <a:pPr marL="902208" lvl="1" indent="-609600">
              <a:buNone/>
            </a:pPr>
            <a:r>
              <a:rPr lang="en-US" sz="2000" dirty="0">
                <a:latin typeface="Times New Roman" panose="02020603050405020304" pitchFamily="18" charset="0"/>
                <a:cs typeface="Times New Roman" panose="02020603050405020304" pitchFamily="18" charset="0"/>
              </a:rPr>
              <a:t>  </a:t>
            </a:r>
          </a:p>
        </p:txBody>
      </p:sp>
      <p:grpSp>
        <p:nvGrpSpPr>
          <p:cNvPr id="430091" name="Group 11"/>
          <p:cNvGrpSpPr>
            <a:grpSpLocks/>
          </p:cNvGrpSpPr>
          <p:nvPr/>
        </p:nvGrpSpPr>
        <p:grpSpPr bwMode="auto">
          <a:xfrm>
            <a:off x="3908425" y="3252789"/>
            <a:ext cx="5651500" cy="1946275"/>
            <a:chOff x="1502" y="2049"/>
            <a:chExt cx="3560" cy="1226"/>
          </a:xfrm>
        </p:grpSpPr>
        <p:sp>
          <p:nvSpPr>
            <p:cNvPr id="430084" name="Text Box 4"/>
            <p:cNvSpPr txBox="1">
              <a:spLocks noChangeArrowheads="1"/>
            </p:cNvSpPr>
            <p:nvPr/>
          </p:nvSpPr>
          <p:spPr bwMode="auto">
            <a:xfrm>
              <a:off x="3275" y="2693"/>
              <a:ext cx="1787" cy="582"/>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a:solidFill>
                    <a:srgbClr val="CC3300"/>
                  </a:solidFill>
                </a:rPr>
                <a:t>Sentinels</a:t>
              </a:r>
              <a:r>
                <a:rPr lang="en-US"/>
                <a:t>, to avoid having to</a:t>
              </a:r>
            </a:p>
            <a:p>
              <a:r>
                <a:rPr lang="en-US"/>
                <a:t>check if either subarray is</a:t>
              </a:r>
            </a:p>
            <a:p>
              <a:r>
                <a:rPr lang="en-US"/>
                <a:t>fully copied at </a:t>
              </a:r>
              <a:r>
                <a:rPr lang="en-US">
                  <a:solidFill>
                    <a:srgbClr val="CC3300"/>
                  </a:solidFill>
                </a:rPr>
                <a:t>each step</a:t>
              </a:r>
              <a:r>
                <a:rPr lang="en-US"/>
                <a:t>.</a:t>
              </a:r>
              <a:endParaRPr lang="en-US" b="1"/>
            </a:p>
          </p:txBody>
        </p:sp>
        <p:sp>
          <p:nvSpPr>
            <p:cNvPr id="430086" name="Freeform 6"/>
            <p:cNvSpPr>
              <a:spLocks/>
            </p:cNvSpPr>
            <p:nvPr/>
          </p:nvSpPr>
          <p:spPr bwMode="auto">
            <a:xfrm>
              <a:off x="1502" y="2049"/>
              <a:ext cx="1762" cy="840"/>
            </a:xfrm>
            <a:custGeom>
              <a:avLst/>
              <a:gdLst>
                <a:gd name="T0" fmla="*/ 1762 w 1762"/>
                <a:gd name="T1" fmla="*/ 840 h 840"/>
                <a:gd name="T2" fmla="*/ 0 w 1762"/>
                <a:gd name="T3" fmla="*/ 0 h 840"/>
              </a:gdLst>
              <a:ahLst/>
              <a:cxnLst>
                <a:cxn ang="0">
                  <a:pos x="T0" y="T1"/>
                </a:cxn>
                <a:cxn ang="0">
                  <a:pos x="T2" y="T3"/>
                </a:cxn>
              </a:cxnLst>
              <a:rect l="0" t="0" r="r" b="b"/>
              <a:pathLst>
                <a:path w="1762" h="840">
                  <a:moveTo>
                    <a:pt x="1762" y="840"/>
                  </a:moveTo>
                  <a:lnTo>
                    <a:pt x="0" y="0"/>
                  </a:lnTo>
                </a:path>
              </a:pathLst>
            </a:custGeom>
            <a:noFill/>
            <a:ln w="19050">
              <a:solidFill>
                <a:schemeClr val="tx1"/>
              </a:solidFill>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087" name="Freeform 7"/>
            <p:cNvSpPr>
              <a:spLocks/>
            </p:cNvSpPr>
            <p:nvPr/>
          </p:nvSpPr>
          <p:spPr bwMode="auto">
            <a:xfrm>
              <a:off x="1521" y="2238"/>
              <a:ext cx="1752" cy="669"/>
            </a:xfrm>
            <a:custGeom>
              <a:avLst/>
              <a:gdLst>
                <a:gd name="T0" fmla="*/ 1752 w 1752"/>
                <a:gd name="T1" fmla="*/ 669 h 669"/>
                <a:gd name="T2" fmla="*/ 0 w 1752"/>
                <a:gd name="T3" fmla="*/ 0 h 669"/>
              </a:gdLst>
              <a:ahLst/>
              <a:cxnLst>
                <a:cxn ang="0">
                  <a:pos x="T0" y="T1"/>
                </a:cxn>
                <a:cxn ang="0">
                  <a:pos x="T2" y="T3"/>
                </a:cxn>
              </a:cxnLst>
              <a:rect l="0" t="0" r="r" b="b"/>
              <a:pathLst>
                <a:path w="1752" h="669">
                  <a:moveTo>
                    <a:pt x="1752" y="669"/>
                  </a:moveTo>
                  <a:lnTo>
                    <a:pt x="0" y="0"/>
                  </a:lnTo>
                </a:path>
              </a:pathLst>
            </a:custGeom>
            <a:noFill/>
            <a:ln w="19050">
              <a:solidFill>
                <a:schemeClr val="tx1"/>
              </a:solidFill>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088" name="Freeform 8"/>
            <p:cNvSpPr>
              <a:spLocks/>
            </p:cNvSpPr>
            <p:nvPr/>
          </p:nvSpPr>
          <p:spPr bwMode="auto">
            <a:xfrm>
              <a:off x="1814" y="3097"/>
              <a:ext cx="1459" cy="39"/>
            </a:xfrm>
            <a:custGeom>
              <a:avLst/>
              <a:gdLst>
                <a:gd name="T0" fmla="*/ 1459 w 1459"/>
                <a:gd name="T1" fmla="*/ 39 h 39"/>
                <a:gd name="T2" fmla="*/ 0 w 1459"/>
                <a:gd name="T3" fmla="*/ 0 h 39"/>
              </a:gdLst>
              <a:ahLst/>
              <a:cxnLst>
                <a:cxn ang="0">
                  <a:pos x="T0" y="T1"/>
                </a:cxn>
                <a:cxn ang="0">
                  <a:pos x="T2" y="T3"/>
                </a:cxn>
              </a:cxnLst>
              <a:rect l="0" t="0" r="r" b="b"/>
              <a:pathLst>
                <a:path w="1459" h="39">
                  <a:moveTo>
                    <a:pt x="1459" y="39"/>
                  </a:moveTo>
                  <a:lnTo>
                    <a:pt x="0" y="0"/>
                  </a:lnTo>
                </a:path>
              </a:pathLst>
            </a:custGeom>
            <a:noFill/>
            <a:ln w="19050">
              <a:solidFill>
                <a:schemeClr val="tx1"/>
              </a:solidFill>
              <a:round/>
              <a:headEnd type="none" w="sm" len="sm"/>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0090" name="Text Box 10"/>
          <p:cNvSpPr txBox="1">
            <a:spLocks noChangeArrowheads="1"/>
          </p:cNvSpPr>
          <p:nvPr/>
        </p:nvSpPr>
        <p:spPr bwMode="auto">
          <a:xfrm>
            <a:off x="6589713" y="1131888"/>
            <a:ext cx="3395662"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Input: </a:t>
            </a:r>
            <a:r>
              <a:rPr lang="en-US">
                <a:sym typeface="Symbol" panose="05050102010706020507" pitchFamily="18" charset="2"/>
              </a:rPr>
              <a:t>Array containing sorted subarrays </a:t>
            </a:r>
            <a:r>
              <a:rPr lang="en-US" i="1"/>
              <a:t>A</a:t>
            </a:r>
            <a:r>
              <a:rPr lang="en-US"/>
              <a:t>[</a:t>
            </a:r>
            <a:r>
              <a:rPr lang="en-US" i="1"/>
              <a:t>p..q</a:t>
            </a:r>
            <a:r>
              <a:rPr lang="en-US"/>
              <a:t>] and </a:t>
            </a:r>
            <a:r>
              <a:rPr lang="en-US" i="1"/>
              <a:t>A</a:t>
            </a:r>
            <a:r>
              <a:rPr lang="en-US"/>
              <a:t>[</a:t>
            </a:r>
            <a:r>
              <a:rPr lang="en-US" i="1"/>
              <a:t>q+1..r</a:t>
            </a:r>
            <a:r>
              <a:rPr lang="en-US"/>
              <a:t>].</a:t>
            </a:r>
          </a:p>
          <a:p>
            <a:pPr>
              <a:spcBef>
                <a:spcPct val="50000"/>
              </a:spcBef>
            </a:pPr>
            <a:r>
              <a:rPr lang="en-US"/>
              <a:t>Output: Merged sorted subarray in </a:t>
            </a:r>
            <a:r>
              <a:rPr lang="en-US" i="1"/>
              <a:t>A</a:t>
            </a:r>
            <a:r>
              <a:rPr lang="en-US"/>
              <a:t>[</a:t>
            </a:r>
            <a:r>
              <a:rPr lang="en-US" i="1"/>
              <a:t>p..r</a:t>
            </a:r>
            <a:r>
              <a:rPr lang="en-US"/>
              <a:t>].</a:t>
            </a:r>
          </a:p>
        </p:txBody>
      </p:sp>
      <p:sp>
        <p:nvSpPr>
          <p:cNvPr id="11" name="Footer Placeholder 3"/>
          <p:cNvSpPr>
            <a:spLocks noGrp="1"/>
          </p:cNvSpPr>
          <p:nvPr>
            <p:ph type="ftr" sz="quarter" idx="11"/>
          </p:nvPr>
        </p:nvSpPr>
        <p:spPr>
          <a:xfrm>
            <a:off x="9683647" y="303383"/>
            <a:ext cx="2225008" cy="495651"/>
          </a:xfrm>
        </p:spPr>
        <p:txBody>
          <a:bodyPr/>
          <a:lstStyle/>
          <a:p>
            <a:r>
              <a:rPr lang="en-US" dirty="0" smtClean="0"/>
              <a:t>Ref Book: Thomas </a:t>
            </a:r>
            <a:r>
              <a:rPr lang="en-US" dirty="0" err="1" smtClean="0"/>
              <a:t>Cormen</a:t>
            </a:r>
            <a:endParaRPr lang="en-US" dirty="0"/>
          </a:p>
        </p:txBody>
      </p:sp>
    </p:spTree>
    <p:extLst>
      <p:ext uri="{BB962C8B-B14F-4D97-AF65-F5344CB8AC3E}">
        <p14:creationId xmlns:p14="http://schemas.microsoft.com/office/powerpoint/2010/main" val="1045618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0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Analysis of </a:t>
            </a:r>
            <a:r>
              <a:rPr lang="en-US" dirty="0" err="1">
                <a:latin typeface="Times New Roman" panose="02020603050405020304" pitchFamily="18" charset="0"/>
                <a:cs typeface="Times New Roman" panose="02020603050405020304" pitchFamily="18" charset="0"/>
              </a:rPr>
              <a:t>Mergesort</a:t>
            </a:r>
            <a:endParaRPr lang="en-US"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smtClean="0"/>
              <a:t>Ref Book: Thomas Cormen</a:t>
            </a:r>
            <a:endParaRPr lang="en-US"/>
          </a:p>
        </p:txBody>
      </p:sp>
      <p:sp>
        <p:nvSpPr>
          <p:cNvPr id="8" name="Rectangle 3"/>
          <p:cNvSpPr>
            <a:spLocks noGrp="1" noChangeArrowheads="1"/>
          </p:cNvSpPr>
          <p:nvPr>
            <p:ph idx="1"/>
          </p:nvPr>
        </p:nvSpPr>
        <p:spPr>
          <a:xfrm>
            <a:off x="1068387" y="2086892"/>
            <a:ext cx="10058400" cy="4023360"/>
          </a:xfrm>
        </p:spPr>
        <p:txBody>
          <a:bodyPr>
            <a:normAutofit fontScale="92500" lnSpcReduction="10000"/>
          </a:bodyPr>
          <a:lstStyle/>
          <a:p>
            <a:pPr>
              <a:lnSpc>
                <a:spcPct val="90000"/>
              </a:lnSpc>
            </a:pPr>
            <a:r>
              <a:rPr lang="en-US" sz="2800" dirty="0">
                <a:solidFill>
                  <a:srgbClr val="CC3300"/>
                </a:solidFill>
              </a:rPr>
              <a:t>Running time </a:t>
            </a:r>
            <a:r>
              <a:rPr lang="en-US" sz="2800" b="1" i="1" dirty="0">
                <a:solidFill>
                  <a:schemeClr val="hlink"/>
                </a:solidFill>
              </a:rPr>
              <a:t>T</a:t>
            </a:r>
            <a:r>
              <a:rPr lang="en-US" sz="2800" b="1" dirty="0">
                <a:solidFill>
                  <a:schemeClr val="hlink"/>
                </a:solidFill>
              </a:rPr>
              <a:t>(</a:t>
            </a:r>
            <a:r>
              <a:rPr lang="en-US" sz="2800" b="1" i="1" dirty="0">
                <a:solidFill>
                  <a:schemeClr val="hlink"/>
                </a:solidFill>
              </a:rPr>
              <a:t>n</a:t>
            </a:r>
            <a:r>
              <a:rPr lang="en-US" sz="2800" b="1" dirty="0">
                <a:solidFill>
                  <a:schemeClr val="hlink"/>
                </a:solidFill>
              </a:rPr>
              <a:t>)</a:t>
            </a:r>
            <a:r>
              <a:rPr lang="en-US" sz="2800" dirty="0">
                <a:solidFill>
                  <a:srgbClr val="CC3300"/>
                </a:solidFill>
              </a:rPr>
              <a:t> of Merge Sort:</a:t>
            </a:r>
          </a:p>
          <a:p>
            <a:pPr>
              <a:lnSpc>
                <a:spcPct val="90000"/>
              </a:lnSpc>
            </a:pPr>
            <a:r>
              <a:rPr lang="en-US" sz="2800" dirty="0"/>
              <a:t>Divide: </a:t>
            </a:r>
            <a:r>
              <a:rPr lang="en-US" sz="2800" dirty="0" smtClean="0"/>
              <a:t>computing the middle takes </a:t>
            </a:r>
            <a:r>
              <a:rPr lang="en-US" sz="2800" dirty="0">
                <a:solidFill>
                  <a:srgbClr val="CC3300"/>
                </a:solidFill>
                <a:sym typeface="Symbol" panose="05050102010706020507" pitchFamily="18" charset="2"/>
              </a:rPr>
              <a:t></a:t>
            </a:r>
            <a:r>
              <a:rPr lang="en-US" sz="2800" dirty="0">
                <a:solidFill>
                  <a:srgbClr val="CC3300"/>
                </a:solidFill>
              </a:rPr>
              <a:t>(1)</a:t>
            </a:r>
            <a:r>
              <a:rPr lang="en-US" sz="2800" i="1" dirty="0">
                <a:solidFill>
                  <a:srgbClr val="3DDE2C"/>
                </a:solidFill>
              </a:rPr>
              <a:t> </a:t>
            </a:r>
          </a:p>
          <a:p>
            <a:pPr>
              <a:lnSpc>
                <a:spcPct val="90000"/>
              </a:lnSpc>
            </a:pPr>
            <a:r>
              <a:rPr lang="en-US" sz="2800" dirty="0"/>
              <a:t>Conquer: solving 2 </a:t>
            </a:r>
            <a:r>
              <a:rPr lang="en-US" sz="2800" dirty="0" smtClean="0"/>
              <a:t>sub problems </a:t>
            </a:r>
            <a:r>
              <a:rPr lang="en-US" sz="2800" dirty="0"/>
              <a:t>takes </a:t>
            </a:r>
            <a:r>
              <a:rPr lang="en-US" sz="2800" dirty="0">
                <a:solidFill>
                  <a:srgbClr val="CC3300"/>
                </a:solidFill>
              </a:rPr>
              <a:t>2</a:t>
            </a:r>
            <a:r>
              <a:rPr lang="en-US" sz="2800" i="1" dirty="0">
                <a:solidFill>
                  <a:srgbClr val="CC3300"/>
                </a:solidFill>
              </a:rPr>
              <a:t>T</a:t>
            </a:r>
            <a:r>
              <a:rPr lang="en-US" sz="2800" dirty="0">
                <a:solidFill>
                  <a:srgbClr val="CC3300"/>
                </a:solidFill>
              </a:rPr>
              <a:t>(</a:t>
            </a:r>
            <a:r>
              <a:rPr lang="en-US" sz="2800" i="1" dirty="0">
                <a:solidFill>
                  <a:srgbClr val="CC3300"/>
                </a:solidFill>
              </a:rPr>
              <a:t>n</a:t>
            </a:r>
            <a:r>
              <a:rPr lang="en-US" sz="2800" dirty="0">
                <a:solidFill>
                  <a:srgbClr val="CC3300"/>
                </a:solidFill>
              </a:rPr>
              <a:t>/2)</a:t>
            </a:r>
            <a:r>
              <a:rPr lang="en-US" sz="2800" i="1" dirty="0">
                <a:solidFill>
                  <a:srgbClr val="3DDE2C"/>
                </a:solidFill>
              </a:rPr>
              <a:t> </a:t>
            </a:r>
            <a:endParaRPr lang="en-US" sz="2800" dirty="0"/>
          </a:p>
          <a:p>
            <a:pPr>
              <a:lnSpc>
                <a:spcPct val="90000"/>
              </a:lnSpc>
            </a:pPr>
            <a:r>
              <a:rPr lang="en-US" sz="2800" dirty="0"/>
              <a:t>Combine: merging </a:t>
            </a:r>
            <a:r>
              <a:rPr lang="en-US" sz="2800" i="1" dirty="0"/>
              <a:t>n</a:t>
            </a:r>
            <a:r>
              <a:rPr lang="en-US" sz="2800" dirty="0"/>
              <a:t> elements takes </a:t>
            </a:r>
            <a:r>
              <a:rPr lang="en-US" sz="2800" dirty="0">
                <a:solidFill>
                  <a:srgbClr val="CC3300"/>
                </a:solidFill>
                <a:sym typeface="Symbol" panose="05050102010706020507" pitchFamily="18" charset="2"/>
              </a:rPr>
              <a:t></a:t>
            </a:r>
            <a:r>
              <a:rPr lang="en-US" sz="2800" dirty="0">
                <a:solidFill>
                  <a:srgbClr val="CC3300"/>
                </a:solidFill>
              </a:rPr>
              <a:t>(</a:t>
            </a:r>
            <a:r>
              <a:rPr lang="en-US" sz="2800" i="1" dirty="0">
                <a:solidFill>
                  <a:srgbClr val="CC3300"/>
                </a:solidFill>
              </a:rPr>
              <a:t>n</a:t>
            </a:r>
            <a:r>
              <a:rPr lang="en-US" sz="2800" dirty="0">
                <a:solidFill>
                  <a:srgbClr val="CC3300"/>
                </a:solidFill>
              </a:rPr>
              <a:t>)</a:t>
            </a:r>
            <a:r>
              <a:rPr lang="en-US" sz="2800" i="1" dirty="0">
                <a:solidFill>
                  <a:srgbClr val="3DDE2C"/>
                </a:solidFill>
              </a:rPr>
              <a:t> </a:t>
            </a:r>
            <a:endParaRPr lang="en-US" dirty="0"/>
          </a:p>
          <a:p>
            <a:pPr>
              <a:lnSpc>
                <a:spcPct val="90000"/>
              </a:lnSpc>
            </a:pPr>
            <a:r>
              <a:rPr lang="en-US" sz="2800" dirty="0"/>
              <a:t>Total</a:t>
            </a:r>
            <a:r>
              <a:rPr lang="en-US" dirty="0"/>
              <a:t>:</a:t>
            </a:r>
          </a:p>
          <a:p>
            <a:pPr lvl="2" algn="ctr">
              <a:lnSpc>
                <a:spcPct val="90000"/>
              </a:lnSpc>
              <a:buFontTx/>
              <a:buNone/>
            </a:pPr>
            <a:r>
              <a:rPr lang="en-US" sz="2800" i="1" dirty="0" smtClean="0">
                <a:solidFill>
                  <a:srgbClr val="CC3300"/>
                </a:solidFill>
              </a:rPr>
              <a:t>		T</a:t>
            </a:r>
            <a:r>
              <a:rPr lang="en-US" sz="2800" dirty="0" smtClean="0">
                <a:solidFill>
                  <a:srgbClr val="CC3300"/>
                </a:solidFill>
              </a:rPr>
              <a:t>(</a:t>
            </a:r>
            <a:r>
              <a:rPr lang="en-US" sz="2800" i="1" dirty="0" smtClean="0">
                <a:solidFill>
                  <a:srgbClr val="CC3300"/>
                </a:solidFill>
              </a:rPr>
              <a:t>n</a:t>
            </a:r>
            <a:r>
              <a:rPr lang="en-US" sz="2800" dirty="0">
                <a:solidFill>
                  <a:srgbClr val="CC3300"/>
                </a:solidFill>
              </a:rPr>
              <a:t>)</a:t>
            </a:r>
            <a:r>
              <a:rPr lang="en-US" sz="2800" i="1" dirty="0">
                <a:solidFill>
                  <a:srgbClr val="CC3300"/>
                </a:solidFill>
              </a:rPr>
              <a:t> = </a:t>
            </a:r>
            <a:r>
              <a:rPr lang="en-US" sz="2800" dirty="0">
                <a:solidFill>
                  <a:srgbClr val="CC3300"/>
                </a:solidFill>
                <a:sym typeface="Symbol" panose="05050102010706020507" pitchFamily="18" charset="2"/>
              </a:rPr>
              <a:t></a:t>
            </a:r>
            <a:r>
              <a:rPr lang="en-US" sz="2800" dirty="0">
                <a:solidFill>
                  <a:srgbClr val="CC3300"/>
                </a:solidFill>
              </a:rPr>
              <a:t>(1)</a:t>
            </a:r>
            <a:r>
              <a:rPr lang="en-US" sz="2800" i="1" dirty="0">
                <a:solidFill>
                  <a:srgbClr val="CC3300"/>
                </a:solidFill>
              </a:rPr>
              <a:t> 			</a:t>
            </a:r>
            <a:r>
              <a:rPr lang="en-US" sz="2800" dirty="0">
                <a:solidFill>
                  <a:srgbClr val="CC3300"/>
                </a:solidFill>
              </a:rPr>
              <a:t>if</a:t>
            </a:r>
            <a:r>
              <a:rPr lang="en-US" sz="2800" i="1" dirty="0">
                <a:solidFill>
                  <a:srgbClr val="CC3300"/>
                </a:solidFill>
              </a:rPr>
              <a:t> n = </a:t>
            </a:r>
            <a:r>
              <a:rPr lang="en-US" sz="2800" dirty="0" smtClean="0">
                <a:solidFill>
                  <a:srgbClr val="CC3300"/>
                </a:solidFill>
              </a:rPr>
              <a:t>1</a:t>
            </a:r>
            <a:endParaRPr lang="en-US" sz="2800" i="1" dirty="0" smtClean="0">
              <a:solidFill>
                <a:srgbClr val="CC3300"/>
              </a:solidFill>
            </a:endParaRPr>
          </a:p>
          <a:p>
            <a:pPr lvl="2" algn="ctr">
              <a:lnSpc>
                <a:spcPct val="90000"/>
              </a:lnSpc>
              <a:buFontTx/>
              <a:buNone/>
            </a:pPr>
            <a:r>
              <a:rPr lang="en-US" sz="2800" i="1" dirty="0" smtClean="0">
                <a:solidFill>
                  <a:srgbClr val="CC3300"/>
                </a:solidFill>
              </a:rPr>
              <a:t>T</a:t>
            </a:r>
            <a:r>
              <a:rPr lang="en-US" sz="2800" dirty="0" smtClean="0">
                <a:solidFill>
                  <a:srgbClr val="CC3300"/>
                </a:solidFill>
              </a:rPr>
              <a:t>(</a:t>
            </a:r>
            <a:r>
              <a:rPr lang="en-US" sz="2800" i="1" dirty="0" smtClean="0">
                <a:solidFill>
                  <a:srgbClr val="CC3300"/>
                </a:solidFill>
              </a:rPr>
              <a:t>n</a:t>
            </a:r>
            <a:r>
              <a:rPr lang="en-US" sz="2800" dirty="0" smtClean="0">
                <a:solidFill>
                  <a:srgbClr val="CC3300"/>
                </a:solidFill>
              </a:rPr>
              <a:t>)</a:t>
            </a:r>
            <a:r>
              <a:rPr lang="en-US" sz="2800" i="1" dirty="0" smtClean="0">
                <a:solidFill>
                  <a:srgbClr val="CC3300"/>
                </a:solidFill>
              </a:rPr>
              <a:t> = </a:t>
            </a:r>
            <a:r>
              <a:rPr lang="en-US" sz="2800" dirty="0" smtClean="0">
                <a:solidFill>
                  <a:srgbClr val="CC3300"/>
                </a:solidFill>
              </a:rPr>
              <a:t>2</a:t>
            </a:r>
            <a:r>
              <a:rPr lang="en-US" sz="2800" i="1" dirty="0" smtClean="0">
                <a:solidFill>
                  <a:srgbClr val="CC3300"/>
                </a:solidFill>
              </a:rPr>
              <a:t>T</a:t>
            </a:r>
            <a:r>
              <a:rPr lang="en-US" sz="2800" dirty="0" smtClean="0">
                <a:solidFill>
                  <a:srgbClr val="CC3300"/>
                </a:solidFill>
              </a:rPr>
              <a:t>(</a:t>
            </a:r>
            <a:r>
              <a:rPr lang="en-US" sz="2800" i="1" dirty="0" smtClean="0">
                <a:solidFill>
                  <a:srgbClr val="CC3300"/>
                </a:solidFill>
              </a:rPr>
              <a:t>n</a:t>
            </a:r>
            <a:r>
              <a:rPr lang="en-US" sz="2800" dirty="0" smtClean="0">
                <a:solidFill>
                  <a:srgbClr val="CC3300"/>
                </a:solidFill>
              </a:rPr>
              <a:t>/2)</a:t>
            </a:r>
            <a:r>
              <a:rPr lang="en-US" sz="2800" i="1" dirty="0" smtClean="0">
                <a:solidFill>
                  <a:srgbClr val="CC3300"/>
                </a:solidFill>
              </a:rPr>
              <a:t> + </a:t>
            </a:r>
            <a:r>
              <a:rPr lang="en-US" sz="2800" dirty="0" smtClean="0">
                <a:solidFill>
                  <a:srgbClr val="CC3300"/>
                </a:solidFill>
                <a:sym typeface="Symbol" panose="05050102010706020507" pitchFamily="18" charset="2"/>
              </a:rPr>
              <a:t></a:t>
            </a:r>
            <a:r>
              <a:rPr lang="en-US" sz="2800" dirty="0" smtClean="0">
                <a:solidFill>
                  <a:srgbClr val="CC3300"/>
                </a:solidFill>
              </a:rPr>
              <a:t>(</a:t>
            </a:r>
            <a:r>
              <a:rPr lang="en-US" sz="2800" i="1" dirty="0" smtClean="0">
                <a:solidFill>
                  <a:srgbClr val="CC3300"/>
                </a:solidFill>
              </a:rPr>
              <a:t>n</a:t>
            </a:r>
            <a:r>
              <a:rPr lang="en-US" sz="2800" dirty="0" smtClean="0">
                <a:solidFill>
                  <a:srgbClr val="CC3300"/>
                </a:solidFill>
              </a:rPr>
              <a:t>)</a:t>
            </a:r>
            <a:r>
              <a:rPr lang="en-US" sz="2800" i="1" dirty="0" smtClean="0">
                <a:solidFill>
                  <a:srgbClr val="CC3300"/>
                </a:solidFill>
              </a:rPr>
              <a:t> 		</a:t>
            </a:r>
            <a:r>
              <a:rPr lang="en-US" sz="2800" dirty="0" smtClean="0">
                <a:solidFill>
                  <a:srgbClr val="CC3300"/>
                </a:solidFill>
              </a:rPr>
              <a:t>if</a:t>
            </a:r>
            <a:r>
              <a:rPr lang="en-US" sz="2800" i="1" dirty="0" smtClean="0">
                <a:solidFill>
                  <a:srgbClr val="CC3300"/>
                </a:solidFill>
              </a:rPr>
              <a:t> n &gt; </a:t>
            </a:r>
            <a:r>
              <a:rPr lang="en-US" sz="2800" dirty="0" smtClean="0">
                <a:solidFill>
                  <a:srgbClr val="CC3300"/>
                </a:solidFill>
              </a:rPr>
              <a:t>1</a:t>
            </a:r>
            <a:endParaRPr lang="en-US" sz="2800" i="1" dirty="0" smtClean="0">
              <a:solidFill>
                <a:srgbClr val="CC3300"/>
              </a:solidFill>
            </a:endParaRPr>
          </a:p>
          <a:p>
            <a:pPr lvl="2" algn="ctr">
              <a:lnSpc>
                <a:spcPct val="90000"/>
              </a:lnSpc>
              <a:buFontTx/>
              <a:buNone/>
            </a:pPr>
            <a:endParaRPr lang="en-US" sz="1000" i="1" dirty="0">
              <a:solidFill>
                <a:srgbClr val="CC3300"/>
              </a:solidFill>
            </a:endParaRPr>
          </a:p>
          <a:p>
            <a:pPr lvl="1">
              <a:lnSpc>
                <a:spcPct val="90000"/>
              </a:lnSpc>
              <a:buFont typeface="Symbol" panose="05050102010706020507" pitchFamily="18" charset="2"/>
              <a:buChar char="Þ"/>
            </a:pPr>
            <a:r>
              <a:rPr lang="en-US" i="1" dirty="0" smtClean="0">
                <a:solidFill>
                  <a:schemeClr val="hlink"/>
                </a:solidFill>
              </a:rPr>
              <a:t>T</a:t>
            </a:r>
            <a:r>
              <a:rPr lang="en-US" dirty="0" smtClean="0">
                <a:solidFill>
                  <a:schemeClr val="hlink"/>
                </a:solidFill>
              </a:rPr>
              <a:t>(</a:t>
            </a:r>
            <a:r>
              <a:rPr lang="en-US" i="1" dirty="0" smtClean="0">
                <a:solidFill>
                  <a:schemeClr val="hlink"/>
                </a:solidFill>
              </a:rPr>
              <a:t>n</a:t>
            </a:r>
            <a:r>
              <a:rPr lang="en-US" dirty="0">
                <a:solidFill>
                  <a:schemeClr val="hlink"/>
                </a:solidFill>
              </a:rPr>
              <a:t>)</a:t>
            </a:r>
            <a:r>
              <a:rPr lang="en-US" i="1" dirty="0">
                <a:solidFill>
                  <a:schemeClr val="hlink"/>
                </a:solidFill>
              </a:rPr>
              <a:t> = </a:t>
            </a:r>
            <a:r>
              <a:rPr lang="en-US" dirty="0">
                <a:solidFill>
                  <a:schemeClr val="hlink"/>
                </a:solidFill>
                <a:sym typeface="Symbol" panose="05050102010706020507" pitchFamily="18" charset="2"/>
              </a:rPr>
              <a:t></a:t>
            </a:r>
            <a:r>
              <a:rPr lang="en-US" dirty="0">
                <a:solidFill>
                  <a:schemeClr val="hlink"/>
                </a:solidFill>
              </a:rPr>
              <a:t>(</a:t>
            </a:r>
            <a:r>
              <a:rPr lang="en-US" i="1" dirty="0">
                <a:solidFill>
                  <a:schemeClr val="hlink"/>
                </a:solidFill>
              </a:rPr>
              <a:t>n </a:t>
            </a:r>
            <a:r>
              <a:rPr lang="en-US" dirty="0" err="1">
                <a:solidFill>
                  <a:schemeClr val="hlink"/>
                </a:solidFill>
              </a:rPr>
              <a:t>lg</a:t>
            </a:r>
            <a:r>
              <a:rPr lang="en-US" i="1" dirty="0">
                <a:solidFill>
                  <a:schemeClr val="hlink"/>
                </a:solidFill>
              </a:rPr>
              <a:t> n</a:t>
            </a:r>
            <a:r>
              <a:rPr lang="en-US" dirty="0">
                <a:solidFill>
                  <a:schemeClr val="hlink"/>
                </a:solidFill>
              </a:rPr>
              <a:t>) </a:t>
            </a:r>
            <a:endParaRPr lang="en-US" dirty="0" smtClean="0">
              <a:solidFill>
                <a:schemeClr val="hlink"/>
              </a:solidFill>
            </a:endParaRPr>
          </a:p>
          <a:p>
            <a:pPr lvl="1">
              <a:lnSpc>
                <a:spcPct val="90000"/>
              </a:lnSpc>
              <a:buFont typeface="Symbol" panose="05050102010706020507" pitchFamily="18" charset="2"/>
              <a:buChar char="Þ"/>
            </a:pPr>
            <a:r>
              <a:rPr lang="en-US" dirty="0" smtClean="0">
                <a:cs typeface="Times New Roman" panose="02020603050405020304" pitchFamily="18" charset="0"/>
              </a:rPr>
              <a:t>Space </a:t>
            </a:r>
            <a:r>
              <a:rPr lang="en-US" dirty="0">
                <a:cs typeface="Times New Roman" panose="02020603050405020304" pitchFamily="18" charset="0"/>
              </a:rPr>
              <a:t>requirement: </a:t>
            </a:r>
            <a:r>
              <a:rPr lang="el-GR" dirty="0">
                <a:latin typeface="Lucida Grande" pitchFamily="84" charset="0"/>
                <a:cs typeface="Times New Roman" panose="02020603050405020304" pitchFamily="18" charset="0"/>
              </a:rPr>
              <a:t>Θ</a:t>
            </a:r>
            <a:r>
              <a:rPr lang="en-US" dirty="0">
                <a:cs typeface="Times New Roman" panose="02020603050405020304" pitchFamily="18" charset="0"/>
              </a:rPr>
              <a:t>(</a:t>
            </a:r>
            <a:r>
              <a:rPr lang="en-US" i="1" dirty="0">
                <a:cs typeface="Times New Roman" panose="02020603050405020304" pitchFamily="18" charset="0"/>
              </a:rPr>
              <a:t>n</a:t>
            </a:r>
            <a:r>
              <a:rPr lang="en-US" dirty="0">
                <a:cs typeface="Times New Roman" panose="02020603050405020304" pitchFamily="18" charset="0"/>
              </a:rPr>
              <a:t>) (</a:t>
            </a:r>
            <a:r>
              <a:rPr lang="en-US" u="sng" dirty="0">
                <a:cs typeface="Times New Roman" panose="02020603050405020304" pitchFamily="18" charset="0"/>
              </a:rPr>
              <a:t>not</a:t>
            </a:r>
            <a:r>
              <a:rPr lang="en-US" dirty="0">
                <a:cs typeface="Times New Roman" panose="02020603050405020304" pitchFamily="18" charset="0"/>
              </a:rPr>
              <a:t> in-place</a:t>
            </a:r>
            <a:r>
              <a:rPr lang="en-US" dirty="0" smtClean="0">
                <a:cs typeface="Times New Roman" panose="02020603050405020304" pitchFamily="18" charset="0"/>
              </a:rPr>
              <a:t>)</a:t>
            </a:r>
            <a:endParaRPr lang="en-US" dirty="0">
              <a:cs typeface="Times New Roman" panose="02020603050405020304" pitchFamily="18" charset="0"/>
            </a:endParaRPr>
          </a:p>
        </p:txBody>
      </p:sp>
    </p:spTree>
    <p:extLst>
      <p:ext uri="{BB962C8B-B14F-4D97-AF65-F5344CB8AC3E}">
        <p14:creationId xmlns:p14="http://schemas.microsoft.com/office/powerpoint/2010/main" val="231391718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 name="Footer Placeholder 2"/>
          <p:cNvSpPr>
            <a:spLocks noGrp="1"/>
          </p:cNvSpPr>
          <p:nvPr>
            <p:ph type="ftr" sz="quarter" idx="10"/>
          </p:nvPr>
        </p:nvSpPr>
        <p:spPr/>
        <p:txBody>
          <a:bodyPr/>
          <a:lstStyle/>
          <a:p>
            <a:r>
              <a:rPr lang="en-US" smtClean="0">
                <a:solidFill>
                  <a:srgbClr val="0033CC"/>
                </a:solidFill>
              </a:rPr>
              <a:t>Ref Book: Thomas Cormen</a:t>
            </a:r>
            <a:endParaRPr lang="en-US">
              <a:solidFill>
                <a:srgbClr val="0033CC"/>
              </a:solidFill>
            </a:endParaRPr>
          </a:p>
        </p:txBody>
      </p:sp>
      <p:sp>
        <p:nvSpPr>
          <p:cNvPr id="450562" name="Rectangle 2"/>
          <p:cNvSpPr>
            <a:spLocks noGrp="1" noChangeArrowheads="1"/>
          </p:cNvSpPr>
          <p:nvPr>
            <p:ph type="title"/>
          </p:nvPr>
        </p:nvSpPr>
        <p:spPr/>
        <p:txBody>
          <a:bodyPr/>
          <a:lstStyle/>
          <a:p>
            <a:r>
              <a:rPr lang="en-US" dirty="0">
                <a:solidFill>
                  <a:schemeClr val="tx1"/>
                </a:solidFill>
              </a:rPr>
              <a:t>Recursion Tree for Merge Sort</a:t>
            </a:r>
          </a:p>
        </p:txBody>
      </p:sp>
      <p:sp>
        <p:nvSpPr>
          <p:cNvPr id="450563" name="Text Box 3"/>
          <p:cNvSpPr txBox="1">
            <a:spLocks noChangeArrowheads="1"/>
          </p:cNvSpPr>
          <p:nvPr/>
        </p:nvSpPr>
        <p:spPr bwMode="auto">
          <a:xfrm>
            <a:off x="1835151" y="1174750"/>
            <a:ext cx="331946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2400" dirty="0">
                <a:solidFill>
                  <a:srgbClr val="000000"/>
                </a:solidFill>
              </a:rPr>
              <a:t>For the original problem, we have a cost of </a:t>
            </a:r>
            <a:r>
              <a:rPr lang="en-US" sz="2400" i="1" dirty="0" err="1">
                <a:solidFill>
                  <a:srgbClr val="CC3300"/>
                </a:solidFill>
              </a:rPr>
              <a:t>cn</a:t>
            </a:r>
            <a:r>
              <a:rPr lang="en-US" sz="2400" dirty="0">
                <a:solidFill>
                  <a:srgbClr val="000000"/>
                </a:solidFill>
              </a:rPr>
              <a:t>, plus two </a:t>
            </a:r>
            <a:r>
              <a:rPr lang="en-US" sz="2400" dirty="0" err="1">
                <a:solidFill>
                  <a:srgbClr val="000000"/>
                </a:solidFill>
              </a:rPr>
              <a:t>subproblems</a:t>
            </a:r>
            <a:r>
              <a:rPr lang="en-US" sz="2400" dirty="0">
                <a:solidFill>
                  <a:srgbClr val="000000"/>
                </a:solidFill>
              </a:rPr>
              <a:t> each of size (</a:t>
            </a:r>
            <a:r>
              <a:rPr lang="en-US" sz="2400" i="1" dirty="0">
                <a:solidFill>
                  <a:srgbClr val="000000"/>
                </a:solidFill>
              </a:rPr>
              <a:t>n</a:t>
            </a:r>
            <a:r>
              <a:rPr lang="en-US" sz="2400" dirty="0">
                <a:solidFill>
                  <a:srgbClr val="000000"/>
                </a:solidFill>
              </a:rPr>
              <a:t>/2) and running time </a:t>
            </a:r>
            <a:r>
              <a:rPr lang="en-US" sz="2400" i="1" dirty="0">
                <a:solidFill>
                  <a:srgbClr val="000000"/>
                </a:solidFill>
              </a:rPr>
              <a:t>T</a:t>
            </a:r>
            <a:r>
              <a:rPr lang="en-US" sz="2400" dirty="0">
                <a:solidFill>
                  <a:srgbClr val="000000"/>
                </a:solidFill>
              </a:rPr>
              <a:t>(</a:t>
            </a:r>
            <a:r>
              <a:rPr lang="en-US" sz="2400" i="1" dirty="0">
                <a:solidFill>
                  <a:srgbClr val="000000"/>
                </a:solidFill>
              </a:rPr>
              <a:t>n</a:t>
            </a:r>
            <a:r>
              <a:rPr lang="en-US" sz="2400" dirty="0">
                <a:solidFill>
                  <a:srgbClr val="000000"/>
                </a:solidFill>
              </a:rPr>
              <a:t>/2).</a:t>
            </a:r>
          </a:p>
        </p:txBody>
      </p:sp>
      <p:grpSp>
        <p:nvGrpSpPr>
          <p:cNvPr id="450564" name="Group 4"/>
          <p:cNvGrpSpPr>
            <a:grpSpLocks/>
          </p:cNvGrpSpPr>
          <p:nvPr/>
        </p:nvGrpSpPr>
        <p:grpSpPr bwMode="auto">
          <a:xfrm>
            <a:off x="1882776" y="3224213"/>
            <a:ext cx="3109913" cy="2106612"/>
            <a:chOff x="226" y="2223"/>
            <a:chExt cx="1959" cy="1327"/>
          </a:xfrm>
        </p:grpSpPr>
        <p:sp>
          <p:nvSpPr>
            <p:cNvPr id="450565" name="Text Box 5"/>
            <p:cNvSpPr txBox="1">
              <a:spLocks noChangeArrowheads="1"/>
            </p:cNvSpPr>
            <p:nvPr/>
          </p:nvSpPr>
          <p:spPr bwMode="auto">
            <a:xfrm>
              <a:off x="1066" y="2223"/>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i="1">
                  <a:solidFill>
                    <a:srgbClr val="0033CC"/>
                  </a:solidFill>
                </a:rPr>
                <a:t>cn</a:t>
              </a:r>
            </a:p>
          </p:txBody>
        </p:sp>
        <p:sp>
          <p:nvSpPr>
            <p:cNvPr id="450566" name="Line 6"/>
            <p:cNvSpPr>
              <a:spLocks noChangeShapeType="1"/>
            </p:cNvSpPr>
            <p:nvPr/>
          </p:nvSpPr>
          <p:spPr bwMode="auto">
            <a:xfrm flipH="1">
              <a:off x="596" y="2503"/>
              <a:ext cx="585" cy="74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0567" name="Line 7"/>
            <p:cNvSpPr>
              <a:spLocks noChangeShapeType="1"/>
            </p:cNvSpPr>
            <p:nvPr/>
          </p:nvSpPr>
          <p:spPr bwMode="auto">
            <a:xfrm>
              <a:off x="1256" y="2493"/>
              <a:ext cx="557" cy="77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0568" name="Text Box 8"/>
            <p:cNvSpPr txBox="1">
              <a:spLocks noChangeArrowheads="1"/>
            </p:cNvSpPr>
            <p:nvPr/>
          </p:nvSpPr>
          <p:spPr bwMode="auto">
            <a:xfrm>
              <a:off x="226" y="3261"/>
              <a:ext cx="6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i="1">
                  <a:solidFill>
                    <a:srgbClr val="0033CC"/>
                  </a:solidFill>
                </a:rPr>
                <a:t>T</a:t>
              </a:r>
              <a:r>
                <a:rPr lang="en-US" sz="2400" b="1">
                  <a:solidFill>
                    <a:srgbClr val="0033CC"/>
                  </a:solidFill>
                </a:rPr>
                <a:t>(</a:t>
              </a:r>
              <a:r>
                <a:rPr lang="en-US" sz="2400" b="1" i="1">
                  <a:solidFill>
                    <a:srgbClr val="0033CC"/>
                  </a:solidFill>
                </a:rPr>
                <a:t>n</a:t>
              </a:r>
              <a:r>
                <a:rPr lang="en-US" sz="2400" b="1">
                  <a:solidFill>
                    <a:srgbClr val="0033CC"/>
                  </a:solidFill>
                </a:rPr>
                <a:t>/2)</a:t>
              </a:r>
            </a:p>
          </p:txBody>
        </p:sp>
        <p:sp>
          <p:nvSpPr>
            <p:cNvPr id="450569" name="Text Box 9"/>
            <p:cNvSpPr txBox="1">
              <a:spLocks noChangeArrowheads="1"/>
            </p:cNvSpPr>
            <p:nvPr/>
          </p:nvSpPr>
          <p:spPr bwMode="auto">
            <a:xfrm>
              <a:off x="1568" y="3262"/>
              <a:ext cx="6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i="1">
                  <a:solidFill>
                    <a:srgbClr val="0033CC"/>
                  </a:solidFill>
                </a:rPr>
                <a:t>T</a:t>
              </a:r>
              <a:r>
                <a:rPr lang="en-US" sz="2400" b="1">
                  <a:solidFill>
                    <a:srgbClr val="0033CC"/>
                  </a:solidFill>
                </a:rPr>
                <a:t>(</a:t>
              </a:r>
              <a:r>
                <a:rPr lang="en-US" sz="2400" b="1" i="1">
                  <a:solidFill>
                    <a:srgbClr val="0033CC"/>
                  </a:solidFill>
                </a:rPr>
                <a:t>n</a:t>
              </a:r>
              <a:r>
                <a:rPr lang="en-US" sz="2400" b="1">
                  <a:solidFill>
                    <a:srgbClr val="0033CC"/>
                  </a:solidFill>
                </a:rPr>
                <a:t>/2)</a:t>
              </a:r>
            </a:p>
          </p:txBody>
        </p:sp>
      </p:grpSp>
      <p:sp>
        <p:nvSpPr>
          <p:cNvPr id="450570" name="Text Box 10"/>
          <p:cNvSpPr txBox="1">
            <a:spLocks noChangeArrowheads="1"/>
          </p:cNvSpPr>
          <p:nvPr/>
        </p:nvSpPr>
        <p:spPr bwMode="auto">
          <a:xfrm>
            <a:off x="6034088" y="1233488"/>
            <a:ext cx="407035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2400" dirty="0">
                <a:solidFill>
                  <a:srgbClr val="000000"/>
                </a:solidFill>
              </a:rPr>
              <a:t>Each of the size </a:t>
            </a:r>
            <a:r>
              <a:rPr lang="en-US" sz="2400" i="1" dirty="0">
                <a:solidFill>
                  <a:srgbClr val="000000"/>
                </a:solidFill>
              </a:rPr>
              <a:t>n</a:t>
            </a:r>
            <a:r>
              <a:rPr lang="en-US" sz="2400" dirty="0">
                <a:solidFill>
                  <a:srgbClr val="000000"/>
                </a:solidFill>
              </a:rPr>
              <a:t>/2 problems has a cost of </a:t>
            </a:r>
            <a:r>
              <a:rPr lang="en-US" sz="2400" i="1" dirty="0" err="1">
                <a:solidFill>
                  <a:srgbClr val="000000"/>
                </a:solidFill>
              </a:rPr>
              <a:t>cn</a:t>
            </a:r>
            <a:r>
              <a:rPr lang="en-US" sz="2400" dirty="0">
                <a:solidFill>
                  <a:srgbClr val="000000"/>
                </a:solidFill>
              </a:rPr>
              <a:t>/2 plus two </a:t>
            </a:r>
            <a:r>
              <a:rPr lang="en-US" sz="2400" dirty="0" err="1">
                <a:solidFill>
                  <a:srgbClr val="000000"/>
                </a:solidFill>
              </a:rPr>
              <a:t>subproblems</a:t>
            </a:r>
            <a:r>
              <a:rPr lang="en-US" sz="2400" dirty="0">
                <a:solidFill>
                  <a:srgbClr val="000000"/>
                </a:solidFill>
              </a:rPr>
              <a:t>, each costing </a:t>
            </a:r>
            <a:r>
              <a:rPr lang="en-US" sz="2400" i="1" dirty="0">
                <a:solidFill>
                  <a:srgbClr val="000000"/>
                </a:solidFill>
              </a:rPr>
              <a:t>T</a:t>
            </a:r>
            <a:r>
              <a:rPr lang="en-US" sz="2400" dirty="0">
                <a:solidFill>
                  <a:srgbClr val="000000"/>
                </a:solidFill>
              </a:rPr>
              <a:t>(</a:t>
            </a:r>
            <a:r>
              <a:rPr lang="en-US" sz="2400" i="1" dirty="0">
                <a:solidFill>
                  <a:srgbClr val="000000"/>
                </a:solidFill>
              </a:rPr>
              <a:t>n</a:t>
            </a:r>
            <a:r>
              <a:rPr lang="en-US" sz="2400" dirty="0">
                <a:solidFill>
                  <a:srgbClr val="000000"/>
                </a:solidFill>
              </a:rPr>
              <a:t>/4).</a:t>
            </a:r>
          </a:p>
        </p:txBody>
      </p:sp>
      <p:grpSp>
        <p:nvGrpSpPr>
          <p:cNvPr id="450571" name="Group 11"/>
          <p:cNvGrpSpPr>
            <a:grpSpLocks/>
          </p:cNvGrpSpPr>
          <p:nvPr/>
        </p:nvGrpSpPr>
        <p:grpSpPr bwMode="auto">
          <a:xfrm>
            <a:off x="6246813" y="2535238"/>
            <a:ext cx="3352800" cy="3148012"/>
            <a:chOff x="2975" y="1733"/>
            <a:chExt cx="2112" cy="1983"/>
          </a:xfrm>
        </p:grpSpPr>
        <p:sp>
          <p:nvSpPr>
            <p:cNvPr id="450572" name="Text Box 12"/>
            <p:cNvSpPr txBox="1">
              <a:spLocks noChangeArrowheads="1"/>
            </p:cNvSpPr>
            <p:nvPr/>
          </p:nvSpPr>
          <p:spPr bwMode="auto">
            <a:xfrm>
              <a:off x="3825" y="1733"/>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i="1">
                  <a:solidFill>
                    <a:srgbClr val="0033CC"/>
                  </a:solidFill>
                </a:rPr>
                <a:t>cn</a:t>
              </a:r>
            </a:p>
          </p:txBody>
        </p:sp>
        <p:sp>
          <p:nvSpPr>
            <p:cNvPr id="450573" name="Line 13"/>
            <p:cNvSpPr>
              <a:spLocks noChangeShapeType="1"/>
            </p:cNvSpPr>
            <p:nvPr/>
          </p:nvSpPr>
          <p:spPr bwMode="auto">
            <a:xfrm flipH="1">
              <a:off x="3620" y="2013"/>
              <a:ext cx="320" cy="689"/>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0574" name="Line 14"/>
            <p:cNvSpPr>
              <a:spLocks noChangeShapeType="1"/>
            </p:cNvSpPr>
            <p:nvPr/>
          </p:nvSpPr>
          <p:spPr bwMode="auto">
            <a:xfrm>
              <a:off x="4015" y="2003"/>
              <a:ext cx="340" cy="67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0575" name="Text Box 15"/>
            <p:cNvSpPr txBox="1">
              <a:spLocks noChangeArrowheads="1"/>
            </p:cNvSpPr>
            <p:nvPr/>
          </p:nvSpPr>
          <p:spPr bwMode="auto">
            <a:xfrm>
              <a:off x="3411" y="2668"/>
              <a:ext cx="4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i="1">
                  <a:solidFill>
                    <a:srgbClr val="0033CC"/>
                  </a:solidFill>
                </a:rPr>
                <a:t>cn</a:t>
              </a:r>
              <a:r>
                <a:rPr lang="en-US" sz="2400" b="1">
                  <a:solidFill>
                    <a:srgbClr val="0033CC"/>
                  </a:solidFill>
                </a:rPr>
                <a:t>/2</a:t>
              </a:r>
            </a:p>
          </p:txBody>
        </p:sp>
        <p:sp>
          <p:nvSpPr>
            <p:cNvPr id="450576" name="Text Box 16"/>
            <p:cNvSpPr txBox="1">
              <a:spLocks noChangeArrowheads="1"/>
            </p:cNvSpPr>
            <p:nvPr/>
          </p:nvSpPr>
          <p:spPr bwMode="auto">
            <a:xfrm>
              <a:off x="4176" y="2649"/>
              <a:ext cx="4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i="1">
                  <a:solidFill>
                    <a:srgbClr val="0033CC"/>
                  </a:solidFill>
                </a:rPr>
                <a:t>cn</a:t>
              </a:r>
              <a:r>
                <a:rPr lang="en-US" sz="2400" b="1">
                  <a:solidFill>
                    <a:srgbClr val="0033CC"/>
                  </a:solidFill>
                </a:rPr>
                <a:t>/2</a:t>
              </a:r>
            </a:p>
          </p:txBody>
        </p:sp>
        <p:sp>
          <p:nvSpPr>
            <p:cNvPr id="450577" name="Line 17"/>
            <p:cNvSpPr>
              <a:spLocks noChangeShapeType="1"/>
            </p:cNvSpPr>
            <p:nvPr/>
          </p:nvSpPr>
          <p:spPr bwMode="auto">
            <a:xfrm flipH="1">
              <a:off x="3305" y="2946"/>
              <a:ext cx="274" cy="48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0578" name="Line 18"/>
            <p:cNvSpPr>
              <a:spLocks noChangeShapeType="1"/>
            </p:cNvSpPr>
            <p:nvPr/>
          </p:nvSpPr>
          <p:spPr bwMode="auto">
            <a:xfrm>
              <a:off x="3626" y="2946"/>
              <a:ext cx="265" cy="48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0579" name="Line 19"/>
            <p:cNvSpPr>
              <a:spLocks noChangeShapeType="1"/>
            </p:cNvSpPr>
            <p:nvPr/>
          </p:nvSpPr>
          <p:spPr bwMode="auto">
            <a:xfrm flipH="1">
              <a:off x="4147" y="2957"/>
              <a:ext cx="274" cy="48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0580" name="Line 20"/>
            <p:cNvSpPr>
              <a:spLocks noChangeShapeType="1"/>
            </p:cNvSpPr>
            <p:nvPr/>
          </p:nvSpPr>
          <p:spPr bwMode="auto">
            <a:xfrm>
              <a:off x="4468" y="2957"/>
              <a:ext cx="265" cy="48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0581" name="Text Box 21"/>
            <p:cNvSpPr txBox="1">
              <a:spLocks noChangeArrowheads="1"/>
            </p:cNvSpPr>
            <p:nvPr/>
          </p:nvSpPr>
          <p:spPr bwMode="auto">
            <a:xfrm>
              <a:off x="2975" y="3455"/>
              <a:ext cx="53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000" b="1" i="1">
                  <a:solidFill>
                    <a:srgbClr val="0033CC"/>
                  </a:solidFill>
                </a:rPr>
                <a:t>T</a:t>
              </a:r>
              <a:r>
                <a:rPr lang="en-US" sz="2000" b="1">
                  <a:solidFill>
                    <a:srgbClr val="0033CC"/>
                  </a:solidFill>
                </a:rPr>
                <a:t>(</a:t>
              </a:r>
              <a:r>
                <a:rPr lang="en-US" sz="2000" b="1" i="1">
                  <a:solidFill>
                    <a:srgbClr val="0033CC"/>
                  </a:solidFill>
                </a:rPr>
                <a:t>n</a:t>
              </a:r>
              <a:r>
                <a:rPr lang="en-US" sz="2000" b="1">
                  <a:solidFill>
                    <a:srgbClr val="0033CC"/>
                  </a:solidFill>
                </a:rPr>
                <a:t>/4)</a:t>
              </a:r>
            </a:p>
          </p:txBody>
        </p:sp>
        <p:sp>
          <p:nvSpPr>
            <p:cNvPr id="450582" name="Text Box 22"/>
            <p:cNvSpPr txBox="1">
              <a:spLocks noChangeArrowheads="1"/>
            </p:cNvSpPr>
            <p:nvPr/>
          </p:nvSpPr>
          <p:spPr bwMode="auto">
            <a:xfrm>
              <a:off x="3534" y="3466"/>
              <a:ext cx="53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000" b="1" i="1">
                  <a:solidFill>
                    <a:srgbClr val="0033CC"/>
                  </a:solidFill>
                </a:rPr>
                <a:t>T</a:t>
              </a:r>
              <a:r>
                <a:rPr lang="en-US" sz="2000" b="1">
                  <a:solidFill>
                    <a:srgbClr val="0033CC"/>
                  </a:solidFill>
                </a:rPr>
                <a:t>(</a:t>
              </a:r>
              <a:r>
                <a:rPr lang="en-US" sz="2000" b="1" i="1">
                  <a:solidFill>
                    <a:srgbClr val="0033CC"/>
                  </a:solidFill>
                </a:rPr>
                <a:t>n</a:t>
              </a:r>
              <a:r>
                <a:rPr lang="en-US" sz="2000" b="1">
                  <a:solidFill>
                    <a:srgbClr val="0033CC"/>
                  </a:solidFill>
                </a:rPr>
                <a:t>/4)</a:t>
              </a:r>
            </a:p>
          </p:txBody>
        </p:sp>
        <p:sp>
          <p:nvSpPr>
            <p:cNvPr id="450583" name="Text Box 23"/>
            <p:cNvSpPr txBox="1">
              <a:spLocks noChangeArrowheads="1"/>
            </p:cNvSpPr>
            <p:nvPr/>
          </p:nvSpPr>
          <p:spPr bwMode="auto">
            <a:xfrm>
              <a:off x="4015" y="3466"/>
              <a:ext cx="53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000" b="1" i="1">
                  <a:solidFill>
                    <a:srgbClr val="0033CC"/>
                  </a:solidFill>
                </a:rPr>
                <a:t>T</a:t>
              </a:r>
              <a:r>
                <a:rPr lang="en-US" sz="2000" b="1">
                  <a:solidFill>
                    <a:srgbClr val="0033CC"/>
                  </a:solidFill>
                </a:rPr>
                <a:t>(</a:t>
              </a:r>
              <a:r>
                <a:rPr lang="en-US" sz="2000" b="1" i="1">
                  <a:solidFill>
                    <a:srgbClr val="0033CC"/>
                  </a:solidFill>
                </a:rPr>
                <a:t>n</a:t>
              </a:r>
              <a:r>
                <a:rPr lang="en-US" sz="2000" b="1">
                  <a:solidFill>
                    <a:srgbClr val="0033CC"/>
                  </a:solidFill>
                </a:rPr>
                <a:t>/4)</a:t>
              </a:r>
            </a:p>
          </p:txBody>
        </p:sp>
        <p:sp>
          <p:nvSpPr>
            <p:cNvPr id="450584" name="Text Box 24"/>
            <p:cNvSpPr txBox="1">
              <a:spLocks noChangeArrowheads="1"/>
            </p:cNvSpPr>
            <p:nvPr/>
          </p:nvSpPr>
          <p:spPr bwMode="auto">
            <a:xfrm>
              <a:off x="4554" y="3466"/>
              <a:ext cx="53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000" b="1" i="1">
                  <a:solidFill>
                    <a:srgbClr val="0033CC"/>
                  </a:solidFill>
                </a:rPr>
                <a:t>T</a:t>
              </a:r>
              <a:r>
                <a:rPr lang="en-US" sz="2000" b="1">
                  <a:solidFill>
                    <a:srgbClr val="0033CC"/>
                  </a:solidFill>
                </a:rPr>
                <a:t>(</a:t>
              </a:r>
              <a:r>
                <a:rPr lang="en-US" sz="2000" b="1" i="1">
                  <a:solidFill>
                    <a:srgbClr val="0033CC"/>
                  </a:solidFill>
                </a:rPr>
                <a:t>n</a:t>
              </a:r>
              <a:r>
                <a:rPr lang="en-US" sz="2000" b="1">
                  <a:solidFill>
                    <a:srgbClr val="0033CC"/>
                  </a:solidFill>
                </a:rPr>
                <a:t>/4)</a:t>
              </a:r>
            </a:p>
          </p:txBody>
        </p:sp>
      </p:grpSp>
      <p:grpSp>
        <p:nvGrpSpPr>
          <p:cNvPr id="450585" name="Group 25"/>
          <p:cNvGrpSpPr>
            <a:grpSpLocks/>
          </p:cNvGrpSpPr>
          <p:nvPr/>
        </p:nvGrpSpPr>
        <p:grpSpPr bwMode="auto">
          <a:xfrm>
            <a:off x="3517900" y="2763838"/>
            <a:ext cx="4078288" cy="1484312"/>
            <a:chOff x="1256" y="1741"/>
            <a:chExt cx="2569" cy="935"/>
          </a:xfrm>
        </p:grpSpPr>
        <p:sp>
          <p:nvSpPr>
            <p:cNvPr id="450586" name="Text Box 26"/>
            <p:cNvSpPr txBox="1">
              <a:spLocks noChangeArrowheads="1"/>
            </p:cNvSpPr>
            <p:nvPr/>
          </p:nvSpPr>
          <p:spPr bwMode="auto">
            <a:xfrm>
              <a:off x="2006" y="2183"/>
              <a:ext cx="1141" cy="37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b="1">
                  <a:solidFill>
                    <a:srgbClr val="CC3300"/>
                  </a:solidFill>
                </a:rPr>
                <a:t>Cost of divide and merge. </a:t>
              </a:r>
            </a:p>
          </p:txBody>
        </p:sp>
        <p:cxnSp>
          <p:nvCxnSpPr>
            <p:cNvPr id="450587" name="AutoShape 27"/>
            <p:cNvCxnSpPr>
              <a:cxnSpLocks noChangeShapeType="1"/>
              <a:stCxn id="450586" idx="2"/>
              <a:endCxn id="450567" idx="0"/>
            </p:cNvCxnSpPr>
            <p:nvPr/>
          </p:nvCxnSpPr>
          <p:spPr bwMode="auto">
            <a:xfrm rot="16200000" flipV="1">
              <a:off x="1784" y="1764"/>
              <a:ext cx="265" cy="1321"/>
            </a:xfrm>
            <a:prstGeom prst="curvedConnector5">
              <a:avLst>
                <a:gd name="adj1" fmla="val -54338"/>
                <a:gd name="adj2" fmla="val 50491"/>
                <a:gd name="adj3" fmla="val 150944"/>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588" name="AutoShape 28"/>
            <p:cNvCxnSpPr>
              <a:cxnSpLocks noChangeShapeType="1"/>
              <a:stCxn id="450586" idx="3"/>
              <a:endCxn id="450572" idx="1"/>
            </p:cNvCxnSpPr>
            <p:nvPr/>
          </p:nvCxnSpPr>
          <p:spPr bwMode="auto">
            <a:xfrm flipV="1">
              <a:off x="3147" y="1741"/>
              <a:ext cx="678" cy="629"/>
            </a:xfrm>
            <a:prstGeom prst="curvedConnector3">
              <a:avLst>
                <a:gd name="adj1" fmla="val 50000"/>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589" name="AutoShape 29"/>
            <p:cNvCxnSpPr>
              <a:cxnSpLocks noChangeShapeType="1"/>
              <a:stCxn id="450586" idx="2"/>
              <a:endCxn id="450575" idx="1"/>
            </p:cNvCxnSpPr>
            <p:nvPr/>
          </p:nvCxnSpPr>
          <p:spPr bwMode="auto">
            <a:xfrm rot="16200000" flipH="1">
              <a:off x="2934" y="2200"/>
              <a:ext cx="119" cy="834"/>
            </a:xfrm>
            <a:prstGeom prst="curvedConnector2">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50590" name="Group 30"/>
          <p:cNvGrpSpPr>
            <a:grpSpLocks/>
          </p:cNvGrpSpPr>
          <p:nvPr/>
        </p:nvGrpSpPr>
        <p:grpSpPr bwMode="auto">
          <a:xfrm>
            <a:off x="4289425" y="5330826"/>
            <a:ext cx="2381250" cy="836613"/>
            <a:chOff x="1742" y="3358"/>
            <a:chExt cx="1500" cy="527"/>
          </a:xfrm>
        </p:grpSpPr>
        <p:sp>
          <p:nvSpPr>
            <p:cNvPr id="450591" name="Text Box 31"/>
            <p:cNvSpPr txBox="1">
              <a:spLocks noChangeArrowheads="1"/>
            </p:cNvSpPr>
            <p:nvPr/>
          </p:nvSpPr>
          <p:spPr bwMode="auto">
            <a:xfrm>
              <a:off x="1742" y="3511"/>
              <a:ext cx="1141" cy="37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sz="1600" b="1">
                  <a:solidFill>
                    <a:srgbClr val="CC3300"/>
                  </a:solidFill>
                </a:rPr>
                <a:t>Cost of sorting subproblems.</a:t>
              </a:r>
              <a:r>
                <a:rPr lang="en-US" sz="1600" b="1">
                  <a:solidFill>
                    <a:srgbClr val="000000"/>
                  </a:solidFill>
                </a:rPr>
                <a:t> </a:t>
              </a:r>
            </a:p>
          </p:txBody>
        </p:sp>
        <p:cxnSp>
          <p:nvCxnSpPr>
            <p:cNvPr id="450592" name="AutoShape 32"/>
            <p:cNvCxnSpPr>
              <a:cxnSpLocks noChangeShapeType="1"/>
              <a:stCxn id="450591" idx="0"/>
              <a:endCxn id="450569" idx="2"/>
            </p:cNvCxnSpPr>
            <p:nvPr/>
          </p:nvCxnSpPr>
          <p:spPr bwMode="auto">
            <a:xfrm rot="5400000" flipH="1">
              <a:off x="2018" y="3217"/>
              <a:ext cx="153" cy="436"/>
            </a:xfrm>
            <a:prstGeom prst="curvedConnector3">
              <a:avLst>
                <a:gd name="adj1" fmla="val 49671"/>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593" name="AutoShape 33"/>
            <p:cNvCxnSpPr>
              <a:cxnSpLocks noChangeShapeType="1"/>
              <a:stCxn id="450591" idx="3"/>
              <a:endCxn id="450581" idx="2"/>
            </p:cNvCxnSpPr>
            <p:nvPr/>
          </p:nvCxnSpPr>
          <p:spPr bwMode="auto">
            <a:xfrm flipV="1">
              <a:off x="2883" y="3569"/>
              <a:ext cx="359" cy="129"/>
            </a:xfrm>
            <a:prstGeom prst="curvedConnector2">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5" name="Footer Placeholder 3"/>
          <p:cNvSpPr txBox="1">
            <a:spLocks/>
          </p:cNvSpPr>
          <p:nvPr/>
        </p:nvSpPr>
        <p:spPr bwMode="auto">
          <a:xfrm>
            <a:off x="9964877" y="209374"/>
            <a:ext cx="2225008" cy="495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marL="0" algn="r" defTabSz="914400" rtl="0" eaLnBrk="1" latinLnBrk="0" hangingPunct="1">
              <a:defRPr sz="1400" kern="1200">
                <a:solidFill>
                  <a:schemeClr val="hlink"/>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C00000"/>
                </a:solidFill>
              </a:rPr>
              <a:t>Ref Book: Thomas </a:t>
            </a:r>
            <a:r>
              <a:rPr lang="en-US" dirty="0" err="1" smtClean="0">
                <a:solidFill>
                  <a:srgbClr val="C00000"/>
                </a:solidFill>
              </a:rPr>
              <a:t>Cormen</a:t>
            </a:r>
            <a:endParaRPr lang="en-US" dirty="0">
              <a:solidFill>
                <a:srgbClr val="C00000"/>
              </a:solidFill>
            </a:endParaRPr>
          </a:p>
        </p:txBody>
      </p:sp>
    </p:spTree>
    <p:extLst>
      <p:ext uri="{BB962C8B-B14F-4D97-AF65-F5344CB8AC3E}">
        <p14:creationId xmlns:p14="http://schemas.microsoft.com/office/powerpoint/2010/main" val="3017834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5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505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57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505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5058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0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autoUpdateAnimBg="0"/>
      <p:bldP spid="450570"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 name="Footer Placeholder 2"/>
          <p:cNvSpPr>
            <a:spLocks noGrp="1"/>
          </p:cNvSpPr>
          <p:nvPr>
            <p:ph type="ftr" sz="quarter" idx="10"/>
          </p:nvPr>
        </p:nvSpPr>
        <p:spPr/>
        <p:txBody>
          <a:bodyPr/>
          <a:lstStyle/>
          <a:p>
            <a:r>
              <a:rPr lang="en-US" smtClean="0">
                <a:solidFill>
                  <a:srgbClr val="0033CC"/>
                </a:solidFill>
              </a:rPr>
              <a:t>Ref Book: Thomas Cormen</a:t>
            </a:r>
            <a:endParaRPr lang="en-US">
              <a:solidFill>
                <a:srgbClr val="0033CC"/>
              </a:solidFill>
            </a:endParaRPr>
          </a:p>
        </p:txBody>
      </p:sp>
      <p:sp>
        <p:nvSpPr>
          <p:cNvPr id="451586" name="Rectangle 2"/>
          <p:cNvSpPr>
            <a:spLocks noGrp="1" noChangeArrowheads="1"/>
          </p:cNvSpPr>
          <p:nvPr>
            <p:ph type="title"/>
          </p:nvPr>
        </p:nvSpPr>
        <p:spPr/>
        <p:txBody>
          <a:bodyPr/>
          <a:lstStyle/>
          <a:p>
            <a:r>
              <a:rPr lang="en-US" dirty="0">
                <a:solidFill>
                  <a:schemeClr val="tx1"/>
                </a:solidFill>
              </a:rPr>
              <a:t>Recursion Tree for Merge Sort</a:t>
            </a:r>
          </a:p>
        </p:txBody>
      </p:sp>
      <p:sp>
        <p:nvSpPr>
          <p:cNvPr id="451587" name="Text Box 3"/>
          <p:cNvSpPr txBox="1">
            <a:spLocks noChangeArrowheads="1"/>
          </p:cNvSpPr>
          <p:nvPr/>
        </p:nvSpPr>
        <p:spPr bwMode="auto">
          <a:xfrm>
            <a:off x="1762126" y="828675"/>
            <a:ext cx="6989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a:solidFill>
                  <a:srgbClr val="000000"/>
                </a:solidFill>
              </a:rPr>
              <a:t>Continue expanding until the problem size reduces to 1.</a:t>
            </a:r>
          </a:p>
        </p:txBody>
      </p:sp>
      <p:grpSp>
        <p:nvGrpSpPr>
          <p:cNvPr id="451588" name="Group 4"/>
          <p:cNvGrpSpPr>
            <a:grpSpLocks/>
          </p:cNvGrpSpPr>
          <p:nvPr/>
        </p:nvGrpSpPr>
        <p:grpSpPr bwMode="auto">
          <a:xfrm>
            <a:off x="2525714" y="1268413"/>
            <a:ext cx="3432175" cy="4830762"/>
            <a:chOff x="659" y="978"/>
            <a:chExt cx="2162" cy="3043"/>
          </a:xfrm>
        </p:grpSpPr>
        <p:sp>
          <p:nvSpPr>
            <p:cNvPr id="451589" name="Text Box 5"/>
            <p:cNvSpPr txBox="1">
              <a:spLocks noChangeArrowheads="1"/>
            </p:cNvSpPr>
            <p:nvPr/>
          </p:nvSpPr>
          <p:spPr bwMode="auto">
            <a:xfrm>
              <a:off x="1596" y="97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i="1">
                  <a:solidFill>
                    <a:srgbClr val="0033CC"/>
                  </a:solidFill>
                </a:rPr>
                <a:t>cn</a:t>
              </a:r>
            </a:p>
          </p:txBody>
        </p:sp>
        <p:sp>
          <p:nvSpPr>
            <p:cNvPr id="451590" name="Line 6"/>
            <p:cNvSpPr>
              <a:spLocks noChangeShapeType="1"/>
            </p:cNvSpPr>
            <p:nvPr/>
          </p:nvSpPr>
          <p:spPr bwMode="auto">
            <a:xfrm flipH="1">
              <a:off x="1448" y="1258"/>
              <a:ext cx="263" cy="57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1591" name="Line 7"/>
            <p:cNvSpPr>
              <a:spLocks noChangeShapeType="1"/>
            </p:cNvSpPr>
            <p:nvPr/>
          </p:nvSpPr>
          <p:spPr bwMode="auto">
            <a:xfrm>
              <a:off x="1786" y="1248"/>
              <a:ext cx="293" cy="56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1592" name="Text Box 8"/>
            <p:cNvSpPr txBox="1">
              <a:spLocks noChangeArrowheads="1"/>
            </p:cNvSpPr>
            <p:nvPr/>
          </p:nvSpPr>
          <p:spPr bwMode="auto">
            <a:xfrm>
              <a:off x="1182" y="1913"/>
              <a:ext cx="4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i="1">
                  <a:solidFill>
                    <a:srgbClr val="0033CC"/>
                  </a:solidFill>
                </a:rPr>
                <a:t>cn</a:t>
              </a:r>
              <a:r>
                <a:rPr lang="en-US" sz="2400" b="1">
                  <a:solidFill>
                    <a:srgbClr val="0033CC"/>
                  </a:solidFill>
                </a:rPr>
                <a:t>/2</a:t>
              </a:r>
            </a:p>
          </p:txBody>
        </p:sp>
        <p:sp>
          <p:nvSpPr>
            <p:cNvPr id="451593" name="Text Box 9"/>
            <p:cNvSpPr txBox="1">
              <a:spLocks noChangeArrowheads="1"/>
            </p:cNvSpPr>
            <p:nvPr/>
          </p:nvSpPr>
          <p:spPr bwMode="auto">
            <a:xfrm>
              <a:off x="1947" y="1894"/>
              <a:ext cx="4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i="1">
                  <a:solidFill>
                    <a:srgbClr val="0033CC"/>
                  </a:solidFill>
                </a:rPr>
                <a:t>cn</a:t>
              </a:r>
              <a:r>
                <a:rPr lang="en-US" sz="2400" b="1">
                  <a:solidFill>
                    <a:srgbClr val="0033CC"/>
                  </a:solidFill>
                </a:rPr>
                <a:t>/2</a:t>
              </a:r>
            </a:p>
          </p:txBody>
        </p:sp>
        <p:sp>
          <p:nvSpPr>
            <p:cNvPr id="451594" name="Line 10"/>
            <p:cNvSpPr>
              <a:spLocks noChangeShapeType="1"/>
            </p:cNvSpPr>
            <p:nvPr/>
          </p:nvSpPr>
          <p:spPr bwMode="auto">
            <a:xfrm flipH="1">
              <a:off x="1076" y="2191"/>
              <a:ext cx="274" cy="48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1595" name="Line 11"/>
            <p:cNvSpPr>
              <a:spLocks noChangeShapeType="1"/>
            </p:cNvSpPr>
            <p:nvPr/>
          </p:nvSpPr>
          <p:spPr bwMode="auto">
            <a:xfrm>
              <a:off x="1397" y="2191"/>
              <a:ext cx="265" cy="48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1596" name="Line 12"/>
            <p:cNvSpPr>
              <a:spLocks noChangeShapeType="1"/>
            </p:cNvSpPr>
            <p:nvPr/>
          </p:nvSpPr>
          <p:spPr bwMode="auto">
            <a:xfrm flipH="1">
              <a:off x="1918" y="2202"/>
              <a:ext cx="274" cy="48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1597" name="Line 13"/>
            <p:cNvSpPr>
              <a:spLocks noChangeShapeType="1"/>
            </p:cNvSpPr>
            <p:nvPr/>
          </p:nvSpPr>
          <p:spPr bwMode="auto">
            <a:xfrm>
              <a:off x="2239" y="2202"/>
              <a:ext cx="265" cy="48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1598" name="Text Box 14"/>
            <p:cNvSpPr txBox="1">
              <a:spLocks noChangeArrowheads="1"/>
            </p:cNvSpPr>
            <p:nvPr/>
          </p:nvSpPr>
          <p:spPr bwMode="auto">
            <a:xfrm>
              <a:off x="746" y="2700"/>
              <a:ext cx="4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000" b="1" i="1">
                  <a:solidFill>
                    <a:srgbClr val="0033CC"/>
                  </a:solidFill>
                </a:rPr>
                <a:t>cn</a:t>
              </a:r>
              <a:r>
                <a:rPr lang="en-US" sz="2000" b="1">
                  <a:solidFill>
                    <a:srgbClr val="0033CC"/>
                  </a:solidFill>
                </a:rPr>
                <a:t>/4</a:t>
              </a:r>
            </a:p>
          </p:txBody>
        </p:sp>
        <p:sp>
          <p:nvSpPr>
            <p:cNvPr id="451599" name="Text Box 15"/>
            <p:cNvSpPr txBox="1">
              <a:spLocks noChangeArrowheads="1"/>
            </p:cNvSpPr>
            <p:nvPr/>
          </p:nvSpPr>
          <p:spPr bwMode="auto">
            <a:xfrm>
              <a:off x="1399" y="2711"/>
              <a:ext cx="4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000" b="1" i="1">
                  <a:solidFill>
                    <a:srgbClr val="0033CC"/>
                  </a:solidFill>
                </a:rPr>
                <a:t>cn</a:t>
              </a:r>
              <a:r>
                <a:rPr lang="en-US" sz="2000" b="1">
                  <a:solidFill>
                    <a:srgbClr val="0033CC"/>
                  </a:solidFill>
                </a:rPr>
                <a:t>/4</a:t>
              </a:r>
            </a:p>
          </p:txBody>
        </p:sp>
        <p:sp>
          <p:nvSpPr>
            <p:cNvPr id="451600" name="Text Box 16"/>
            <p:cNvSpPr txBox="1">
              <a:spLocks noChangeArrowheads="1"/>
            </p:cNvSpPr>
            <p:nvPr/>
          </p:nvSpPr>
          <p:spPr bwMode="auto">
            <a:xfrm>
              <a:off x="1786" y="2711"/>
              <a:ext cx="4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000" b="1" i="1">
                  <a:solidFill>
                    <a:srgbClr val="0033CC"/>
                  </a:solidFill>
                </a:rPr>
                <a:t>cn</a:t>
              </a:r>
              <a:r>
                <a:rPr lang="en-US" sz="2000" b="1">
                  <a:solidFill>
                    <a:srgbClr val="0033CC"/>
                  </a:solidFill>
                </a:rPr>
                <a:t>/4</a:t>
              </a:r>
            </a:p>
          </p:txBody>
        </p:sp>
        <p:sp>
          <p:nvSpPr>
            <p:cNvPr id="451601" name="Text Box 17"/>
            <p:cNvSpPr txBox="1">
              <a:spLocks noChangeArrowheads="1"/>
            </p:cNvSpPr>
            <p:nvPr/>
          </p:nvSpPr>
          <p:spPr bwMode="auto">
            <a:xfrm>
              <a:off x="2325" y="2711"/>
              <a:ext cx="4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000" b="1" i="1">
                  <a:solidFill>
                    <a:srgbClr val="0033CC"/>
                  </a:solidFill>
                </a:rPr>
                <a:t>cn</a:t>
              </a:r>
              <a:r>
                <a:rPr lang="en-US" sz="2000" b="1">
                  <a:solidFill>
                    <a:srgbClr val="0033CC"/>
                  </a:solidFill>
                </a:rPr>
                <a:t>/4</a:t>
              </a:r>
            </a:p>
          </p:txBody>
        </p:sp>
        <p:sp>
          <p:nvSpPr>
            <p:cNvPr id="451602" name="Line 18"/>
            <p:cNvSpPr>
              <a:spLocks noChangeShapeType="1"/>
            </p:cNvSpPr>
            <p:nvPr/>
          </p:nvSpPr>
          <p:spPr bwMode="auto">
            <a:xfrm flipH="1">
              <a:off x="746" y="2927"/>
              <a:ext cx="170" cy="4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1603" name="Line 19"/>
            <p:cNvSpPr>
              <a:spLocks noChangeShapeType="1"/>
            </p:cNvSpPr>
            <p:nvPr/>
          </p:nvSpPr>
          <p:spPr bwMode="auto">
            <a:xfrm>
              <a:off x="973" y="2928"/>
              <a:ext cx="141" cy="43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1604" name="Line 20"/>
            <p:cNvSpPr>
              <a:spLocks noChangeShapeType="1"/>
            </p:cNvSpPr>
            <p:nvPr/>
          </p:nvSpPr>
          <p:spPr bwMode="auto">
            <a:xfrm flipH="1">
              <a:off x="1408" y="2939"/>
              <a:ext cx="170" cy="4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1605" name="Line 21"/>
            <p:cNvSpPr>
              <a:spLocks noChangeShapeType="1"/>
            </p:cNvSpPr>
            <p:nvPr/>
          </p:nvSpPr>
          <p:spPr bwMode="auto">
            <a:xfrm>
              <a:off x="1635" y="2940"/>
              <a:ext cx="141" cy="43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1606" name="Line 22"/>
            <p:cNvSpPr>
              <a:spLocks noChangeShapeType="1"/>
            </p:cNvSpPr>
            <p:nvPr/>
          </p:nvSpPr>
          <p:spPr bwMode="auto">
            <a:xfrm flipH="1">
              <a:off x="1853" y="2948"/>
              <a:ext cx="170" cy="4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1607" name="Line 23"/>
            <p:cNvSpPr>
              <a:spLocks noChangeShapeType="1"/>
            </p:cNvSpPr>
            <p:nvPr/>
          </p:nvSpPr>
          <p:spPr bwMode="auto">
            <a:xfrm>
              <a:off x="2080" y="2949"/>
              <a:ext cx="141" cy="43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1608" name="Line 24"/>
            <p:cNvSpPr>
              <a:spLocks noChangeShapeType="1"/>
            </p:cNvSpPr>
            <p:nvPr/>
          </p:nvSpPr>
          <p:spPr bwMode="auto">
            <a:xfrm flipH="1">
              <a:off x="2371" y="2938"/>
              <a:ext cx="170" cy="4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1609" name="Line 25"/>
            <p:cNvSpPr>
              <a:spLocks noChangeShapeType="1"/>
            </p:cNvSpPr>
            <p:nvPr/>
          </p:nvSpPr>
          <p:spPr bwMode="auto">
            <a:xfrm>
              <a:off x="2598" y="2939"/>
              <a:ext cx="141" cy="43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1610" name="Line 26"/>
            <p:cNvSpPr>
              <a:spLocks noChangeShapeType="1"/>
            </p:cNvSpPr>
            <p:nvPr/>
          </p:nvSpPr>
          <p:spPr bwMode="auto">
            <a:xfrm>
              <a:off x="765" y="3523"/>
              <a:ext cx="0" cy="24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1611" name="Line 27"/>
            <p:cNvSpPr>
              <a:spLocks noChangeShapeType="1"/>
            </p:cNvSpPr>
            <p:nvPr/>
          </p:nvSpPr>
          <p:spPr bwMode="auto">
            <a:xfrm>
              <a:off x="1106" y="3523"/>
              <a:ext cx="0" cy="24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1612" name="Line 28"/>
            <p:cNvSpPr>
              <a:spLocks noChangeShapeType="1"/>
            </p:cNvSpPr>
            <p:nvPr/>
          </p:nvSpPr>
          <p:spPr bwMode="auto">
            <a:xfrm>
              <a:off x="1410" y="3523"/>
              <a:ext cx="0" cy="24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1613" name="Line 29"/>
            <p:cNvSpPr>
              <a:spLocks noChangeShapeType="1"/>
            </p:cNvSpPr>
            <p:nvPr/>
          </p:nvSpPr>
          <p:spPr bwMode="auto">
            <a:xfrm>
              <a:off x="2236" y="3523"/>
              <a:ext cx="0" cy="24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1614" name="Line 30"/>
            <p:cNvSpPr>
              <a:spLocks noChangeShapeType="1"/>
            </p:cNvSpPr>
            <p:nvPr/>
          </p:nvSpPr>
          <p:spPr bwMode="auto">
            <a:xfrm>
              <a:off x="2446" y="3523"/>
              <a:ext cx="0" cy="24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1615" name="Line 31"/>
            <p:cNvSpPr>
              <a:spLocks noChangeShapeType="1"/>
            </p:cNvSpPr>
            <p:nvPr/>
          </p:nvSpPr>
          <p:spPr bwMode="auto">
            <a:xfrm>
              <a:off x="2738" y="3523"/>
              <a:ext cx="0" cy="24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1616" name="Line 32"/>
            <p:cNvSpPr>
              <a:spLocks noChangeShapeType="1"/>
            </p:cNvSpPr>
            <p:nvPr/>
          </p:nvSpPr>
          <p:spPr bwMode="auto">
            <a:xfrm>
              <a:off x="1700" y="3654"/>
              <a:ext cx="396" cy="0"/>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1617" name="Text Box 33"/>
            <p:cNvSpPr txBox="1">
              <a:spLocks noChangeArrowheads="1"/>
            </p:cNvSpPr>
            <p:nvPr/>
          </p:nvSpPr>
          <p:spPr bwMode="auto">
            <a:xfrm>
              <a:off x="659" y="3733"/>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i="1">
                  <a:solidFill>
                    <a:srgbClr val="0033CC"/>
                  </a:solidFill>
                </a:rPr>
                <a:t>c</a:t>
              </a:r>
            </a:p>
          </p:txBody>
        </p:sp>
        <p:sp>
          <p:nvSpPr>
            <p:cNvPr id="451618" name="Text Box 34"/>
            <p:cNvSpPr txBox="1">
              <a:spLocks noChangeArrowheads="1"/>
            </p:cNvSpPr>
            <p:nvPr/>
          </p:nvSpPr>
          <p:spPr bwMode="auto">
            <a:xfrm>
              <a:off x="982" y="3733"/>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i="1">
                  <a:solidFill>
                    <a:srgbClr val="0033CC"/>
                  </a:solidFill>
                </a:rPr>
                <a:t>c</a:t>
              </a:r>
            </a:p>
          </p:txBody>
        </p:sp>
        <p:sp>
          <p:nvSpPr>
            <p:cNvPr id="451619" name="Text Box 35"/>
            <p:cNvSpPr txBox="1">
              <a:spLocks noChangeArrowheads="1"/>
            </p:cNvSpPr>
            <p:nvPr/>
          </p:nvSpPr>
          <p:spPr bwMode="auto">
            <a:xfrm>
              <a:off x="1305" y="3733"/>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i="1">
                  <a:solidFill>
                    <a:srgbClr val="0033CC"/>
                  </a:solidFill>
                </a:rPr>
                <a:t>c</a:t>
              </a:r>
            </a:p>
          </p:txBody>
        </p:sp>
        <p:sp>
          <p:nvSpPr>
            <p:cNvPr id="451620" name="Text Box 36"/>
            <p:cNvSpPr txBox="1">
              <a:spLocks noChangeArrowheads="1"/>
            </p:cNvSpPr>
            <p:nvPr/>
          </p:nvSpPr>
          <p:spPr bwMode="auto">
            <a:xfrm>
              <a:off x="2345" y="3733"/>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i="1">
                  <a:solidFill>
                    <a:srgbClr val="0033CC"/>
                  </a:solidFill>
                </a:rPr>
                <a:t>c</a:t>
              </a:r>
            </a:p>
          </p:txBody>
        </p:sp>
        <p:sp>
          <p:nvSpPr>
            <p:cNvPr id="451621" name="Text Box 37"/>
            <p:cNvSpPr txBox="1">
              <a:spLocks noChangeArrowheads="1"/>
            </p:cNvSpPr>
            <p:nvPr/>
          </p:nvSpPr>
          <p:spPr bwMode="auto">
            <a:xfrm>
              <a:off x="2138" y="3733"/>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i="1">
                  <a:solidFill>
                    <a:srgbClr val="0033CC"/>
                  </a:solidFill>
                </a:rPr>
                <a:t>c</a:t>
              </a:r>
            </a:p>
          </p:txBody>
        </p:sp>
        <p:sp>
          <p:nvSpPr>
            <p:cNvPr id="451622" name="Text Box 38"/>
            <p:cNvSpPr txBox="1">
              <a:spLocks noChangeArrowheads="1"/>
            </p:cNvSpPr>
            <p:nvPr/>
          </p:nvSpPr>
          <p:spPr bwMode="auto">
            <a:xfrm>
              <a:off x="2620" y="3733"/>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i="1">
                  <a:solidFill>
                    <a:srgbClr val="0033CC"/>
                  </a:solidFill>
                </a:rPr>
                <a:t>c</a:t>
              </a:r>
            </a:p>
          </p:txBody>
        </p:sp>
      </p:grpSp>
      <p:sp>
        <p:nvSpPr>
          <p:cNvPr id="451623" name="Text Box 39"/>
          <p:cNvSpPr txBox="1">
            <a:spLocks noChangeArrowheads="1"/>
          </p:cNvSpPr>
          <p:nvPr/>
        </p:nvSpPr>
        <p:spPr bwMode="auto">
          <a:xfrm>
            <a:off x="5599114" y="1579563"/>
            <a:ext cx="4725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000000"/>
              </a:solidFill>
            </a:endParaRPr>
          </a:p>
        </p:txBody>
      </p:sp>
      <p:sp>
        <p:nvSpPr>
          <p:cNvPr id="451624" name="Line 40"/>
          <p:cNvSpPr>
            <a:spLocks noChangeShapeType="1"/>
          </p:cNvSpPr>
          <p:nvPr/>
        </p:nvSpPr>
        <p:spPr bwMode="auto">
          <a:xfrm>
            <a:off x="4746625" y="1576388"/>
            <a:ext cx="4076700" cy="0"/>
          </a:xfrm>
          <a:prstGeom prst="line">
            <a:avLst/>
          </a:prstGeom>
          <a:noFill/>
          <a:ln w="1905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1625" name="Line 41"/>
          <p:cNvSpPr>
            <a:spLocks noChangeShapeType="1"/>
          </p:cNvSpPr>
          <p:nvPr/>
        </p:nvSpPr>
        <p:spPr bwMode="auto">
          <a:xfrm>
            <a:off x="5513388" y="2959100"/>
            <a:ext cx="3313112" cy="0"/>
          </a:xfrm>
          <a:prstGeom prst="line">
            <a:avLst/>
          </a:prstGeom>
          <a:noFill/>
          <a:ln w="1905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1626" name="Line 42"/>
          <p:cNvSpPr>
            <a:spLocks noChangeShapeType="1"/>
          </p:cNvSpPr>
          <p:nvPr/>
        </p:nvSpPr>
        <p:spPr bwMode="auto">
          <a:xfrm>
            <a:off x="5919788" y="4192589"/>
            <a:ext cx="2908300" cy="14287"/>
          </a:xfrm>
          <a:prstGeom prst="line">
            <a:avLst/>
          </a:prstGeom>
          <a:noFill/>
          <a:ln w="1905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1627" name="Line 43"/>
          <p:cNvSpPr>
            <a:spLocks noChangeShapeType="1"/>
          </p:cNvSpPr>
          <p:nvPr/>
        </p:nvSpPr>
        <p:spPr bwMode="auto">
          <a:xfrm flipV="1">
            <a:off x="6223001" y="5856289"/>
            <a:ext cx="2638425" cy="1587"/>
          </a:xfrm>
          <a:prstGeom prst="line">
            <a:avLst/>
          </a:prstGeom>
          <a:noFill/>
          <a:ln w="1905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1628" name="Text Box 44"/>
          <p:cNvSpPr txBox="1">
            <a:spLocks noChangeArrowheads="1"/>
          </p:cNvSpPr>
          <p:nvPr/>
        </p:nvSpPr>
        <p:spPr bwMode="auto">
          <a:xfrm>
            <a:off x="1716088" y="3482975"/>
            <a:ext cx="666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a:solidFill>
                  <a:srgbClr val="CC3300"/>
                </a:solidFill>
              </a:rPr>
              <a:t>lg </a:t>
            </a:r>
            <a:r>
              <a:rPr lang="en-US" sz="2400" b="1" i="1">
                <a:solidFill>
                  <a:srgbClr val="CC3300"/>
                </a:solidFill>
              </a:rPr>
              <a:t>n</a:t>
            </a:r>
            <a:endParaRPr lang="en-US" sz="2400" b="1">
              <a:solidFill>
                <a:srgbClr val="CC3300"/>
              </a:solidFill>
            </a:endParaRPr>
          </a:p>
        </p:txBody>
      </p:sp>
      <p:sp>
        <p:nvSpPr>
          <p:cNvPr id="451629" name="Line 45"/>
          <p:cNvSpPr>
            <a:spLocks noChangeShapeType="1"/>
          </p:cNvSpPr>
          <p:nvPr/>
        </p:nvSpPr>
        <p:spPr bwMode="auto">
          <a:xfrm flipV="1">
            <a:off x="2032000" y="1438276"/>
            <a:ext cx="0" cy="1858963"/>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1630" name="Line 46"/>
          <p:cNvSpPr>
            <a:spLocks noChangeShapeType="1"/>
          </p:cNvSpPr>
          <p:nvPr/>
        </p:nvSpPr>
        <p:spPr bwMode="auto">
          <a:xfrm flipH="1">
            <a:off x="2047875" y="4137026"/>
            <a:ext cx="0" cy="184467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1631" name="Text Box 47"/>
          <p:cNvSpPr txBox="1">
            <a:spLocks noChangeArrowheads="1"/>
          </p:cNvSpPr>
          <p:nvPr/>
        </p:nvSpPr>
        <p:spPr bwMode="auto">
          <a:xfrm>
            <a:off x="9091613" y="130968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i="1">
                <a:solidFill>
                  <a:srgbClr val="CC3300"/>
                </a:solidFill>
              </a:rPr>
              <a:t>cn</a:t>
            </a:r>
          </a:p>
        </p:txBody>
      </p:sp>
      <p:sp>
        <p:nvSpPr>
          <p:cNvPr id="451632" name="Text Box 48"/>
          <p:cNvSpPr txBox="1">
            <a:spLocks noChangeArrowheads="1"/>
          </p:cNvSpPr>
          <p:nvPr/>
        </p:nvSpPr>
        <p:spPr bwMode="auto">
          <a:xfrm>
            <a:off x="9091613" y="2735263"/>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i="1">
                <a:solidFill>
                  <a:srgbClr val="CC3300"/>
                </a:solidFill>
              </a:rPr>
              <a:t>cn</a:t>
            </a:r>
          </a:p>
        </p:txBody>
      </p:sp>
      <p:sp>
        <p:nvSpPr>
          <p:cNvPr id="451633" name="Text Box 49"/>
          <p:cNvSpPr txBox="1">
            <a:spLocks noChangeArrowheads="1"/>
          </p:cNvSpPr>
          <p:nvPr/>
        </p:nvSpPr>
        <p:spPr bwMode="auto">
          <a:xfrm>
            <a:off x="9091613" y="399573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i="1">
                <a:solidFill>
                  <a:srgbClr val="CC3300"/>
                </a:solidFill>
              </a:rPr>
              <a:t>cn</a:t>
            </a:r>
          </a:p>
        </p:txBody>
      </p:sp>
      <p:sp>
        <p:nvSpPr>
          <p:cNvPr id="451634" name="Text Box 50"/>
          <p:cNvSpPr txBox="1">
            <a:spLocks noChangeArrowheads="1"/>
          </p:cNvSpPr>
          <p:nvPr/>
        </p:nvSpPr>
        <p:spPr bwMode="auto">
          <a:xfrm>
            <a:off x="9091613" y="56165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i="1">
                <a:solidFill>
                  <a:srgbClr val="CC3300"/>
                </a:solidFill>
              </a:rPr>
              <a:t>cn</a:t>
            </a:r>
          </a:p>
        </p:txBody>
      </p:sp>
      <p:sp>
        <p:nvSpPr>
          <p:cNvPr id="451635" name="Text Box 51"/>
          <p:cNvSpPr txBox="1">
            <a:spLocks noChangeArrowheads="1"/>
          </p:cNvSpPr>
          <p:nvPr/>
        </p:nvSpPr>
        <p:spPr bwMode="auto">
          <a:xfrm>
            <a:off x="7158038" y="6046788"/>
            <a:ext cx="295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a:solidFill>
                  <a:srgbClr val="FF3300"/>
                </a:solidFill>
              </a:rPr>
              <a:t>Total           : </a:t>
            </a:r>
            <a:r>
              <a:rPr lang="en-US" sz="2400" i="1">
                <a:solidFill>
                  <a:srgbClr val="FF3300"/>
                </a:solidFill>
              </a:rPr>
              <a:t>cn</a:t>
            </a:r>
            <a:r>
              <a:rPr lang="en-US" sz="2400">
                <a:solidFill>
                  <a:srgbClr val="FF3300"/>
                </a:solidFill>
              </a:rPr>
              <a:t>lg</a:t>
            </a:r>
            <a:r>
              <a:rPr lang="en-US" sz="2400" i="1">
                <a:solidFill>
                  <a:srgbClr val="FF3300"/>
                </a:solidFill>
              </a:rPr>
              <a:t>n</a:t>
            </a:r>
            <a:r>
              <a:rPr lang="en-US" sz="2400">
                <a:solidFill>
                  <a:srgbClr val="FF3300"/>
                </a:solidFill>
              </a:rPr>
              <a:t>+</a:t>
            </a:r>
            <a:r>
              <a:rPr lang="en-US" sz="2400" i="1">
                <a:solidFill>
                  <a:srgbClr val="FF3300"/>
                </a:solidFill>
              </a:rPr>
              <a:t>cn</a:t>
            </a:r>
            <a:endParaRPr lang="en-US" sz="2400">
              <a:solidFill>
                <a:srgbClr val="FF3300"/>
              </a:solidFill>
            </a:endParaRPr>
          </a:p>
        </p:txBody>
      </p:sp>
      <p:sp>
        <p:nvSpPr>
          <p:cNvPr id="53" name="Footer Placeholder 3"/>
          <p:cNvSpPr txBox="1">
            <a:spLocks/>
          </p:cNvSpPr>
          <p:nvPr/>
        </p:nvSpPr>
        <p:spPr bwMode="auto">
          <a:xfrm>
            <a:off x="9683647" y="303383"/>
            <a:ext cx="2225008" cy="495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marL="0" algn="r" defTabSz="914400" rtl="0" eaLnBrk="1" latinLnBrk="0" hangingPunct="1">
              <a:defRPr sz="1400" kern="1200">
                <a:solidFill>
                  <a:schemeClr val="hlink"/>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C00000"/>
                </a:solidFill>
              </a:rPr>
              <a:t>Ref Book: Thomas </a:t>
            </a:r>
            <a:r>
              <a:rPr lang="en-US" dirty="0" err="1" smtClean="0">
                <a:solidFill>
                  <a:srgbClr val="C00000"/>
                </a:solidFill>
              </a:rPr>
              <a:t>Cormen</a:t>
            </a:r>
            <a:endParaRPr lang="en-US" dirty="0">
              <a:solidFill>
                <a:srgbClr val="C00000"/>
              </a:solidFill>
            </a:endParaRPr>
          </a:p>
        </p:txBody>
      </p:sp>
    </p:spTree>
    <p:extLst>
      <p:ext uri="{BB962C8B-B14F-4D97-AF65-F5344CB8AC3E}">
        <p14:creationId xmlns:p14="http://schemas.microsoft.com/office/powerpoint/2010/main" val="38407484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Footer Placeholder 2"/>
          <p:cNvSpPr>
            <a:spLocks noGrp="1"/>
          </p:cNvSpPr>
          <p:nvPr>
            <p:ph type="ftr" sz="quarter" idx="10"/>
          </p:nvPr>
        </p:nvSpPr>
        <p:spPr/>
        <p:txBody>
          <a:bodyPr/>
          <a:lstStyle/>
          <a:p>
            <a:r>
              <a:rPr lang="en-US" smtClean="0">
                <a:solidFill>
                  <a:srgbClr val="0033CC"/>
                </a:solidFill>
              </a:rPr>
              <a:t>Ref Book: Thomas Cormen</a:t>
            </a:r>
            <a:endParaRPr lang="en-US">
              <a:solidFill>
                <a:srgbClr val="0033CC"/>
              </a:solidFill>
            </a:endParaRPr>
          </a:p>
        </p:txBody>
      </p:sp>
      <p:sp>
        <p:nvSpPr>
          <p:cNvPr id="452610" name="Rectangle 2"/>
          <p:cNvSpPr>
            <a:spLocks noGrp="1" noChangeArrowheads="1"/>
          </p:cNvSpPr>
          <p:nvPr>
            <p:ph type="title"/>
          </p:nvPr>
        </p:nvSpPr>
        <p:spPr/>
        <p:txBody>
          <a:bodyPr/>
          <a:lstStyle/>
          <a:p>
            <a:r>
              <a:rPr lang="en-US" dirty="0">
                <a:solidFill>
                  <a:schemeClr val="tx1"/>
                </a:solidFill>
              </a:rPr>
              <a:t>Recursion Tree for Merge Sort</a:t>
            </a:r>
          </a:p>
        </p:txBody>
      </p:sp>
      <p:sp>
        <p:nvSpPr>
          <p:cNvPr id="452611" name="Text Box 3"/>
          <p:cNvSpPr txBox="1">
            <a:spLocks noChangeArrowheads="1"/>
          </p:cNvSpPr>
          <p:nvPr/>
        </p:nvSpPr>
        <p:spPr bwMode="auto">
          <a:xfrm>
            <a:off x="1792288" y="1069975"/>
            <a:ext cx="6989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a:solidFill>
                  <a:srgbClr val="000000"/>
                </a:solidFill>
              </a:rPr>
              <a:t>Continue expanding until the problem size reduces to 1.</a:t>
            </a:r>
          </a:p>
        </p:txBody>
      </p:sp>
      <p:grpSp>
        <p:nvGrpSpPr>
          <p:cNvPr id="452612" name="Group 4"/>
          <p:cNvGrpSpPr>
            <a:grpSpLocks/>
          </p:cNvGrpSpPr>
          <p:nvPr/>
        </p:nvGrpSpPr>
        <p:grpSpPr bwMode="auto">
          <a:xfrm>
            <a:off x="1790701" y="1403351"/>
            <a:ext cx="3432175" cy="4830763"/>
            <a:chOff x="659" y="978"/>
            <a:chExt cx="2162" cy="3043"/>
          </a:xfrm>
        </p:grpSpPr>
        <p:sp>
          <p:nvSpPr>
            <p:cNvPr id="452613" name="Text Box 5"/>
            <p:cNvSpPr txBox="1">
              <a:spLocks noChangeArrowheads="1"/>
            </p:cNvSpPr>
            <p:nvPr/>
          </p:nvSpPr>
          <p:spPr bwMode="auto">
            <a:xfrm>
              <a:off x="1596" y="97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i="1">
                  <a:solidFill>
                    <a:srgbClr val="0033CC"/>
                  </a:solidFill>
                </a:rPr>
                <a:t>cn</a:t>
              </a:r>
            </a:p>
          </p:txBody>
        </p:sp>
        <p:sp>
          <p:nvSpPr>
            <p:cNvPr id="452614" name="Line 6"/>
            <p:cNvSpPr>
              <a:spLocks noChangeShapeType="1"/>
            </p:cNvSpPr>
            <p:nvPr/>
          </p:nvSpPr>
          <p:spPr bwMode="auto">
            <a:xfrm flipH="1">
              <a:off x="1448" y="1258"/>
              <a:ext cx="263" cy="57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2615" name="Line 7"/>
            <p:cNvSpPr>
              <a:spLocks noChangeShapeType="1"/>
            </p:cNvSpPr>
            <p:nvPr/>
          </p:nvSpPr>
          <p:spPr bwMode="auto">
            <a:xfrm>
              <a:off x="1786" y="1248"/>
              <a:ext cx="293" cy="56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2616" name="Text Box 8"/>
            <p:cNvSpPr txBox="1">
              <a:spLocks noChangeArrowheads="1"/>
            </p:cNvSpPr>
            <p:nvPr/>
          </p:nvSpPr>
          <p:spPr bwMode="auto">
            <a:xfrm>
              <a:off x="1182" y="1913"/>
              <a:ext cx="4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i="1">
                  <a:solidFill>
                    <a:srgbClr val="0033CC"/>
                  </a:solidFill>
                </a:rPr>
                <a:t>cn</a:t>
              </a:r>
              <a:r>
                <a:rPr lang="en-US" sz="2400" b="1">
                  <a:solidFill>
                    <a:srgbClr val="0033CC"/>
                  </a:solidFill>
                </a:rPr>
                <a:t>/2</a:t>
              </a:r>
            </a:p>
          </p:txBody>
        </p:sp>
        <p:sp>
          <p:nvSpPr>
            <p:cNvPr id="452617" name="Text Box 9"/>
            <p:cNvSpPr txBox="1">
              <a:spLocks noChangeArrowheads="1"/>
            </p:cNvSpPr>
            <p:nvPr/>
          </p:nvSpPr>
          <p:spPr bwMode="auto">
            <a:xfrm>
              <a:off x="1947" y="1894"/>
              <a:ext cx="4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i="1">
                  <a:solidFill>
                    <a:srgbClr val="0033CC"/>
                  </a:solidFill>
                </a:rPr>
                <a:t>cn</a:t>
              </a:r>
              <a:r>
                <a:rPr lang="en-US" sz="2400" b="1">
                  <a:solidFill>
                    <a:srgbClr val="0033CC"/>
                  </a:solidFill>
                </a:rPr>
                <a:t>/2</a:t>
              </a:r>
            </a:p>
          </p:txBody>
        </p:sp>
        <p:sp>
          <p:nvSpPr>
            <p:cNvPr id="452618" name="Line 10"/>
            <p:cNvSpPr>
              <a:spLocks noChangeShapeType="1"/>
            </p:cNvSpPr>
            <p:nvPr/>
          </p:nvSpPr>
          <p:spPr bwMode="auto">
            <a:xfrm flipH="1">
              <a:off x="1076" y="2191"/>
              <a:ext cx="274" cy="48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2619" name="Line 11"/>
            <p:cNvSpPr>
              <a:spLocks noChangeShapeType="1"/>
            </p:cNvSpPr>
            <p:nvPr/>
          </p:nvSpPr>
          <p:spPr bwMode="auto">
            <a:xfrm>
              <a:off x="1397" y="2191"/>
              <a:ext cx="265" cy="48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2620" name="Line 12"/>
            <p:cNvSpPr>
              <a:spLocks noChangeShapeType="1"/>
            </p:cNvSpPr>
            <p:nvPr/>
          </p:nvSpPr>
          <p:spPr bwMode="auto">
            <a:xfrm flipH="1">
              <a:off x="1918" y="2202"/>
              <a:ext cx="274" cy="48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2621" name="Line 13"/>
            <p:cNvSpPr>
              <a:spLocks noChangeShapeType="1"/>
            </p:cNvSpPr>
            <p:nvPr/>
          </p:nvSpPr>
          <p:spPr bwMode="auto">
            <a:xfrm>
              <a:off x="2239" y="2202"/>
              <a:ext cx="265" cy="48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2622" name="Text Box 14"/>
            <p:cNvSpPr txBox="1">
              <a:spLocks noChangeArrowheads="1"/>
            </p:cNvSpPr>
            <p:nvPr/>
          </p:nvSpPr>
          <p:spPr bwMode="auto">
            <a:xfrm>
              <a:off x="746" y="2700"/>
              <a:ext cx="4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000" b="1" i="1">
                  <a:solidFill>
                    <a:srgbClr val="0033CC"/>
                  </a:solidFill>
                </a:rPr>
                <a:t>cn</a:t>
              </a:r>
              <a:r>
                <a:rPr lang="en-US" sz="2000" b="1">
                  <a:solidFill>
                    <a:srgbClr val="0033CC"/>
                  </a:solidFill>
                </a:rPr>
                <a:t>/4</a:t>
              </a:r>
            </a:p>
          </p:txBody>
        </p:sp>
        <p:sp>
          <p:nvSpPr>
            <p:cNvPr id="452623" name="Text Box 15"/>
            <p:cNvSpPr txBox="1">
              <a:spLocks noChangeArrowheads="1"/>
            </p:cNvSpPr>
            <p:nvPr/>
          </p:nvSpPr>
          <p:spPr bwMode="auto">
            <a:xfrm>
              <a:off x="1399" y="2711"/>
              <a:ext cx="4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000" b="1" i="1">
                  <a:solidFill>
                    <a:srgbClr val="0033CC"/>
                  </a:solidFill>
                </a:rPr>
                <a:t>cn</a:t>
              </a:r>
              <a:r>
                <a:rPr lang="en-US" sz="2000" b="1">
                  <a:solidFill>
                    <a:srgbClr val="0033CC"/>
                  </a:solidFill>
                </a:rPr>
                <a:t>/4</a:t>
              </a:r>
            </a:p>
          </p:txBody>
        </p:sp>
        <p:sp>
          <p:nvSpPr>
            <p:cNvPr id="452624" name="Text Box 16"/>
            <p:cNvSpPr txBox="1">
              <a:spLocks noChangeArrowheads="1"/>
            </p:cNvSpPr>
            <p:nvPr/>
          </p:nvSpPr>
          <p:spPr bwMode="auto">
            <a:xfrm>
              <a:off x="1786" y="2711"/>
              <a:ext cx="4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000" b="1" i="1">
                  <a:solidFill>
                    <a:srgbClr val="0033CC"/>
                  </a:solidFill>
                </a:rPr>
                <a:t>cn</a:t>
              </a:r>
              <a:r>
                <a:rPr lang="en-US" sz="2000" b="1">
                  <a:solidFill>
                    <a:srgbClr val="0033CC"/>
                  </a:solidFill>
                </a:rPr>
                <a:t>/4</a:t>
              </a:r>
            </a:p>
          </p:txBody>
        </p:sp>
        <p:sp>
          <p:nvSpPr>
            <p:cNvPr id="452625" name="Text Box 17"/>
            <p:cNvSpPr txBox="1">
              <a:spLocks noChangeArrowheads="1"/>
            </p:cNvSpPr>
            <p:nvPr/>
          </p:nvSpPr>
          <p:spPr bwMode="auto">
            <a:xfrm>
              <a:off x="2325" y="2711"/>
              <a:ext cx="4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000" b="1" i="1">
                  <a:solidFill>
                    <a:srgbClr val="0033CC"/>
                  </a:solidFill>
                </a:rPr>
                <a:t>cn</a:t>
              </a:r>
              <a:r>
                <a:rPr lang="en-US" sz="2000" b="1">
                  <a:solidFill>
                    <a:srgbClr val="0033CC"/>
                  </a:solidFill>
                </a:rPr>
                <a:t>/4</a:t>
              </a:r>
            </a:p>
          </p:txBody>
        </p:sp>
        <p:sp>
          <p:nvSpPr>
            <p:cNvPr id="452626" name="Line 18"/>
            <p:cNvSpPr>
              <a:spLocks noChangeShapeType="1"/>
            </p:cNvSpPr>
            <p:nvPr/>
          </p:nvSpPr>
          <p:spPr bwMode="auto">
            <a:xfrm flipH="1">
              <a:off x="746" y="2927"/>
              <a:ext cx="170" cy="4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2627" name="Line 19"/>
            <p:cNvSpPr>
              <a:spLocks noChangeShapeType="1"/>
            </p:cNvSpPr>
            <p:nvPr/>
          </p:nvSpPr>
          <p:spPr bwMode="auto">
            <a:xfrm>
              <a:off x="973" y="2928"/>
              <a:ext cx="141" cy="43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2628" name="Line 20"/>
            <p:cNvSpPr>
              <a:spLocks noChangeShapeType="1"/>
            </p:cNvSpPr>
            <p:nvPr/>
          </p:nvSpPr>
          <p:spPr bwMode="auto">
            <a:xfrm flipH="1">
              <a:off x="1408" y="2939"/>
              <a:ext cx="170" cy="4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2629" name="Line 21"/>
            <p:cNvSpPr>
              <a:spLocks noChangeShapeType="1"/>
            </p:cNvSpPr>
            <p:nvPr/>
          </p:nvSpPr>
          <p:spPr bwMode="auto">
            <a:xfrm>
              <a:off x="1635" y="2940"/>
              <a:ext cx="141" cy="43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2630" name="Line 22"/>
            <p:cNvSpPr>
              <a:spLocks noChangeShapeType="1"/>
            </p:cNvSpPr>
            <p:nvPr/>
          </p:nvSpPr>
          <p:spPr bwMode="auto">
            <a:xfrm flipH="1">
              <a:off x="1853" y="2948"/>
              <a:ext cx="170" cy="4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2631" name="Line 23"/>
            <p:cNvSpPr>
              <a:spLocks noChangeShapeType="1"/>
            </p:cNvSpPr>
            <p:nvPr/>
          </p:nvSpPr>
          <p:spPr bwMode="auto">
            <a:xfrm>
              <a:off x="2080" y="2949"/>
              <a:ext cx="141" cy="43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2632" name="Line 24"/>
            <p:cNvSpPr>
              <a:spLocks noChangeShapeType="1"/>
            </p:cNvSpPr>
            <p:nvPr/>
          </p:nvSpPr>
          <p:spPr bwMode="auto">
            <a:xfrm flipH="1">
              <a:off x="2371" y="2938"/>
              <a:ext cx="170" cy="425"/>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2633" name="Line 25"/>
            <p:cNvSpPr>
              <a:spLocks noChangeShapeType="1"/>
            </p:cNvSpPr>
            <p:nvPr/>
          </p:nvSpPr>
          <p:spPr bwMode="auto">
            <a:xfrm>
              <a:off x="2598" y="2939"/>
              <a:ext cx="141" cy="43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2634" name="Line 26"/>
            <p:cNvSpPr>
              <a:spLocks noChangeShapeType="1"/>
            </p:cNvSpPr>
            <p:nvPr/>
          </p:nvSpPr>
          <p:spPr bwMode="auto">
            <a:xfrm>
              <a:off x="765" y="3523"/>
              <a:ext cx="0" cy="24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2635" name="Line 27"/>
            <p:cNvSpPr>
              <a:spLocks noChangeShapeType="1"/>
            </p:cNvSpPr>
            <p:nvPr/>
          </p:nvSpPr>
          <p:spPr bwMode="auto">
            <a:xfrm>
              <a:off x="1106" y="3523"/>
              <a:ext cx="0" cy="24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2636" name="Line 28"/>
            <p:cNvSpPr>
              <a:spLocks noChangeShapeType="1"/>
            </p:cNvSpPr>
            <p:nvPr/>
          </p:nvSpPr>
          <p:spPr bwMode="auto">
            <a:xfrm>
              <a:off x="1410" y="3523"/>
              <a:ext cx="0" cy="24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2637" name="Line 29"/>
            <p:cNvSpPr>
              <a:spLocks noChangeShapeType="1"/>
            </p:cNvSpPr>
            <p:nvPr/>
          </p:nvSpPr>
          <p:spPr bwMode="auto">
            <a:xfrm>
              <a:off x="2236" y="3523"/>
              <a:ext cx="0" cy="24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2638" name="Line 30"/>
            <p:cNvSpPr>
              <a:spLocks noChangeShapeType="1"/>
            </p:cNvSpPr>
            <p:nvPr/>
          </p:nvSpPr>
          <p:spPr bwMode="auto">
            <a:xfrm>
              <a:off x="2446" y="3523"/>
              <a:ext cx="0" cy="24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2639" name="Line 31"/>
            <p:cNvSpPr>
              <a:spLocks noChangeShapeType="1"/>
            </p:cNvSpPr>
            <p:nvPr/>
          </p:nvSpPr>
          <p:spPr bwMode="auto">
            <a:xfrm>
              <a:off x="2738" y="3523"/>
              <a:ext cx="0" cy="246"/>
            </a:xfrm>
            <a:prstGeom prst="line">
              <a:avLst/>
            </a:prstGeom>
            <a:noFill/>
            <a:ln w="28575">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2640" name="Line 32"/>
            <p:cNvSpPr>
              <a:spLocks noChangeShapeType="1"/>
            </p:cNvSpPr>
            <p:nvPr/>
          </p:nvSpPr>
          <p:spPr bwMode="auto">
            <a:xfrm>
              <a:off x="1700" y="3654"/>
              <a:ext cx="396" cy="0"/>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400">
                <a:solidFill>
                  <a:srgbClr val="000000"/>
                </a:solidFill>
              </a:endParaRPr>
            </a:p>
          </p:txBody>
        </p:sp>
        <p:sp>
          <p:nvSpPr>
            <p:cNvPr id="452641" name="Text Box 33"/>
            <p:cNvSpPr txBox="1">
              <a:spLocks noChangeArrowheads="1"/>
            </p:cNvSpPr>
            <p:nvPr/>
          </p:nvSpPr>
          <p:spPr bwMode="auto">
            <a:xfrm>
              <a:off x="659" y="3733"/>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i="1">
                  <a:solidFill>
                    <a:srgbClr val="0033CC"/>
                  </a:solidFill>
                </a:rPr>
                <a:t>c</a:t>
              </a:r>
            </a:p>
          </p:txBody>
        </p:sp>
        <p:sp>
          <p:nvSpPr>
            <p:cNvPr id="452642" name="Text Box 34"/>
            <p:cNvSpPr txBox="1">
              <a:spLocks noChangeArrowheads="1"/>
            </p:cNvSpPr>
            <p:nvPr/>
          </p:nvSpPr>
          <p:spPr bwMode="auto">
            <a:xfrm>
              <a:off x="982" y="3733"/>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i="1">
                  <a:solidFill>
                    <a:srgbClr val="0033CC"/>
                  </a:solidFill>
                </a:rPr>
                <a:t>c</a:t>
              </a:r>
            </a:p>
          </p:txBody>
        </p:sp>
        <p:sp>
          <p:nvSpPr>
            <p:cNvPr id="452643" name="Text Box 35"/>
            <p:cNvSpPr txBox="1">
              <a:spLocks noChangeArrowheads="1"/>
            </p:cNvSpPr>
            <p:nvPr/>
          </p:nvSpPr>
          <p:spPr bwMode="auto">
            <a:xfrm>
              <a:off x="1305" y="3733"/>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i="1">
                  <a:solidFill>
                    <a:srgbClr val="0033CC"/>
                  </a:solidFill>
                </a:rPr>
                <a:t>c</a:t>
              </a:r>
            </a:p>
          </p:txBody>
        </p:sp>
        <p:sp>
          <p:nvSpPr>
            <p:cNvPr id="452644" name="Text Box 36"/>
            <p:cNvSpPr txBox="1">
              <a:spLocks noChangeArrowheads="1"/>
            </p:cNvSpPr>
            <p:nvPr/>
          </p:nvSpPr>
          <p:spPr bwMode="auto">
            <a:xfrm>
              <a:off x="2345" y="3733"/>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i="1">
                  <a:solidFill>
                    <a:srgbClr val="0033CC"/>
                  </a:solidFill>
                </a:rPr>
                <a:t>c</a:t>
              </a:r>
            </a:p>
          </p:txBody>
        </p:sp>
        <p:sp>
          <p:nvSpPr>
            <p:cNvPr id="452645" name="Text Box 37"/>
            <p:cNvSpPr txBox="1">
              <a:spLocks noChangeArrowheads="1"/>
            </p:cNvSpPr>
            <p:nvPr/>
          </p:nvSpPr>
          <p:spPr bwMode="auto">
            <a:xfrm>
              <a:off x="2138" y="3733"/>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i="1">
                  <a:solidFill>
                    <a:srgbClr val="0033CC"/>
                  </a:solidFill>
                </a:rPr>
                <a:t>c</a:t>
              </a:r>
            </a:p>
          </p:txBody>
        </p:sp>
        <p:sp>
          <p:nvSpPr>
            <p:cNvPr id="452646" name="Text Box 38"/>
            <p:cNvSpPr txBox="1">
              <a:spLocks noChangeArrowheads="1"/>
            </p:cNvSpPr>
            <p:nvPr/>
          </p:nvSpPr>
          <p:spPr bwMode="auto">
            <a:xfrm>
              <a:off x="2620" y="3733"/>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sz="2400" b="1" i="1">
                  <a:solidFill>
                    <a:srgbClr val="0033CC"/>
                  </a:solidFill>
                </a:rPr>
                <a:t>c</a:t>
              </a:r>
            </a:p>
          </p:txBody>
        </p:sp>
      </p:grpSp>
      <p:sp>
        <p:nvSpPr>
          <p:cNvPr id="452647" name="Text Box 39"/>
          <p:cNvSpPr txBox="1">
            <a:spLocks noChangeArrowheads="1"/>
          </p:cNvSpPr>
          <p:nvPr/>
        </p:nvSpPr>
        <p:spPr bwMode="auto">
          <a:xfrm>
            <a:off x="5599114" y="1579563"/>
            <a:ext cx="4725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endParaRPr lang="en-US" sz="2400">
              <a:solidFill>
                <a:srgbClr val="000000"/>
              </a:solidFill>
            </a:endParaRPr>
          </a:p>
        </p:txBody>
      </p:sp>
      <p:sp>
        <p:nvSpPr>
          <p:cNvPr id="452648" name="Text Box 40"/>
          <p:cNvSpPr txBox="1">
            <a:spLocks noChangeArrowheads="1"/>
          </p:cNvSpPr>
          <p:nvPr/>
        </p:nvSpPr>
        <p:spPr bwMode="auto">
          <a:xfrm>
            <a:off x="5673726" y="1595439"/>
            <a:ext cx="462597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buFontTx/>
              <a:buChar char="•"/>
            </a:pPr>
            <a:r>
              <a:rPr lang="en-US" sz="2400">
                <a:solidFill>
                  <a:srgbClr val="000000"/>
                </a:solidFill>
              </a:rPr>
              <a:t>Each level has total cost </a:t>
            </a:r>
            <a:r>
              <a:rPr lang="en-US" sz="2400" b="1" i="1">
                <a:solidFill>
                  <a:srgbClr val="CC3300"/>
                </a:solidFill>
              </a:rPr>
              <a:t>cn</a:t>
            </a:r>
            <a:r>
              <a:rPr lang="en-US" sz="2400">
                <a:solidFill>
                  <a:srgbClr val="000000"/>
                </a:solidFill>
              </a:rPr>
              <a:t>.</a:t>
            </a:r>
          </a:p>
          <a:p>
            <a:pPr eaLnBrk="0" fontAlgn="base" hangingPunct="0">
              <a:spcBef>
                <a:spcPct val="0"/>
              </a:spcBef>
              <a:spcAft>
                <a:spcPct val="0"/>
              </a:spcAft>
              <a:buFontTx/>
              <a:buChar char="•"/>
            </a:pPr>
            <a:r>
              <a:rPr lang="en-US" sz="2400">
                <a:solidFill>
                  <a:srgbClr val="000000"/>
                </a:solidFill>
              </a:rPr>
              <a:t>Each time we go down one level, the number of subproblems doubles, but the cost per subproblem halves  </a:t>
            </a:r>
            <a:r>
              <a:rPr lang="en-US" sz="2400">
                <a:solidFill>
                  <a:srgbClr val="000000"/>
                </a:solidFill>
                <a:sym typeface="Symbol" panose="05050102010706020507" pitchFamily="18" charset="2"/>
              </a:rPr>
              <a:t> </a:t>
            </a:r>
            <a:r>
              <a:rPr lang="en-US" sz="2400" i="1">
                <a:solidFill>
                  <a:srgbClr val="CC3300"/>
                </a:solidFill>
                <a:sym typeface="Symbol" panose="05050102010706020507" pitchFamily="18" charset="2"/>
              </a:rPr>
              <a:t>cost per level remains the same</a:t>
            </a:r>
            <a:r>
              <a:rPr lang="en-US" sz="2400">
                <a:solidFill>
                  <a:srgbClr val="000000"/>
                </a:solidFill>
                <a:sym typeface="Symbol" panose="05050102010706020507" pitchFamily="18" charset="2"/>
              </a:rPr>
              <a:t>.</a:t>
            </a:r>
          </a:p>
          <a:p>
            <a:pPr eaLnBrk="0" fontAlgn="base" hangingPunct="0">
              <a:spcBef>
                <a:spcPct val="0"/>
              </a:spcBef>
              <a:spcAft>
                <a:spcPct val="0"/>
              </a:spcAft>
              <a:buFontTx/>
              <a:buChar char="•"/>
            </a:pPr>
            <a:r>
              <a:rPr lang="en-US" sz="2400">
                <a:solidFill>
                  <a:srgbClr val="000000"/>
                </a:solidFill>
                <a:sym typeface="Symbol" panose="05050102010706020507" pitchFamily="18" charset="2"/>
              </a:rPr>
              <a:t>There are lg </a:t>
            </a:r>
            <a:r>
              <a:rPr lang="en-US" sz="2400" i="1">
                <a:solidFill>
                  <a:srgbClr val="000000"/>
                </a:solidFill>
                <a:sym typeface="Symbol" panose="05050102010706020507" pitchFamily="18" charset="2"/>
              </a:rPr>
              <a:t>n</a:t>
            </a:r>
            <a:r>
              <a:rPr lang="en-US" sz="2400">
                <a:solidFill>
                  <a:srgbClr val="000000"/>
                </a:solidFill>
                <a:sym typeface="Symbol" panose="05050102010706020507" pitchFamily="18" charset="2"/>
              </a:rPr>
              <a:t> + 1 levels, height is lg </a:t>
            </a:r>
            <a:r>
              <a:rPr lang="en-US" sz="2400" i="1">
                <a:solidFill>
                  <a:srgbClr val="000000"/>
                </a:solidFill>
                <a:sym typeface="Symbol" panose="05050102010706020507" pitchFamily="18" charset="2"/>
              </a:rPr>
              <a:t>n</a:t>
            </a:r>
            <a:r>
              <a:rPr lang="en-US" sz="2400">
                <a:solidFill>
                  <a:srgbClr val="000000"/>
                </a:solidFill>
                <a:sym typeface="Symbol" panose="05050102010706020507" pitchFamily="18" charset="2"/>
              </a:rPr>
              <a:t>. (Assuming </a:t>
            </a:r>
            <a:r>
              <a:rPr lang="en-US" sz="2400" i="1">
                <a:solidFill>
                  <a:srgbClr val="000000"/>
                </a:solidFill>
                <a:sym typeface="Symbol" panose="05050102010706020507" pitchFamily="18" charset="2"/>
              </a:rPr>
              <a:t>n</a:t>
            </a:r>
            <a:r>
              <a:rPr lang="en-US" sz="2400">
                <a:solidFill>
                  <a:srgbClr val="000000"/>
                </a:solidFill>
                <a:sym typeface="Symbol" panose="05050102010706020507" pitchFamily="18" charset="2"/>
              </a:rPr>
              <a:t> is a power of 2.)</a:t>
            </a:r>
          </a:p>
          <a:p>
            <a:pPr lvl="1" eaLnBrk="0" fontAlgn="base" hangingPunct="0">
              <a:spcBef>
                <a:spcPct val="0"/>
              </a:spcBef>
              <a:spcAft>
                <a:spcPct val="0"/>
              </a:spcAft>
              <a:buFontTx/>
              <a:buChar char="•"/>
            </a:pPr>
            <a:r>
              <a:rPr lang="en-US" sz="2400">
                <a:solidFill>
                  <a:srgbClr val="000000"/>
                </a:solidFill>
              </a:rPr>
              <a:t>Can be proved by induction.</a:t>
            </a:r>
          </a:p>
          <a:p>
            <a:pPr eaLnBrk="0" fontAlgn="base" hangingPunct="0">
              <a:spcBef>
                <a:spcPct val="0"/>
              </a:spcBef>
              <a:spcAft>
                <a:spcPct val="0"/>
              </a:spcAft>
              <a:buFontTx/>
              <a:buChar char="•"/>
            </a:pPr>
            <a:r>
              <a:rPr lang="en-US" sz="2400">
                <a:solidFill>
                  <a:srgbClr val="000000"/>
                </a:solidFill>
              </a:rPr>
              <a:t>Total cost = sum of costs at each level = (lg </a:t>
            </a:r>
            <a:r>
              <a:rPr lang="en-US" sz="2400" i="1">
                <a:solidFill>
                  <a:srgbClr val="000000"/>
                </a:solidFill>
              </a:rPr>
              <a:t>n</a:t>
            </a:r>
            <a:r>
              <a:rPr lang="en-US" sz="2400">
                <a:solidFill>
                  <a:srgbClr val="000000"/>
                </a:solidFill>
              </a:rPr>
              <a:t> + 1)</a:t>
            </a:r>
            <a:r>
              <a:rPr lang="en-US" sz="2400" i="1">
                <a:solidFill>
                  <a:srgbClr val="000000"/>
                </a:solidFill>
              </a:rPr>
              <a:t>cn</a:t>
            </a:r>
            <a:r>
              <a:rPr lang="en-US" sz="2400">
                <a:solidFill>
                  <a:srgbClr val="000000"/>
                </a:solidFill>
              </a:rPr>
              <a:t> = </a:t>
            </a:r>
            <a:r>
              <a:rPr lang="en-US" sz="2400" i="1">
                <a:solidFill>
                  <a:srgbClr val="000000"/>
                </a:solidFill>
              </a:rPr>
              <a:t>cn</a:t>
            </a:r>
            <a:r>
              <a:rPr lang="en-US" sz="2400">
                <a:solidFill>
                  <a:srgbClr val="000000"/>
                </a:solidFill>
              </a:rPr>
              <a:t>lg</a:t>
            </a:r>
            <a:r>
              <a:rPr lang="en-US" sz="2400" i="1">
                <a:solidFill>
                  <a:srgbClr val="000000"/>
                </a:solidFill>
              </a:rPr>
              <a:t>n</a:t>
            </a:r>
            <a:r>
              <a:rPr lang="en-US" sz="2400">
                <a:solidFill>
                  <a:srgbClr val="000000"/>
                </a:solidFill>
              </a:rPr>
              <a:t> + </a:t>
            </a:r>
            <a:r>
              <a:rPr lang="en-US" sz="2400" i="1">
                <a:solidFill>
                  <a:srgbClr val="000000"/>
                </a:solidFill>
              </a:rPr>
              <a:t>cn</a:t>
            </a:r>
            <a:r>
              <a:rPr lang="en-US" sz="2400">
                <a:solidFill>
                  <a:srgbClr val="000000"/>
                </a:solidFill>
              </a:rPr>
              <a:t> = </a:t>
            </a:r>
            <a:r>
              <a:rPr lang="en-US" sz="2400">
                <a:solidFill>
                  <a:srgbClr val="000000"/>
                </a:solidFill>
                <a:sym typeface="Symbol" panose="05050102010706020507" pitchFamily="18" charset="2"/>
              </a:rPr>
              <a:t></a:t>
            </a:r>
            <a:r>
              <a:rPr lang="en-US" sz="2400">
                <a:solidFill>
                  <a:srgbClr val="000000"/>
                </a:solidFill>
              </a:rPr>
              <a:t>(</a:t>
            </a:r>
            <a:r>
              <a:rPr lang="en-US" sz="2400" i="1">
                <a:solidFill>
                  <a:srgbClr val="000000"/>
                </a:solidFill>
              </a:rPr>
              <a:t>n </a:t>
            </a:r>
            <a:r>
              <a:rPr lang="en-US" sz="2400">
                <a:solidFill>
                  <a:srgbClr val="000000"/>
                </a:solidFill>
              </a:rPr>
              <a:t>lg</a:t>
            </a:r>
            <a:r>
              <a:rPr lang="en-US" sz="2400" i="1">
                <a:solidFill>
                  <a:srgbClr val="000000"/>
                </a:solidFill>
              </a:rPr>
              <a:t>n</a:t>
            </a:r>
            <a:r>
              <a:rPr lang="en-US" sz="2400">
                <a:solidFill>
                  <a:srgbClr val="000000"/>
                </a:solidFill>
              </a:rPr>
              <a:t>).</a:t>
            </a:r>
          </a:p>
          <a:p>
            <a:pPr eaLnBrk="0" fontAlgn="base" hangingPunct="0">
              <a:spcBef>
                <a:spcPct val="0"/>
              </a:spcBef>
              <a:spcAft>
                <a:spcPct val="0"/>
              </a:spcAft>
            </a:pPr>
            <a:endParaRPr lang="en-US" sz="2400">
              <a:solidFill>
                <a:srgbClr val="000000"/>
              </a:solidFill>
            </a:endParaRPr>
          </a:p>
        </p:txBody>
      </p:sp>
      <p:sp>
        <p:nvSpPr>
          <p:cNvPr id="42" name="Footer Placeholder 3"/>
          <p:cNvSpPr txBox="1">
            <a:spLocks/>
          </p:cNvSpPr>
          <p:nvPr/>
        </p:nvSpPr>
        <p:spPr bwMode="auto">
          <a:xfrm>
            <a:off x="9683647" y="303383"/>
            <a:ext cx="2225008" cy="495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marL="0" algn="r" defTabSz="914400" rtl="0" eaLnBrk="1" latinLnBrk="0" hangingPunct="1">
              <a:defRPr sz="1400" kern="1200">
                <a:solidFill>
                  <a:schemeClr val="hlink"/>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C00000"/>
                </a:solidFill>
              </a:rPr>
              <a:t>Ref Book: Thomas </a:t>
            </a:r>
            <a:r>
              <a:rPr lang="en-US" dirty="0" err="1" smtClean="0">
                <a:solidFill>
                  <a:srgbClr val="C00000"/>
                </a:solidFill>
              </a:rPr>
              <a:t>Cormen</a:t>
            </a:r>
            <a:endParaRPr lang="en-US" dirty="0">
              <a:solidFill>
                <a:srgbClr val="C00000"/>
              </a:solidFill>
            </a:endParaRPr>
          </a:p>
        </p:txBody>
      </p:sp>
    </p:spTree>
    <p:extLst>
      <p:ext uri="{BB962C8B-B14F-4D97-AF65-F5344CB8AC3E}">
        <p14:creationId xmlns:p14="http://schemas.microsoft.com/office/powerpoint/2010/main" val="25870392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133600" y="228600"/>
            <a:ext cx="7848600" cy="838200"/>
          </a:xfrm>
        </p:spPr>
        <p:txBody>
          <a:bodyPr/>
          <a:lstStyle/>
          <a:p>
            <a:r>
              <a:rPr lang="en-US" altLang="zh-CN" dirty="0">
                <a:solidFill>
                  <a:schemeClr val="tx1"/>
                </a:solidFill>
                <a:ea typeface="SimSun" panose="02010600030101010101" pitchFamily="2" charset="-122"/>
              </a:rPr>
              <a:t>Quicksort</a:t>
            </a:r>
          </a:p>
        </p:txBody>
      </p:sp>
      <p:sp>
        <p:nvSpPr>
          <p:cNvPr id="12291" name="Rectangle 3"/>
          <p:cNvSpPr>
            <a:spLocks noGrp="1" noChangeArrowheads="1"/>
          </p:cNvSpPr>
          <p:nvPr>
            <p:ph type="body" idx="1"/>
          </p:nvPr>
        </p:nvSpPr>
        <p:spPr>
          <a:xfrm>
            <a:off x="1524000" y="1905000"/>
            <a:ext cx="5486400" cy="3962400"/>
          </a:xfrm>
        </p:spPr>
        <p:txBody>
          <a:bodyPr/>
          <a:lstStyle/>
          <a:p>
            <a:pPr>
              <a:lnSpc>
                <a:spcPct val="90000"/>
              </a:lnSpc>
            </a:pPr>
            <a:r>
              <a:rPr lang="en-US" altLang="zh-CN" sz="2000" dirty="0">
                <a:ea typeface="SimSun" panose="02010600030101010101" pitchFamily="2" charset="-122"/>
              </a:rPr>
              <a:t>Divide </a:t>
            </a:r>
            <a:r>
              <a:rPr lang="en-US" altLang="zh-CN" sz="2000" dirty="0" smtClean="0">
                <a:ea typeface="SimSun" panose="02010600030101010101" pitchFamily="2" charset="-122"/>
              </a:rPr>
              <a:t>: </a:t>
            </a:r>
            <a:endParaRPr lang="en-US" altLang="zh-CN" sz="2000" dirty="0">
              <a:ea typeface="SimSun" panose="02010600030101010101" pitchFamily="2" charset="-122"/>
            </a:endParaRPr>
          </a:p>
          <a:p>
            <a:pPr lvl="1">
              <a:lnSpc>
                <a:spcPct val="90000"/>
              </a:lnSpc>
            </a:pPr>
            <a:r>
              <a:rPr lang="en-US" altLang="zh-CN" sz="1800" dirty="0">
                <a:ea typeface="SimSun" panose="02010600030101010101" pitchFamily="2" charset="-122"/>
              </a:rPr>
              <a:t>Pick any element (</a:t>
            </a:r>
            <a:r>
              <a:rPr lang="en-US" altLang="zh-CN" sz="1800" b="1" i="1" dirty="0">
                <a:solidFill>
                  <a:schemeClr val="hlink"/>
                </a:solidFill>
                <a:ea typeface="SimSun" panose="02010600030101010101" pitchFamily="2" charset="-122"/>
              </a:rPr>
              <a:t>pivot</a:t>
            </a:r>
            <a:r>
              <a:rPr lang="en-US" altLang="zh-CN" sz="1800" dirty="0">
                <a:ea typeface="SimSun" panose="02010600030101010101" pitchFamily="2" charset="-122"/>
              </a:rPr>
              <a:t>) v in </a:t>
            </a:r>
            <a:r>
              <a:rPr lang="en-US" altLang="zh-CN" sz="1800" dirty="0" smtClean="0">
                <a:ea typeface="SimSun" panose="02010600030101010101" pitchFamily="2" charset="-122"/>
              </a:rPr>
              <a:t>array A[p…r] </a:t>
            </a:r>
            <a:endParaRPr lang="en-US" altLang="zh-CN" sz="1800" dirty="0">
              <a:ea typeface="SimSun" panose="02010600030101010101" pitchFamily="2" charset="-122"/>
            </a:endParaRPr>
          </a:p>
          <a:p>
            <a:pPr lvl="1">
              <a:lnSpc>
                <a:spcPct val="90000"/>
              </a:lnSpc>
            </a:pPr>
            <a:r>
              <a:rPr lang="en-US" altLang="zh-CN" sz="1800" dirty="0">
                <a:ea typeface="SimSun" panose="02010600030101010101" pitchFamily="2" charset="-122"/>
              </a:rPr>
              <a:t>Partition </a:t>
            </a:r>
            <a:r>
              <a:rPr lang="en-US" altLang="zh-CN" sz="1800" dirty="0" smtClean="0">
                <a:ea typeface="SimSun" panose="02010600030101010101" pitchFamily="2" charset="-122"/>
              </a:rPr>
              <a:t>array A into </a:t>
            </a:r>
            <a:r>
              <a:rPr lang="en-US" altLang="zh-CN" sz="1800" dirty="0">
                <a:ea typeface="SimSun" panose="02010600030101010101" pitchFamily="2" charset="-122"/>
              </a:rPr>
              <a:t>two </a:t>
            </a:r>
            <a:r>
              <a:rPr lang="en-US" altLang="zh-CN" sz="1800" dirty="0" smtClean="0">
                <a:ea typeface="SimSun" panose="02010600030101010101" pitchFamily="2" charset="-122"/>
              </a:rPr>
              <a:t>groups</a:t>
            </a:r>
            <a:endParaRPr lang="en-US" altLang="zh-CN" sz="1800" dirty="0">
              <a:ea typeface="SimSun" panose="02010600030101010101" pitchFamily="2" charset="-122"/>
            </a:endParaRPr>
          </a:p>
          <a:p>
            <a:pPr lvl="1">
              <a:lnSpc>
                <a:spcPct val="90000"/>
              </a:lnSpc>
              <a:buFont typeface="Monotype Sorts" pitchFamily="80" charset="2"/>
              <a:buNone/>
            </a:pPr>
            <a:r>
              <a:rPr lang="en-US" altLang="zh-CN" sz="1800" dirty="0">
                <a:ea typeface="SimSun" panose="02010600030101010101" pitchFamily="2" charset="-122"/>
              </a:rPr>
              <a:t>    </a:t>
            </a:r>
            <a:r>
              <a:rPr lang="en-US" altLang="zh-CN" sz="1800" dirty="0" smtClean="0">
                <a:ea typeface="SimSun" panose="02010600030101010101" pitchFamily="2" charset="-122"/>
              </a:rPr>
              <a:t>A1[p - - -q-1] , A2 [q+1----r] Compute the index q</a:t>
            </a:r>
            <a:endParaRPr lang="en-US" altLang="zh-CN" sz="1800" dirty="0">
              <a:ea typeface="SimSun" panose="02010600030101010101" pitchFamily="2" charset="-122"/>
            </a:endParaRPr>
          </a:p>
          <a:p>
            <a:pPr lvl="1">
              <a:lnSpc>
                <a:spcPct val="90000"/>
              </a:lnSpc>
              <a:buFont typeface="Monotype Sorts" pitchFamily="80" charset="2"/>
              <a:buNone/>
            </a:pPr>
            <a:r>
              <a:rPr lang="en-US" altLang="zh-CN" sz="1800" dirty="0" smtClean="0">
                <a:ea typeface="SimSun" panose="02010600030101010101" pitchFamily="2" charset="-122"/>
              </a:rPr>
              <a:t>A1 element &lt; A[q] &lt; A2 element</a:t>
            </a:r>
            <a:endParaRPr lang="en-US" altLang="zh-CN" sz="1800" dirty="0">
              <a:ea typeface="SimSun" panose="02010600030101010101" pitchFamily="2" charset="-122"/>
            </a:endParaRPr>
          </a:p>
          <a:p>
            <a:pPr>
              <a:lnSpc>
                <a:spcPct val="90000"/>
              </a:lnSpc>
            </a:pPr>
            <a:r>
              <a:rPr lang="en-US" altLang="zh-CN" sz="2000" dirty="0">
                <a:ea typeface="SimSun" panose="02010600030101010101" pitchFamily="2" charset="-122"/>
              </a:rPr>
              <a:t>Conquer step: recursively sort  </a:t>
            </a:r>
            <a:r>
              <a:rPr lang="en-US" altLang="zh-CN" sz="2000" dirty="0" smtClean="0">
                <a:ea typeface="SimSun" panose="02010600030101010101" pitchFamily="2" charset="-122"/>
              </a:rPr>
              <a:t>A1 </a:t>
            </a:r>
            <a:r>
              <a:rPr lang="en-US" altLang="zh-CN" sz="2000" dirty="0">
                <a:ea typeface="SimSun" panose="02010600030101010101" pitchFamily="2" charset="-122"/>
              </a:rPr>
              <a:t>and </a:t>
            </a:r>
            <a:r>
              <a:rPr lang="en-US" altLang="zh-CN" sz="2000" dirty="0" smtClean="0">
                <a:ea typeface="SimSun" panose="02010600030101010101" pitchFamily="2" charset="-122"/>
              </a:rPr>
              <a:t>A2</a:t>
            </a:r>
            <a:endParaRPr lang="en-US" altLang="zh-CN" sz="2000" dirty="0">
              <a:ea typeface="SimSun" panose="02010600030101010101" pitchFamily="2" charset="-122"/>
            </a:endParaRPr>
          </a:p>
          <a:p>
            <a:pPr>
              <a:lnSpc>
                <a:spcPct val="90000"/>
              </a:lnSpc>
            </a:pPr>
            <a:endParaRPr lang="en-US" altLang="zh-CN" sz="2000" dirty="0">
              <a:ea typeface="SimSun" panose="02010600030101010101" pitchFamily="2" charset="-122"/>
            </a:endParaRPr>
          </a:p>
          <a:p>
            <a:pPr>
              <a:lnSpc>
                <a:spcPct val="90000"/>
              </a:lnSpc>
            </a:pPr>
            <a:r>
              <a:rPr lang="en-US" altLang="zh-CN" sz="2000" dirty="0">
                <a:ea typeface="SimSun" panose="02010600030101010101" pitchFamily="2" charset="-122"/>
              </a:rPr>
              <a:t>Combine step: the sorted </a:t>
            </a:r>
            <a:r>
              <a:rPr lang="en-US" altLang="zh-CN" sz="2000" dirty="0" smtClean="0">
                <a:ea typeface="SimSun" panose="02010600030101010101" pitchFamily="2" charset="-122"/>
              </a:rPr>
              <a:t>A1 </a:t>
            </a:r>
            <a:r>
              <a:rPr lang="en-US" altLang="zh-CN" sz="2000" dirty="0">
                <a:solidFill>
                  <a:schemeClr val="accent2"/>
                </a:solidFill>
                <a:ea typeface="SimSun" panose="02010600030101010101" pitchFamily="2" charset="-122"/>
              </a:rPr>
              <a:t>(by the time returned from recursion)</a:t>
            </a:r>
            <a:r>
              <a:rPr lang="en-US" altLang="zh-CN" sz="2000" dirty="0">
                <a:ea typeface="SimSun" panose="02010600030101010101" pitchFamily="2" charset="-122"/>
              </a:rPr>
              <a:t>, followed by </a:t>
            </a:r>
            <a:r>
              <a:rPr lang="en-US" altLang="zh-CN" sz="2000" dirty="0" smtClean="0">
                <a:ea typeface="SimSun" panose="02010600030101010101" pitchFamily="2" charset="-122"/>
              </a:rPr>
              <a:t>A[q], </a:t>
            </a:r>
            <a:r>
              <a:rPr lang="en-US" altLang="zh-CN" sz="2000" dirty="0">
                <a:ea typeface="SimSun" panose="02010600030101010101" pitchFamily="2" charset="-122"/>
              </a:rPr>
              <a:t>followed by the sorted </a:t>
            </a:r>
            <a:r>
              <a:rPr lang="en-US" altLang="zh-CN" sz="2000" dirty="0" smtClean="0">
                <a:ea typeface="SimSun" panose="02010600030101010101" pitchFamily="2" charset="-122"/>
              </a:rPr>
              <a:t>A2 </a:t>
            </a:r>
            <a:r>
              <a:rPr lang="en-US" altLang="zh-CN" sz="2000" dirty="0">
                <a:solidFill>
                  <a:schemeClr val="accent2"/>
                </a:solidFill>
                <a:ea typeface="SimSun" panose="02010600030101010101" pitchFamily="2" charset="-122"/>
              </a:rPr>
              <a:t>(i.e., nothing extra needs to be done)</a:t>
            </a:r>
          </a:p>
          <a:p>
            <a:pPr>
              <a:lnSpc>
                <a:spcPct val="90000"/>
              </a:lnSpc>
            </a:pPr>
            <a:endParaRPr lang="en-US" altLang="zh-CN" sz="2000" dirty="0">
              <a:ea typeface="SimSun" panose="02010600030101010101" pitchFamily="2" charset="-122"/>
            </a:endParaRPr>
          </a:p>
          <a:p>
            <a:pPr>
              <a:lnSpc>
                <a:spcPct val="90000"/>
              </a:lnSpc>
              <a:buFont typeface="Monotype Sorts" pitchFamily="80" charset="2"/>
              <a:buNone/>
            </a:pPr>
            <a:endParaRPr lang="zh-CN" altLang="en-US" sz="1800" dirty="0">
              <a:ea typeface="SimSun" panose="02010600030101010101" pitchFamily="2" charset="-122"/>
            </a:endParaRPr>
          </a:p>
        </p:txBody>
      </p:sp>
      <p:sp>
        <p:nvSpPr>
          <p:cNvPr id="12295" name="Rectangle 7"/>
          <p:cNvSpPr>
            <a:spLocks noChangeArrowheads="1"/>
          </p:cNvSpPr>
          <p:nvPr/>
        </p:nvSpPr>
        <p:spPr bwMode="auto">
          <a:xfrm>
            <a:off x="7696200" y="1606550"/>
            <a:ext cx="228600" cy="106045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6" name="Rectangle 8"/>
          <p:cNvSpPr>
            <a:spLocks noChangeArrowheads="1"/>
          </p:cNvSpPr>
          <p:nvPr/>
        </p:nvSpPr>
        <p:spPr bwMode="auto">
          <a:xfrm>
            <a:off x="8102600" y="2209800"/>
            <a:ext cx="228600" cy="4572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7" name="Rectangle 9"/>
          <p:cNvSpPr>
            <a:spLocks noChangeArrowheads="1"/>
          </p:cNvSpPr>
          <p:nvPr/>
        </p:nvSpPr>
        <p:spPr bwMode="auto">
          <a:xfrm>
            <a:off x="8915400" y="2381250"/>
            <a:ext cx="228600" cy="28575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8" name="Rectangle 10"/>
          <p:cNvSpPr>
            <a:spLocks noChangeArrowheads="1"/>
          </p:cNvSpPr>
          <p:nvPr/>
        </p:nvSpPr>
        <p:spPr bwMode="auto">
          <a:xfrm>
            <a:off x="9321800" y="2038350"/>
            <a:ext cx="228600" cy="62865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SzTx/>
              <a:buFontTx/>
              <a:buNone/>
            </a:pPr>
            <a:r>
              <a:rPr lang="en-US" altLang="zh-CN">
                <a:solidFill>
                  <a:schemeClr val="bg2"/>
                </a:solidFill>
                <a:latin typeface="Times New Roman" panose="02020603050405020304" pitchFamily="18" charset="0"/>
                <a:ea typeface="SimSun" panose="02010600030101010101" pitchFamily="2" charset="-122"/>
              </a:rPr>
              <a:t>v</a:t>
            </a:r>
          </a:p>
        </p:txBody>
      </p:sp>
      <p:sp>
        <p:nvSpPr>
          <p:cNvPr id="12299" name="Rectangle 11"/>
          <p:cNvSpPr>
            <a:spLocks noChangeArrowheads="1"/>
          </p:cNvSpPr>
          <p:nvPr/>
        </p:nvSpPr>
        <p:spPr bwMode="auto">
          <a:xfrm>
            <a:off x="9728200" y="1695450"/>
            <a:ext cx="228600" cy="97155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0" name="Rectangle 12"/>
          <p:cNvSpPr>
            <a:spLocks noChangeArrowheads="1"/>
          </p:cNvSpPr>
          <p:nvPr/>
        </p:nvSpPr>
        <p:spPr bwMode="auto">
          <a:xfrm>
            <a:off x="10134600" y="2324100"/>
            <a:ext cx="228600" cy="3429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1" name="Rectangle 13"/>
          <p:cNvSpPr>
            <a:spLocks noChangeArrowheads="1"/>
          </p:cNvSpPr>
          <p:nvPr/>
        </p:nvSpPr>
        <p:spPr bwMode="auto">
          <a:xfrm>
            <a:off x="8509000" y="1866900"/>
            <a:ext cx="228600" cy="8001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2" name="Rectangle 14"/>
          <p:cNvSpPr>
            <a:spLocks noChangeArrowheads="1"/>
          </p:cNvSpPr>
          <p:nvPr/>
        </p:nvSpPr>
        <p:spPr bwMode="auto">
          <a:xfrm>
            <a:off x="9448800" y="3505200"/>
            <a:ext cx="228600" cy="106045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3" name="Rectangle 15"/>
          <p:cNvSpPr>
            <a:spLocks noChangeArrowheads="1"/>
          </p:cNvSpPr>
          <p:nvPr/>
        </p:nvSpPr>
        <p:spPr bwMode="auto">
          <a:xfrm>
            <a:off x="10287000" y="3594100"/>
            <a:ext cx="228600" cy="97155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4" name="Rectangle 16"/>
          <p:cNvSpPr>
            <a:spLocks noChangeArrowheads="1"/>
          </p:cNvSpPr>
          <p:nvPr/>
        </p:nvSpPr>
        <p:spPr bwMode="auto">
          <a:xfrm>
            <a:off x="9867900" y="3765550"/>
            <a:ext cx="228600" cy="80010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305" name="Group 17"/>
          <p:cNvGrpSpPr>
            <a:grpSpLocks/>
          </p:cNvGrpSpPr>
          <p:nvPr/>
        </p:nvGrpSpPr>
        <p:grpSpPr bwMode="auto">
          <a:xfrm>
            <a:off x="7016750" y="4114800"/>
            <a:ext cx="1054100" cy="457200"/>
            <a:chOff x="3320" y="2304"/>
            <a:chExt cx="664" cy="384"/>
          </a:xfrm>
        </p:grpSpPr>
        <p:sp>
          <p:nvSpPr>
            <p:cNvPr id="12306" name="Rectangle 18"/>
            <p:cNvSpPr>
              <a:spLocks noChangeArrowheads="1"/>
            </p:cNvSpPr>
            <p:nvPr/>
          </p:nvSpPr>
          <p:spPr bwMode="auto">
            <a:xfrm>
              <a:off x="3320" y="2304"/>
              <a:ext cx="144" cy="384"/>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7" name="Rectangle 19"/>
            <p:cNvSpPr>
              <a:spLocks noChangeArrowheads="1"/>
            </p:cNvSpPr>
            <p:nvPr/>
          </p:nvSpPr>
          <p:spPr bwMode="auto">
            <a:xfrm>
              <a:off x="3580" y="2448"/>
              <a:ext cx="144" cy="240"/>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8" name="Rectangle 20"/>
            <p:cNvSpPr>
              <a:spLocks noChangeArrowheads="1"/>
            </p:cNvSpPr>
            <p:nvPr/>
          </p:nvSpPr>
          <p:spPr bwMode="auto">
            <a:xfrm>
              <a:off x="3840" y="2400"/>
              <a:ext cx="144" cy="288"/>
            </a:xfrm>
            <a:prstGeom prst="rect">
              <a:avLst/>
            </a:prstGeom>
            <a:solidFill>
              <a:schemeClr val="folHlink"/>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309" name="Rectangle 21"/>
          <p:cNvSpPr>
            <a:spLocks noChangeArrowheads="1"/>
          </p:cNvSpPr>
          <p:nvPr/>
        </p:nvSpPr>
        <p:spPr bwMode="auto">
          <a:xfrm>
            <a:off x="8648700" y="3943350"/>
            <a:ext cx="228600" cy="628650"/>
          </a:xfrm>
          <a:prstGeom prst="rect">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spcBef>
                <a:spcPct val="0"/>
              </a:spcBef>
              <a:buClrTx/>
              <a:buSzTx/>
              <a:buFontTx/>
              <a:buNone/>
            </a:pPr>
            <a:r>
              <a:rPr lang="en-US" altLang="zh-CN">
                <a:solidFill>
                  <a:schemeClr val="bg2"/>
                </a:solidFill>
                <a:latin typeface="Times New Roman" panose="02020603050405020304" pitchFamily="18" charset="0"/>
                <a:ea typeface="SimSun" panose="02010600030101010101" pitchFamily="2" charset="-122"/>
              </a:rPr>
              <a:t>v</a:t>
            </a:r>
          </a:p>
        </p:txBody>
      </p:sp>
      <p:sp>
        <p:nvSpPr>
          <p:cNvPr id="12310" name="AutoShape 22"/>
          <p:cNvSpPr>
            <a:spLocks/>
          </p:cNvSpPr>
          <p:nvPr/>
        </p:nvSpPr>
        <p:spPr bwMode="auto">
          <a:xfrm rot="-5400000">
            <a:off x="7391400" y="4095750"/>
            <a:ext cx="304800" cy="1219200"/>
          </a:xfrm>
          <a:prstGeom prst="leftBrace">
            <a:avLst>
              <a:gd name="adj1" fmla="val 3333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tIns="0" rIns="548640" bIns="0"/>
          <a:lstStyle/>
          <a:p>
            <a:pPr algn="ctr" eaLnBrk="1" hangingPunct="1">
              <a:spcBef>
                <a:spcPct val="0"/>
              </a:spcBef>
              <a:buClrTx/>
              <a:buSzTx/>
              <a:buFontTx/>
              <a:buNone/>
            </a:pPr>
            <a:r>
              <a:rPr lang="en-US" altLang="zh-CN" dirty="0" smtClean="0">
                <a:latin typeface="Times New Roman" panose="02020603050405020304" pitchFamily="18" charset="0"/>
                <a:ea typeface="SimSun" panose="02010600030101010101" pitchFamily="2" charset="-122"/>
              </a:rPr>
              <a:t>A1</a:t>
            </a:r>
            <a:endParaRPr lang="en-US" altLang="zh-CN" dirty="0">
              <a:latin typeface="Times New Roman" panose="02020603050405020304" pitchFamily="18" charset="0"/>
              <a:ea typeface="SimSun" panose="02010600030101010101" pitchFamily="2" charset="-122"/>
            </a:endParaRPr>
          </a:p>
        </p:txBody>
      </p:sp>
      <p:sp>
        <p:nvSpPr>
          <p:cNvPr id="12311" name="AutoShape 23"/>
          <p:cNvSpPr>
            <a:spLocks/>
          </p:cNvSpPr>
          <p:nvPr/>
        </p:nvSpPr>
        <p:spPr bwMode="auto">
          <a:xfrm rot="-5400000">
            <a:off x="9829800" y="4095750"/>
            <a:ext cx="304800" cy="1219200"/>
          </a:xfrm>
          <a:prstGeom prst="leftBrace">
            <a:avLst>
              <a:gd name="adj1" fmla="val 33333"/>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tIns="0" rIns="548640" bIns="0"/>
          <a:lstStyle/>
          <a:p>
            <a:pPr algn="ctr" eaLnBrk="1" hangingPunct="1">
              <a:spcBef>
                <a:spcPct val="0"/>
              </a:spcBef>
              <a:buClrTx/>
              <a:buSzTx/>
              <a:buFontTx/>
              <a:buNone/>
            </a:pPr>
            <a:r>
              <a:rPr lang="en-US" altLang="zh-CN" dirty="0" smtClean="0">
                <a:latin typeface="Times New Roman" panose="02020603050405020304" pitchFamily="18" charset="0"/>
                <a:ea typeface="SimSun" panose="02010600030101010101" pitchFamily="2" charset="-122"/>
              </a:rPr>
              <a:t>A2</a:t>
            </a:r>
            <a:endParaRPr lang="en-US" altLang="zh-CN" dirty="0">
              <a:latin typeface="Times New Roman" panose="02020603050405020304" pitchFamily="18" charset="0"/>
              <a:ea typeface="SimSun" panose="02010600030101010101" pitchFamily="2" charset="-122"/>
            </a:endParaRPr>
          </a:p>
        </p:txBody>
      </p:sp>
      <p:sp>
        <p:nvSpPr>
          <p:cNvPr id="12319" name="AutoShape 31"/>
          <p:cNvSpPr>
            <a:spLocks/>
          </p:cNvSpPr>
          <p:nvPr/>
        </p:nvSpPr>
        <p:spPr bwMode="auto">
          <a:xfrm rot="-5400000">
            <a:off x="8877300" y="1714500"/>
            <a:ext cx="304800" cy="2514600"/>
          </a:xfrm>
          <a:prstGeom prst="leftBrace">
            <a:avLst>
              <a:gd name="adj1" fmla="val 68750"/>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tIns="0" rIns="548640" bIns="0"/>
          <a:lstStyle/>
          <a:p>
            <a:pPr algn="ctr" eaLnBrk="1" hangingPunct="1">
              <a:spcBef>
                <a:spcPct val="0"/>
              </a:spcBef>
              <a:buClrTx/>
              <a:buSzTx/>
              <a:buFontTx/>
              <a:buNone/>
            </a:pPr>
            <a:r>
              <a:rPr lang="en-US" altLang="zh-CN" dirty="0" smtClean="0">
                <a:latin typeface="Times New Roman" panose="02020603050405020304" pitchFamily="18" charset="0"/>
                <a:ea typeface="SimSun" panose="02010600030101010101" pitchFamily="2" charset="-122"/>
              </a:rPr>
              <a:t>A</a:t>
            </a:r>
            <a:endParaRPr lang="en-US" altLang="zh-CN" dirty="0">
              <a:latin typeface="Times New Roman" panose="02020603050405020304" pitchFamily="18" charset="0"/>
              <a:ea typeface="SimSun" panose="02010600030101010101" pitchFamily="2" charset="-122"/>
            </a:endParaRPr>
          </a:p>
        </p:txBody>
      </p:sp>
      <p:sp>
        <p:nvSpPr>
          <p:cNvPr id="24" name="Footer Placeholder 3"/>
          <p:cNvSpPr txBox="1">
            <a:spLocks/>
          </p:cNvSpPr>
          <p:nvPr/>
        </p:nvSpPr>
        <p:spPr bwMode="auto">
          <a:xfrm>
            <a:off x="9683647" y="303383"/>
            <a:ext cx="2225008" cy="495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marL="0" algn="r" defTabSz="914400" rtl="0" eaLnBrk="1" latinLnBrk="0" hangingPunct="1">
              <a:defRPr sz="1400" kern="1200">
                <a:solidFill>
                  <a:schemeClr val="hlink"/>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C00000"/>
                </a:solidFill>
              </a:rPr>
              <a:t>Ref Book: Thomas </a:t>
            </a:r>
            <a:r>
              <a:rPr lang="en-US" dirty="0" err="1" smtClean="0">
                <a:solidFill>
                  <a:srgbClr val="C00000"/>
                </a:solidFill>
              </a:rPr>
              <a:t>Cormen</a:t>
            </a:r>
            <a:endParaRPr lang="en-US" dirty="0">
              <a:solidFill>
                <a:srgbClr val="C00000"/>
              </a:solidFill>
            </a:endParaRPr>
          </a:p>
        </p:txBody>
      </p:sp>
    </p:spTree>
    <p:extLst>
      <p:ext uri="{BB962C8B-B14F-4D97-AF65-F5344CB8AC3E}">
        <p14:creationId xmlns:p14="http://schemas.microsoft.com/office/powerpoint/2010/main" val="1771455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161197"/>
          </a:xfrm>
        </p:spPr>
        <p:txBody>
          <a:bodyPr/>
          <a:lstStyle/>
          <a:p>
            <a:pPr algn="ctr"/>
            <a:r>
              <a:rPr lang="en-US" dirty="0" smtClean="0">
                <a:latin typeface="Times New Roman" panose="02020603050405020304" pitchFamily="18" charset="0"/>
                <a:cs typeface="Times New Roman" panose="02020603050405020304" pitchFamily="18" charset="0"/>
              </a:rPr>
              <a:t>What is an Algorithm?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955343" y="1965278"/>
            <a:ext cx="6009337" cy="3739486"/>
          </a:xfrm>
        </p:spPr>
        <p:txBody>
          <a:bodyPr>
            <a:normAutofit/>
          </a:bodyPr>
          <a:lstStyle/>
          <a:p>
            <a:r>
              <a:rPr lang="en-US" dirty="0" smtClean="0">
                <a:latin typeface="Times New Roman" panose="02020603050405020304" pitchFamily="18" charset="0"/>
                <a:cs typeface="Times New Roman" panose="02020603050405020304" pitchFamily="18" charset="0"/>
              </a:rPr>
              <a:t>An algorithm is a sequence of unambiguous instructions for solving a computational </a:t>
            </a:r>
            <a:r>
              <a:rPr lang="en-US" dirty="0">
                <a:latin typeface="Times New Roman" panose="02020603050405020304" pitchFamily="18" charset="0"/>
                <a:cs typeface="Times New Roman" panose="02020603050405020304" pitchFamily="18" charset="0"/>
              </a:rPr>
              <a:t>problem i.e., for obtaining a required output for any legitimate input in a finite amount of time. </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is any well defined computational procedure that takes some value or set of values as </a:t>
            </a:r>
            <a:r>
              <a:rPr lang="en-US" b="1" dirty="0" smtClean="0">
                <a:latin typeface="Times New Roman" panose="02020603050405020304" pitchFamily="18" charset="0"/>
                <a:cs typeface="Times New Roman" panose="02020603050405020304" pitchFamily="18" charset="0"/>
              </a:rPr>
              <a:t>input</a:t>
            </a:r>
            <a:r>
              <a:rPr lang="en-US" dirty="0" smtClean="0">
                <a:latin typeface="Times New Roman" panose="02020603050405020304" pitchFamily="18" charset="0"/>
                <a:cs typeface="Times New Roman" panose="02020603050405020304" pitchFamily="18" charset="0"/>
              </a:rPr>
              <a:t> and produces some value, or set of values as </a:t>
            </a:r>
            <a:r>
              <a:rPr lang="en-US" b="1" dirty="0" smtClean="0">
                <a:latin typeface="Times New Roman" panose="02020603050405020304" pitchFamily="18" charset="0"/>
                <a:cs typeface="Times New Roman" panose="02020603050405020304" pitchFamily="18" charset="0"/>
              </a:rPr>
              <a:t>output</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2052" name="Picture 4"/>
          <p:cNvPicPr>
            <a:picLocks noGrp="1" noChangeAspect="1" noChangeArrowheads="1"/>
          </p:cNvPicPr>
          <p:nvPr>
            <p:ph sz="half" idx="2"/>
          </p:nvPr>
        </p:nvPicPr>
        <p:blipFill>
          <a:blip r:embed="rId2"/>
          <a:srcRect/>
          <a:stretch>
            <a:fillRect/>
          </a:stretch>
        </p:blipFill>
        <p:spPr bwMode="auto">
          <a:xfrm>
            <a:off x="6964680" y="1447800"/>
            <a:ext cx="4191000" cy="3886200"/>
          </a:xfrm>
          <a:prstGeom prst="rect">
            <a:avLst/>
          </a:prstGeom>
          <a:noFill/>
          <a:ln w="9525">
            <a:noFill/>
            <a:miter lim="800000"/>
            <a:headEnd/>
            <a:tailEnd/>
          </a:ln>
          <a:effectLst/>
        </p:spPr>
      </p:pic>
      <p:sp>
        <p:nvSpPr>
          <p:cNvPr id="4" name="Footer Placeholder 3"/>
          <p:cNvSpPr>
            <a:spLocks noGrp="1"/>
          </p:cNvSpPr>
          <p:nvPr>
            <p:ph type="ftr" sz="quarter" idx="11"/>
          </p:nvPr>
        </p:nvSpPr>
        <p:spPr>
          <a:xfrm>
            <a:off x="7238854" y="286603"/>
            <a:ext cx="4822804" cy="365125"/>
          </a:xfrm>
          <a:noFill/>
        </p:spPr>
        <p:txBody>
          <a:bodyPr/>
          <a:lstStyle/>
          <a:p>
            <a:r>
              <a:rPr lang="en-US" dirty="0" smtClean="0">
                <a:solidFill>
                  <a:srgbClr val="C00000"/>
                </a:solidFill>
              </a:rPr>
              <a:t>Ref Book: Thomas </a:t>
            </a:r>
            <a:r>
              <a:rPr lang="en-US" dirty="0" err="1" smtClean="0">
                <a:solidFill>
                  <a:srgbClr val="C00000"/>
                </a:solidFill>
              </a:rPr>
              <a:t>Cormen</a:t>
            </a:r>
            <a:endParaRPr lang="en-US" dirty="0">
              <a:solidFill>
                <a:srgbClr val="C00000"/>
              </a:solidFill>
            </a:endParaRPr>
          </a:p>
        </p:txBody>
      </p:sp>
    </p:spTree>
    <p:extLst>
      <p:ext uri="{BB962C8B-B14F-4D97-AF65-F5344CB8AC3E}">
        <p14:creationId xmlns:p14="http://schemas.microsoft.com/office/powerpoint/2010/main" val="8180871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r>
              <a:rPr lang="en-US" altLang="en-US"/>
              <a:t>Idea of Quick Sort</a:t>
            </a:r>
          </a:p>
        </p:txBody>
      </p:sp>
      <p:sp>
        <p:nvSpPr>
          <p:cNvPr id="747523" name="Rectangle 3"/>
          <p:cNvSpPr>
            <a:spLocks noGrp="1" noChangeArrowheads="1"/>
          </p:cNvSpPr>
          <p:nvPr>
            <p:ph type="body" sz="half" idx="1"/>
          </p:nvPr>
        </p:nvSpPr>
        <p:spPr>
          <a:xfrm>
            <a:off x="1828800" y="1981200"/>
            <a:ext cx="4572000" cy="4267200"/>
          </a:xfrm>
        </p:spPr>
        <p:txBody>
          <a:bodyPr/>
          <a:lstStyle/>
          <a:p>
            <a:pPr>
              <a:lnSpc>
                <a:spcPct val="90000"/>
              </a:lnSpc>
              <a:buFontTx/>
              <a:buNone/>
            </a:pPr>
            <a:r>
              <a:rPr lang="en-US" altLang="en-US" sz="2400"/>
              <a:t>1) </a:t>
            </a:r>
            <a:r>
              <a:rPr lang="en-US" altLang="en-US" sz="2400" b="1"/>
              <a:t>Select</a:t>
            </a:r>
            <a:r>
              <a:rPr lang="en-US" altLang="en-US" sz="2400"/>
              <a:t>: pick an element</a:t>
            </a:r>
          </a:p>
          <a:p>
            <a:pPr>
              <a:lnSpc>
                <a:spcPct val="90000"/>
              </a:lnSpc>
              <a:buFontTx/>
              <a:buNone/>
            </a:pPr>
            <a:endParaRPr lang="en-US" altLang="en-US" sz="2400"/>
          </a:p>
          <a:p>
            <a:pPr>
              <a:lnSpc>
                <a:spcPct val="90000"/>
              </a:lnSpc>
              <a:buFontTx/>
              <a:buNone/>
            </a:pPr>
            <a:endParaRPr lang="en-US" altLang="en-US" sz="2400"/>
          </a:p>
          <a:p>
            <a:pPr>
              <a:lnSpc>
                <a:spcPct val="90000"/>
              </a:lnSpc>
              <a:buFontTx/>
              <a:buNone/>
            </a:pPr>
            <a:endParaRPr lang="en-US" altLang="en-US" sz="2400"/>
          </a:p>
          <a:p>
            <a:pPr>
              <a:lnSpc>
                <a:spcPct val="90000"/>
              </a:lnSpc>
              <a:buFontTx/>
              <a:buNone/>
            </a:pPr>
            <a:r>
              <a:rPr lang="en-US" altLang="en-US" sz="2400"/>
              <a:t>2</a:t>
            </a:r>
            <a:r>
              <a:rPr lang="en-US" altLang="en-US" sz="2400" b="1"/>
              <a:t>) Divide</a:t>
            </a:r>
            <a:r>
              <a:rPr lang="en-US" altLang="en-US" sz="2400"/>
              <a:t>: rearrange elements so that </a:t>
            </a:r>
            <a:r>
              <a:rPr lang="en-US" altLang="en-US" sz="2400">
                <a:solidFill>
                  <a:srgbClr val="329439"/>
                </a:solidFill>
              </a:rPr>
              <a:t>x </a:t>
            </a:r>
            <a:r>
              <a:rPr lang="en-US" altLang="en-US" sz="2400"/>
              <a:t>goes to its</a:t>
            </a:r>
            <a:r>
              <a:rPr lang="en-US" altLang="en-US" sz="2400">
                <a:solidFill>
                  <a:srgbClr val="329439"/>
                </a:solidFill>
              </a:rPr>
              <a:t> final  position E</a:t>
            </a:r>
          </a:p>
          <a:p>
            <a:pPr>
              <a:lnSpc>
                <a:spcPct val="90000"/>
              </a:lnSpc>
              <a:buFontTx/>
              <a:buNone/>
            </a:pPr>
            <a:endParaRPr lang="en-US" altLang="en-US" sz="2400">
              <a:solidFill>
                <a:srgbClr val="329439"/>
              </a:solidFill>
            </a:endParaRPr>
          </a:p>
          <a:p>
            <a:pPr>
              <a:lnSpc>
                <a:spcPct val="90000"/>
              </a:lnSpc>
              <a:buFontTx/>
              <a:buNone/>
            </a:pPr>
            <a:r>
              <a:rPr lang="en-US" altLang="en-US" sz="2400"/>
              <a:t>3) </a:t>
            </a:r>
            <a:r>
              <a:rPr lang="en-US" altLang="en-US" sz="2400" b="1"/>
              <a:t>Recurse and Conquer</a:t>
            </a:r>
            <a:r>
              <a:rPr lang="en-US" altLang="en-US" sz="2400"/>
              <a:t>: recursively sort</a:t>
            </a:r>
            <a:endParaRPr lang="en-US" altLang="en-US" sz="2000"/>
          </a:p>
          <a:p>
            <a:pPr>
              <a:lnSpc>
                <a:spcPct val="90000"/>
              </a:lnSpc>
              <a:buFontTx/>
              <a:buNone/>
            </a:pPr>
            <a:endParaRPr lang="en-US" altLang="en-US" sz="2000"/>
          </a:p>
          <a:p>
            <a:pPr>
              <a:lnSpc>
                <a:spcPct val="90000"/>
              </a:lnSpc>
              <a:buFontTx/>
              <a:buNone/>
            </a:pPr>
            <a:r>
              <a:rPr lang="en-US" altLang="en-US" sz="2000"/>
              <a:t>		</a:t>
            </a:r>
          </a:p>
        </p:txBody>
      </p:sp>
      <p:pic>
        <p:nvPicPr>
          <p:cNvPr id="747524"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781800" y="1295400"/>
            <a:ext cx="2057400" cy="5410200"/>
          </a:xfrm>
          <a:noFill/>
          <a:ln/>
        </p:spPr>
      </p:pic>
      <p:sp>
        <p:nvSpPr>
          <p:cNvPr id="5" name="Footer Placeholder 3"/>
          <p:cNvSpPr txBox="1">
            <a:spLocks/>
          </p:cNvSpPr>
          <p:nvPr/>
        </p:nvSpPr>
        <p:spPr bwMode="auto">
          <a:xfrm>
            <a:off x="9683647" y="303383"/>
            <a:ext cx="2225008" cy="495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defPPr>
              <a:defRPr lang="en-US"/>
            </a:defPPr>
            <a:lvl1pPr marL="0" algn="r" defTabSz="914400" rtl="0" eaLnBrk="1" latinLnBrk="0" hangingPunct="1">
              <a:defRPr sz="1400" kern="1200">
                <a:solidFill>
                  <a:schemeClr val="hlink"/>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C00000"/>
                </a:solidFill>
              </a:rPr>
              <a:t>Ref Book: </a:t>
            </a:r>
            <a:r>
              <a:rPr lang="en-US" dirty="0" smtClean="0">
                <a:solidFill>
                  <a:srgbClr val="C00000"/>
                </a:solidFill>
              </a:rPr>
              <a:t>Internet</a:t>
            </a:r>
            <a:endParaRPr lang="en-US" dirty="0">
              <a:solidFill>
                <a:srgbClr val="C00000"/>
              </a:solidFill>
            </a:endParaRPr>
          </a:p>
        </p:txBody>
      </p:sp>
    </p:spTree>
    <p:extLst>
      <p:ext uri="{BB962C8B-B14F-4D97-AF65-F5344CB8AC3E}">
        <p14:creationId xmlns:p14="http://schemas.microsoft.com/office/powerpoint/2010/main" val="8666148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a:xfrm>
            <a:off x="1097280" y="286604"/>
            <a:ext cx="10058400" cy="892910"/>
          </a:xfrm>
        </p:spPr>
        <p:txBody>
          <a:bodyPr/>
          <a:lstStyle/>
          <a:p>
            <a:pPr algn="ctr"/>
            <a:r>
              <a:rPr lang="en-US" altLang="zh-CN" dirty="0" smtClean="0">
                <a:solidFill>
                  <a:schemeClr val="tx1"/>
                </a:solidFill>
                <a:ea typeface="SimSun" panose="02010600030101010101" pitchFamily="2" charset="-122"/>
              </a:rPr>
              <a:t>Quicksort Pseudo-code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91171" name="Rectangle 3"/>
          <p:cNvSpPr>
            <a:spLocks noGrp="1" noChangeArrowheads="1"/>
          </p:cNvSpPr>
          <p:nvPr>
            <p:ph type="body" idx="1"/>
          </p:nvPr>
        </p:nvSpPr>
        <p:spPr>
          <a:xfrm>
            <a:off x="1831976" y="1364179"/>
            <a:ext cx="8343900" cy="1038225"/>
          </a:xfrm>
        </p:spPr>
        <p:txBody>
          <a:bodyPr>
            <a:normAutofit fontScale="85000" lnSpcReduction="10000"/>
          </a:bodyPr>
          <a:lstStyle/>
          <a:p>
            <a:pPr>
              <a:buFont typeface="Wingdings" panose="05000000000000000000" pitchFamily="2" charset="2"/>
              <a:buNone/>
            </a:pPr>
            <a:r>
              <a:rPr lang="en-US" sz="2800" b="1" dirty="0">
                <a:solidFill>
                  <a:srgbClr val="CC3300"/>
                </a:solidFill>
              </a:rPr>
              <a:t>INPUT: </a:t>
            </a:r>
            <a:r>
              <a:rPr lang="en-US" sz="2800" b="1" dirty="0">
                <a:solidFill>
                  <a:schemeClr val="hlink"/>
                </a:solidFill>
              </a:rPr>
              <a:t>a sequence of </a:t>
            </a:r>
            <a:r>
              <a:rPr lang="en-US" sz="2800" i="1" dirty="0">
                <a:solidFill>
                  <a:schemeClr val="hlink"/>
                </a:solidFill>
              </a:rPr>
              <a:t>n</a:t>
            </a:r>
            <a:r>
              <a:rPr lang="en-US" sz="2800" b="1" dirty="0">
                <a:solidFill>
                  <a:schemeClr val="hlink"/>
                </a:solidFill>
              </a:rPr>
              <a:t> numbers stored in array A</a:t>
            </a:r>
          </a:p>
          <a:p>
            <a:pPr>
              <a:buFont typeface="Wingdings" panose="05000000000000000000" pitchFamily="2" charset="2"/>
              <a:buNone/>
            </a:pPr>
            <a:r>
              <a:rPr lang="en-US" sz="2800" b="1" dirty="0">
                <a:solidFill>
                  <a:srgbClr val="CC3300"/>
                </a:solidFill>
              </a:rPr>
              <a:t>OUTPUT: </a:t>
            </a:r>
            <a:r>
              <a:rPr lang="en-US" sz="2800" b="1" dirty="0">
                <a:solidFill>
                  <a:schemeClr val="hlink"/>
                </a:solidFill>
              </a:rPr>
              <a:t>an ordered sequence of </a:t>
            </a:r>
            <a:r>
              <a:rPr lang="en-US" sz="2800" i="1" dirty="0">
                <a:solidFill>
                  <a:schemeClr val="hlink"/>
                </a:solidFill>
              </a:rPr>
              <a:t>n</a:t>
            </a:r>
            <a:r>
              <a:rPr lang="en-US" sz="2800" b="1" dirty="0">
                <a:solidFill>
                  <a:schemeClr val="hlink"/>
                </a:solidFill>
              </a:rPr>
              <a:t> numbers</a:t>
            </a:r>
            <a:endParaRPr lang="en-US" sz="2800" dirty="0">
              <a:solidFill>
                <a:schemeClr val="hlink"/>
              </a:solidFill>
            </a:endParaRPr>
          </a:p>
          <a:p>
            <a:pPr>
              <a:buFont typeface="Wingdings" panose="05000000000000000000" pitchFamily="2" charset="2"/>
              <a:buNone/>
            </a:pPr>
            <a:endParaRPr lang="en-US" dirty="0">
              <a:solidFill>
                <a:schemeClr val="hlink"/>
              </a:solidFill>
            </a:endParaRPr>
          </a:p>
        </p:txBody>
      </p:sp>
      <p:sp>
        <p:nvSpPr>
          <p:cNvPr id="391173" name="Text Box 5"/>
          <p:cNvSpPr txBox="1">
            <a:spLocks noChangeArrowheads="1"/>
          </p:cNvSpPr>
          <p:nvPr/>
        </p:nvSpPr>
        <p:spPr bwMode="auto">
          <a:xfrm>
            <a:off x="2074864" y="2217738"/>
            <a:ext cx="78581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91174" name="Text Box 6"/>
          <p:cNvSpPr txBox="1">
            <a:spLocks noChangeArrowheads="1"/>
          </p:cNvSpPr>
          <p:nvPr/>
        </p:nvSpPr>
        <p:spPr bwMode="auto">
          <a:xfrm>
            <a:off x="2074864" y="2570123"/>
            <a:ext cx="7335837" cy="1938992"/>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defRPr>
            </a:lvl1pPr>
            <a:lvl2pPr marL="914400" indent="-457200">
              <a:defRPr kumimoji="1" sz="2400">
                <a:solidFill>
                  <a:schemeClr val="tx1"/>
                </a:solidFill>
                <a:latin typeface="Times New Roman" panose="02020603050405020304" pitchFamily="18" charset="0"/>
              </a:defRPr>
            </a:lvl2pPr>
            <a:lvl3pPr marL="1371600" indent="-457200">
              <a:defRPr kumimoji="1" sz="2400">
                <a:solidFill>
                  <a:schemeClr val="tx1"/>
                </a:solidFill>
                <a:latin typeface="Times New Roman" panose="02020603050405020304" pitchFamily="18" charset="0"/>
              </a:defRPr>
            </a:lvl3pPr>
            <a:lvl4pPr marL="1828800" indent="-457200">
              <a:defRPr kumimoji="1" sz="2400">
                <a:solidFill>
                  <a:schemeClr val="tx1"/>
                </a:solidFill>
                <a:latin typeface="Times New Roman" panose="02020603050405020304" pitchFamily="18" charset="0"/>
              </a:defRPr>
            </a:lvl4pPr>
            <a:lvl5pPr marL="2286000" indent="-457200">
              <a:defRPr kumimoji="1"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defRPr>
            </a:lvl9pPr>
          </a:lstStyle>
          <a:p>
            <a:r>
              <a:rPr kumimoji="0" lang="en-US" b="1" i="1" dirty="0" err="1" smtClean="0"/>
              <a:t>QuickSort</a:t>
            </a:r>
            <a:r>
              <a:rPr kumimoji="0" lang="en-US" b="1" i="1" dirty="0" smtClean="0"/>
              <a:t> </a:t>
            </a:r>
            <a:r>
              <a:rPr kumimoji="0" lang="en-US" b="1" dirty="0" smtClean="0"/>
              <a:t>(</a:t>
            </a:r>
            <a:r>
              <a:rPr kumimoji="0" lang="en-US" b="1" i="1" dirty="0" smtClean="0"/>
              <a:t>A</a:t>
            </a:r>
            <a:r>
              <a:rPr kumimoji="0" lang="en-US" b="1" dirty="0" smtClean="0"/>
              <a:t>, </a:t>
            </a:r>
            <a:r>
              <a:rPr kumimoji="0" lang="en-US" b="1" i="1" dirty="0" smtClean="0"/>
              <a:t>p</a:t>
            </a:r>
            <a:r>
              <a:rPr kumimoji="0" lang="en-US" b="1" dirty="0" smtClean="0"/>
              <a:t>, </a:t>
            </a:r>
            <a:r>
              <a:rPr kumimoji="0" lang="en-US" b="1" i="1" dirty="0" smtClean="0"/>
              <a:t>r</a:t>
            </a:r>
            <a:r>
              <a:rPr kumimoji="0" lang="en-US" b="1" dirty="0" smtClean="0"/>
              <a:t>)   // </a:t>
            </a:r>
            <a:r>
              <a:rPr kumimoji="0" lang="en-US" sz="2000" dirty="0" smtClean="0"/>
              <a:t>sort </a:t>
            </a:r>
            <a:r>
              <a:rPr kumimoji="0" lang="en-US" sz="2000" i="1" dirty="0" smtClean="0"/>
              <a:t>A</a:t>
            </a:r>
            <a:r>
              <a:rPr kumimoji="0" lang="en-US" sz="2000" dirty="0" smtClean="0"/>
              <a:t>[</a:t>
            </a:r>
            <a:r>
              <a:rPr kumimoji="0" lang="en-US" sz="2000" i="1" dirty="0" err="1" smtClean="0"/>
              <a:t>p..r</a:t>
            </a:r>
            <a:r>
              <a:rPr kumimoji="0" lang="en-US" sz="2000" dirty="0" smtClean="0"/>
              <a:t>] by divide &amp; conquer</a:t>
            </a:r>
          </a:p>
          <a:p>
            <a:pPr>
              <a:buFontTx/>
              <a:buAutoNum type="arabicPlain"/>
            </a:pPr>
            <a:r>
              <a:rPr kumimoji="0" lang="en-US" b="1" dirty="0" smtClean="0"/>
              <a:t>if</a:t>
            </a:r>
            <a:r>
              <a:rPr kumimoji="0" lang="en-US" b="1" i="1" dirty="0" smtClean="0"/>
              <a:t> </a:t>
            </a:r>
            <a:r>
              <a:rPr kumimoji="0" lang="en-US" i="1" dirty="0" smtClean="0"/>
              <a:t>p</a:t>
            </a:r>
            <a:r>
              <a:rPr kumimoji="0" lang="en-US" dirty="0" smtClean="0"/>
              <a:t> &lt; </a:t>
            </a:r>
            <a:r>
              <a:rPr kumimoji="0" lang="en-US" i="1" dirty="0" smtClean="0"/>
              <a:t>r</a:t>
            </a:r>
          </a:p>
          <a:p>
            <a:pPr>
              <a:buFontTx/>
              <a:buAutoNum type="arabicPlain"/>
            </a:pPr>
            <a:r>
              <a:rPr kumimoji="0" lang="en-US" b="1" dirty="0" smtClean="0"/>
              <a:t>    then</a:t>
            </a:r>
            <a:r>
              <a:rPr kumimoji="0" lang="en-US" dirty="0" smtClean="0"/>
              <a:t> </a:t>
            </a:r>
            <a:r>
              <a:rPr kumimoji="0" lang="en-US" i="1" dirty="0" smtClean="0"/>
              <a:t>q = Partition (A, p</a:t>
            </a:r>
            <a:r>
              <a:rPr kumimoji="0" lang="en-US" i="1" dirty="0" smtClean="0"/>
              <a:t>, r</a:t>
            </a:r>
            <a:r>
              <a:rPr kumimoji="0" lang="en-US" i="1" dirty="0" smtClean="0"/>
              <a:t>)</a:t>
            </a:r>
            <a:endParaRPr kumimoji="0" lang="en-US" dirty="0" smtClean="0">
              <a:sym typeface="Symbol" panose="05050102010706020507" pitchFamily="18" charset="2"/>
            </a:endParaRPr>
          </a:p>
          <a:p>
            <a:pPr>
              <a:buFontTx/>
              <a:buAutoNum type="arabicPlain"/>
            </a:pPr>
            <a:r>
              <a:rPr kumimoji="0" lang="en-US" dirty="0" smtClean="0">
                <a:sym typeface="Symbol" panose="05050102010706020507" pitchFamily="18" charset="2"/>
              </a:rPr>
              <a:t>         </a:t>
            </a:r>
            <a:r>
              <a:rPr kumimoji="0" lang="en-US" dirty="0" err="1" smtClean="0">
                <a:sym typeface="Symbol" panose="05050102010706020507" pitchFamily="18" charset="2"/>
              </a:rPr>
              <a:t>Quick</a:t>
            </a:r>
            <a:r>
              <a:rPr kumimoji="0" lang="en-US" i="1" dirty="0" err="1" smtClean="0">
                <a:sym typeface="Symbol" panose="05050102010706020507" pitchFamily="18" charset="2"/>
              </a:rPr>
              <a:t>Sort</a:t>
            </a:r>
            <a:r>
              <a:rPr kumimoji="0" lang="en-US" dirty="0" smtClean="0">
                <a:sym typeface="Symbol" panose="05050102010706020507" pitchFamily="18" charset="2"/>
              </a:rPr>
              <a:t> (</a:t>
            </a:r>
            <a:r>
              <a:rPr kumimoji="0" lang="en-US" i="1" dirty="0" smtClean="0">
                <a:sym typeface="Symbol" panose="05050102010706020507" pitchFamily="18" charset="2"/>
              </a:rPr>
              <a:t>A</a:t>
            </a:r>
            <a:r>
              <a:rPr kumimoji="0" lang="en-US" dirty="0" smtClean="0">
                <a:sym typeface="Symbol" panose="05050102010706020507" pitchFamily="18" charset="2"/>
              </a:rPr>
              <a:t>, </a:t>
            </a:r>
            <a:r>
              <a:rPr kumimoji="0" lang="en-US" i="1" dirty="0" smtClean="0">
                <a:sym typeface="Symbol" panose="05050102010706020507" pitchFamily="18" charset="2"/>
              </a:rPr>
              <a:t>p</a:t>
            </a:r>
            <a:r>
              <a:rPr kumimoji="0" lang="en-US" dirty="0" smtClean="0">
                <a:sym typeface="Symbol" panose="05050102010706020507" pitchFamily="18" charset="2"/>
              </a:rPr>
              <a:t>, </a:t>
            </a:r>
            <a:r>
              <a:rPr kumimoji="0" lang="en-US" i="1" dirty="0" smtClean="0">
                <a:sym typeface="Symbol" panose="05050102010706020507" pitchFamily="18" charset="2"/>
              </a:rPr>
              <a:t>q-1</a:t>
            </a:r>
            <a:r>
              <a:rPr kumimoji="0" lang="en-US" dirty="0" smtClean="0">
                <a:sym typeface="Symbol" panose="05050102010706020507" pitchFamily="18" charset="2"/>
              </a:rPr>
              <a:t>)</a:t>
            </a:r>
          </a:p>
          <a:p>
            <a:pPr>
              <a:buFontTx/>
              <a:buAutoNum type="arabicPlain"/>
            </a:pPr>
            <a:r>
              <a:rPr kumimoji="0" lang="en-US" dirty="0" smtClean="0">
                <a:sym typeface="Symbol" panose="05050102010706020507" pitchFamily="18" charset="2"/>
              </a:rPr>
              <a:t>         </a:t>
            </a:r>
            <a:r>
              <a:rPr kumimoji="0" lang="en-US" dirty="0" err="1" smtClean="0">
                <a:sym typeface="Symbol" panose="05050102010706020507" pitchFamily="18" charset="2"/>
              </a:rPr>
              <a:t>Quick</a:t>
            </a:r>
            <a:r>
              <a:rPr kumimoji="0" lang="en-US" i="1" dirty="0" err="1" smtClean="0">
                <a:sym typeface="Symbol" panose="05050102010706020507" pitchFamily="18" charset="2"/>
              </a:rPr>
              <a:t>Sort</a:t>
            </a:r>
            <a:r>
              <a:rPr kumimoji="0" lang="en-US" dirty="0" smtClean="0">
                <a:sym typeface="Symbol" panose="05050102010706020507" pitchFamily="18" charset="2"/>
              </a:rPr>
              <a:t> (</a:t>
            </a:r>
            <a:r>
              <a:rPr kumimoji="0" lang="en-US" i="1" dirty="0" smtClean="0">
                <a:sym typeface="Symbol" panose="05050102010706020507" pitchFamily="18" charset="2"/>
              </a:rPr>
              <a:t>A</a:t>
            </a:r>
            <a:r>
              <a:rPr kumimoji="0" lang="en-US" dirty="0" smtClean="0">
                <a:sym typeface="Symbol" panose="05050102010706020507" pitchFamily="18" charset="2"/>
              </a:rPr>
              <a:t>, </a:t>
            </a:r>
            <a:r>
              <a:rPr kumimoji="0" lang="en-US" i="1" dirty="0" smtClean="0">
                <a:sym typeface="Symbol" panose="05050102010706020507" pitchFamily="18" charset="2"/>
              </a:rPr>
              <a:t>q</a:t>
            </a:r>
            <a:r>
              <a:rPr kumimoji="0" lang="en-US" dirty="0" smtClean="0">
                <a:sym typeface="Symbol" panose="05050102010706020507" pitchFamily="18" charset="2"/>
              </a:rPr>
              <a:t>+1, </a:t>
            </a:r>
            <a:r>
              <a:rPr kumimoji="0" lang="en-US" i="1" dirty="0" smtClean="0">
                <a:sym typeface="Symbol" panose="05050102010706020507" pitchFamily="18" charset="2"/>
              </a:rPr>
              <a:t>r</a:t>
            </a:r>
            <a:r>
              <a:rPr kumimoji="0" lang="en-US" dirty="0" smtClean="0">
                <a:sym typeface="Symbol" panose="05050102010706020507" pitchFamily="18" charset="2"/>
              </a:rPr>
              <a:t>)</a:t>
            </a:r>
          </a:p>
        </p:txBody>
      </p:sp>
      <p:sp>
        <p:nvSpPr>
          <p:cNvPr id="391175" name="Text Box 7"/>
          <p:cNvSpPr txBox="1">
            <a:spLocks noChangeArrowheads="1"/>
          </p:cNvSpPr>
          <p:nvPr/>
        </p:nvSpPr>
        <p:spPr bwMode="auto">
          <a:xfrm>
            <a:off x="2138363" y="5160963"/>
            <a:ext cx="321915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solidFill>
                  <a:srgbClr val="CC3300"/>
                </a:solidFill>
              </a:rPr>
              <a:t>Initial Call:</a:t>
            </a:r>
            <a:r>
              <a:rPr lang="en-US" dirty="0"/>
              <a:t> </a:t>
            </a:r>
            <a:r>
              <a:rPr lang="en-US" dirty="0" err="1" smtClean="0"/>
              <a:t>QuickSort</a:t>
            </a:r>
            <a:r>
              <a:rPr lang="en-US" dirty="0" smtClean="0"/>
              <a:t>(</a:t>
            </a:r>
            <a:r>
              <a:rPr lang="en-US" i="1" dirty="0" smtClean="0"/>
              <a:t>A</a:t>
            </a:r>
            <a:r>
              <a:rPr lang="en-US" dirty="0"/>
              <a:t>, 1, </a:t>
            </a:r>
            <a:r>
              <a:rPr lang="en-US" i="1" dirty="0"/>
              <a:t>n</a:t>
            </a:r>
            <a:r>
              <a:rPr lang="en-US" dirty="0"/>
              <a:t>)</a:t>
            </a:r>
          </a:p>
        </p:txBody>
      </p:sp>
      <p:sp>
        <p:nvSpPr>
          <p:cNvPr id="8" name="Footer Placeholder 3"/>
          <p:cNvSpPr>
            <a:spLocks noGrp="1"/>
          </p:cNvSpPr>
          <p:nvPr>
            <p:ph type="ftr" sz="quarter" idx="11"/>
          </p:nvPr>
        </p:nvSpPr>
        <p:spPr>
          <a:xfrm>
            <a:off x="9788578" y="193923"/>
            <a:ext cx="2225008" cy="495651"/>
          </a:xfrm>
        </p:spPr>
        <p:txBody>
          <a:bodyPr/>
          <a:lstStyle/>
          <a:p>
            <a:r>
              <a:rPr lang="en-US" dirty="0" smtClean="0"/>
              <a:t>Ref Book: Thomas </a:t>
            </a:r>
            <a:r>
              <a:rPr lang="en-US" dirty="0" err="1" smtClean="0"/>
              <a:t>Cormen</a:t>
            </a:r>
            <a:endParaRPr lang="en-US" dirty="0"/>
          </a:p>
        </p:txBody>
      </p:sp>
    </p:spTree>
    <p:extLst>
      <p:ext uri="{BB962C8B-B14F-4D97-AF65-F5344CB8AC3E}">
        <p14:creationId xmlns:p14="http://schemas.microsoft.com/office/powerpoint/2010/main" val="1428476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a:xfrm>
            <a:off x="1524001" y="-179388"/>
            <a:ext cx="9142413" cy="914401"/>
          </a:xfrm>
        </p:spPr>
        <p:txBody>
          <a:bodyPr/>
          <a:lstStyle/>
          <a:p>
            <a:pPr algn="ctr"/>
            <a:r>
              <a:rPr lang="en-US" dirty="0">
                <a:solidFill>
                  <a:schemeClr val="tx1"/>
                </a:solidFill>
                <a:latin typeface="Times New Roman" panose="02020603050405020304" pitchFamily="18" charset="0"/>
                <a:cs typeface="Times New Roman" panose="02020603050405020304" pitchFamily="18" charset="0"/>
              </a:rPr>
              <a:t>Procedure </a:t>
            </a:r>
            <a:r>
              <a:rPr lang="en-US" dirty="0" smtClean="0">
                <a:solidFill>
                  <a:schemeClr val="tx1"/>
                </a:solidFill>
                <a:latin typeface="Times New Roman" panose="02020603050405020304" pitchFamily="18" charset="0"/>
                <a:cs typeface="Times New Roman" panose="02020603050405020304" pitchFamily="18" charset="0"/>
              </a:rPr>
              <a:t>Partitioning the array</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30083" name="Rectangle 3"/>
          <p:cNvSpPr>
            <a:spLocks noGrp="1" noChangeArrowheads="1"/>
          </p:cNvSpPr>
          <p:nvPr>
            <p:ph type="body" idx="1"/>
          </p:nvPr>
        </p:nvSpPr>
        <p:spPr>
          <a:xfrm>
            <a:off x="1707356" y="1408907"/>
            <a:ext cx="3854450" cy="3790157"/>
          </a:xfrm>
          <a:solidFill>
            <a:srgbClr val="CCECFF"/>
          </a:solidFill>
          <a:ln w="19050">
            <a:solidFill>
              <a:schemeClr val="tx1"/>
            </a:solidFill>
            <a:miter lim="800000"/>
            <a:headEnd/>
            <a:tailEnd/>
          </a:ln>
        </p:spPr>
        <p:txBody>
          <a:bodyPr>
            <a:noAutofit/>
          </a:bodyPr>
          <a:lstStyle/>
          <a:p>
            <a:pPr marL="902208" lvl="1" indent="-609600">
              <a:buNone/>
            </a:pPr>
            <a:r>
              <a:rPr lang="en-US" sz="2000" b="1" dirty="0" smtClean="0">
                <a:solidFill>
                  <a:srgbClr val="FF3300"/>
                </a:solidFill>
                <a:latin typeface="Times New Roman" panose="02020603050405020304" pitchFamily="18" charset="0"/>
                <a:cs typeface="Times New Roman" panose="02020603050405020304" pitchFamily="18" charset="0"/>
              </a:rPr>
              <a:t>Partition(</a:t>
            </a:r>
            <a:r>
              <a:rPr lang="en-US" sz="2000" b="1" i="1" dirty="0" smtClean="0">
                <a:solidFill>
                  <a:srgbClr val="FF3300"/>
                </a:solidFill>
                <a:latin typeface="Times New Roman" panose="02020603050405020304" pitchFamily="18" charset="0"/>
                <a:cs typeface="Times New Roman" panose="02020603050405020304" pitchFamily="18" charset="0"/>
              </a:rPr>
              <a:t>A</a:t>
            </a:r>
            <a:r>
              <a:rPr lang="en-US" sz="2000" b="1" dirty="0">
                <a:solidFill>
                  <a:srgbClr val="FF3300"/>
                </a:solidFill>
                <a:latin typeface="Times New Roman" panose="02020603050405020304" pitchFamily="18" charset="0"/>
                <a:cs typeface="Times New Roman" panose="02020603050405020304" pitchFamily="18" charset="0"/>
              </a:rPr>
              <a:t>, </a:t>
            </a:r>
            <a:r>
              <a:rPr lang="en-US" sz="2000" b="1" i="1" dirty="0" smtClean="0">
                <a:solidFill>
                  <a:srgbClr val="FF3300"/>
                </a:solidFill>
                <a:latin typeface="Times New Roman" panose="02020603050405020304" pitchFamily="18" charset="0"/>
                <a:cs typeface="Times New Roman" panose="02020603050405020304" pitchFamily="18" charset="0"/>
              </a:rPr>
              <a:t>p</a:t>
            </a:r>
            <a:r>
              <a:rPr lang="en-US" sz="2000" b="1" dirty="0" smtClean="0">
                <a:solidFill>
                  <a:srgbClr val="FF3300"/>
                </a:solidFill>
                <a:latin typeface="Times New Roman" panose="02020603050405020304" pitchFamily="18" charset="0"/>
                <a:cs typeface="Times New Roman" panose="02020603050405020304" pitchFamily="18" charset="0"/>
              </a:rPr>
              <a:t>, </a:t>
            </a:r>
            <a:r>
              <a:rPr lang="en-US" sz="2000" b="1" i="1" dirty="0">
                <a:solidFill>
                  <a:srgbClr val="FF3300"/>
                </a:solidFill>
                <a:latin typeface="Times New Roman" panose="02020603050405020304" pitchFamily="18" charset="0"/>
                <a:cs typeface="Times New Roman" panose="02020603050405020304" pitchFamily="18" charset="0"/>
              </a:rPr>
              <a:t>r</a:t>
            </a:r>
            <a:r>
              <a:rPr lang="en-US" sz="2000" b="1" dirty="0">
                <a:solidFill>
                  <a:srgbClr val="FF3300"/>
                </a:solidFill>
                <a:latin typeface="Times New Roman" panose="02020603050405020304" pitchFamily="18" charset="0"/>
                <a:cs typeface="Times New Roman" panose="02020603050405020304" pitchFamily="18" charset="0"/>
              </a:rPr>
              <a:t>)</a:t>
            </a:r>
          </a:p>
          <a:p>
            <a:pPr marL="902208" lvl="1" indent="-609600">
              <a:buNone/>
            </a:pPr>
            <a:r>
              <a:rPr lang="en-US" sz="2000" dirty="0" smtClean="0">
                <a:latin typeface="Times New Roman" panose="02020603050405020304" pitchFamily="18" charset="0"/>
                <a:cs typeface="Times New Roman" panose="02020603050405020304" pitchFamily="18" charset="0"/>
              </a:rPr>
              <a:t>1  x</a:t>
            </a:r>
            <a:r>
              <a:rPr lang="en-US" sz="2000" i="1" dirty="0" smtClean="0">
                <a:latin typeface="Times New Roman" panose="02020603050405020304" pitchFamily="18" charset="0"/>
                <a:cs typeface="Times New Roman" panose="02020603050405020304" pitchFamily="18" charset="0"/>
              </a:rPr>
              <a:t> = A[r]</a:t>
            </a:r>
            <a:endParaRPr lang="en-US" sz="2000" dirty="0" smtClean="0">
              <a:latin typeface="Times New Roman" panose="02020603050405020304" pitchFamily="18" charset="0"/>
              <a:cs typeface="Times New Roman" panose="02020603050405020304" pitchFamily="18" charset="0"/>
            </a:endParaRPr>
          </a:p>
          <a:p>
            <a:pPr marL="902208" lvl="1" indent="-609600">
              <a:buNone/>
            </a:pPr>
            <a:r>
              <a:rPr lang="en-US" sz="2000" dirty="0" smtClean="0">
                <a:latin typeface="Times New Roman" panose="02020603050405020304" pitchFamily="18" charset="0"/>
                <a:cs typeface="Times New Roman" panose="02020603050405020304" pitchFamily="18" charset="0"/>
              </a:rPr>
              <a:t>2  </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 p - 1</a:t>
            </a:r>
            <a:endParaRPr lang="en-US" sz="2000" b="1" i="1"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endParaRPr>
          </a:p>
          <a:p>
            <a:pPr marL="902208" lvl="1" indent="-609600">
              <a:buFont typeface="Wingdings" panose="05000000000000000000" pitchFamily="2" charset="2"/>
              <a:buAutoNum type="arabicPlain" startAt="3"/>
            </a:pPr>
            <a:r>
              <a:rPr lang="en-US" sz="2000" b="1" dirty="0" smtClean="0">
                <a:solidFill>
                  <a:schemeClr val="hlink"/>
                </a:solidFill>
                <a:latin typeface="Times New Roman" panose="02020603050405020304" pitchFamily="18" charset="0"/>
                <a:cs typeface="Times New Roman" panose="02020603050405020304" pitchFamily="18" charset="0"/>
              </a:rPr>
              <a:t>for</a:t>
            </a:r>
            <a:r>
              <a:rPr lang="en-US" sz="2000" dirty="0" smtClean="0">
                <a:latin typeface="Times New Roman" panose="02020603050405020304" pitchFamily="18" charset="0"/>
                <a:cs typeface="Times New Roman" panose="02020603050405020304" pitchFamily="18" charset="0"/>
              </a:rPr>
              <a:t> j</a:t>
            </a:r>
            <a:r>
              <a:rPr lang="en-US" sz="2000" i="1" dirty="0" smtClean="0">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sz="2000" dirty="0" smtClean="0">
                <a:latin typeface="Times New Roman" panose="02020603050405020304" pitchFamily="18" charset="0"/>
                <a:cs typeface="Times New Roman" panose="02020603050405020304" pitchFamily="18" charset="0"/>
              </a:rPr>
              <a:t> p </a:t>
            </a:r>
            <a:r>
              <a:rPr lang="en-US" sz="2000" b="1" dirty="0" smtClean="0">
                <a:solidFill>
                  <a:schemeClr val="hlink"/>
                </a:solidFill>
                <a:latin typeface="Times New Roman" panose="02020603050405020304" pitchFamily="18" charset="0"/>
                <a:cs typeface="Times New Roman" panose="02020603050405020304" pitchFamily="18" charset="0"/>
              </a:rPr>
              <a:t>to</a:t>
            </a:r>
            <a:r>
              <a:rPr lang="en-US" sz="2000" dirty="0" smtClean="0">
                <a:latin typeface="Times New Roman" panose="02020603050405020304" pitchFamily="18" charset="0"/>
                <a:cs typeface="Times New Roman" panose="02020603050405020304" pitchFamily="18" charset="0"/>
              </a:rPr>
              <a:t> r-1 </a:t>
            </a:r>
          </a:p>
          <a:p>
            <a:pPr marL="902208" lvl="1" indent="-609600">
              <a:buFont typeface="Wingdings" panose="05000000000000000000" pitchFamily="2" charset="2"/>
              <a:buAutoNum type="arabicPlain" startAt="3"/>
            </a:pPr>
            <a:r>
              <a:rPr lang="en-US" sz="2000" dirty="0" smtClean="0">
                <a:latin typeface="Times New Roman" panose="02020603050405020304" pitchFamily="18" charset="0"/>
                <a:cs typeface="Times New Roman" panose="02020603050405020304" pitchFamily="18" charset="0"/>
              </a:rPr>
              <a:t>    if A[j] </a:t>
            </a:r>
            <a:r>
              <a:rPr lang="en-US" sz="2000"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 x</a:t>
            </a:r>
          </a:p>
          <a:p>
            <a:pPr marL="902208" lvl="1" indent="-609600">
              <a:buFont typeface="Wingdings" panose="05000000000000000000" pitchFamily="2" charset="2"/>
              <a:buAutoNum type="arabicPlain" startAt="3"/>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+1 </a:t>
            </a:r>
          </a:p>
          <a:p>
            <a:pPr marL="902208" lvl="1" indent="-609600">
              <a:buFont typeface="Wingdings" panose="05000000000000000000" pitchFamily="2" charset="2"/>
              <a:buAutoNum type="arabicPlain" startAt="3"/>
            </a:pPr>
            <a:r>
              <a:rPr lang="en-US" sz="2000" dirty="0" smtClean="0">
                <a:latin typeface="Times New Roman" panose="02020603050405020304" pitchFamily="18" charset="0"/>
                <a:cs typeface="Times New Roman" panose="02020603050405020304" pitchFamily="18" charset="0"/>
              </a:rPr>
              <a:t>    exchange A[</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with A[j]</a:t>
            </a:r>
            <a:endParaRPr lang="en-US" sz="2000" i="1"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endParaRPr>
          </a:p>
          <a:p>
            <a:pPr marL="902208" lvl="1" indent="-609600">
              <a:buFont typeface="Wingdings" panose="05000000000000000000" pitchFamily="2" charset="2"/>
              <a:buAutoNum type="arabicPlain" startAt="3"/>
            </a:pPr>
            <a:r>
              <a:rPr lang="en-US" sz="2000" dirty="0" smtClean="0">
                <a:latin typeface="Times New Roman" panose="02020603050405020304" pitchFamily="18" charset="0"/>
                <a:cs typeface="Times New Roman" panose="02020603050405020304" pitchFamily="18" charset="0"/>
              </a:rPr>
              <a:t>exchange A[</a:t>
            </a:r>
            <a:r>
              <a:rPr lang="en-US" sz="2000" dirty="0" err="1" smtClean="0">
                <a:latin typeface="Times New Roman" panose="02020603050405020304" pitchFamily="18" charset="0"/>
                <a:cs typeface="Times New Roman" panose="02020603050405020304" pitchFamily="18" charset="0"/>
              </a:rPr>
              <a:t>i</a:t>
            </a:r>
            <a:r>
              <a:rPr lang="en-US" sz="2000" dirty="0" smtClean="0">
                <a:latin typeface="Times New Roman" panose="02020603050405020304" pitchFamily="18" charset="0"/>
                <a:cs typeface="Times New Roman" panose="02020603050405020304" pitchFamily="18" charset="0"/>
              </a:rPr>
              <a:t>] with A[j]</a:t>
            </a:r>
            <a:endParaRPr lang="en-US" sz="2000"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endParaRPr>
          </a:p>
          <a:p>
            <a:pPr marL="902208" lvl="1" indent="-609600">
              <a:buFont typeface="Wingdings" panose="05000000000000000000" pitchFamily="2" charset="2"/>
              <a:buAutoNum type="arabicPlain" startAt="3"/>
            </a:pPr>
            <a:r>
              <a:rPr lang="en-US" sz="2000" i="1"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Return </a:t>
            </a:r>
            <a:r>
              <a:rPr lang="en-US" sz="2000" i="1" dirty="0" err="1"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i</a:t>
            </a:r>
            <a:r>
              <a:rPr lang="en-US" sz="2000" i="1"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rPr>
              <a:t> + 1</a:t>
            </a:r>
            <a:endParaRPr lang="en-US" sz="2000" dirty="0" smtClean="0">
              <a:solidFill>
                <a:schemeClr val="tx1"/>
              </a:solidFill>
              <a:latin typeface="Times New Roman" panose="02020603050405020304" pitchFamily="18" charset="0"/>
              <a:cs typeface="Times New Roman" panose="02020603050405020304" pitchFamily="18" charset="0"/>
              <a:sym typeface="Symbol" panose="05050102010706020507" pitchFamily="18" charset="2"/>
            </a:endParaRPr>
          </a:p>
          <a:p>
            <a:pPr marL="292608" lvl="1" indent="0">
              <a:buNone/>
            </a:pPr>
            <a:endParaRPr lang="en-US" sz="2000" b="1" i="1" dirty="0" smtClean="0">
              <a:latin typeface="Times New Roman" panose="02020603050405020304" pitchFamily="18" charset="0"/>
              <a:cs typeface="Times New Roman" panose="02020603050405020304" pitchFamily="18" charset="0"/>
            </a:endParaRPr>
          </a:p>
          <a:p>
            <a:pPr marL="902208" lvl="1" indent="-609600">
              <a:buNone/>
            </a:pP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430090" name="Text Box 10"/>
          <p:cNvSpPr txBox="1">
            <a:spLocks noChangeArrowheads="1"/>
          </p:cNvSpPr>
          <p:nvPr/>
        </p:nvSpPr>
        <p:spPr bwMode="auto">
          <a:xfrm>
            <a:off x="6589713" y="1131888"/>
            <a:ext cx="3395662"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t>Input: </a:t>
            </a:r>
            <a:r>
              <a:rPr lang="en-US" dirty="0">
                <a:sym typeface="Symbol" panose="05050102010706020507" pitchFamily="18" charset="2"/>
              </a:rPr>
              <a:t>Array containing sorted </a:t>
            </a:r>
            <a:r>
              <a:rPr lang="en-US" dirty="0" err="1">
                <a:sym typeface="Symbol" panose="05050102010706020507" pitchFamily="18" charset="2"/>
              </a:rPr>
              <a:t>subarrays</a:t>
            </a:r>
            <a:r>
              <a:rPr lang="en-US" dirty="0">
                <a:sym typeface="Symbol" panose="05050102010706020507" pitchFamily="18" charset="2"/>
              </a:rPr>
              <a:t> </a:t>
            </a:r>
            <a:r>
              <a:rPr lang="en-US" i="1" dirty="0"/>
              <a:t>A</a:t>
            </a:r>
            <a:r>
              <a:rPr lang="en-US" dirty="0"/>
              <a:t>[</a:t>
            </a:r>
            <a:r>
              <a:rPr lang="en-US" i="1" dirty="0" err="1"/>
              <a:t>p..q</a:t>
            </a:r>
            <a:r>
              <a:rPr lang="en-US" dirty="0"/>
              <a:t>] and </a:t>
            </a:r>
            <a:r>
              <a:rPr lang="en-US" i="1" dirty="0"/>
              <a:t>A</a:t>
            </a:r>
            <a:r>
              <a:rPr lang="en-US" dirty="0"/>
              <a:t>[</a:t>
            </a:r>
            <a:r>
              <a:rPr lang="en-US" i="1" dirty="0"/>
              <a:t>q+1..r</a:t>
            </a:r>
            <a:r>
              <a:rPr lang="en-US" dirty="0"/>
              <a:t>].</a:t>
            </a:r>
          </a:p>
          <a:p>
            <a:pPr>
              <a:spcBef>
                <a:spcPct val="50000"/>
              </a:spcBef>
            </a:pPr>
            <a:r>
              <a:rPr lang="en-US" dirty="0"/>
              <a:t>Output: </a:t>
            </a:r>
            <a:r>
              <a:rPr lang="en-US" dirty="0" smtClean="0"/>
              <a:t>sorted </a:t>
            </a:r>
            <a:r>
              <a:rPr lang="en-US" dirty="0" err="1"/>
              <a:t>subarray</a:t>
            </a:r>
            <a:r>
              <a:rPr lang="en-US" dirty="0"/>
              <a:t> in </a:t>
            </a:r>
            <a:r>
              <a:rPr lang="en-US" i="1" dirty="0"/>
              <a:t>A</a:t>
            </a:r>
            <a:r>
              <a:rPr lang="en-US" dirty="0"/>
              <a:t>[</a:t>
            </a:r>
            <a:r>
              <a:rPr lang="en-US" i="1" dirty="0" err="1"/>
              <a:t>p..r</a:t>
            </a:r>
            <a:r>
              <a:rPr lang="en-US" dirty="0"/>
              <a:t>].</a:t>
            </a:r>
          </a:p>
        </p:txBody>
      </p:sp>
      <p:sp>
        <p:nvSpPr>
          <p:cNvPr id="11" name="Footer Placeholder 3"/>
          <p:cNvSpPr>
            <a:spLocks noGrp="1"/>
          </p:cNvSpPr>
          <p:nvPr>
            <p:ph type="ftr" sz="quarter" idx="11"/>
          </p:nvPr>
        </p:nvSpPr>
        <p:spPr>
          <a:xfrm>
            <a:off x="9842834" y="349815"/>
            <a:ext cx="2225008" cy="495651"/>
          </a:xfrm>
        </p:spPr>
        <p:txBody>
          <a:bodyPr/>
          <a:lstStyle/>
          <a:p>
            <a:r>
              <a:rPr lang="en-US" dirty="0" smtClean="0">
                <a:solidFill>
                  <a:srgbClr val="C00000"/>
                </a:solidFill>
              </a:rPr>
              <a:t>Ref Book: Thomas </a:t>
            </a:r>
            <a:r>
              <a:rPr lang="en-US" dirty="0" err="1" smtClean="0">
                <a:solidFill>
                  <a:srgbClr val="C00000"/>
                </a:solidFill>
              </a:rPr>
              <a:t>Cormen</a:t>
            </a:r>
            <a:endParaRPr lang="en-US" dirty="0">
              <a:solidFill>
                <a:srgbClr val="C00000"/>
              </a:solidFill>
            </a:endParaRPr>
          </a:p>
        </p:txBody>
      </p:sp>
    </p:spTree>
    <p:extLst>
      <p:ext uri="{BB962C8B-B14F-4D97-AF65-F5344CB8AC3E}">
        <p14:creationId xmlns:p14="http://schemas.microsoft.com/office/powerpoint/2010/main" val="19015010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The steps of </a:t>
            </a:r>
            <a:r>
              <a:rPr lang="en-US" dirty="0" err="1">
                <a:solidFill>
                  <a:schemeClr val="tx1"/>
                </a:solidFill>
                <a:latin typeface="Times New Roman" panose="02020603050405020304" pitchFamily="18" charset="0"/>
                <a:cs typeface="Times New Roman" panose="02020603050405020304" pitchFamily="18" charset="0"/>
              </a:rPr>
              <a:t>QuickSort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p:txBody>
          <a:bodyPr/>
          <a:lstStyle/>
          <a:p>
            <a:endParaRPr lang="en-US" dirty="0"/>
          </a:p>
        </p:txBody>
      </p:sp>
      <p:sp>
        <p:nvSpPr>
          <p:cNvPr id="74755" name="Oval 3"/>
          <p:cNvSpPr>
            <a:spLocks noChangeArrowheads="1"/>
          </p:cNvSpPr>
          <p:nvPr/>
        </p:nvSpPr>
        <p:spPr bwMode="auto">
          <a:xfrm>
            <a:off x="2971800" y="1905000"/>
            <a:ext cx="4724400" cy="9906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56" name="Text Box 4"/>
          <p:cNvSpPr txBox="1">
            <a:spLocks noChangeArrowheads="1"/>
          </p:cNvSpPr>
          <p:nvPr/>
        </p:nvSpPr>
        <p:spPr bwMode="auto">
          <a:xfrm>
            <a:off x="3276600" y="2209800"/>
            <a:ext cx="3683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13</a:t>
            </a:r>
          </a:p>
        </p:txBody>
      </p:sp>
      <p:sp>
        <p:nvSpPr>
          <p:cNvPr id="74757" name="Text Box 5"/>
          <p:cNvSpPr txBox="1">
            <a:spLocks noChangeArrowheads="1"/>
          </p:cNvSpPr>
          <p:nvPr/>
        </p:nvSpPr>
        <p:spPr bwMode="auto">
          <a:xfrm>
            <a:off x="3886200" y="2057400"/>
            <a:ext cx="3683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81</a:t>
            </a:r>
          </a:p>
        </p:txBody>
      </p:sp>
      <p:sp>
        <p:nvSpPr>
          <p:cNvPr id="74758" name="Text Box 6"/>
          <p:cNvSpPr txBox="1">
            <a:spLocks noChangeArrowheads="1"/>
          </p:cNvSpPr>
          <p:nvPr/>
        </p:nvSpPr>
        <p:spPr bwMode="auto">
          <a:xfrm>
            <a:off x="4114800" y="2362200"/>
            <a:ext cx="3683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92</a:t>
            </a:r>
          </a:p>
        </p:txBody>
      </p:sp>
      <p:sp>
        <p:nvSpPr>
          <p:cNvPr id="74759" name="Text Box 7"/>
          <p:cNvSpPr txBox="1">
            <a:spLocks noChangeArrowheads="1"/>
          </p:cNvSpPr>
          <p:nvPr/>
        </p:nvSpPr>
        <p:spPr bwMode="auto">
          <a:xfrm>
            <a:off x="4648200" y="2133600"/>
            <a:ext cx="3683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43</a:t>
            </a:r>
          </a:p>
        </p:txBody>
      </p:sp>
      <p:sp>
        <p:nvSpPr>
          <p:cNvPr id="74760" name="Text Box 8"/>
          <p:cNvSpPr txBox="1">
            <a:spLocks noChangeArrowheads="1"/>
          </p:cNvSpPr>
          <p:nvPr/>
        </p:nvSpPr>
        <p:spPr bwMode="auto">
          <a:xfrm>
            <a:off x="5029200" y="2544764"/>
            <a:ext cx="3683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65</a:t>
            </a:r>
          </a:p>
        </p:txBody>
      </p:sp>
      <p:sp>
        <p:nvSpPr>
          <p:cNvPr id="74761" name="Text Box 9"/>
          <p:cNvSpPr txBox="1">
            <a:spLocks noChangeArrowheads="1"/>
          </p:cNvSpPr>
          <p:nvPr/>
        </p:nvSpPr>
        <p:spPr bwMode="auto">
          <a:xfrm>
            <a:off x="5257800" y="2057400"/>
            <a:ext cx="3683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31</a:t>
            </a:r>
          </a:p>
        </p:txBody>
      </p:sp>
      <p:sp>
        <p:nvSpPr>
          <p:cNvPr id="74762" name="Text Box 10"/>
          <p:cNvSpPr txBox="1">
            <a:spLocks noChangeArrowheads="1"/>
          </p:cNvSpPr>
          <p:nvPr/>
        </p:nvSpPr>
        <p:spPr bwMode="auto">
          <a:xfrm>
            <a:off x="5867400" y="2057400"/>
            <a:ext cx="3683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57</a:t>
            </a:r>
          </a:p>
        </p:txBody>
      </p:sp>
      <p:sp>
        <p:nvSpPr>
          <p:cNvPr id="74763" name="Text Box 11"/>
          <p:cNvSpPr txBox="1">
            <a:spLocks noChangeArrowheads="1"/>
          </p:cNvSpPr>
          <p:nvPr/>
        </p:nvSpPr>
        <p:spPr bwMode="auto">
          <a:xfrm>
            <a:off x="6172200" y="2514600"/>
            <a:ext cx="3683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26</a:t>
            </a:r>
          </a:p>
        </p:txBody>
      </p:sp>
      <p:sp>
        <p:nvSpPr>
          <p:cNvPr id="74764" name="Text Box 12"/>
          <p:cNvSpPr txBox="1">
            <a:spLocks noChangeArrowheads="1"/>
          </p:cNvSpPr>
          <p:nvPr/>
        </p:nvSpPr>
        <p:spPr bwMode="auto">
          <a:xfrm>
            <a:off x="6553200" y="2209800"/>
            <a:ext cx="3683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75</a:t>
            </a:r>
          </a:p>
        </p:txBody>
      </p:sp>
      <p:sp>
        <p:nvSpPr>
          <p:cNvPr id="74765" name="Text Box 13"/>
          <p:cNvSpPr txBox="1">
            <a:spLocks noChangeArrowheads="1"/>
          </p:cNvSpPr>
          <p:nvPr/>
        </p:nvSpPr>
        <p:spPr bwMode="auto">
          <a:xfrm>
            <a:off x="7086601" y="2362200"/>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0</a:t>
            </a:r>
          </a:p>
        </p:txBody>
      </p:sp>
      <p:sp>
        <p:nvSpPr>
          <p:cNvPr id="74766" name="Oval 14"/>
          <p:cNvSpPr>
            <a:spLocks noChangeArrowheads="1"/>
          </p:cNvSpPr>
          <p:nvPr/>
        </p:nvSpPr>
        <p:spPr bwMode="auto">
          <a:xfrm>
            <a:off x="5024439" y="2513014"/>
            <a:ext cx="384175" cy="301625"/>
          </a:xfrm>
          <a:prstGeom prst="ellipse">
            <a:avLst/>
          </a:prstGeom>
          <a:noFill/>
          <a:ln w="1905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67" name="Text Box 15"/>
          <p:cNvSpPr txBox="1">
            <a:spLocks noChangeArrowheads="1"/>
          </p:cNvSpPr>
          <p:nvPr/>
        </p:nvSpPr>
        <p:spPr bwMode="auto">
          <a:xfrm>
            <a:off x="2590801" y="1905000"/>
            <a:ext cx="35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2400" b="1">
                <a:latin typeface="Times New Roman" panose="02020603050405020304" pitchFamily="18" charset="0"/>
              </a:rPr>
              <a:t>S</a:t>
            </a:r>
          </a:p>
        </p:txBody>
      </p:sp>
      <p:sp>
        <p:nvSpPr>
          <p:cNvPr id="74768" name="Text Box 16"/>
          <p:cNvSpPr txBox="1">
            <a:spLocks noChangeArrowheads="1"/>
          </p:cNvSpPr>
          <p:nvPr/>
        </p:nvSpPr>
        <p:spPr bwMode="auto">
          <a:xfrm>
            <a:off x="8458201" y="1949450"/>
            <a:ext cx="161131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dirty="0">
                <a:latin typeface="Times New Roman" panose="02020603050405020304" pitchFamily="18" charset="0"/>
              </a:rPr>
              <a:t>select pivot value</a:t>
            </a:r>
          </a:p>
        </p:txBody>
      </p:sp>
      <p:sp>
        <p:nvSpPr>
          <p:cNvPr id="74769" name="Oval 17"/>
          <p:cNvSpPr>
            <a:spLocks noChangeArrowheads="1"/>
          </p:cNvSpPr>
          <p:nvPr/>
        </p:nvSpPr>
        <p:spPr bwMode="auto">
          <a:xfrm>
            <a:off x="3048000" y="3200400"/>
            <a:ext cx="1981200" cy="8382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70" name="Text Box 18"/>
          <p:cNvSpPr txBox="1">
            <a:spLocks noChangeArrowheads="1"/>
          </p:cNvSpPr>
          <p:nvPr/>
        </p:nvSpPr>
        <p:spPr bwMode="auto">
          <a:xfrm>
            <a:off x="3124200" y="3505200"/>
            <a:ext cx="3683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13</a:t>
            </a:r>
          </a:p>
        </p:txBody>
      </p:sp>
      <p:sp>
        <p:nvSpPr>
          <p:cNvPr id="74771" name="Text Box 19"/>
          <p:cNvSpPr txBox="1">
            <a:spLocks noChangeArrowheads="1"/>
          </p:cNvSpPr>
          <p:nvPr/>
        </p:nvSpPr>
        <p:spPr bwMode="auto">
          <a:xfrm>
            <a:off x="7391400" y="3581400"/>
            <a:ext cx="3683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81</a:t>
            </a:r>
          </a:p>
        </p:txBody>
      </p:sp>
      <p:sp>
        <p:nvSpPr>
          <p:cNvPr id="74772" name="Text Box 20"/>
          <p:cNvSpPr txBox="1">
            <a:spLocks noChangeArrowheads="1"/>
          </p:cNvSpPr>
          <p:nvPr/>
        </p:nvSpPr>
        <p:spPr bwMode="auto">
          <a:xfrm>
            <a:off x="6400800" y="3657600"/>
            <a:ext cx="3683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92</a:t>
            </a:r>
          </a:p>
        </p:txBody>
      </p:sp>
      <p:sp>
        <p:nvSpPr>
          <p:cNvPr id="74773" name="Text Box 21"/>
          <p:cNvSpPr txBox="1">
            <a:spLocks noChangeArrowheads="1"/>
          </p:cNvSpPr>
          <p:nvPr/>
        </p:nvSpPr>
        <p:spPr bwMode="auto">
          <a:xfrm>
            <a:off x="3886200" y="3429000"/>
            <a:ext cx="3683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43</a:t>
            </a:r>
          </a:p>
        </p:txBody>
      </p:sp>
      <p:sp>
        <p:nvSpPr>
          <p:cNvPr id="74774" name="Text Box 22"/>
          <p:cNvSpPr txBox="1">
            <a:spLocks noChangeArrowheads="1"/>
          </p:cNvSpPr>
          <p:nvPr/>
        </p:nvSpPr>
        <p:spPr bwMode="auto">
          <a:xfrm>
            <a:off x="5414963" y="3460750"/>
            <a:ext cx="3683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65</a:t>
            </a:r>
          </a:p>
        </p:txBody>
      </p:sp>
      <p:sp>
        <p:nvSpPr>
          <p:cNvPr id="74775" name="Text Box 23"/>
          <p:cNvSpPr txBox="1">
            <a:spLocks noChangeArrowheads="1"/>
          </p:cNvSpPr>
          <p:nvPr/>
        </p:nvSpPr>
        <p:spPr bwMode="auto">
          <a:xfrm>
            <a:off x="4419600" y="3352800"/>
            <a:ext cx="3683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31</a:t>
            </a:r>
          </a:p>
        </p:txBody>
      </p:sp>
      <p:sp>
        <p:nvSpPr>
          <p:cNvPr id="74776" name="Text Box 24"/>
          <p:cNvSpPr txBox="1">
            <a:spLocks noChangeArrowheads="1"/>
          </p:cNvSpPr>
          <p:nvPr/>
        </p:nvSpPr>
        <p:spPr bwMode="auto">
          <a:xfrm>
            <a:off x="4191000" y="3733800"/>
            <a:ext cx="3683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57</a:t>
            </a:r>
          </a:p>
        </p:txBody>
      </p:sp>
      <p:sp>
        <p:nvSpPr>
          <p:cNvPr id="74777" name="Text Box 25"/>
          <p:cNvSpPr txBox="1">
            <a:spLocks noChangeArrowheads="1"/>
          </p:cNvSpPr>
          <p:nvPr/>
        </p:nvSpPr>
        <p:spPr bwMode="auto">
          <a:xfrm>
            <a:off x="3581400" y="3733800"/>
            <a:ext cx="3683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26</a:t>
            </a:r>
          </a:p>
        </p:txBody>
      </p:sp>
      <p:sp>
        <p:nvSpPr>
          <p:cNvPr id="74778" name="Text Box 26"/>
          <p:cNvSpPr txBox="1">
            <a:spLocks noChangeArrowheads="1"/>
          </p:cNvSpPr>
          <p:nvPr/>
        </p:nvSpPr>
        <p:spPr bwMode="auto">
          <a:xfrm>
            <a:off x="6934200" y="3352800"/>
            <a:ext cx="3683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75</a:t>
            </a:r>
          </a:p>
        </p:txBody>
      </p:sp>
      <p:sp>
        <p:nvSpPr>
          <p:cNvPr id="74779" name="Text Box 27"/>
          <p:cNvSpPr txBox="1">
            <a:spLocks noChangeArrowheads="1"/>
          </p:cNvSpPr>
          <p:nvPr/>
        </p:nvSpPr>
        <p:spPr bwMode="auto">
          <a:xfrm>
            <a:off x="3581401" y="3276600"/>
            <a:ext cx="276225"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0</a:t>
            </a:r>
          </a:p>
        </p:txBody>
      </p:sp>
      <p:sp>
        <p:nvSpPr>
          <p:cNvPr id="74780" name="Oval 28"/>
          <p:cNvSpPr>
            <a:spLocks noChangeArrowheads="1"/>
          </p:cNvSpPr>
          <p:nvPr/>
        </p:nvSpPr>
        <p:spPr bwMode="auto">
          <a:xfrm>
            <a:off x="5410201" y="3429001"/>
            <a:ext cx="384175" cy="30162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81" name="Text Box 29"/>
          <p:cNvSpPr txBox="1">
            <a:spLocks noChangeArrowheads="1"/>
          </p:cNvSpPr>
          <p:nvPr/>
        </p:nvSpPr>
        <p:spPr bwMode="auto">
          <a:xfrm>
            <a:off x="2743201" y="3048000"/>
            <a:ext cx="4556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2400" b="1">
                <a:latin typeface="Times New Roman" panose="02020603050405020304" pitchFamily="18" charset="0"/>
              </a:rPr>
              <a:t>S</a:t>
            </a:r>
            <a:r>
              <a:rPr lang="en-US" sz="2400" baseline="-25000">
                <a:latin typeface="Times New Roman" panose="02020603050405020304" pitchFamily="18" charset="0"/>
              </a:rPr>
              <a:t>1</a:t>
            </a:r>
            <a:endParaRPr lang="en-US" sz="2400" b="1">
              <a:latin typeface="Times New Roman" panose="02020603050405020304" pitchFamily="18" charset="0"/>
            </a:endParaRPr>
          </a:p>
        </p:txBody>
      </p:sp>
      <p:sp>
        <p:nvSpPr>
          <p:cNvPr id="74782" name="Oval 30"/>
          <p:cNvSpPr>
            <a:spLocks noChangeArrowheads="1"/>
          </p:cNvSpPr>
          <p:nvPr/>
        </p:nvSpPr>
        <p:spPr bwMode="auto">
          <a:xfrm>
            <a:off x="6096000" y="3276600"/>
            <a:ext cx="1981200" cy="838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83" name="Text Box 31"/>
          <p:cNvSpPr txBox="1">
            <a:spLocks noChangeArrowheads="1"/>
          </p:cNvSpPr>
          <p:nvPr/>
        </p:nvSpPr>
        <p:spPr bwMode="auto">
          <a:xfrm>
            <a:off x="5867401" y="3048000"/>
            <a:ext cx="4556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2400" b="1">
                <a:latin typeface="Times New Roman" panose="02020603050405020304" pitchFamily="18" charset="0"/>
              </a:rPr>
              <a:t>S</a:t>
            </a:r>
            <a:r>
              <a:rPr lang="en-US" sz="2400" baseline="-25000">
                <a:latin typeface="Times New Roman" panose="02020603050405020304" pitchFamily="18" charset="0"/>
              </a:rPr>
              <a:t>2</a:t>
            </a:r>
            <a:endParaRPr lang="en-US" sz="2400" b="1">
              <a:latin typeface="Times New Roman" panose="02020603050405020304" pitchFamily="18" charset="0"/>
            </a:endParaRPr>
          </a:p>
        </p:txBody>
      </p:sp>
      <p:sp>
        <p:nvSpPr>
          <p:cNvPr id="74784" name="Text Box 32"/>
          <p:cNvSpPr txBox="1">
            <a:spLocks noChangeArrowheads="1"/>
          </p:cNvSpPr>
          <p:nvPr/>
        </p:nvSpPr>
        <p:spPr bwMode="auto">
          <a:xfrm>
            <a:off x="8485188" y="3092450"/>
            <a:ext cx="10398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a:latin typeface="Times New Roman" panose="02020603050405020304" pitchFamily="18" charset="0"/>
              </a:rPr>
              <a:t>partition </a:t>
            </a:r>
            <a:r>
              <a:rPr lang="en-US" sz="1600" b="1">
                <a:latin typeface="Times New Roman" panose="02020603050405020304" pitchFamily="18" charset="0"/>
              </a:rPr>
              <a:t>S</a:t>
            </a:r>
          </a:p>
        </p:txBody>
      </p:sp>
      <p:sp>
        <p:nvSpPr>
          <p:cNvPr id="74785" name="Oval 33"/>
          <p:cNvSpPr>
            <a:spLocks noChangeArrowheads="1"/>
          </p:cNvSpPr>
          <p:nvPr/>
        </p:nvSpPr>
        <p:spPr bwMode="auto">
          <a:xfrm>
            <a:off x="2743200" y="4695825"/>
            <a:ext cx="2311400" cy="3810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86" name="Text Box 34"/>
          <p:cNvSpPr txBox="1">
            <a:spLocks noChangeArrowheads="1"/>
          </p:cNvSpPr>
          <p:nvPr/>
        </p:nvSpPr>
        <p:spPr bwMode="auto">
          <a:xfrm>
            <a:off x="3162300" y="4754564"/>
            <a:ext cx="3683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13</a:t>
            </a:r>
          </a:p>
        </p:txBody>
      </p:sp>
      <p:sp>
        <p:nvSpPr>
          <p:cNvPr id="74787" name="Text Box 35"/>
          <p:cNvSpPr txBox="1">
            <a:spLocks noChangeArrowheads="1"/>
          </p:cNvSpPr>
          <p:nvPr/>
        </p:nvSpPr>
        <p:spPr bwMode="auto">
          <a:xfrm>
            <a:off x="4076700" y="4754564"/>
            <a:ext cx="3683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43</a:t>
            </a:r>
          </a:p>
        </p:txBody>
      </p:sp>
      <p:sp>
        <p:nvSpPr>
          <p:cNvPr id="74788" name="Text Box 36"/>
          <p:cNvSpPr txBox="1">
            <a:spLocks noChangeArrowheads="1"/>
          </p:cNvSpPr>
          <p:nvPr/>
        </p:nvSpPr>
        <p:spPr bwMode="auto">
          <a:xfrm>
            <a:off x="3759200" y="4754564"/>
            <a:ext cx="3683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31</a:t>
            </a:r>
          </a:p>
        </p:txBody>
      </p:sp>
      <p:sp>
        <p:nvSpPr>
          <p:cNvPr id="74789" name="Text Box 37"/>
          <p:cNvSpPr txBox="1">
            <a:spLocks noChangeArrowheads="1"/>
          </p:cNvSpPr>
          <p:nvPr/>
        </p:nvSpPr>
        <p:spPr bwMode="auto">
          <a:xfrm>
            <a:off x="4381500" y="4754564"/>
            <a:ext cx="3683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57</a:t>
            </a:r>
          </a:p>
        </p:txBody>
      </p:sp>
      <p:sp>
        <p:nvSpPr>
          <p:cNvPr id="74790" name="Text Box 38"/>
          <p:cNvSpPr txBox="1">
            <a:spLocks noChangeArrowheads="1"/>
          </p:cNvSpPr>
          <p:nvPr/>
        </p:nvSpPr>
        <p:spPr bwMode="auto">
          <a:xfrm>
            <a:off x="3454400" y="4754564"/>
            <a:ext cx="3683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26</a:t>
            </a:r>
          </a:p>
        </p:txBody>
      </p:sp>
      <p:sp>
        <p:nvSpPr>
          <p:cNvPr id="74791" name="Text Box 39"/>
          <p:cNvSpPr txBox="1">
            <a:spLocks noChangeArrowheads="1"/>
          </p:cNvSpPr>
          <p:nvPr/>
        </p:nvSpPr>
        <p:spPr bwMode="auto">
          <a:xfrm>
            <a:off x="2949576" y="4754564"/>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0</a:t>
            </a:r>
          </a:p>
        </p:txBody>
      </p:sp>
      <p:sp>
        <p:nvSpPr>
          <p:cNvPr id="74792" name="Text Box 40"/>
          <p:cNvSpPr txBox="1">
            <a:spLocks noChangeArrowheads="1"/>
          </p:cNvSpPr>
          <p:nvPr/>
        </p:nvSpPr>
        <p:spPr bwMode="auto">
          <a:xfrm>
            <a:off x="2667001" y="4267200"/>
            <a:ext cx="4556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2400" b="1">
                <a:latin typeface="Times New Roman" panose="02020603050405020304" pitchFamily="18" charset="0"/>
              </a:rPr>
              <a:t>S</a:t>
            </a:r>
            <a:r>
              <a:rPr lang="en-US" sz="2400" baseline="-25000">
                <a:latin typeface="Times New Roman" panose="02020603050405020304" pitchFamily="18" charset="0"/>
              </a:rPr>
              <a:t>1</a:t>
            </a:r>
            <a:endParaRPr lang="en-US" sz="2400" b="1">
              <a:latin typeface="Times New Roman" panose="02020603050405020304" pitchFamily="18" charset="0"/>
            </a:endParaRPr>
          </a:p>
        </p:txBody>
      </p:sp>
      <p:sp>
        <p:nvSpPr>
          <p:cNvPr id="74793" name="Text Box 41"/>
          <p:cNvSpPr txBox="1">
            <a:spLocks noChangeArrowheads="1"/>
          </p:cNvSpPr>
          <p:nvPr/>
        </p:nvSpPr>
        <p:spPr bwMode="auto">
          <a:xfrm>
            <a:off x="6654800" y="4754564"/>
            <a:ext cx="3683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81</a:t>
            </a:r>
          </a:p>
        </p:txBody>
      </p:sp>
      <p:sp>
        <p:nvSpPr>
          <p:cNvPr id="74794" name="Text Box 42"/>
          <p:cNvSpPr txBox="1">
            <a:spLocks noChangeArrowheads="1"/>
          </p:cNvSpPr>
          <p:nvPr/>
        </p:nvSpPr>
        <p:spPr bwMode="auto">
          <a:xfrm>
            <a:off x="7035800" y="4754564"/>
            <a:ext cx="3683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92</a:t>
            </a:r>
          </a:p>
        </p:txBody>
      </p:sp>
      <p:sp>
        <p:nvSpPr>
          <p:cNvPr id="74795" name="Text Box 43"/>
          <p:cNvSpPr txBox="1">
            <a:spLocks noChangeArrowheads="1"/>
          </p:cNvSpPr>
          <p:nvPr/>
        </p:nvSpPr>
        <p:spPr bwMode="auto">
          <a:xfrm>
            <a:off x="6273800" y="4754564"/>
            <a:ext cx="3683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75</a:t>
            </a:r>
          </a:p>
        </p:txBody>
      </p:sp>
      <p:sp>
        <p:nvSpPr>
          <p:cNvPr id="74796" name="Oval 44"/>
          <p:cNvSpPr>
            <a:spLocks noChangeArrowheads="1"/>
          </p:cNvSpPr>
          <p:nvPr/>
        </p:nvSpPr>
        <p:spPr bwMode="auto">
          <a:xfrm>
            <a:off x="6045200" y="4648200"/>
            <a:ext cx="1600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97" name="Text Box 45"/>
          <p:cNvSpPr txBox="1">
            <a:spLocks noChangeArrowheads="1"/>
          </p:cNvSpPr>
          <p:nvPr/>
        </p:nvSpPr>
        <p:spPr bwMode="auto">
          <a:xfrm>
            <a:off x="5360988" y="4756150"/>
            <a:ext cx="3683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65</a:t>
            </a:r>
          </a:p>
        </p:txBody>
      </p:sp>
      <p:sp>
        <p:nvSpPr>
          <p:cNvPr id="74798" name="Oval 46"/>
          <p:cNvSpPr>
            <a:spLocks noChangeArrowheads="1"/>
          </p:cNvSpPr>
          <p:nvPr/>
        </p:nvSpPr>
        <p:spPr bwMode="auto">
          <a:xfrm>
            <a:off x="5356226" y="4724401"/>
            <a:ext cx="384175" cy="301625"/>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799" name="Text Box 47"/>
          <p:cNvSpPr txBox="1">
            <a:spLocks noChangeArrowheads="1"/>
          </p:cNvSpPr>
          <p:nvPr/>
        </p:nvSpPr>
        <p:spPr bwMode="auto">
          <a:xfrm>
            <a:off x="5867401" y="4267200"/>
            <a:ext cx="4556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2400" b="1">
                <a:latin typeface="Times New Roman" panose="02020603050405020304" pitchFamily="18" charset="0"/>
              </a:rPr>
              <a:t>S</a:t>
            </a:r>
            <a:r>
              <a:rPr lang="en-US" sz="2400" baseline="-25000">
                <a:latin typeface="Times New Roman" panose="02020603050405020304" pitchFamily="18" charset="0"/>
              </a:rPr>
              <a:t>2</a:t>
            </a:r>
            <a:endParaRPr lang="en-US" sz="2400" b="1">
              <a:latin typeface="Times New Roman" panose="02020603050405020304" pitchFamily="18" charset="0"/>
            </a:endParaRPr>
          </a:p>
        </p:txBody>
      </p:sp>
      <p:sp>
        <p:nvSpPr>
          <p:cNvPr id="74800" name="Text Box 48"/>
          <p:cNvSpPr txBox="1">
            <a:spLocks noChangeArrowheads="1"/>
          </p:cNvSpPr>
          <p:nvPr/>
        </p:nvSpPr>
        <p:spPr bwMode="auto">
          <a:xfrm>
            <a:off x="8458200" y="4144964"/>
            <a:ext cx="168433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a:latin typeface="Times New Roman" panose="02020603050405020304" pitchFamily="18" charset="0"/>
              </a:rPr>
              <a:t>QuickSort(S</a:t>
            </a:r>
            <a:r>
              <a:rPr lang="en-US" sz="1600" baseline="-25000">
                <a:latin typeface="Times New Roman" panose="02020603050405020304" pitchFamily="18" charset="0"/>
              </a:rPr>
              <a:t>1</a:t>
            </a:r>
            <a:r>
              <a:rPr lang="en-US" sz="1600">
                <a:latin typeface="Times New Roman" panose="02020603050405020304" pitchFamily="18" charset="0"/>
              </a:rPr>
              <a:t>) and</a:t>
            </a:r>
          </a:p>
          <a:p>
            <a:pPr algn="ctr"/>
            <a:r>
              <a:rPr lang="en-US" sz="1600">
                <a:latin typeface="Times New Roman" panose="02020603050405020304" pitchFamily="18" charset="0"/>
              </a:rPr>
              <a:t>QuickSort(S</a:t>
            </a:r>
            <a:r>
              <a:rPr lang="en-US" sz="1600" baseline="-25000">
                <a:latin typeface="Times New Roman" panose="02020603050405020304" pitchFamily="18" charset="0"/>
              </a:rPr>
              <a:t>2</a:t>
            </a:r>
            <a:r>
              <a:rPr lang="en-US" sz="1600">
                <a:latin typeface="Times New Roman" panose="02020603050405020304" pitchFamily="18" charset="0"/>
              </a:rPr>
              <a:t>)</a:t>
            </a:r>
          </a:p>
        </p:txBody>
      </p:sp>
      <p:sp>
        <p:nvSpPr>
          <p:cNvPr id="74801" name="Oval 49"/>
          <p:cNvSpPr>
            <a:spLocks noChangeArrowheads="1"/>
          </p:cNvSpPr>
          <p:nvPr/>
        </p:nvSpPr>
        <p:spPr bwMode="auto">
          <a:xfrm>
            <a:off x="3352800" y="5672138"/>
            <a:ext cx="3683000" cy="381000"/>
          </a:xfrm>
          <a:prstGeom prst="ellipse">
            <a:avLst/>
          </a:prstGeom>
          <a:solidFill>
            <a:srgbClr val="FF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02" name="Text Box 50"/>
          <p:cNvSpPr txBox="1">
            <a:spLocks noChangeArrowheads="1"/>
          </p:cNvSpPr>
          <p:nvPr/>
        </p:nvSpPr>
        <p:spPr bwMode="auto">
          <a:xfrm>
            <a:off x="3771900" y="5745164"/>
            <a:ext cx="3683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13</a:t>
            </a:r>
          </a:p>
        </p:txBody>
      </p:sp>
      <p:sp>
        <p:nvSpPr>
          <p:cNvPr id="74803" name="Text Box 51"/>
          <p:cNvSpPr txBox="1">
            <a:spLocks noChangeArrowheads="1"/>
          </p:cNvSpPr>
          <p:nvPr/>
        </p:nvSpPr>
        <p:spPr bwMode="auto">
          <a:xfrm>
            <a:off x="4686300" y="5745164"/>
            <a:ext cx="3683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43</a:t>
            </a:r>
          </a:p>
        </p:txBody>
      </p:sp>
      <p:sp>
        <p:nvSpPr>
          <p:cNvPr id="74804" name="Text Box 52"/>
          <p:cNvSpPr txBox="1">
            <a:spLocks noChangeArrowheads="1"/>
          </p:cNvSpPr>
          <p:nvPr/>
        </p:nvSpPr>
        <p:spPr bwMode="auto">
          <a:xfrm>
            <a:off x="4368800" y="5745164"/>
            <a:ext cx="3683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31</a:t>
            </a:r>
          </a:p>
        </p:txBody>
      </p:sp>
      <p:sp>
        <p:nvSpPr>
          <p:cNvPr id="74805" name="Text Box 53"/>
          <p:cNvSpPr txBox="1">
            <a:spLocks noChangeArrowheads="1"/>
          </p:cNvSpPr>
          <p:nvPr/>
        </p:nvSpPr>
        <p:spPr bwMode="auto">
          <a:xfrm>
            <a:off x="4991100" y="5745164"/>
            <a:ext cx="3683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57</a:t>
            </a:r>
          </a:p>
        </p:txBody>
      </p:sp>
      <p:sp>
        <p:nvSpPr>
          <p:cNvPr id="74806" name="Text Box 54"/>
          <p:cNvSpPr txBox="1">
            <a:spLocks noChangeArrowheads="1"/>
          </p:cNvSpPr>
          <p:nvPr/>
        </p:nvSpPr>
        <p:spPr bwMode="auto">
          <a:xfrm>
            <a:off x="4064000" y="5745164"/>
            <a:ext cx="3683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26</a:t>
            </a:r>
          </a:p>
        </p:txBody>
      </p:sp>
      <p:sp>
        <p:nvSpPr>
          <p:cNvPr id="74807" name="Text Box 55"/>
          <p:cNvSpPr txBox="1">
            <a:spLocks noChangeArrowheads="1"/>
          </p:cNvSpPr>
          <p:nvPr/>
        </p:nvSpPr>
        <p:spPr bwMode="auto">
          <a:xfrm>
            <a:off x="3559176" y="5745164"/>
            <a:ext cx="276225"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0</a:t>
            </a:r>
          </a:p>
        </p:txBody>
      </p:sp>
      <p:sp>
        <p:nvSpPr>
          <p:cNvPr id="74808" name="Text Box 56"/>
          <p:cNvSpPr txBox="1">
            <a:spLocks noChangeArrowheads="1"/>
          </p:cNvSpPr>
          <p:nvPr/>
        </p:nvSpPr>
        <p:spPr bwMode="auto">
          <a:xfrm>
            <a:off x="5359400" y="5745164"/>
            <a:ext cx="3683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65</a:t>
            </a:r>
          </a:p>
        </p:txBody>
      </p:sp>
      <p:sp>
        <p:nvSpPr>
          <p:cNvPr id="74809" name="Text Box 57"/>
          <p:cNvSpPr txBox="1">
            <a:spLocks noChangeArrowheads="1"/>
          </p:cNvSpPr>
          <p:nvPr/>
        </p:nvSpPr>
        <p:spPr bwMode="auto">
          <a:xfrm>
            <a:off x="6134100" y="5745164"/>
            <a:ext cx="3683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81</a:t>
            </a:r>
          </a:p>
        </p:txBody>
      </p:sp>
      <p:sp>
        <p:nvSpPr>
          <p:cNvPr id="74810" name="Text Box 58"/>
          <p:cNvSpPr txBox="1">
            <a:spLocks noChangeArrowheads="1"/>
          </p:cNvSpPr>
          <p:nvPr/>
        </p:nvSpPr>
        <p:spPr bwMode="auto">
          <a:xfrm>
            <a:off x="6515100" y="5745164"/>
            <a:ext cx="3683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92</a:t>
            </a:r>
          </a:p>
        </p:txBody>
      </p:sp>
      <p:sp>
        <p:nvSpPr>
          <p:cNvPr id="74811" name="Text Box 59"/>
          <p:cNvSpPr txBox="1">
            <a:spLocks noChangeArrowheads="1"/>
          </p:cNvSpPr>
          <p:nvPr/>
        </p:nvSpPr>
        <p:spPr bwMode="auto">
          <a:xfrm>
            <a:off x="5753100" y="5745164"/>
            <a:ext cx="3683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200" b="1">
                <a:latin typeface="Courier New" panose="02070309020205020404" pitchFamily="49" charset="0"/>
              </a:rPr>
              <a:t>75</a:t>
            </a:r>
          </a:p>
        </p:txBody>
      </p:sp>
      <p:sp>
        <p:nvSpPr>
          <p:cNvPr id="74812" name="Text Box 60"/>
          <p:cNvSpPr txBox="1">
            <a:spLocks noChangeArrowheads="1"/>
          </p:cNvSpPr>
          <p:nvPr/>
        </p:nvSpPr>
        <p:spPr bwMode="auto">
          <a:xfrm>
            <a:off x="2922588" y="5562600"/>
            <a:ext cx="354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2400" b="1">
                <a:latin typeface="Times New Roman" panose="02020603050405020304" pitchFamily="18" charset="0"/>
              </a:rPr>
              <a:t>S</a:t>
            </a:r>
          </a:p>
        </p:txBody>
      </p:sp>
      <p:sp>
        <p:nvSpPr>
          <p:cNvPr id="74813" name="Text Box 61"/>
          <p:cNvSpPr txBox="1">
            <a:spLocks noChangeArrowheads="1"/>
          </p:cNvSpPr>
          <p:nvPr/>
        </p:nvSpPr>
        <p:spPr bwMode="auto">
          <a:xfrm>
            <a:off x="8510588" y="5715000"/>
            <a:ext cx="165576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600">
                <a:latin typeface="Times New Roman" panose="02020603050405020304" pitchFamily="18" charset="0"/>
              </a:rPr>
              <a:t>Voila!  </a:t>
            </a:r>
            <a:r>
              <a:rPr lang="en-US" sz="1600" b="1">
                <a:latin typeface="Times New Roman" panose="02020603050405020304" pitchFamily="18" charset="0"/>
              </a:rPr>
              <a:t>S</a:t>
            </a:r>
            <a:r>
              <a:rPr lang="en-US" sz="1600">
                <a:latin typeface="Times New Roman" panose="02020603050405020304" pitchFamily="18" charset="0"/>
              </a:rPr>
              <a:t> is sorted</a:t>
            </a:r>
          </a:p>
        </p:txBody>
      </p:sp>
      <p:sp>
        <p:nvSpPr>
          <p:cNvPr id="74815" name="Freeform 63"/>
          <p:cNvSpPr>
            <a:spLocks/>
          </p:cNvSpPr>
          <p:nvPr/>
        </p:nvSpPr>
        <p:spPr bwMode="auto">
          <a:xfrm>
            <a:off x="5402264" y="2133601"/>
            <a:ext cx="2979737" cy="396875"/>
          </a:xfrm>
          <a:custGeom>
            <a:avLst/>
            <a:gdLst>
              <a:gd name="T0" fmla="*/ 1877 w 1877"/>
              <a:gd name="T1" fmla="*/ 0 h 250"/>
              <a:gd name="T2" fmla="*/ 600 w 1877"/>
              <a:gd name="T3" fmla="*/ 79 h 250"/>
              <a:gd name="T4" fmla="*/ 0 w 1877"/>
              <a:gd name="T5" fmla="*/ 250 h 250"/>
            </a:gdLst>
            <a:ahLst/>
            <a:cxnLst>
              <a:cxn ang="0">
                <a:pos x="T0" y="T1"/>
              </a:cxn>
              <a:cxn ang="0">
                <a:pos x="T2" y="T3"/>
              </a:cxn>
              <a:cxn ang="0">
                <a:pos x="T4" y="T5"/>
              </a:cxn>
            </a:cxnLst>
            <a:rect l="0" t="0" r="r" b="b"/>
            <a:pathLst>
              <a:path w="1877" h="250">
                <a:moveTo>
                  <a:pt x="1877" y="0"/>
                </a:moveTo>
                <a:cubicBezTo>
                  <a:pt x="1664" y="13"/>
                  <a:pt x="913" y="37"/>
                  <a:pt x="600" y="79"/>
                </a:cubicBezTo>
                <a:cubicBezTo>
                  <a:pt x="287" y="121"/>
                  <a:pt x="125" y="215"/>
                  <a:pt x="0" y="250"/>
                </a:cubicBezTo>
              </a:path>
            </a:pathLst>
          </a:custGeom>
          <a:noFill/>
          <a:ln w="19050" cap="flat" cmpd="sng">
            <a:solidFill>
              <a:srgbClr val="0000FF"/>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16" name="AutoShape 64"/>
          <p:cNvSpPr>
            <a:spLocks noChangeArrowheads="1"/>
          </p:cNvSpPr>
          <p:nvPr/>
        </p:nvSpPr>
        <p:spPr bwMode="auto">
          <a:xfrm>
            <a:off x="8991600" y="2438400"/>
            <a:ext cx="381000" cy="381000"/>
          </a:xfrm>
          <a:prstGeom prst="downArrow">
            <a:avLst>
              <a:gd name="adj1" fmla="val 50000"/>
              <a:gd name="adj2" fmla="val 35833"/>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17" name="AutoShape 65"/>
          <p:cNvSpPr>
            <a:spLocks noChangeArrowheads="1"/>
          </p:cNvSpPr>
          <p:nvPr/>
        </p:nvSpPr>
        <p:spPr bwMode="auto">
          <a:xfrm>
            <a:off x="8991600" y="3581400"/>
            <a:ext cx="381000" cy="381000"/>
          </a:xfrm>
          <a:prstGeom prst="downArrow">
            <a:avLst>
              <a:gd name="adj1" fmla="val 50000"/>
              <a:gd name="adj2" fmla="val 35833"/>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818" name="AutoShape 66"/>
          <p:cNvSpPr>
            <a:spLocks noChangeArrowheads="1"/>
          </p:cNvSpPr>
          <p:nvPr/>
        </p:nvSpPr>
        <p:spPr bwMode="auto">
          <a:xfrm>
            <a:off x="8991600" y="5105400"/>
            <a:ext cx="381000" cy="381000"/>
          </a:xfrm>
          <a:prstGeom prst="downArrow">
            <a:avLst>
              <a:gd name="adj1" fmla="val 50000"/>
              <a:gd name="adj2" fmla="val 35833"/>
            </a:avLst>
          </a:prstGeom>
          <a:noFill/>
          <a:ln w="9525">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Footer Placeholder 3"/>
          <p:cNvSpPr>
            <a:spLocks noGrp="1"/>
          </p:cNvSpPr>
          <p:nvPr>
            <p:ph type="ftr" sz="quarter" idx="11"/>
          </p:nvPr>
        </p:nvSpPr>
        <p:spPr/>
        <p:txBody>
          <a:bodyPr/>
          <a:lstStyle/>
          <a:p>
            <a:r>
              <a:rPr lang="en-US" dirty="0" smtClean="0">
                <a:solidFill>
                  <a:srgbClr val="C00000"/>
                </a:solidFill>
              </a:rPr>
              <a:t>Ref Book: </a:t>
            </a:r>
            <a:r>
              <a:rPr lang="en-US" dirty="0" smtClean="0">
                <a:solidFill>
                  <a:srgbClr val="C00000"/>
                </a:solidFill>
              </a:rPr>
              <a:t>Internet</a:t>
            </a:r>
            <a:endParaRPr lang="en-US" dirty="0">
              <a:solidFill>
                <a:srgbClr val="C00000"/>
              </a:solidFill>
            </a:endParaRPr>
          </a:p>
        </p:txBody>
      </p:sp>
    </p:spTree>
    <p:extLst>
      <p:ext uri="{BB962C8B-B14F-4D97-AF65-F5344CB8AC3E}">
        <p14:creationId xmlns:p14="http://schemas.microsoft.com/office/powerpoint/2010/main" val="6961155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a:r>
              <a:rPr lang="en-US" altLang="zh-CN" dirty="0">
                <a:latin typeface="Times New Roman" panose="02020603050405020304" pitchFamily="18" charset="0"/>
                <a:ea typeface="SimSun" panose="02010600030101010101" pitchFamily="2" charset="-122"/>
                <a:cs typeface="Times New Roman" panose="02020603050405020304" pitchFamily="18" charset="0"/>
              </a:rPr>
              <a:t>Quicksort Analysis</a:t>
            </a:r>
          </a:p>
        </p:txBody>
      </p:sp>
      <p:sp>
        <p:nvSpPr>
          <p:cNvPr id="30723" name="Rectangle 3"/>
          <p:cNvSpPr>
            <a:spLocks noGrp="1" noChangeArrowheads="1"/>
          </p:cNvSpPr>
          <p:nvPr>
            <p:ph idx="1"/>
          </p:nvPr>
        </p:nvSpPr>
        <p:spPr/>
        <p:txBody>
          <a:bodyPr>
            <a:normAutofit/>
          </a:bodyPr>
          <a:lstStyle/>
          <a:p>
            <a:r>
              <a:rPr lang="en-US" altLang="zh-CN" dirty="0">
                <a:latin typeface="Times New Roman" panose="02020603050405020304" pitchFamily="18" charset="0"/>
                <a:ea typeface="SimSun" panose="02010600030101010101" pitchFamily="2" charset="-122"/>
                <a:cs typeface="Times New Roman" panose="02020603050405020304" pitchFamily="18" charset="0"/>
              </a:rPr>
              <a:t>Assumptions:</a:t>
            </a:r>
          </a:p>
          <a:p>
            <a:pPr lvl="1"/>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A random pivot (no median-of-three partitioning)</a:t>
            </a:r>
          </a:p>
          <a:p>
            <a:pPr lvl="1"/>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No cutoff for small arrays</a:t>
            </a:r>
          </a:p>
          <a:p>
            <a:r>
              <a:rPr lang="en-US" altLang="zh-CN" dirty="0">
                <a:latin typeface="Times New Roman" panose="02020603050405020304" pitchFamily="18" charset="0"/>
                <a:ea typeface="SimSun" panose="02010600030101010101" pitchFamily="2" charset="-122"/>
                <a:cs typeface="Times New Roman" panose="02020603050405020304" pitchFamily="18" charset="0"/>
              </a:rPr>
              <a:t>Running time</a:t>
            </a:r>
          </a:p>
          <a:p>
            <a:pPr lvl="1"/>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pivot selection: constant time, i.e. O(1)</a:t>
            </a:r>
          </a:p>
          <a:p>
            <a:pPr lvl="1"/>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partitioning: linear time, i.e. O(N)</a:t>
            </a:r>
          </a:p>
          <a:p>
            <a:pPr lvl="1"/>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running time of the two recursive calls </a:t>
            </a:r>
          </a:p>
          <a:p>
            <a:r>
              <a:rPr lang="en-US" altLang="zh-CN" dirty="0">
                <a:latin typeface="Times New Roman" panose="02020603050405020304" pitchFamily="18" charset="0"/>
                <a:ea typeface="SimSun" panose="02010600030101010101" pitchFamily="2" charset="-122"/>
                <a:cs typeface="Times New Roman" panose="02020603050405020304" pitchFamily="18" charset="0"/>
              </a:rPr>
              <a:t>T(N)=T(</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i</a:t>
            </a:r>
            <a:r>
              <a:rPr lang="en-US" altLang="zh-CN" dirty="0">
                <a:latin typeface="Times New Roman" panose="02020603050405020304" pitchFamily="18" charset="0"/>
                <a:ea typeface="SimSun" panose="02010600030101010101" pitchFamily="2" charset="-122"/>
                <a:cs typeface="Times New Roman" panose="02020603050405020304" pitchFamily="18" charset="0"/>
              </a:rPr>
              <a:t>)+T(N-i-1)+</a:t>
            </a:r>
            <a:r>
              <a:rPr lang="en-US" altLang="zh-CN" dirty="0" err="1">
                <a:latin typeface="Times New Roman" panose="02020603050405020304" pitchFamily="18" charset="0"/>
                <a:ea typeface="SimSun" panose="02010600030101010101" pitchFamily="2" charset="-122"/>
                <a:cs typeface="Times New Roman" panose="02020603050405020304" pitchFamily="18" charset="0"/>
              </a:rPr>
              <a:t>cN</a:t>
            </a:r>
            <a:r>
              <a:rPr lang="en-US" altLang="zh-CN" dirty="0">
                <a:latin typeface="Times New Roman" panose="02020603050405020304" pitchFamily="18" charset="0"/>
                <a:ea typeface="SimSun" panose="02010600030101010101" pitchFamily="2" charset="-122"/>
                <a:cs typeface="Times New Roman" panose="02020603050405020304" pitchFamily="18" charset="0"/>
              </a:rPr>
              <a:t> where c is a constant</a:t>
            </a:r>
          </a:p>
          <a:p>
            <a:pPr lvl="1"/>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i: number of elements in S1</a:t>
            </a:r>
          </a:p>
        </p:txBody>
      </p:sp>
      <p:sp>
        <p:nvSpPr>
          <p:cNvPr id="4" name="Footer Placeholder 1"/>
          <p:cNvSpPr>
            <a:spLocks noGrp="1"/>
          </p:cNvSpPr>
          <p:nvPr>
            <p:ph type="ftr" sz="quarter" idx="11"/>
          </p:nvPr>
        </p:nvSpPr>
        <p:spPr>
          <a:xfrm>
            <a:off x="9683647" y="303383"/>
            <a:ext cx="2225008" cy="495651"/>
          </a:xfrm>
        </p:spPr>
        <p:txBody>
          <a:bodyPr/>
          <a:lstStyle/>
          <a:p>
            <a:r>
              <a:rPr lang="en-US" dirty="0" smtClean="0"/>
              <a:t>Ref Book: Thomas </a:t>
            </a:r>
            <a:r>
              <a:rPr lang="en-US" dirty="0" err="1" smtClean="0"/>
              <a:t>Cormen</a:t>
            </a:r>
            <a:endParaRPr lang="en-US" dirty="0"/>
          </a:p>
        </p:txBody>
      </p:sp>
    </p:spTree>
    <p:extLst>
      <p:ext uri="{BB962C8B-B14F-4D97-AF65-F5344CB8AC3E}">
        <p14:creationId xmlns:p14="http://schemas.microsoft.com/office/powerpoint/2010/main" val="10354546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072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ctr"/>
            <a:r>
              <a:rPr lang="en-US" altLang="zh-CN"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Worst-Case Analysis</a:t>
            </a:r>
          </a:p>
        </p:txBody>
      </p:sp>
      <p:sp>
        <p:nvSpPr>
          <p:cNvPr id="31747" name="Rectangle 3"/>
          <p:cNvSpPr>
            <a:spLocks noGrp="1" noChangeArrowheads="1"/>
          </p:cNvSpPr>
          <p:nvPr>
            <p:ph idx="1"/>
          </p:nvPr>
        </p:nvSpPr>
        <p:spPr/>
        <p:txBody>
          <a:bodyPr/>
          <a:lstStyle/>
          <a:p>
            <a:r>
              <a:rPr lang="en-US" altLang="zh-CN" dirty="0" smtClean="0">
                <a:ea typeface="SimSun" panose="02010600030101010101" pitchFamily="2" charset="-122"/>
              </a:rPr>
              <a:t>worst case Partition?</a:t>
            </a:r>
            <a:endParaRPr lang="en-US" altLang="zh-CN" dirty="0">
              <a:ea typeface="SimSun" panose="02010600030101010101" pitchFamily="2" charset="-122"/>
            </a:endParaRPr>
          </a:p>
          <a:p>
            <a:pPr lvl="1"/>
            <a:r>
              <a:rPr lang="en-US" altLang="zh-CN" dirty="0">
                <a:ea typeface="SimSun" panose="02010600030101010101" pitchFamily="2" charset="-122"/>
              </a:rPr>
              <a:t>The pivot is the smallest element, all the time</a:t>
            </a:r>
          </a:p>
          <a:p>
            <a:pPr lvl="1"/>
            <a:r>
              <a:rPr lang="en-US" altLang="zh-CN" dirty="0">
                <a:ea typeface="SimSun" panose="02010600030101010101" pitchFamily="2" charset="-122"/>
              </a:rPr>
              <a:t>Partition is always </a:t>
            </a:r>
            <a:r>
              <a:rPr lang="en-US" altLang="zh-CN" dirty="0" smtClean="0">
                <a:ea typeface="SimSun" panose="02010600030101010101" pitchFamily="2" charset="-122"/>
              </a:rPr>
              <a:t>unbalanced</a:t>
            </a:r>
          </a:p>
          <a:p>
            <a:pPr lvl="1"/>
            <a:endParaRPr lang="en-US" altLang="zh-CN" dirty="0">
              <a:ea typeface="SimSun" panose="02010600030101010101" pitchFamily="2" charset="-122"/>
            </a:endParaRPr>
          </a:p>
        </p:txBody>
      </p:sp>
      <p:pic>
        <p:nvPicPr>
          <p:cNvPr id="31748" name="Picture 4" descr="untit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3002" y="3030941"/>
            <a:ext cx="4095750" cy="3044825"/>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1"/>
          <p:cNvSpPr>
            <a:spLocks noGrp="1"/>
          </p:cNvSpPr>
          <p:nvPr>
            <p:ph type="ftr" sz="quarter" idx="11"/>
          </p:nvPr>
        </p:nvSpPr>
        <p:spPr>
          <a:xfrm>
            <a:off x="9683647" y="303383"/>
            <a:ext cx="2225008" cy="495651"/>
          </a:xfrm>
        </p:spPr>
        <p:txBody>
          <a:bodyPr/>
          <a:lstStyle/>
          <a:p>
            <a:r>
              <a:rPr lang="en-US" dirty="0" smtClean="0"/>
              <a:t>Ref Book: Thomas </a:t>
            </a:r>
            <a:r>
              <a:rPr lang="en-US" dirty="0" err="1" smtClean="0"/>
              <a:t>Cormen</a:t>
            </a:r>
            <a:endParaRPr lang="en-US" dirty="0"/>
          </a:p>
        </p:txBody>
      </p:sp>
    </p:spTree>
    <p:extLst>
      <p:ext uri="{BB962C8B-B14F-4D97-AF65-F5344CB8AC3E}">
        <p14:creationId xmlns:p14="http://schemas.microsoft.com/office/powerpoint/2010/main" val="25640758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en-US" altLang="zh-CN" dirty="0">
                <a:latin typeface="Times New Roman" panose="02020603050405020304" pitchFamily="18" charset="0"/>
                <a:ea typeface="SimSun" panose="02010600030101010101" pitchFamily="2" charset="-122"/>
                <a:cs typeface="Times New Roman" panose="02020603050405020304" pitchFamily="18" charset="0"/>
              </a:rPr>
              <a:t>Best-case Analysis</a:t>
            </a:r>
          </a:p>
        </p:txBody>
      </p:sp>
      <p:sp>
        <p:nvSpPr>
          <p:cNvPr id="32771" name="Rectangle 3"/>
          <p:cNvSpPr>
            <a:spLocks noGrp="1" noChangeArrowheads="1"/>
          </p:cNvSpPr>
          <p:nvPr>
            <p:ph idx="1"/>
          </p:nvPr>
        </p:nvSpPr>
        <p:spPr/>
        <p:txBody>
          <a:bodyPr/>
          <a:lstStyle/>
          <a:p>
            <a:r>
              <a:rPr lang="en-US" altLang="zh-CN" dirty="0" smtClean="0">
                <a:ea typeface="SimSun" panose="02010600030101010101" pitchFamily="2" charset="-122"/>
              </a:rPr>
              <a:t>best case Partitioning?</a:t>
            </a:r>
            <a:endParaRPr lang="en-US" altLang="zh-CN" dirty="0">
              <a:ea typeface="SimSun" panose="02010600030101010101" pitchFamily="2" charset="-122"/>
            </a:endParaRPr>
          </a:p>
          <a:p>
            <a:pPr lvl="1"/>
            <a:r>
              <a:rPr lang="en-US" altLang="zh-CN" dirty="0">
                <a:ea typeface="SimSun" panose="02010600030101010101" pitchFamily="2" charset="-122"/>
              </a:rPr>
              <a:t>Partition is perfectly balanced.</a:t>
            </a:r>
          </a:p>
          <a:p>
            <a:pPr lvl="1"/>
            <a:r>
              <a:rPr lang="en-US" altLang="zh-CN" dirty="0">
                <a:ea typeface="SimSun" panose="02010600030101010101" pitchFamily="2" charset="-122"/>
              </a:rPr>
              <a:t>Pivot is always in the middle (median of the array)</a:t>
            </a:r>
          </a:p>
          <a:p>
            <a:endParaRPr lang="en-US" altLang="zh-CN" dirty="0">
              <a:ea typeface="SimSun" panose="02010600030101010101" pitchFamily="2" charset="-122"/>
            </a:endParaRPr>
          </a:p>
          <a:p>
            <a:endParaRPr lang="en-US" altLang="zh-CN" dirty="0">
              <a:ea typeface="SimSun" panose="02010600030101010101" pitchFamily="2" charset="-122"/>
            </a:endParaRPr>
          </a:p>
          <a:p>
            <a:endParaRPr lang="en-US" altLang="zh-CN" dirty="0">
              <a:ea typeface="SimSun" panose="02010600030101010101" pitchFamily="2" charset="-122"/>
            </a:endParaRPr>
          </a:p>
          <a:p>
            <a:endParaRPr lang="zh-CN" altLang="en-US" dirty="0">
              <a:ea typeface="SimSun" panose="02010600030101010101" pitchFamily="2" charset="-122"/>
            </a:endParaRPr>
          </a:p>
        </p:txBody>
      </p:sp>
      <p:pic>
        <p:nvPicPr>
          <p:cNvPr id="32772" name="Picture 4" descr="untitled"/>
          <p:cNvPicPr>
            <a:picLocks noChangeAspect="1" noChangeArrowheads="1"/>
          </p:cNvPicPr>
          <p:nvPr/>
        </p:nvPicPr>
        <p:blipFill>
          <a:blip r:embed="rId3">
            <a:extLst>
              <a:ext uri="{28A0092B-C50C-407E-A947-70E740481C1C}">
                <a14:useLocalDpi xmlns:a14="http://schemas.microsoft.com/office/drawing/2010/main" val="0"/>
              </a:ext>
            </a:extLst>
          </a:blip>
          <a:srcRect t="391" r="77429" b="87177"/>
          <a:stretch>
            <a:fillRect/>
          </a:stretch>
        </p:blipFill>
        <p:spPr bwMode="auto">
          <a:xfrm>
            <a:off x="6507480" y="2041314"/>
            <a:ext cx="464820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1"/>
          <p:cNvSpPr>
            <a:spLocks noGrp="1"/>
          </p:cNvSpPr>
          <p:nvPr>
            <p:ph type="ftr" sz="quarter" idx="11"/>
          </p:nvPr>
        </p:nvSpPr>
        <p:spPr>
          <a:xfrm>
            <a:off x="9683647" y="303383"/>
            <a:ext cx="2225008" cy="495651"/>
          </a:xfrm>
        </p:spPr>
        <p:txBody>
          <a:bodyPr/>
          <a:lstStyle/>
          <a:p>
            <a:r>
              <a:rPr lang="en-US" dirty="0" smtClean="0"/>
              <a:t>Ref Book: Thomas </a:t>
            </a:r>
            <a:r>
              <a:rPr lang="en-US" dirty="0" err="1" smtClean="0"/>
              <a:t>Cormen</a:t>
            </a:r>
            <a:endParaRPr lang="en-US" dirty="0"/>
          </a:p>
        </p:txBody>
      </p:sp>
    </p:spTree>
    <p:extLst>
      <p:ext uri="{BB962C8B-B14F-4D97-AF65-F5344CB8AC3E}">
        <p14:creationId xmlns:p14="http://schemas.microsoft.com/office/powerpoint/2010/main" val="289409701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a:r>
              <a:rPr lang="en-US" altLang="zh-CN" dirty="0">
                <a:latin typeface="Times New Roman" panose="02020603050405020304" pitchFamily="18" charset="0"/>
                <a:ea typeface="SimSun" panose="02010600030101010101" pitchFamily="2" charset="-122"/>
                <a:cs typeface="Times New Roman" panose="02020603050405020304" pitchFamily="18" charset="0"/>
              </a:rPr>
              <a:t>Average-Case Analysis</a:t>
            </a:r>
          </a:p>
        </p:txBody>
      </p:sp>
      <p:sp>
        <p:nvSpPr>
          <p:cNvPr id="43011" name="Rectangle 3"/>
          <p:cNvSpPr>
            <a:spLocks noGrp="1" noChangeArrowheads="1"/>
          </p:cNvSpPr>
          <p:nvPr>
            <p:ph idx="1"/>
          </p:nvPr>
        </p:nvSpPr>
        <p:spPr/>
        <p:txBody>
          <a:bodyPr/>
          <a:lstStyle/>
          <a:p>
            <a:r>
              <a:rPr lang="en-US" altLang="zh-CN" dirty="0" err="1" smtClean="0">
                <a:ea typeface="SimSun" panose="02010600030101010101" pitchFamily="2" charset="-122"/>
              </a:rPr>
              <a:t>Intution</a:t>
            </a:r>
            <a:r>
              <a:rPr lang="en-US" altLang="zh-CN" dirty="0" smtClean="0">
                <a:ea typeface="SimSun" panose="02010600030101010101" pitchFamily="2" charset="-122"/>
              </a:rPr>
              <a:t> for Average Case</a:t>
            </a:r>
            <a:endParaRPr lang="en-US" altLang="zh-CN" dirty="0">
              <a:ea typeface="SimSun" panose="02010600030101010101" pitchFamily="2" charset="-122"/>
            </a:endParaRPr>
          </a:p>
          <a:p>
            <a:r>
              <a:rPr lang="en-US" altLang="zh-CN" dirty="0">
                <a:ea typeface="SimSun" panose="02010600030101010101" pitchFamily="2" charset="-122"/>
              </a:rPr>
              <a:t>On average, the running time is O(N log N</a:t>
            </a:r>
            <a:r>
              <a:rPr lang="en-US" altLang="zh-CN" dirty="0" smtClean="0">
                <a:ea typeface="SimSun" panose="02010600030101010101" pitchFamily="2" charset="-122"/>
              </a:rPr>
              <a:t>)</a:t>
            </a:r>
            <a:endParaRPr lang="en-US" altLang="zh-CN" dirty="0">
              <a:solidFill>
                <a:schemeClr val="hlink"/>
              </a:solidFill>
              <a:ea typeface="SimSun" panose="02010600030101010101" pitchFamily="2" charset="-122"/>
            </a:endParaRPr>
          </a:p>
        </p:txBody>
      </p:sp>
      <p:sp>
        <p:nvSpPr>
          <p:cNvPr id="4" name="Footer Placeholder 1"/>
          <p:cNvSpPr>
            <a:spLocks noGrp="1"/>
          </p:cNvSpPr>
          <p:nvPr>
            <p:ph type="ftr" sz="quarter" idx="11"/>
          </p:nvPr>
        </p:nvSpPr>
        <p:spPr>
          <a:xfrm>
            <a:off x="9683647" y="303383"/>
            <a:ext cx="2225008" cy="495651"/>
          </a:xfrm>
        </p:spPr>
        <p:txBody>
          <a:bodyPr/>
          <a:lstStyle/>
          <a:p>
            <a:r>
              <a:rPr lang="en-US" dirty="0" smtClean="0"/>
              <a:t>Ref Book: Thomas </a:t>
            </a:r>
            <a:r>
              <a:rPr lang="en-US" dirty="0" err="1" smtClean="0"/>
              <a:t>Cormen</a:t>
            </a:r>
            <a:endParaRPr lang="en-US" dirty="0"/>
          </a:p>
        </p:txBody>
      </p:sp>
    </p:spTree>
    <p:extLst>
      <p:ext uri="{BB962C8B-B14F-4D97-AF65-F5344CB8AC3E}">
        <p14:creationId xmlns:p14="http://schemas.microsoft.com/office/powerpoint/2010/main" val="235588890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1462522" y="641444"/>
            <a:ext cx="9749961" cy="641445"/>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Summary Analysis </a:t>
            </a:r>
            <a:r>
              <a:rPr lang="en-US" dirty="0">
                <a:latin typeface="Times New Roman" panose="02020603050405020304" pitchFamily="18" charset="0"/>
                <a:cs typeface="Times New Roman" panose="02020603050405020304" pitchFamily="18" charset="0"/>
              </a:rPr>
              <a:t>of Quicksort</a:t>
            </a:r>
          </a:p>
        </p:txBody>
      </p:sp>
      <p:sp>
        <p:nvSpPr>
          <p:cNvPr id="275459" name="Rectangle 3"/>
          <p:cNvSpPr>
            <a:spLocks noGrp="1" noChangeArrowheads="1"/>
          </p:cNvSpPr>
          <p:nvPr>
            <p:ph type="body" idx="1"/>
          </p:nvPr>
        </p:nvSpPr>
        <p:spPr>
          <a:xfrm>
            <a:off x="1405717" y="2303060"/>
            <a:ext cx="8502557" cy="3852080"/>
          </a:xfrm>
        </p:spPr>
        <p:txBody>
          <a:bodyPr>
            <a:noAutofit/>
          </a:bodyPr>
          <a:lstStyle/>
          <a:p>
            <a:r>
              <a:rPr lang="en-US" sz="2400" dirty="0">
                <a:latin typeface="Times New Roman" panose="02020603050405020304" pitchFamily="18" charset="0"/>
                <a:cs typeface="Times New Roman" panose="02020603050405020304" pitchFamily="18" charset="0"/>
              </a:rPr>
              <a:t>Best case: split in the middle — </a:t>
            </a:r>
            <a:r>
              <a:rPr lang="el-GR" sz="2400" dirty="0">
                <a:latin typeface="Times New Roman" panose="02020603050405020304" pitchFamily="18" charset="0"/>
                <a:cs typeface="Times New Roman" panose="02020603050405020304" pitchFamily="18" charset="0"/>
              </a:rPr>
              <a:t>Θ</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log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Worst case: sorted array! — </a:t>
            </a:r>
            <a:r>
              <a:rPr lang="el-GR" sz="2400" dirty="0">
                <a:latin typeface="Times New Roman" panose="02020603050405020304" pitchFamily="18" charset="0"/>
                <a:cs typeface="Times New Roman" panose="02020603050405020304" pitchFamily="18" charset="0"/>
              </a:rPr>
              <a:t>Θ</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n</a:t>
            </a:r>
            <a:r>
              <a:rPr lang="en-US" sz="2400" i="1"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Average case: random arrays — </a:t>
            </a:r>
            <a:r>
              <a:rPr lang="el-GR" sz="2400" dirty="0">
                <a:latin typeface="Times New Roman" panose="02020603050405020304" pitchFamily="18" charset="0"/>
                <a:cs typeface="Times New Roman" panose="02020603050405020304" pitchFamily="18" charset="0"/>
              </a:rPr>
              <a:t>Θ</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log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Improvements</a:t>
            </a:r>
            <a:r>
              <a:rPr lang="en-US" sz="2400" dirty="0">
                <a:latin typeface="Times New Roman" panose="02020603050405020304" pitchFamily="18" charset="0"/>
                <a:cs typeface="Times New Roman" panose="02020603050405020304" pitchFamily="18" charset="0"/>
              </a:rPr>
              <a:t>:</a:t>
            </a:r>
          </a:p>
          <a:p>
            <a:pPr lvl="1"/>
            <a:r>
              <a:rPr lang="en-US" sz="2400" dirty="0">
                <a:latin typeface="Times New Roman" panose="02020603050405020304" pitchFamily="18" charset="0"/>
                <a:cs typeface="Times New Roman" panose="02020603050405020304" pitchFamily="18" charset="0"/>
              </a:rPr>
              <a:t>better pivot selection: median of three partitioning </a:t>
            </a:r>
          </a:p>
          <a:p>
            <a:pPr lvl="1"/>
            <a:r>
              <a:rPr lang="en-US" sz="2400" dirty="0">
                <a:latin typeface="Times New Roman" panose="02020603050405020304" pitchFamily="18" charset="0"/>
                <a:cs typeface="Times New Roman" panose="02020603050405020304" pitchFamily="18" charset="0"/>
              </a:rPr>
              <a:t>switch to insertion sort on small </a:t>
            </a:r>
            <a:r>
              <a:rPr lang="en-US" sz="2400" dirty="0" err="1">
                <a:latin typeface="Times New Roman" panose="02020603050405020304" pitchFamily="18" charset="0"/>
                <a:cs typeface="Times New Roman" panose="02020603050405020304" pitchFamily="18" charset="0"/>
              </a:rPr>
              <a:t>subfiles</a:t>
            </a: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elimination of recursion</a:t>
            </a:r>
          </a:p>
          <a:p>
            <a:pPr>
              <a:buFont typeface="Monotype Sorts" pitchFamily="2" charset="2"/>
              <a:buNone/>
            </a:pPr>
            <a:endParaRPr lang="en-US" sz="2400" dirty="0">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US" dirty="0" smtClean="0"/>
              <a:t>Ref Book: Thomas </a:t>
            </a:r>
            <a:r>
              <a:rPr lang="en-US" dirty="0" err="1" smtClean="0"/>
              <a:t>Cormen</a:t>
            </a:r>
            <a:endParaRPr lang="en-US" dirty="0"/>
          </a:p>
        </p:txBody>
      </p:sp>
    </p:spTree>
    <p:extLst>
      <p:ext uri="{BB962C8B-B14F-4D97-AF65-F5344CB8AC3E}">
        <p14:creationId xmlns:p14="http://schemas.microsoft.com/office/powerpoint/2010/main" val="7396096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algn="ctr"/>
            <a:r>
              <a:rPr lang="en-IN" dirty="0"/>
              <a:t>Large Integer multiplication</a:t>
            </a:r>
            <a:endParaRPr lang="en-US" dirty="0"/>
          </a:p>
        </p:txBody>
      </p:sp>
      <p:sp>
        <p:nvSpPr>
          <p:cNvPr id="10" name="Content Placeholder 9"/>
          <p:cNvSpPr>
            <a:spLocks noGrp="1"/>
          </p:cNvSpPr>
          <p:nvPr>
            <p:ph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Ref Book: Thomas Cormen</a:t>
            </a:r>
            <a:endParaRPr lang="en-US"/>
          </a:p>
        </p:txBody>
      </p:sp>
    </p:spTree>
    <p:extLst>
      <p:ext uri="{BB962C8B-B14F-4D97-AF65-F5344CB8AC3E}">
        <p14:creationId xmlns:p14="http://schemas.microsoft.com/office/powerpoint/2010/main" val="8202872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Algorithm &amp; its Properties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79" y="1856095"/>
            <a:ext cx="9943759" cy="4367283"/>
          </a:xfrm>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More </a:t>
            </a:r>
            <a:r>
              <a:rPr lang="en-US" dirty="0">
                <a:latin typeface="Times New Roman" panose="02020603050405020304" pitchFamily="18" charset="0"/>
                <a:cs typeface="Times New Roman" panose="02020603050405020304" pitchFamily="18" charset="0"/>
              </a:rPr>
              <a:t>precisely, </a:t>
            </a:r>
            <a:r>
              <a:rPr lang="en-US" altLang="zh-TW" dirty="0" smtClean="0"/>
              <a:t>An </a:t>
            </a:r>
            <a:r>
              <a:rPr lang="en-US" altLang="zh-TW" i="1" dirty="0">
                <a:solidFill>
                  <a:srgbClr val="CC3300"/>
                </a:solidFill>
              </a:rPr>
              <a:t>algorithm</a:t>
            </a:r>
            <a:r>
              <a:rPr lang="en-US" altLang="zh-TW" dirty="0"/>
              <a:t> is a finite set of instructions that accomplishes a particular task.</a:t>
            </a:r>
          </a:p>
          <a:p>
            <a:r>
              <a:rPr lang="en-US" dirty="0" smtClean="0">
                <a:latin typeface="Times New Roman" panose="02020603050405020304" pitchFamily="18" charset="0"/>
                <a:cs typeface="Times New Roman" panose="02020603050405020304" pitchFamily="18" charset="0"/>
              </a:rPr>
              <a:t>Algorithm must satisfy </a:t>
            </a:r>
            <a:r>
              <a:rPr lang="en-US" dirty="0">
                <a:latin typeface="Times New Roman" panose="02020603050405020304" pitchFamily="18" charset="0"/>
                <a:cs typeface="Times New Roman" panose="02020603050405020304" pitchFamily="18" charset="0"/>
              </a:rPr>
              <a:t>the following properties:</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Input</a:t>
            </a:r>
          </a:p>
          <a:p>
            <a:pPr lvl="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Valid inputs must be clearly specified.</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Output</a:t>
            </a:r>
          </a:p>
          <a:p>
            <a:pPr lvl="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can be proved to produce the correct output given a valid input.</a:t>
            </a:r>
          </a:p>
          <a:p>
            <a:pPr>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Finiteness</a:t>
            </a:r>
            <a:endParaRPr lang="en-US"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terminates </a:t>
            </a:r>
            <a:r>
              <a:rPr lang="en-US" sz="2200" dirty="0">
                <a:latin typeface="Times New Roman" panose="02020603050405020304" pitchFamily="18" charset="0"/>
                <a:cs typeface="Times New Roman" panose="02020603050405020304" pitchFamily="18" charset="0"/>
              </a:rPr>
              <a:t>after a finite number of steps</a:t>
            </a:r>
          </a:p>
          <a:p>
            <a:pPr>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Definiteness</a:t>
            </a:r>
            <a:endParaRPr lang="en-US"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Each instruction </a:t>
            </a:r>
            <a:r>
              <a:rPr lang="en-US" sz="2200" dirty="0">
                <a:latin typeface="Times New Roman" panose="02020603050405020304" pitchFamily="18" charset="0"/>
                <a:cs typeface="Times New Roman" panose="02020603050405020304" pitchFamily="18" charset="0"/>
              </a:rPr>
              <a:t>must be </a:t>
            </a:r>
            <a:r>
              <a:rPr lang="en-US" sz="2200" dirty="0" smtClean="0">
                <a:latin typeface="Times New Roman" panose="02020603050405020304" pitchFamily="18" charset="0"/>
                <a:cs typeface="Times New Roman" panose="02020603050405020304" pitchFamily="18" charset="0"/>
              </a:rPr>
              <a:t>clear and </a:t>
            </a:r>
            <a:r>
              <a:rPr lang="en-US" sz="2200" dirty="0">
                <a:latin typeface="Times New Roman" panose="02020603050405020304" pitchFamily="18" charset="0"/>
                <a:cs typeface="Times New Roman" panose="02020603050405020304" pitchFamily="18" charset="0"/>
              </a:rPr>
              <a:t>unambiguously specified</a:t>
            </a:r>
          </a:p>
          <a:p>
            <a:pPr>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Effectiveness</a:t>
            </a:r>
            <a:endParaRPr lang="en-US"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200" dirty="0" smtClean="0">
                <a:latin typeface="Times New Roman" panose="02020603050405020304" pitchFamily="18" charset="0"/>
                <a:cs typeface="Times New Roman" panose="02020603050405020304" pitchFamily="18" charset="0"/>
              </a:rPr>
              <a:t>Every instruction </a:t>
            </a:r>
            <a:r>
              <a:rPr lang="en-US" sz="2200" dirty="0">
                <a:latin typeface="Times New Roman" panose="02020603050405020304" pitchFamily="18" charset="0"/>
                <a:cs typeface="Times New Roman" panose="02020603050405020304" pitchFamily="18" charset="0"/>
              </a:rPr>
              <a:t>must be sufficiently simple and basic. </a:t>
            </a:r>
            <a:endParaRPr lang="en-US" sz="2200"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smtClean="0"/>
              <a:t>Ref Book: Thomas </a:t>
            </a:r>
            <a:r>
              <a:rPr lang="en-US" dirty="0" err="1" smtClean="0"/>
              <a:t>Cormen</a:t>
            </a:r>
            <a:endParaRPr lang="en-US" dirty="0"/>
          </a:p>
        </p:txBody>
      </p:sp>
    </p:spTree>
    <p:extLst>
      <p:ext uri="{BB962C8B-B14F-4D97-AF65-F5344CB8AC3E}">
        <p14:creationId xmlns:p14="http://schemas.microsoft.com/office/powerpoint/2010/main" val="1885582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1780" y="362804"/>
            <a:ext cx="10058400" cy="968440"/>
          </a:xfrm>
        </p:spPr>
        <p:txBody>
          <a:bodyPr>
            <a:normAutofit/>
          </a:bodyPr>
          <a:lstStyle/>
          <a:p>
            <a:pPr>
              <a:lnSpc>
                <a:spcPct val="110000"/>
              </a:lnSpc>
            </a:pPr>
            <a:r>
              <a:rPr lang="en-US" dirty="0" smtClean="0">
                <a:solidFill>
                  <a:srgbClr val="00B050"/>
                </a:solidFill>
                <a:latin typeface="Times New Roman" pitchFamily="18" charset="0"/>
                <a:cs typeface="Times New Roman" pitchFamily="18" charset="0"/>
              </a:rPr>
              <a:t>References</a:t>
            </a:r>
            <a:endParaRPr lang="en-US" dirty="0">
              <a:solidFill>
                <a:srgbClr val="00B050"/>
              </a:solidFill>
              <a:latin typeface="Times New Roman" pitchFamily="18" charset="0"/>
              <a:cs typeface="Times New Roman" pitchFamily="18" charset="0"/>
            </a:endParaRPr>
          </a:p>
        </p:txBody>
      </p:sp>
      <p:sp>
        <p:nvSpPr>
          <p:cNvPr id="3" name="Content Placeholder 2"/>
          <p:cNvSpPr>
            <a:spLocks noGrp="1"/>
          </p:cNvSpPr>
          <p:nvPr>
            <p:ph idx="1"/>
          </p:nvPr>
        </p:nvSpPr>
        <p:spPr>
          <a:xfrm>
            <a:off x="995680" y="1816101"/>
            <a:ext cx="10216803" cy="4539828"/>
          </a:xfrm>
        </p:spPr>
        <p:txBody>
          <a:bodyPr>
            <a:noAutofit/>
          </a:bodyPr>
          <a:lstStyle/>
          <a:p>
            <a:pPr>
              <a:lnSpc>
                <a:spcPct val="110000"/>
              </a:lnSpc>
              <a:buFont typeface="Wingdings" panose="05000000000000000000" pitchFamily="2" charset="2"/>
              <a:buChar char="Ø"/>
            </a:pPr>
            <a:endParaRPr lang="en-US" sz="3200" dirty="0" smtClean="0">
              <a:solidFill>
                <a:srgbClr val="00B050"/>
              </a:solidFill>
              <a:latin typeface="Times New Roman" pitchFamily="18" charset="0"/>
              <a:cs typeface="Times New Roman" pitchFamily="18" charset="0"/>
            </a:endParaRPr>
          </a:p>
          <a:p>
            <a:pPr marL="457200" lvl="0" indent="-457200">
              <a:buFont typeface="+mj-lt"/>
              <a:buAutoNum type="arabicPeriod"/>
            </a:pPr>
            <a:r>
              <a:rPr lang="en-IN" sz="2400" dirty="0" smtClean="0"/>
              <a:t>Thomas </a:t>
            </a:r>
            <a:r>
              <a:rPr lang="en-IN" sz="2400" dirty="0"/>
              <a:t>H </a:t>
            </a:r>
            <a:r>
              <a:rPr lang="en-IN" sz="2400" dirty="0" err="1"/>
              <a:t>Cormen</a:t>
            </a:r>
            <a:r>
              <a:rPr lang="en-IN" sz="2400" dirty="0"/>
              <a:t> and Charles E.L </a:t>
            </a:r>
            <a:r>
              <a:rPr lang="en-IN" sz="2400" dirty="0" err="1"/>
              <a:t>Leiserson</a:t>
            </a:r>
            <a:r>
              <a:rPr lang="en-IN" sz="2400" dirty="0"/>
              <a:t>, "Introduction to Algorithm" PHI Third Edition</a:t>
            </a:r>
            <a:endParaRPr lang="en-US" sz="2400" dirty="0"/>
          </a:p>
          <a:p>
            <a:pPr marL="457200" lvl="0" indent="-457200">
              <a:buFont typeface="+mj-lt"/>
              <a:buAutoNum type="arabicPeriod"/>
            </a:pPr>
            <a:r>
              <a:rPr lang="en-IN" sz="2400" dirty="0"/>
              <a:t>Horowitz and </a:t>
            </a:r>
            <a:r>
              <a:rPr lang="en-IN" sz="2400" dirty="0" err="1"/>
              <a:t>Sahani</a:t>
            </a:r>
            <a:r>
              <a:rPr lang="en-IN" sz="2400" dirty="0"/>
              <a:t>, "Fundamentals of Computer Algorithms", 2ND Edition. University Press, ISBN: 978 81 7371 6126, 81 7371 61262.</a:t>
            </a:r>
            <a:endParaRPr lang="en-US" sz="2400" dirty="0"/>
          </a:p>
          <a:p>
            <a:endParaRPr lang="en-US" sz="2400" dirty="0">
              <a:solidFill>
                <a:srgbClr val="00B050"/>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p:txBody>
          <a:bodyPr/>
          <a:lstStyle/>
          <a:p>
            <a:r>
              <a:rPr lang="en-US" sz="1050" b="1" smtClean="0">
                <a:solidFill>
                  <a:schemeClr val="tx1"/>
                </a:solidFill>
                <a:latin typeface="Times New Roman" panose="02020603050405020304" pitchFamily="18" charset="0"/>
                <a:cs typeface="Times New Roman" panose="02020603050405020304" pitchFamily="18" charset="0"/>
              </a:rPr>
              <a:t>Ref Book: Thomas Cormen</a:t>
            </a:r>
            <a:endParaRPr lang="en-US" sz="1050" b="1"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95070" y="286604"/>
            <a:ext cx="1269598" cy="1148496"/>
          </a:xfrm>
          <a:prstGeom prst="rect">
            <a:avLst/>
          </a:prstGeom>
        </p:spPr>
      </p:pic>
    </p:spTree>
    <p:extLst>
      <p:ext uri="{BB962C8B-B14F-4D97-AF65-F5344CB8AC3E}">
        <p14:creationId xmlns:p14="http://schemas.microsoft.com/office/powerpoint/2010/main" val="3436196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latin typeface="Times New Roman" panose="02020603050405020304" pitchFamily="18" charset="0"/>
                <a:cs typeface="Times New Roman" panose="02020603050405020304" pitchFamily="18" charset="0"/>
              </a:rPr>
              <a:t>Examples of Algorithms – Computing the Greatest Common Divisor of Two Integers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6899" y="1869743"/>
            <a:ext cx="8546910" cy="3398293"/>
          </a:xfrm>
        </p:spPr>
        <p:txBody>
          <a:bodyPr>
            <a:normAutofit/>
          </a:bodyPr>
          <a:lstStyle/>
          <a:p>
            <a:pPr>
              <a:buFont typeface="Monotype Sorts" pitchFamily="2" charset="2"/>
              <a:buNone/>
            </a:pPr>
            <a:r>
              <a:rPr lang="en-US" b="1" dirty="0"/>
              <a:t>Problem: </a:t>
            </a:r>
            <a:r>
              <a:rPr lang="en-US" dirty="0"/>
              <a:t>Find </a:t>
            </a:r>
            <a:r>
              <a:rPr lang="en-US" dirty="0" err="1" smtClean="0"/>
              <a:t>gcd</a:t>
            </a:r>
            <a:r>
              <a:rPr lang="en-US" dirty="0" smtClean="0"/>
              <a:t> (</a:t>
            </a:r>
            <a:r>
              <a:rPr lang="en-US" i="1" dirty="0" err="1"/>
              <a:t>m,n</a:t>
            </a:r>
            <a:r>
              <a:rPr lang="en-US" dirty="0"/>
              <a:t>), the greatest common divisor of two nonnegative, not both zero integers </a:t>
            </a:r>
            <a:r>
              <a:rPr lang="en-US" i="1" dirty="0"/>
              <a:t>m </a:t>
            </a:r>
            <a:r>
              <a:rPr lang="en-US" dirty="0"/>
              <a:t>and </a:t>
            </a:r>
            <a:r>
              <a:rPr lang="en-US" i="1" dirty="0"/>
              <a:t>n</a:t>
            </a:r>
          </a:p>
          <a:p>
            <a:r>
              <a:rPr lang="en-US" dirty="0" smtClean="0">
                <a:latin typeface="Times New Roman" panose="02020603050405020304" pitchFamily="18" charset="0"/>
                <a:cs typeface="Times New Roman" panose="02020603050405020304" pitchFamily="18" charset="0"/>
              </a:rPr>
              <a:t>//First </a:t>
            </a:r>
            <a:r>
              <a:rPr lang="en-US" dirty="0">
                <a:latin typeface="Times New Roman" panose="02020603050405020304" pitchFamily="18" charset="0"/>
                <a:cs typeface="Times New Roman" panose="02020603050405020304" pitchFamily="18" charset="0"/>
              </a:rPr>
              <a:t>try </a:t>
            </a:r>
            <a:r>
              <a:rPr lang="en-US" dirty="0" smtClean="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School level algorithm:</a:t>
            </a:r>
          </a:p>
          <a:p>
            <a:r>
              <a:rPr lang="en-US" dirty="0" smtClean="0">
                <a:latin typeface="Times New Roman" panose="02020603050405020304" pitchFamily="18" charset="0"/>
                <a:cs typeface="Times New Roman" panose="02020603050405020304" pitchFamily="18" charset="0"/>
              </a:rPr>
              <a:t>Step1</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factorize m.( m </a:t>
            </a: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smtClean="0">
                <a:latin typeface="Times New Roman" panose="02020603050405020304" pitchFamily="18" charset="0"/>
                <a:cs typeface="Times New Roman" panose="02020603050405020304" pitchFamily="18" charset="0"/>
              </a:rPr>
              <a:t> m1*m2*m3…)</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Step2</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factorize n. (n </a:t>
            </a:r>
            <a:r>
              <a:rPr lang="en-US" dirty="0">
                <a:latin typeface="Times New Roman" panose="02020603050405020304" pitchFamily="18" charset="0"/>
                <a:cs typeface="Times New Roman" panose="02020603050405020304" pitchFamily="18" charset="0"/>
                <a:sym typeface="Wingdings" panose="05000000000000000000" pitchFamily="2" charset="2"/>
              </a:rPr>
              <a:t></a:t>
            </a:r>
            <a:r>
              <a:rPr lang="en-US" dirty="0" smtClean="0">
                <a:latin typeface="Times New Roman" panose="02020603050405020304" pitchFamily="18" charset="0"/>
                <a:cs typeface="Times New Roman" panose="02020603050405020304" pitchFamily="18" charset="0"/>
              </a:rPr>
              <a:t> n1*n2*…)</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Step </a:t>
            </a:r>
            <a:r>
              <a:rPr lang="en-US" dirty="0">
                <a:latin typeface="Times New Roman" panose="02020603050405020304" pitchFamily="18" charset="0"/>
                <a:cs typeface="Times New Roman" panose="02020603050405020304" pitchFamily="18" charset="0"/>
              </a:rPr>
              <a:t>3: </a:t>
            </a:r>
            <a:r>
              <a:rPr lang="en-US" dirty="0" smtClean="0">
                <a:latin typeface="Times New Roman" panose="02020603050405020304" pitchFamily="18" charset="0"/>
                <a:cs typeface="Times New Roman" panose="02020603050405020304" pitchFamily="18" charset="0"/>
              </a:rPr>
              <a:t>Identify common factors , multiply and return. </a:t>
            </a:r>
          </a:p>
          <a:p>
            <a:endParaRPr lang="en-US"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smtClean="0"/>
              <a:t>Ref Book: Thomas Cormen</a:t>
            </a:r>
            <a:endParaRPr lang="en-US"/>
          </a:p>
        </p:txBody>
      </p:sp>
    </p:spTree>
    <p:extLst>
      <p:ext uri="{BB962C8B-B14F-4D97-AF65-F5344CB8AC3E}">
        <p14:creationId xmlns:p14="http://schemas.microsoft.com/office/powerpoint/2010/main" val="689288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err="1">
                <a:latin typeface="Times New Roman" panose="02020603050405020304" pitchFamily="18" charset="0"/>
                <a:cs typeface="Times New Roman" panose="02020603050405020304" pitchFamily="18" charset="0"/>
              </a:rPr>
              <a:t>Pseudocode</a:t>
            </a:r>
            <a:r>
              <a:rPr lang="en-US" dirty="0">
                <a:latin typeface="Times New Roman" panose="02020603050405020304" pitchFamily="18" charset="0"/>
                <a:cs typeface="Times New Roman" panose="02020603050405020304" pitchFamily="18" charset="0"/>
              </a:rPr>
              <a:t> of Euclid’s Algorithm</a:t>
            </a:r>
          </a:p>
        </p:txBody>
      </p:sp>
      <p:sp>
        <p:nvSpPr>
          <p:cNvPr id="3" name="Content Placeholder 2"/>
          <p:cNvSpPr>
            <a:spLocks noGrp="1"/>
          </p:cNvSpPr>
          <p:nvPr>
            <p:ph idx="1"/>
          </p:nvPr>
        </p:nvSpPr>
        <p:spPr>
          <a:xfrm>
            <a:off x="859809" y="1937982"/>
            <a:ext cx="9503391" cy="4767618"/>
          </a:xfrm>
        </p:spPr>
        <p:txBody>
          <a:bodyPr>
            <a:normAutofit fontScale="32500" lnSpcReduction="20000"/>
          </a:bodyPr>
          <a:lstStyle/>
          <a:p>
            <a:r>
              <a:rPr lang="en-US" sz="5000" b="1" dirty="0">
                <a:latin typeface="Times New Roman" panose="02020603050405020304" pitchFamily="18" charset="0"/>
                <a:cs typeface="Times New Roman" panose="02020603050405020304" pitchFamily="18" charset="0"/>
              </a:rPr>
              <a:t>Algorithm </a:t>
            </a:r>
            <a:r>
              <a:rPr lang="en-US" sz="5000" b="1" dirty="0" smtClean="0">
                <a:latin typeface="Times New Roman" panose="02020603050405020304" pitchFamily="18" charset="0"/>
                <a:cs typeface="Times New Roman" panose="02020603050405020304" pitchFamily="18" charset="0"/>
              </a:rPr>
              <a:t>: </a:t>
            </a:r>
            <a:r>
              <a:rPr lang="en-US" sz="5000" b="1" i="1" dirty="0" smtClean="0">
                <a:latin typeface="Times New Roman" panose="02020603050405020304" pitchFamily="18" charset="0"/>
                <a:cs typeface="Times New Roman" panose="02020603050405020304" pitchFamily="18" charset="0"/>
              </a:rPr>
              <a:t>Euclid (m</a:t>
            </a:r>
            <a:r>
              <a:rPr lang="en-US" sz="5000" b="1" i="1" dirty="0">
                <a:latin typeface="Times New Roman" panose="02020603050405020304" pitchFamily="18" charset="0"/>
                <a:cs typeface="Times New Roman" panose="02020603050405020304" pitchFamily="18" charset="0"/>
              </a:rPr>
              <a:t>, n)</a:t>
            </a:r>
          </a:p>
          <a:p>
            <a:r>
              <a:rPr lang="en-US" sz="5000" dirty="0">
                <a:latin typeface="Times New Roman" panose="02020603050405020304" pitchFamily="18" charset="0"/>
                <a:cs typeface="Times New Roman" panose="02020603050405020304" pitchFamily="18" charset="0"/>
              </a:rPr>
              <a:t>//Computes </a:t>
            </a:r>
            <a:r>
              <a:rPr lang="en-US" sz="5000" dirty="0" err="1">
                <a:latin typeface="Times New Roman" panose="02020603050405020304" pitchFamily="18" charset="0"/>
                <a:cs typeface="Times New Roman" panose="02020603050405020304" pitchFamily="18" charset="0"/>
              </a:rPr>
              <a:t>gcd</a:t>
            </a:r>
            <a:r>
              <a:rPr lang="en-US" sz="5000" dirty="0">
                <a:latin typeface="Times New Roman" panose="02020603050405020304" pitchFamily="18" charset="0"/>
                <a:cs typeface="Times New Roman" panose="02020603050405020304" pitchFamily="18" charset="0"/>
              </a:rPr>
              <a:t>(m, n) by Euclid’s algorithm</a:t>
            </a:r>
          </a:p>
          <a:p>
            <a:r>
              <a:rPr lang="en-US" sz="5000" dirty="0">
                <a:latin typeface="Times New Roman" panose="02020603050405020304" pitchFamily="18" charset="0"/>
                <a:cs typeface="Times New Roman" panose="02020603050405020304" pitchFamily="18" charset="0"/>
              </a:rPr>
              <a:t>//Input: Two non negative, not-both-zero integers m and n </a:t>
            </a:r>
          </a:p>
          <a:p>
            <a:r>
              <a:rPr lang="en-US" sz="5000" dirty="0">
                <a:latin typeface="Times New Roman" panose="02020603050405020304" pitchFamily="18" charset="0"/>
                <a:cs typeface="Times New Roman" panose="02020603050405020304" pitchFamily="18" charset="0"/>
              </a:rPr>
              <a:t>//Output: Greatest common divisor of m and n </a:t>
            </a:r>
            <a:r>
              <a:rPr lang="en-US" sz="5000" b="1" dirty="0" err="1">
                <a:latin typeface="Times New Roman" panose="02020603050405020304" pitchFamily="18" charset="0"/>
                <a:cs typeface="Times New Roman" panose="02020603050405020304" pitchFamily="18" charset="0"/>
              </a:rPr>
              <a:t>gcd</a:t>
            </a:r>
            <a:r>
              <a:rPr lang="en-US" sz="5000" b="1" dirty="0">
                <a:latin typeface="Times New Roman" panose="02020603050405020304" pitchFamily="18" charset="0"/>
                <a:cs typeface="Times New Roman" panose="02020603050405020304" pitchFamily="18" charset="0"/>
              </a:rPr>
              <a:t>(m, n) = </a:t>
            </a:r>
            <a:r>
              <a:rPr lang="en-US" sz="5000" b="1" dirty="0" err="1">
                <a:latin typeface="Times New Roman" panose="02020603050405020304" pitchFamily="18" charset="0"/>
                <a:cs typeface="Times New Roman" panose="02020603050405020304" pitchFamily="18" charset="0"/>
              </a:rPr>
              <a:t>gcd</a:t>
            </a:r>
            <a:r>
              <a:rPr lang="en-US" sz="5000" b="1" dirty="0">
                <a:latin typeface="Times New Roman" panose="02020603050405020304" pitchFamily="18" charset="0"/>
                <a:cs typeface="Times New Roman" panose="02020603050405020304" pitchFamily="18" charset="0"/>
              </a:rPr>
              <a:t>(n, m mod n)</a:t>
            </a:r>
            <a:endParaRPr lang="en-US" sz="5000" dirty="0">
              <a:latin typeface="Times New Roman" panose="02020603050405020304" pitchFamily="18" charset="0"/>
              <a:cs typeface="Times New Roman" panose="02020603050405020304" pitchFamily="18" charset="0"/>
            </a:endParaRPr>
          </a:p>
          <a:p>
            <a:r>
              <a:rPr lang="en-US" sz="5000" dirty="0">
                <a:latin typeface="Times New Roman" panose="02020603050405020304" pitchFamily="18" charset="0"/>
                <a:cs typeface="Times New Roman" panose="02020603050405020304" pitchFamily="18" charset="0"/>
              </a:rPr>
              <a:t>While (m does not divide n)</a:t>
            </a:r>
            <a:r>
              <a:rPr lang="en-US" sz="5000" b="1" dirty="0">
                <a:latin typeface="Times New Roman" panose="02020603050405020304" pitchFamily="18" charset="0"/>
                <a:cs typeface="Times New Roman" panose="02020603050405020304" pitchFamily="18" charset="0"/>
              </a:rPr>
              <a:t> do</a:t>
            </a:r>
          </a:p>
          <a:p>
            <a:pPr lvl="1">
              <a:buNone/>
            </a:pPr>
            <a:r>
              <a:rPr lang="en-US" sz="5000" dirty="0">
                <a:latin typeface="Times New Roman" panose="02020603050405020304" pitchFamily="18" charset="0"/>
                <a:cs typeface="Times New Roman" panose="02020603050405020304" pitchFamily="18" charset="0"/>
              </a:rPr>
              <a:t>		r </a:t>
            </a:r>
            <a:r>
              <a:rPr lang="en-US" sz="5000" dirty="0">
                <a:latin typeface="Times New Roman" panose="02020603050405020304" pitchFamily="18" charset="0"/>
                <a:cs typeface="Times New Roman" panose="02020603050405020304" pitchFamily="18" charset="0"/>
                <a:sym typeface="Wingdings" panose="05000000000000000000" pitchFamily="2" charset="2"/>
              </a:rPr>
              <a:t> </a:t>
            </a:r>
            <a:r>
              <a:rPr lang="en-US" sz="5000" dirty="0">
                <a:latin typeface="Times New Roman" panose="02020603050405020304" pitchFamily="18" charset="0"/>
                <a:cs typeface="Times New Roman" panose="02020603050405020304" pitchFamily="18" charset="0"/>
              </a:rPr>
              <a:t>n mod m</a:t>
            </a:r>
          </a:p>
          <a:p>
            <a:pPr marL="457200" lvl="1" indent="0">
              <a:buNone/>
            </a:pPr>
            <a:r>
              <a:rPr lang="en-US" sz="4600" dirty="0">
                <a:latin typeface="Times New Roman" panose="02020603050405020304" pitchFamily="18" charset="0"/>
                <a:cs typeface="Times New Roman" panose="02020603050405020304" pitchFamily="18" charset="0"/>
              </a:rPr>
              <a:t>	n </a:t>
            </a:r>
            <a:r>
              <a:rPr lang="en-US" sz="4800" dirty="0">
                <a:latin typeface="Times New Roman" panose="02020603050405020304" pitchFamily="18" charset="0"/>
                <a:cs typeface="Times New Roman" panose="02020603050405020304" pitchFamily="18" charset="0"/>
                <a:sym typeface="Wingdings" panose="05000000000000000000" pitchFamily="2" charset="2"/>
              </a:rPr>
              <a:t> </a:t>
            </a:r>
            <a:r>
              <a:rPr lang="en-US" sz="4600" dirty="0">
                <a:latin typeface="Times New Roman" panose="02020603050405020304" pitchFamily="18" charset="0"/>
                <a:cs typeface="Times New Roman" panose="02020603050405020304" pitchFamily="18" charset="0"/>
              </a:rPr>
              <a:t>m</a:t>
            </a:r>
          </a:p>
          <a:p>
            <a:pPr marL="914400" lvl="2" indent="0">
              <a:buNone/>
            </a:pPr>
            <a:r>
              <a:rPr lang="en-US" sz="4200" dirty="0">
                <a:latin typeface="Times New Roman" panose="02020603050405020304" pitchFamily="18" charset="0"/>
                <a:cs typeface="Times New Roman" panose="02020603050405020304" pitchFamily="18" charset="0"/>
                <a:sym typeface="Wingdings" panose="05000000000000000000" pitchFamily="2" charset="2"/>
              </a:rPr>
              <a:t>m</a:t>
            </a:r>
            <a:r>
              <a:rPr lang="en-US" sz="4400" dirty="0">
                <a:latin typeface="Times New Roman" panose="02020603050405020304" pitchFamily="18" charset="0"/>
                <a:cs typeface="Times New Roman" panose="02020603050405020304" pitchFamily="18" charset="0"/>
                <a:sym typeface="Wingdings" panose="05000000000000000000" pitchFamily="2" charset="2"/>
              </a:rPr>
              <a:t>   </a:t>
            </a:r>
            <a:r>
              <a:rPr lang="en-US" sz="4200" dirty="0">
                <a:latin typeface="Times New Roman" panose="02020603050405020304" pitchFamily="18" charset="0"/>
                <a:cs typeface="Times New Roman" panose="02020603050405020304" pitchFamily="18" charset="0"/>
              </a:rPr>
              <a:t>r</a:t>
            </a:r>
          </a:p>
          <a:p>
            <a:r>
              <a:rPr lang="en-US" sz="5000" dirty="0">
                <a:latin typeface="Times New Roman" panose="02020603050405020304" pitchFamily="18" charset="0"/>
                <a:cs typeface="Times New Roman" panose="02020603050405020304" pitchFamily="18" charset="0"/>
              </a:rPr>
              <a:t>return m</a:t>
            </a:r>
          </a:p>
          <a:p>
            <a:r>
              <a:rPr lang="en-US" sz="5000" b="1" dirty="0">
                <a:latin typeface="Times New Roman" panose="02020603050405020304" pitchFamily="18" charset="0"/>
                <a:cs typeface="Times New Roman" panose="02020603050405020304" pitchFamily="18" charset="0"/>
              </a:rPr>
              <a:t>Questions:</a:t>
            </a:r>
          </a:p>
          <a:p>
            <a:r>
              <a:rPr lang="en-US" sz="5000" dirty="0">
                <a:latin typeface="Times New Roman" panose="02020603050405020304" pitchFamily="18" charset="0"/>
                <a:cs typeface="Times New Roman" panose="02020603050405020304" pitchFamily="18" charset="0"/>
              </a:rPr>
              <a:t>Finiteness: how do we know that Euclid’s algorithm actually comes to a stop?</a:t>
            </a:r>
          </a:p>
          <a:p>
            <a:r>
              <a:rPr lang="en-US" sz="5000" dirty="0">
                <a:latin typeface="Times New Roman" panose="02020603050405020304" pitchFamily="18" charset="0"/>
                <a:cs typeface="Times New Roman" panose="02020603050405020304" pitchFamily="18" charset="0"/>
              </a:rPr>
              <a:t>Definiteness: non-ambiguity</a:t>
            </a:r>
          </a:p>
          <a:p>
            <a:r>
              <a:rPr lang="en-US" sz="5000" dirty="0">
                <a:latin typeface="Times New Roman" panose="02020603050405020304" pitchFamily="18" charset="0"/>
                <a:cs typeface="Times New Roman" panose="02020603050405020304" pitchFamily="18" charset="0"/>
              </a:rPr>
              <a:t>Effectiveness: effectively computable. </a:t>
            </a:r>
          </a:p>
          <a:p>
            <a:r>
              <a:rPr lang="en-US" sz="5000" b="1" dirty="0">
                <a:latin typeface="Times New Roman" panose="02020603050405020304" pitchFamily="18" charset="0"/>
                <a:cs typeface="Times New Roman" panose="02020603050405020304" pitchFamily="18" charset="0"/>
              </a:rPr>
              <a:t>Which algorithm is faster, the Euclid’s or previous one?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smtClean="0"/>
              <a:t>Ref Book: Thomas Cormen</a:t>
            </a:r>
            <a:endParaRPr lang="en-US"/>
          </a:p>
        </p:txBody>
      </p:sp>
    </p:spTree>
    <p:extLst>
      <p:ext uri="{BB962C8B-B14F-4D97-AF65-F5344CB8AC3E}">
        <p14:creationId xmlns:p14="http://schemas.microsoft.com/office/powerpoint/2010/main" val="1693303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omp122">
  <a:themeElements>
    <a:clrScheme name="comp122 8">
      <a:dk1>
        <a:srgbClr val="000000"/>
      </a:dk1>
      <a:lt1>
        <a:srgbClr val="FFFFCC"/>
      </a:lt1>
      <a:dk2>
        <a:srgbClr val="0000FF"/>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comp12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omp12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mp12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omp12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mp12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mp12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mp12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omp12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mp122 8">
        <a:dk1>
          <a:srgbClr val="000000"/>
        </a:dk1>
        <a:lt1>
          <a:srgbClr val="FFFFCC"/>
        </a:lt1>
        <a:dk2>
          <a:srgbClr val="0000FF"/>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mp122 9">
        <a:dk1>
          <a:srgbClr val="080808"/>
        </a:dk1>
        <a:lt1>
          <a:srgbClr val="0000FF"/>
        </a:lt1>
        <a:dk2>
          <a:srgbClr val="FFFF00"/>
        </a:dk2>
        <a:lt2>
          <a:srgbClr val="000000"/>
        </a:lt2>
        <a:accent1>
          <a:srgbClr val="FF9900"/>
        </a:accent1>
        <a:accent2>
          <a:srgbClr val="00FFFF"/>
        </a:accent2>
        <a:accent3>
          <a:srgbClr val="AAAAFF"/>
        </a:accent3>
        <a:accent4>
          <a:srgbClr val="060606"/>
        </a:accent4>
        <a:accent5>
          <a:srgbClr val="FFCAAA"/>
        </a:accent5>
        <a:accent6>
          <a:srgbClr val="00E7E7"/>
        </a:accent6>
        <a:hlink>
          <a:srgbClr val="FF0033"/>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Global">
  <a:themeElements>
    <a:clrScheme name="">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AF6A5F"/>
      </a:hlink>
      <a:folHlink>
        <a:srgbClr val="CCB374"/>
      </a:folHlink>
    </a:clrScheme>
    <a:fontScheme name="Global">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5642</TotalTime>
  <Words>4231</Words>
  <Application>Microsoft Office PowerPoint</Application>
  <PresentationFormat>Widescreen</PresentationFormat>
  <Paragraphs>818</Paragraphs>
  <Slides>70</Slides>
  <Notes>29</Notes>
  <HiddenSlides>0</HiddenSlides>
  <MMClips>0</MMClips>
  <ScaleCrop>false</ScaleCrop>
  <HeadingPairs>
    <vt:vector size="8" baseType="variant">
      <vt:variant>
        <vt:lpstr>Fonts Used</vt:lpstr>
      </vt:variant>
      <vt:variant>
        <vt:i4>18</vt:i4>
      </vt:variant>
      <vt:variant>
        <vt:lpstr>Theme</vt:lpstr>
      </vt:variant>
      <vt:variant>
        <vt:i4>3</vt:i4>
      </vt:variant>
      <vt:variant>
        <vt:lpstr>Embedded OLE Servers</vt:lpstr>
      </vt:variant>
      <vt:variant>
        <vt:i4>3</vt:i4>
      </vt:variant>
      <vt:variant>
        <vt:lpstr>Slide Titles</vt:lpstr>
      </vt:variant>
      <vt:variant>
        <vt:i4>70</vt:i4>
      </vt:variant>
    </vt:vector>
  </HeadingPairs>
  <TitlesOfParts>
    <vt:vector size="94" baseType="lpstr">
      <vt:lpstr>굴림</vt:lpstr>
      <vt:lpstr>Microsoft YaHei</vt:lpstr>
      <vt:lpstr>PMingLiU</vt:lpstr>
      <vt:lpstr>SimSun</vt:lpstr>
      <vt:lpstr>SimSun</vt:lpstr>
      <vt:lpstr>Arial</vt:lpstr>
      <vt:lpstr>Calibri</vt:lpstr>
      <vt:lpstr>Calibri Light</vt:lpstr>
      <vt:lpstr>Courier New</vt:lpstr>
      <vt:lpstr>Georgia</vt:lpstr>
      <vt:lpstr>Lucida Grande</vt:lpstr>
      <vt:lpstr>Monotype Sorts</vt:lpstr>
      <vt:lpstr>Symbol</vt:lpstr>
      <vt:lpstr>Tahoma</vt:lpstr>
      <vt:lpstr>Times New Roman</vt:lpstr>
      <vt:lpstr>Verdana</vt:lpstr>
      <vt:lpstr>Wingdings</vt:lpstr>
      <vt:lpstr>Wingdings 2</vt:lpstr>
      <vt:lpstr>Retrospect</vt:lpstr>
      <vt:lpstr>comp122</vt:lpstr>
      <vt:lpstr>Global</vt:lpstr>
      <vt:lpstr>Document</vt:lpstr>
      <vt:lpstr>Equation</vt:lpstr>
      <vt:lpstr>Formula</vt:lpstr>
      <vt:lpstr>PowerPoint Presentation</vt:lpstr>
      <vt:lpstr>DAA Objectives &amp; Outcomes</vt:lpstr>
      <vt:lpstr>Module I - Fundamentals of Algorithm</vt:lpstr>
      <vt:lpstr>Why Study this Course?</vt:lpstr>
      <vt:lpstr>Algorithm: A brief History </vt:lpstr>
      <vt:lpstr>What is an Algorithm?</vt:lpstr>
      <vt:lpstr>Algorithm &amp; its Properties</vt:lpstr>
      <vt:lpstr>Examples of Algorithms – Computing the Greatest Common Divisor of Two Integers</vt:lpstr>
      <vt:lpstr>Pseudocode of Euclid’s Algorithm</vt:lpstr>
      <vt:lpstr>Example of Euclid’s Algorithm</vt:lpstr>
      <vt:lpstr>Fundamentals of Algorithmic Problem Solving</vt:lpstr>
      <vt:lpstr>Algorithm Design and Analysis Process</vt:lpstr>
      <vt:lpstr>Algorithms as a Technology</vt:lpstr>
      <vt:lpstr>Algorithm Efficiency</vt:lpstr>
      <vt:lpstr>Efficiency</vt:lpstr>
      <vt:lpstr>Methods of Specifying an Algorithm</vt:lpstr>
      <vt:lpstr>Pseudocode Conventions</vt:lpstr>
      <vt:lpstr>Pseudocode Conventions</vt:lpstr>
      <vt:lpstr>Pseudocode Conventions</vt:lpstr>
      <vt:lpstr>Analysis of Algorithms</vt:lpstr>
      <vt:lpstr>Common Rates of Growth</vt:lpstr>
      <vt:lpstr>Why Analyse?</vt:lpstr>
      <vt:lpstr>What to analyse?</vt:lpstr>
      <vt:lpstr>Tabular Method</vt:lpstr>
      <vt:lpstr>Asymptotic Analysis</vt:lpstr>
      <vt:lpstr>ASYMPTOTICS NOTATIONS O-notation (Big Oh)</vt:lpstr>
      <vt:lpstr>Big Oh - Example</vt:lpstr>
      <vt:lpstr>Big Oh - Example</vt:lpstr>
      <vt:lpstr>Big Oh - Example</vt:lpstr>
      <vt:lpstr>ASYMPTOTICS NOTATIONS Ω-notation</vt:lpstr>
      <vt:lpstr>Big Omega - Example</vt:lpstr>
      <vt:lpstr>ASYMPTOTICS NOTATIONS Θ-notation</vt:lpstr>
      <vt:lpstr>Theta Example</vt:lpstr>
      <vt:lpstr>o notation (Little oh)</vt:lpstr>
      <vt:lpstr>ω notation (Little omega)</vt:lpstr>
      <vt:lpstr>Asymptotic Notations</vt:lpstr>
      <vt:lpstr>Examples On Asymptotic Notations </vt:lpstr>
      <vt:lpstr>Algorithm Design Techniques/Strategies</vt:lpstr>
      <vt:lpstr>Divide &amp; Conquer</vt:lpstr>
      <vt:lpstr>Divide-and-Conquer Technique (cont.)</vt:lpstr>
      <vt:lpstr>Time complexity of the general algorithm</vt:lpstr>
      <vt:lpstr>Methods for Solving recurrences</vt:lpstr>
      <vt:lpstr>Math You need to Review</vt:lpstr>
      <vt:lpstr>Substitution Method</vt:lpstr>
      <vt:lpstr>Quick Sort</vt:lpstr>
      <vt:lpstr>Binary Search</vt:lpstr>
      <vt:lpstr>The Recursion Tree</vt:lpstr>
      <vt:lpstr>Master Theorem</vt:lpstr>
      <vt:lpstr>Example of Master Method</vt:lpstr>
      <vt:lpstr>Master Method (Simplified)</vt:lpstr>
      <vt:lpstr>Divide-and-Conquer Examples</vt:lpstr>
      <vt:lpstr>Mergesort</vt:lpstr>
      <vt:lpstr>Pseudocode of Merge-Sort (A, p, r)</vt:lpstr>
      <vt:lpstr>Procedure Merge</vt:lpstr>
      <vt:lpstr>Analysis of Mergesort</vt:lpstr>
      <vt:lpstr>Recursion Tree for Merge Sort</vt:lpstr>
      <vt:lpstr>Recursion Tree for Merge Sort</vt:lpstr>
      <vt:lpstr>Recursion Tree for Merge Sort</vt:lpstr>
      <vt:lpstr>Quicksort</vt:lpstr>
      <vt:lpstr>Idea of Quick Sort</vt:lpstr>
      <vt:lpstr>Quicksort Pseudo-code </vt:lpstr>
      <vt:lpstr>Procedure Partitioning the array</vt:lpstr>
      <vt:lpstr>The steps of QuickSort</vt:lpstr>
      <vt:lpstr>Quicksort Analysis</vt:lpstr>
      <vt:lpstr>Worst-Case Analysis</vt:lpstr>
      <vt:lpstr>Best-case Analysis</vt:lpstr>
      <vt:lpstr>Average-Case Analysis</vt:lpstr>
      <vt:lpstr>Summary Analysis of Quicksort</vt:lpstr>
      <vt:lpstr>Large Integer multiplication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Anita.Gunjal</dc:creator>
  <cp:lastModifiedBy>Anita Thengade</cp:lastModifiedBy>
  <cp:revision>748</cp:revision>
  <dcterms:created xsi:type="dcterms:W3CDTF">2017-06-20T09:56:08Z</dcterms:created>
  <dcterms:modified xsi:type="dcterms:W3CDTF">2019-11-13T03:13:20Z</dcterms:modified>
</cp:coreProperties>
</file>