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74" r:id="rId6"/>
    <p:sldId id="275" r:id="rId7"/>
    <p:sldId id="276" r:id="rId8"/>
    <p:sldId id="277" r:id="rId9"/>
    <p:sldId id="261" r:id="rId10"/>
    <p:sldId id="262" r:id="rId11"/>
    <p:sldId id="263" r:id="rId12"/>
    <p:sldId id="264" r:id="rId13"/>
    <p:sldId id="265" r:id="rId14"/>
    <p:sldId id="266" r:id="rId15"/>
    <p:sldId id="273" r:id="rId16"/>
    <p:sldId id="267" r:id="rId17"/>
    <p:sldId id="268" r:id="rId18"/>
    <p:sldId id="269" r:id="rId19"/>
    <p:sldId id="270" r:id="rId20"/>
    <p:sldId id="271" r:id="rId21"/>
    <p:sldId id="272"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7" r:id="rId47"/>
    <p:sldId id="302" r:id="rId48"/>
    <p:sldId id="303" r:id="rId49"/>
    <p:sldId id="308" r:id="rId50"/>
    <p:sldId id="309" r:id="rId51"/>
    <p:sldId id="304" r:id="rId52"/>
    <p:sldId id="305" r:id="rId53"/>
    <p:sldId id="306"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3" r:id="rId97"/>
    <p:sldId id="354" r:id="rId98"/>
    <p:sldId id="352" r:id="rId99"/>
    <p:sldId id="355" r:id="rId100"/>
    <p:sldId id="356" r:id="rId101"/>
    <p:sldId id="357" r:id="rId102"/>
    <p:sldId id="358" r:id="rId103"/>
    <p:sldId id="359" r:id="rId104"/>
    <p:sldId id="360" r:id="rId105"/>
    <p:sldId id="361" r:id="rId106"/>
    <p:sldId id="362"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6" d="100"/>
          <a:sy n="76" d="100"/>
        </p:scale>
        <p:origin x="16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55AB-3A4B-43BD-90A8-C5FDD7751E1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76BC816-0E05-46B6-A976-78ECB45EA46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0C040-71DE-4774-A831-EFAF7D19842A}"/>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5B313F03-558E-4FDF-89D3-6F2F2675E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83B8B-030B-470B-9761-CEA62C814F27}"/>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363977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EE12-09B4-4486-8F6D-F8A316B739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7BABA-A655-4EA6-897A-A747691C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E9A8-EA67-494F-B1B2-9339ED2CF55A}"/>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0D562462-1253-4090-9B6A-A63793FA1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95995-C79B-41DE-B99D-3400C1B56926}"/>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26394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7167A-0D89-42CE-BEFE-EB754588D3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64740C-EB52-4983-BF9C-063F76A5AC6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464A2-C1D7-4864-BF02-62423F1C01B0}"/>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E7681118-F858-4E86-86FE-7B2D09B82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93A61-537B-44F4-B0C8-931F10BD5B14}"/>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115995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A58C-C81B-4121-9879-B385FDD27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9BD21-7666-4DAA-BFFB-2B52E9228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D27BA-4593-49A2-B4E2-0AB14D25D0B3}"/>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52B7D413-7D48-49FE-90CC-FE36EB275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1CD8C-3731-4E8C-B851-B4441C6842E0}"/>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289748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1C3A-1752-48F9-A410-9363527C71D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CDDFCA-8A3F-4D55-BA63-119B3E93FA9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02E46-6C58-40B0-82D7-052F58D6D0BB}"/>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1C5B2931-91CE-436B-8F48-431F4B07C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EEF32-AA5E-41F4-A562-22CB080A3C0D}"/>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305616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DD32-6C17-42E4-A74B-2426CDDCB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D7B17-3BB8-4693-BF04-559941CA823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3A4C5A-1340-4C58-B3CC-364C2D20370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A287D5-9169-46DE-891B-172171392D45}"/>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6" name="Footer Placeholder 5">
            <a:extLst>
              <a:ext uri="{FF2B5EF4-FFF2-40B4-BE49-F238E27FC236}">
                <a16:creationId xmlns:a16="http://schemas.microsoft.com/office/drawing/2014/main" id="{714FD92A-20AF-45E8-ACAB-BDE974028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058F9-C84D-43CE-BF98-6F6736B2604D}"/>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315674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8FEB-C696-44C8-ADC0-F1E39D586DD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ED46B-EEDE-4AA8-8678-3AEEBF68F3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65427-6FA8-4572-BF76-959F332AFB2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AE5E5C-88F2-4EDD-A5B3-C4B17BFC801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B00D42F-7A9D-4105-83E0-CA0E51FECD4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A986E-EF2B-498B-9B61-84AEC4A5C4FC}"/>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8" name="Footer Placeholder 7">
            <a:extLst>
              <a:ext uri="{FF2B5EF4-FFF2-40B4-BE49-F238E27FC236}">
                <a16:creationId xmlns:a16="http://schemas.microsoft.com/office/drawing/2014/main" id="{98E28748-C51C-4D8F-8C80-8E78910192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F0C80C-724B-4D20-8BB8-E484A0C90A4A}"/>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26732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161A-3FA3-4910-A40C-283F3C43EB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DA2613-7053-4477-9D22-2C56F04C9E19}"/>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4" name="Footer Placeholder 3">
            <a:extLst>
              <a:ext uri="{FF2B5EF4-FFF2-40B4-BE49-F238E27FC236}">
                <a16:creationId xmlns:a16="http://schemas.microsoft.com/office/drawing/2014/main" id="{F58AA7B0-76E0-482E-AC14-79F32F12DF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110E70-0E27-4D9B-A26E-B2621473D413}"/>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332020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2472D-5C3C-4B5E-B56F-A4CF9A88B7D8}"/>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3" name="Footer Placeholder 2">
            <a:extLst>
              <a:ext uri="{FF2B5EF4-FFF2-40B4-BE49-F238E27FC236}">
                <a16:creationId xmlns:a16="http://schemas.microsoft.com/office/drawing/2014/main" id="{A4BF14DE-E54C-4E95-97C1-1482102BC4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A89157-7E4C-4F90-BE6E-439F4E3BD719}"/>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133899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66EF-551A-4C96-9F1D-57E57C3613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9104A6-F4C1-454F-8953-A6A334EB6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0DB5DD-30CB-4F05-A70D-A0A8FA1F4E7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76D9DA-F898-454D-9B75-A9498A4CC457}"/>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6" name="Footer Placeholder 5">
            <a:extLst>
              <a:ext uri="{FF2B5EF4-FFF2-40B4-BE49-F238E27FC236}">
                <a16:creationId xmlns:a16="http://schemas.microsoft.com/office/drawing/2014/main" id="{52547A78-7F2D-43AA-B990-942B52F03E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BB9B4-551F-474B-A6FB-A686CBAB3AA1}"/>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209113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3D38-FD89-4E61-BCDB-C79BD11C047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CD1377-7A57-4FD4-BA49-0F1911A46B5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62BB23C-582E-41D5-B42A-07DF354E21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11D298-7A67-4B11-9684-2D608829EA66}"/>
              </a:ext>
            </a:extLst>
          </p:cNvPr>
          <p:cNvSpPr>
            <a:spLocks noGrp="1"/>
          </p:cNvSpPr>
          <p:nvPr>
            <p:ph type="dt" sz="half" idx="10"/>
          </p:nvPr>
        </p:nvSpPr>
        <p:spPr/>
        <p:txBody>
          <a:bodyPr/>
          <a:lstStyle/>
          <a:p>
            <a:fld id="{4823F155-2914-44AC-9045-056C25C37CAD}" type="datetimeFigureOut">
              <a:rPr lang="en-IN" smtClean="0"/>
              <a:t>31-08-2022</a:t>
            </a:fld>
            <a:endParaRPr lang="en-IN"/>
          </a:p>
        </p:txBody>
      </p:sp>
      <p:sp>
        <p:nvSpPr>
          <p:cNvPr id="6" name="Footer Placeholder 5">
            <a:extLst>
              <a:ext uri="{FF2B5EF4-FFF2-40B4-BE49-F238E27FC236}">
                <a16:creationId xmlns:a16="http://schemas.microsoft.com/office/drawing/2014/main" id="{0784FC63-CC45-44C1-A03F-391FEE670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BD15A-BA83-439C-8449-A0902839D1CC}"/>
              </a:ext>
            </a:extLst>
          </p:cNvPr>
          <p:cNvSpPr>
            <a:spLocks noGrp="1"/>
          </p:cNvSpPr>
          <p:nvPr>
            <p:ph type="sldNum" sz="quarter" idx="12"/>
          </p:nvPr>
        </p:nvSpPr>
        <p:spPr/>
        <p:txBody>
          <a:bodyPr/>
          <a:lstStyle/>
          <a:p>
            <a:fld id="{2B0F418C-3531-477C-A9D7-1BB5B6AE5051}" type="slidenum">
              <a:rPr lang="en-IN" smtClean="0"/>
              <a:t>‹#›</a:t>
            </a:fld>
            <a:endParaRPr lang="en-IN"/>
          </a:p>
        </p:txBody>
      </p:sp>
    </p:spTree>
    <p:extLst>
      <p:ext uri="{BB962C8B-B14F-4D97-AF65-F5344CB8AC3E}">
        <p14:creationId xmlns:p14="http://schemas.microsoft.com/office/powerpoint/2010/main" val="30066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72CCF-E606-4A30-8C98-5D5ABF9ABEA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EE73FD-F27E-48B1-BCE7-58119A0D9BF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4074A-235E-4776-8912-4DD2D2E1227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23F155-2914-44AC-9045-056C25C37CAD}" type="datetimeFigureOut">
              <a:rPr lang="en-IN" smtClean="0"/>
              <a:t>31-08-2022</a:t>
            </a:fld>
            <a:endParaRPr lang="en-IN"/>
          </a:p>
        </p:txBody>
      </p:sp>
      <p:sp>
        <p:nvSpPr>
          <p:cNvPr id="5" name="Footer Placeholder 4">
            <a:extLst>
              <a:ext uri="{FF2B5EF4-FFF2-40B4-BE49-F238E27FC236}">
                <a16:creationId xmlns:a16="http://schemas.microsoft.com/office/drawing/2014/main" id="{FE4A7A6A-D357-4274-B1F3-81F54C35ED4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8FC75D-2333-413D-965D-268330736FC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0F418C-3531-477C-A9D7-1BB5B6AE5051}" type="slidenum">
              <a:rPr lang="en-IN" smtClean="0"/>
              <a:t>‹#›</a:t>
            </a:fld>
            <a:endParaRPr lang="en-IN"/>
          </a:p>
        </p:txBody>
      </p:sp>
    </p:spTree>
    <p:extLst>
      <p:ext uri="{BB962C8B-B14F-4D97-AF65-F5344CB8AC3E}">
        <p14:creationId xmlns:p14="http://schemas.microsoft.com/office/powerpoint/2010/main" val="40513760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842C-631D-4296-9E6F-FC1688899D6E}"/>
              </a:ext>
            </a:extLst>
          </p:cNvPr>
          <p:cNvSpPr>
            <a:spLocks noGrp="1"/>
          </p:cNvSpPr>
          <p:nvPr>
            <p:ph type="ctrTitle"/>
          </p:nvPr>
        </p:nvSpPr>
        <p:spPr/>
        <p:txBody>
          <a:bodyPr>
            <a:normAutofit/>
          </a:bodyPr>
          <a:lstStyle/>
          <a:p>
            <a:r>
              <a:rPr lang="en-IN" sz="4800" b="1" dirty="0">
                <a:latin typeface="Times New Roman" panose="02020603050405020304" pitchFamily="18" charset="0"/>
                <a:cs typeface="Times New Roman" panose="02020603050405020304" pitchFamily="18" charset="0"/>
              </a:rPr>
              <a:t>INTRODUCTION TO THE CONSTITUTION OF INDIA</a:t>
            </a:r>
          </a:p>
        </p:txBody>
      </p:sp>
      <p:sp>
        <p:nvSpPr>
          <p:cNvPr id="3" name="Subtitle 2">
            <a:extLst>
              <a:ext uri="{FF2B5EF4-FFF2-40B4-BE49-F238E27FC236}">
                <a16:creationId xmlns:a16="http://schemas.microsoft.com/office/drawing/2014/main" id="{931C07C7-706F-4AC6-B3C8-4DB59504E723}"/>
              </a:ext>
            </a:extLst>
          </p:cNvPr>
          <p:cNvSpPr>
            <a:spLocks noGrp="1"/>
          </p:cNvSpPr>
          <p:nvPr>
            <p:ph type="subTitle" idx="1"/>
          </p:nvPr>
        </p:nvSpPr>
        <p:spPr/>
        <p:txBody>
          <a:bodyPr>
            <a:normAutofit/>
          </a:bodyPr>
          <a:lstStyle/>
          <a:p>
            <a:pPr marL="285750" indent="-285750">
              <a:buFontTx/>
              <a:buChar char="-"/>
            </a:pPr>
            <a:r>
              <a:rPr lang="en-IN" sz="3200" b="1" dirty="0">
                <a:latin typeface="Times New Roman" panose="02020603050405020304" pitchFamily="18" charset="0"/>
                <a:cs typeface="Times New Roman" panose="02020603050405020304" pitchFamily="18" charset="0"/>
              </a:rPr>
              <a:t>Surya Saxena</a:t>
            </a:r>
          </a:p>
          <a:p>
            <a:pPr marL="285750" indent="-285750">
              <a:buFontTx/>
              <a:buChar char="-"/>
            </a:pPr>
            <a:r>
              <a:rPr lang="en-IN" sz="3200" b="1" dirty="0">
                <a:latin typeface="Times New Roman" panose="02020603050405020304" pitchFamily="18" charset="0"/>
                <a:cs typeface="Times New Roman" panose="02020603050405020304" pitchFamily="18" charset="0"/>
              </a:rPr>
              <a:t>Assistant Professor of Law</a:t>
            </a:r>
          </a:p>
        </p:txBody>
      </p:sp>
    </p:spTree>
    <p:extLst>
      <p:ext uri="{BB962C8B-B14F-4D97-AF65-F5344CB8AC3E}">
        <p14:creationId xmlns:p14="http://schemas.microsoft.com/office/powerpoint/2010/main" val="359502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92099-A00E-4884-BA59-76773312AAB6}"/>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C. The Provisions relating to the emergency from the German Reich and the Government of India Act, 1935 along with the federal scheme.</a:t>
            </a:r>
          </a:p>
          <a:p>
            <a:pPr algn="just"/>
            <a:r>
              <a:rPr lang="en-US" sz="2400" dirty="0">
                <a:latin typeface="Times New Roman" panose="02020603050405020304" pitchFamily="18" charset="0"/>
                <a:cs typeface="Times New Roman" panose="02020603050405020304" pitchFamily="18" charset="0"/>
              </a:rPr>
              <a:t>D. </a:t>
            </a:r>
            <a:r>
              <a:rPr lang="en-US" sz="2400" b="0" i="0" dirty="0">
                <a:effectLst/>
                <a:latin typeface="Times New Roman" panose="02020603050405020304" pitchFamily="18" charset="0"/>
                <a:cs typeface="Times New Roman" panose="02020603050405020304" pitchFamily="18" charset="0"/>
              </a:rPr>
              <a:t>The Federal system with a strong Centre was acquired from Canada.</a:t>
            </a:r>
          </a:p>
          <a:p>
            <a:pPr algn="just"/>
            <a:r>
              <a:rPr lang="en-US" sz="2400" dirty="0">
                <a:latin typeface="Times New Roman" panose="02020603050405020304" pitchFamily="18" charset="0"/>
                <a:cs typeface="Times New Roman" panose="02020603050405020304" pitchFamily="18" charset="0"/>
              </a:rPr>
              <a:t>E. </a:t>
            </a:r>
            <a:r>
              <a:rPr lang="en-US" sz="2400" b="0" i="0" dirty="0">
                <a:effectLst/>
                <a:latin typeface="Times New Roman" panose="02020603050405020304" pitchFamily="18" charset="0"/>
                <a:cs typeface="Times New Roman" panose="02020603050405020304" pitchFamily="18" charset="0"/>
              </a:rPr>
              <a:t>The Directive Principles of State Policy were other remarkable features imbibed from the Constitution of Eire.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8301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95860-F209-448B-95E7-BC7DEBCAF849}"/>
              </a:ext>
            </a:extLst>
          </p:cNvPr>
          <p:cNvSpPr>
            <a:spLocks noGrp="1"/>
          </p:cNvSpPr>
          <p:nvPr>
            <p:ph idx="1"/>
          </p:nvPr>
        </p:nvSpPr>
        <p:spPr/>
        <p:txBody>
          <a:bodyPr/>
          <a:lstStyle/>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Two months prior notice is provided, to the president or was sent to his office, stating:</a:t>
            </a:r>
          </a:p>
          <a:p>
            <a:pPr marL="742950" lvl="1" indent="-285750"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nature of the proceeding;</a:t>
            </a:r>
          </a:p>
          <a:p>
            <a:pPr marL="742950" lvl="1" indent="-285750"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cause of action;</a:t>
            </a:r>
          </a:p>
          <a:p>
            <a:pPr marL="742950" lvl="1" indent="-285750"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details of the other party including name, description, and place of residence;</a:t>
            </a:r>
          </a:p>
          <a:p>
            <a:pPr marL="742950" lvl="1" indent="-285750"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relief claimed by the other party;</a:t>
            </a:r>
          </a:p>
          <a:p>
            <a:endParaRPr lang="en-IN" dirty="0"/>
          </a:p>
        </p:txBody>
      </p:sp>
    </p:spTree>
    <p:extLst>
      <p:ext uri="{BB962C8B-B14F-4D97-AF65-F5344CB8AC3E}">
        <p14:creationId xmlns:p14="http://schemas.microsoft.com/office/powerpoint/2010/main" val="37678237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6587-9153-457B-95D2-8728C875382B}"/>
              </a:ext>
            </a:extLst>
          </p:cNvPr>
          <p:cNvSpPr>
            <a:spLocks noGrp="1"/>
          </p:cNvSpPr>
          <p:nvPr>
            <p:ph type="title"/>
          </p:nvPr>
        </p:nvSpPr>
        <p:spPr/>
        <p:txBody>
          <a:bodyPr>
            <a:normAutofit/>
          </a:bodyPr>
          <a:lstStyle/>
          <a:p>
            <a:pPr algn="ctr"/>
            <a:r>
              <a:rPr lang="en-IN" sz="3600" b="1" i="0" dirty="0">
                <a:solidFill>
                  <a:srgbClr val="111111"/>
                </a:solidFill>
                <a:effectLst/>
                <a:latin typeface="Times New Roman" panose="02020603050405020304" pitchFamily="18" charset="0"/>
                <a:cs typeface="Times New Roman" panose="02020603050405020304" pitchFamily="18" charset="0"/>
              </a:rPr>
              <a:t>Powers of the President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8D58C-6390-4477-B976-661E8BADF803}"/>
              </a:ext>
            </a:extLst>
          </p:cNvPr>
          <p:cNvSpPr>
            <a:spLocks noGrp="1"/>
          </p:cNvSpPr>
          <p:nvPr>
            <p:ph idx="1"/>
          </p:nvPr>
        </p:nvSpPr>
        <p:spPr/>
        <p:txBody>
          <a:bodyPr>
            <a:noAutofit/>
          </a:bodyPr>
          <a:lstStyle/>
          <a:p>
            <a:pPr algn="just"/>
            <a:r>
              <a:rPr lang="en-US" sz="2600" b="1" i="1" dirty="0">
                <a:effectLst/>
                <a:latin typeface="Times New Roman" panose="02020603050405020304" pitchFamily="18" charset="0"/>
                <a:cs typeface="Times New Roman" panose="02020603050405020304" pitchFamily="18" charset="0"/>
              </a:rPr>
              <a:t>Executive powers</a:t>
            </a:r>
          </a:p>
          <a:p>
            <a:pPr algn="just"/>
            <a:r>
              <a:rPr lang="en-US" sz="2600" b="0" i="0" u="none" strike="noStrike" dirty="0">
                <a:effectLst/>
                <a:latin typeface="Times New Roman" panose="02020603050405020304" pitchFamily="18" charset="0"/>
                <a:cs typeface="Times New Roman" panose="02020603050405020304" pitchFamily="18" charset="0"/>
              </a:rPr>
              <a:t>Article 53</a:t>
            </a:r>
            <a:r>
              <a:rPr lang="en-US" sz="2600" b="0" i="0" dirty="0">
                <a:effectLst/>
                <a:latin typeface="Times New Roman" panose="02020603050405020304" pitchFamily="18" charset="0"/>
                <a:cs typeface="Times New Roman" panose="02020603050405020304" pitchFamily="18" charset="0"/>
              </a:rPr>
              <a:t> of the Indian Constitution states that all the executive powers of the Union will be vested in the President of India. President is allowed to exercise his executive powers through officers subordinate to him, directly or indirectly, in consonance to the provisions of the Constitution.</a:t>
            </a:r>
          </a:p>
          <a:p>
            <a:pPr algn="just"/>
            <a:r>
              <a:rPr lang="en-US" sz="2600" b="0" i="0" dirty="0">
                <a:effectLst/>
                <a:latin typeface="Times New Roman" panose="02020603050405020304" pitchFamily="18" charset="0"/>
                <a:cs typeface="Times New Roman" panose="02020603050405020304" pitchFamily="18" charset="0"/>
              </a:rPr>
              <a:t>Under this article, the President has powers regarding:</a:t>
            </a:r>
          </a:p>
          <a:p>
            <a:pPr marL="0" indent="0" algn="just">
              <a:buNone/>
            </a:pPr>
            <a:r>
              <a:rPr lang="en-US" sz="2600" b="0" i="0" dirty="0">
                <a:effectLst/>
                <a:latin typeface="Times New Roman" panose="02020603050405020304" pitchFamily="18" charset="0"/>
                <a:cs typeface="Times New Roman" panose="02020603050405020304" pitchFamily="18" charset="0"/>
              </a:rPr>
              <a:t>Appointment of the high authorities of the Constitution like the Prime Minister and the Council of Ministers;</a:t>
            </a:r>
          </a:p>
          <a:p>
            <a:pPr marL="0" indent="0" algn="just">
              <a:buNone/>
            </a:pPr>
            <a:r>
              <a:rPr lang="en-US" sz="2600" b="0" i="0" dirty="0">
                <a:effectLst/>
                <a:latin typeface="Times New Roman" panose="02020603050405020304" pitchFamily="18" charset="0"/>
                <a:cs typeface="Times New Roman" panose="02020603050405020304" pitchFamily="18" charset="0"/>
              </a:rPr>
              <a:t>Right of being informed about all the national affairs;</a:t>
            </a:r>
          </a:p>
        </p:txBody>
      </p:sp>
    </p:spTree>
    <p:extLst>
      <p:ext uri="{BB962C8B-B14F-4D97-AF65-F5344CB8AC3E}">
        <p14:creationId xmlns:p14="http://schemas.microsoft.com/office/powerpoint/2010/main" val="1434338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5B5AC-360A-444E-BEB3-E24D66DF5044}"/>
              </a:ext>
            </a:extLst>
          </p:cNvPr>
          <p:cNvSpPr>
            <a:spLocks noGrp="1"/>
          </p:cNvSpPr>
          <p:nvPr>
            <p:ph idx="1"/>
          </p:nvPr>
        </p:nvSpPr>
        <p:spPr/>
        <p:txBody>
          <a:bodyPr/>
          <a:lstStyle/>
          <a:p>
            <a:pPr marL="0" indent="0" algn="just">
              <a:buNone/>
            </a:pPr>
            <a:r>
              <a:rPr lang="en-US" sz="2400" b="0" i="0" dirty="0">
                <a:effectLst/>
                <a:latin typeface="Times New Roman" panose="02020603050405020304" pitchFamily="18" charset="0"/>
                <a:cs typeface="Times New Roman" panose="02020603050405020304" pitchFamily="18" charset="0"/>
              </a:rPr>
              <a:t>Appointment of the judges of the constitutional courts(Supreme Court and High Courts);</a:t>
            </a:r>
          </a:p>
          <a:p>
            <a:pPr marL="0" indent="0" algn="just">
              <a:buNone/>
            </a:pPr>
            <a:r>
              <a:rPr lang="en-US" sz="2400" b="0" i="0" dirty="0">
                <a:effectLst/>
                <a:latin typeface="Times New Roman" panose="02020603050405020304" pitchFamily="18" charset="0"/>
                <a:cs typeface="Times New Roman" panose="02020603050405020304" pitchFamily="18" charset="0"/>
              </a:rPr>
              <a:t>Appointment of the state Governors, the Attorney General, the Comptroller, and Auditor General, the Chief Commissioner and members of the Election Commission of India;</a:t>
            </a:r>
          </a:p>
          <a:p>
            <a:pPr marL="0" indent="0" algn="just">
              <a:buNone/>
            </a:pPr>
            <a:r>
              <a:rPr lang="en-US" sz="2400" b="0" i="0" dirty="0">
                <a:effectLst/>
                <a:latin typeface="Times New Roman" panose="02020603050405020304" pitchFamily="18" charset="0"/>
                <a:cs typeface="Times New Roman" panose="02020603050405020304" pitchFamily="18" charset="0"/>
              </a:rPr>
              <a:t>Administration of Union territories and appointment of the Chief Commissioners and Lieutenant Governor of the Centrally Administered Areas;</a:t>
            </a:r>
          </a:p>
          <a:p>
            <a:pPr marL="0" indent="0" algn="just">
              <a:buNone/>
            </a:pPr>
            <a:r>
              <a:rPr lang="en-US" sz="2400" b="0" i="0" dirty="0">
                <a:effectLst/>
                <a:latin typeface="Times New Roman" panose="02020603050405020304" pitchFamily="18" charset="0"/>
                <a:cs typeface="Times New Roman" panose="02020603050405020304" pitchFamily="18" charset="0"/>
              </a:rPr>
              <a:t>Removal of the Council of Ministers, the state Governors, the Attorney General.</a:t>
            </a: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162721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2AF-BFAE-4EBB-86DF-872AC41180F4}"/>
              </a:ext>
            </a:extLst>
          </p:cNvPr>
          <p:cNvSpPr>
            <a:spLocks noGrp="1"/>
          </p:cNvSpPr>
          <p:nvPr>
            <p:ph idx="1"/>
          </p:nvPr>
        </p:nvSpPr>
        <p:spPr/>
        <p:txBody>
          <a:bodyPr>
            <a:noAutofit/>
          </a:bodyPr>
          <a:lstStyle/>
          <a:p>
            <a:pPr algn="just"/>
            <a:r>
              <a:rPr lang="en-US" sz="2600" b="1" i="1" dirty="0">
                <a:effectLst/>
                <a:latin typeface="Times New Roman" panose="02020603050405020304" pitchFamily="18" charset="0"/>
                <a:cs typeface="Times New Roman" panose="02020603050405020304" pitchFamily="18" charset="0"/>
              </a:rPr>
              <a:t>Military powers</a:t>
            </a:r>
          </a:p>
          <a:p>
            <a:pPr algn="just"/>
            <a:r>
              <a:rPr lang="en-US" sz="2600" b="0" i="0" u="none" strike="noStrike" dirty="0">
                <a:effectLst/>
                <a:latin typeface="Times New Roman" panose="02020603050405020304" pitchFamily="18" charset="0"/>
                <a:cs typeface="Times New Roman" panose="02020603050405020304" pitchFamily="18" charset="0"/>
              </a:rPr>
              <a:t>Article 53</a:t>
            </a:r>
            <a:r>
              <a:rPr lang="en-US" sz="2600" b="0" i="0" dirty="0">
                <a:effectLst/>
                <a:latin typeface="Times New Roman" panose="02020603050405020304" pitchFamily="18" charset="0"/>
                <a:cs typeface="Times New Roman" panose="02020603050405020304" pitchFamily="18" charset="0"/>
              </a:rPr>
              <a:t> also states that the President shall be the Supreme Commander of all the Armed Forces of the Union of India. It also states that no specific provisions can reduce the scope of this general principle.</a:t>
            </a:r>
          </a:p>
          <a:p>
            <a:pPr algn="just"/>
            <a:r>
              <a:rPr lang="en-US" sz="2600" b="0" i="0" dirty="0">
                <a:effectLst/>
                <a:latin typeface="Times New Roman" panose="02020603050405020304" pitchFamily="18" charset="0"/>
                <a:cs typeface="Times New Roman" panose="02020603050405020304" pitchFamily="18" charset="0"/>
              </a:rPr>
              <a:t>As the Supreme Commander of the Armed Forces of the Union, President has powers regarding:</a:t>
            </a:r>
          </a:p>
          <a:p>
            <a:pPr marL="0" indent="0" algn="just">
              <a:buNone/>
            </a:pPr>
            <a:r>
              <a:rPr lang="en-US" sz="2600" b="0" i="0" dirty="0">
                <a:effectLst/>
                <a:latin typeface="Times New Roman" panose="02020603050405020304" pitchFamily="18" charset="0"/>
                <a:cs typeface="Times New Roman" panose="02020603050405020304" pitchFamily="18" charset="0"/>
              </a:rPr>
              <a:t>Appointment of all the officers, including the appointment of the chiefs of the forces;</a:t>
            </a:r>
          </a:p>
          <a:p>
            <a:pPr marL="0" indent="0" algn="just">
              <a:buNone/>
            </a:pPr>
            <a:r>
              <a:rPr lang="en-US" sz="2600" b="0" i="0" dirty="0">
                <a:effectLst/>
                <a:latin typeface="Times New Roman" panose="02020603050405020304" pitchFamily="18" charset="0"/>
                <a:cs typeface="Times New Roman" panose="02020603050405020304" pitchFamily="18" charset="0"/>
              </a:rPr>
              <a:t>Wars are waged in the name of the President;</a:t>
            </a:r>
          </a:p>
          <a:p>
            <a:pPr marL="0" indent="0" algn="just">
              <a:buNone/>
            </a:pPr>
            <a:r>
              <a:rPr lang="en-US" sz="2600" b="0" i="0" dirty="0">
                <a:effectLst/>
                <a:latin typeface="Times New Roman" panose="02020603050405020304" pitchFamily="18" charset="0"/>
                <a:cs typeface="Times New Roman" panose="02020603050405020304" pitchFamily="18" charset="0"/>
              </a:rPr>
              <a:t>Peace is concluded in the name of the President.</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6041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4DDCC-B696-4E13-A924-40FDE10DA6BB}"/>
              </a:ext>
            </a:extLst>
          </p:cNvPr>
          <p:cNvSpPr>
            <a:spLocks noGrp="1"/>
          </p:cNvSpPr>
          <p:nvPr>
            <p:ph idx="1"/>
          </p:nvPr>
        </p:nvSpPr>
        <p:spPr/>
        <p:txBody>
          <a:bodyPr>
            <a:noAutofit/>
          </a:bodyPr>
          <a:lstStyle/>
          <a:p>
            <a:pPr algn="just"/>
            <a:r>
              <a:rPr lang="en-US" sz="2600" b="1" i="1" dirty="0">
                <a:solidFill>
                  <a:srgbClr val="111111"/>
                </a:solidFill>
                <a:effectLst/>
                <a:latin typeface="Times New Roman" panose="02020603050405020304" pitchFamily="18" charset="0"/>
                <a:cs typeface="Times New Roman" panose="02020603050405020304" pitchFamily="18" charset="0"/>
              </a:rPr>
              <a:t>Diplomatic powers</a:t>
            </a:r>
          </a:p>
          <a:p>
            <a:pPr algn="just"/>
            <a:r>
              <a:rPr lang="en-US" sz="2600" b="0" i="0" dirty="0">
                <a:solidFill>
                  <a:srgbClr val="222222"/>
                </a:solidFill>
                <a:effectLst/>
                <a:latin typeface="Times New Roman" panose="02020603050405020304" pitchFamily="18" charset="0"/>
                <a:cs typeface="Times New Roman" panose="02020603050405020304" pitchFamily="18" charset="0"/>
              </a:rPr>
              <a:t>The President forms the face of Indian diplomacy and helps the nation to maintain cordial relationships with countries across the globe. </a:t>
            </a:r>
          </a:p>
          <a:p>
            <a:pPr marL="0" indent="0" algn="just">
              <a:buNone/>
            </a:pPr>
            <a:r>
              <a:rPr lang="en-US" sz="2600" b="0" i="0" dirty="0">
                <a:solidFill>
                  <a:srgbClr val="222222"/>
                </a:solidFill>
                <a:effectLst/>
                <a:latin typeface="Times New Roman" panose="02020603050405020304" pitchFamily="18" charset="0"/>
                <a:cs typeface="Times New Roman" panose="02020603050405020304" pitchFamily="18" charset="0"/>
              </a:rPr>
              <a:t>All the Ambassadors and high commissioners in foreign nations are his representatives;</a:t>
            </a:r>
          </a:p>
          <a:p>
            <a:pPr marL="0" indent="0" algn="just">
              <a:buNone/>
            </a:pPr>
            <a:r>
              <a:rPr lang="en-US" sz="2600" b="0" i="0" dirty="0">
                <a:solidFill>
                  <a:srgbClr val="222222"/>
                </a:solidFill>
                <a:effectLst/>
                <a:latin typeface="Times New Roman" panose="02020603050405020304" pitchFamily="18" charset="0"/>
                <a:cs typeface="Times New Roman" panose="02020603050405020304" pitchFamily="18" charset="0"/>
              </a:rPr>
              <a:t>He receives the credentials of the Diplomatic representatives of other nations;</a:t>
            </a:r>
          </a:p>
          <a:p>
            <a:pPr marL="0" indent="0" algn="just">
              <a:buNone/>
            </a:pPr>
            <a:r>
              <a:rPr lang="en-US" sz="2600" b="0" i="0" dirty="0">
                <a:solidFill>
                  <a:srgbClr val="222222"/>
                </a:solidFill>
                <a:effectLst/>
                <a:latin typeface="Times New Roman" panose="02020603050405020304" pitchFamily="18" charset="0"/>
                <a:cs typeface="Times New Roman" panose="02020603050405020304" pitchFamily="18" charset="0"/>
              </a:rPr>
              <a:t>Prior to ratification by Parliament, the treaties and agreements with other nations, are negotiated by the President.</a:t>
            </a:r>
          </a:p>
        </p:txBody>
      </p:sp>
    </p:spTree>
    <p:extLst>
      <p:ext uri="{BB962C8B-B14F-4D97-AF65-F5344CB8AC3E}">
        <p14:creationId xmlns:p14="http://schemas.microsoft.com/office/powerpoint/2010/main" val="17546562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4D4E-4DE8-4EDB-AB25-6975B68CB235}"/>
              </a:ext>
            </a:extLst>
          </p:cNvPr>
          <p:cNvSpPr>
            <a:spLocks noGrp="1"/>
          </p:cNvSpPr>
          <p:nvPr>
            <p:ph idx="1"/>
          </p:nvPr>
        </p:nvSpPr>
        <p:spPr>
          <a:xfrm>
            <a:off x="628650" y="1205948"/>
            <a:ext cx="7886700" cy="4971015"/>
          </a:xfrm>
        </p:spPr>
        <p:txBody>
          <a:bodyPr>
            <a:normAutofit fontScale="92500" lnSpcReduction="10000"/>
          </a:bodyPr>
          <a:lstStyle/>
          <a:p>
            <a:pPr algn="just"/>
            <a:r>
              <a:rPr lang="en-US" sz="2800" b="1" i="1" dirty="0">
                <a:effectLst/>
                <a:latin typeface="Times New Roman" panose="02020603050405020304" pitchFamily="18" charset="0"/>
                <a:cs typeface="Times New Roman" panose="02020603050405020304" pitchFamily="18" charset="0"/>
              </a:rPr>
              <a:t>Legislative powers</a:t>
            </a:r>
          </a:p>
          <a:p>
            <a:pPr algn="just"/>
            <a:r>
              <a:rPr lang="en-US" sz="2800" b="0" i="0" dirty="0">
                <a:effectLst/>
                <a:latin typeface="Times New Roman" panose="02020603050405020304" pitchFamily="18" charset="0"/>
                <a:cs typeface="Times New Roman" panose="02020603050405020304" pitchFamily="18" charset="0"/>
              </a:rPr>
              <a:t>The President also enjoys certain legislative powers like:</a:t>
            </a:r>
          </a:p>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During the budget session, the President is the first to address the Parliament;</a:t>
            </a:r>
          </a:p>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President is empowered to summon a joint session in order to break the deadlock in the legislation process between the two Houses of the Parliament;</a:t>
            </a:r>
          </a:p>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President sanction is mandatory in cases of provisions relating to: </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creating a new state;</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changes in the boundary of existing states;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a change in the name of a state.</a:t>
            </a:r>
          </a:p>
          <a:p>
            <a:pPr marL="0" indent="0" algn="just">
              <a:buNone/>
            </a:pP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9212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70796-291E-4981-838E-1ABEC7B55A3C}"/>
              </a:ext>
            </a:extLst>
          </p:cNvPr>
          <p:cNvSpPr>
            <a:spLocks noGrp="1"/>
          </p:cNvSpPr>
          <p:nvPr>
            <p:ph idx="1"/>
          </p:nvPr>
        </p:nvSpPr>
        <p:spPr/>
        <p:txBody>
          <a:bodyPr>
            <a:noAutofit/>
          </a:bodyPr>
          <a:lstStyle/>
          <a:p>
            <a:pPr algn="just"/>
            <a:r>
              <a:rPr lang="en-US" sz="2600" b="1" i="1" dirty="0">
                <a:effectLst/>
                <a:latin typeface="Times New Roman" panose="02020603050405020304" pitchFamily="18" charset="0"/>
                <a:cs typeface="Times New Roman" panose="02020603050405020304" pitchFamily="18" charset="0"/>
              </a:rPr>
              <a:t>Pardoning power: Article 72</a:t>
            </a:r>
          </a:p>
          <a:p>
            <a:pPr algn="just"/>
            <a:r>
              <a:rPr lang="en-US" sz="2600" b="0" i="0" u="none" strike="noStrike" dirty="0">
                <a:effectLst/>
                <a:latin typeface="Times New Roman" panose="02020603050405020304" pitchFamily="18" charset="0"/>
                <a:cs typeface="Times New Roman" panose="02020603050405020304" pitchFamily="18" charset="0"/>
              </a:rPr>
              <a:t>Article 72</a:t>
            </a:r>
            <a:r>
              <a:rPr lang="en-US" sz="2600" b="0" i="0" dirty="0">
                <a:effectLst/>
                <a:latin typeface="Times New Roman" panose="02020603050405020304" pitchFamily="18" charset="0"/>
                <a:cs typeface="Times New Roman" panose="02020603050405020304" pitchFamily="18" charset="0"/>
              </a:rPr>
              <a:t> provides for the provisions relating to the pardoning powers of the President. President can grant pardons, respites, reprieves, and remissions of punishments or remit suspend or commute the sentence given to a person by the court in the following cases:</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the sentence is granted through a court-martial;</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the sentence or punishment is given for offense of violation of any law relating to matters that fall in the ambit of Union’s executive powers;</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a death sentence is passed by a court.</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9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89A-BA92-4916-9D00-B8EAFF6485C3}"/>
              </a:ext>
            </a:extLst>
          </p:cNvPr>
          <p:cNvSpPr>
            <a:spLocks noGrp="1"/>
          </p:cNvSpPr>
          <p:nvPr>
            <p:ph type="title"/>
          </p:nvPr>
        </p:nvSpPr>
        <p:spPr>
          <a:xfrm>
            <a:off x="628650" y="118511"/>
            <a:ext cx="7886700" cy="867326"/>
          </a:xfrm>
        </p:spPr>
        <p:txBody>
          <a:bodyPr>
            <a:normAutofit/>
          </a:bodyPr>
          <a:lstStyle/>
          <a:p>
            <a:pPr algn="ctr"/>
            <a:r>
              <a:rPr lang="en-IN" sz="4000" b="1" dirty="0">
                <a:latin typeface="Times New Roman" panose="02020603050405020304" pitchFamily="18" charset="0"/>
                <a:cs typeface="Times New Roman" panose="02020603050405020304" pitchFamily="18" charset="0"/>
              </a:rPr>
              <a:t>SALIENT FEATURES</a:t>
            </a:r>
          </a:p>
        </p:txBody>
      </p:sp>
      <p:sp>
        <p:nvSpPr>
          <p:cNvPr id="3" name="Content Placeholder 2">
            <a:extLst>
              <a:ext uri="{FF2B5EF4-FFF2-40B4-BE49-F238E27FC236}">
                <a16:creationId xmlns:a16="http://schemas.microsoft.com/office/drawing/2014/main" id="{8A5297E1-1515-4180-9EC3-5A55C1626C48}"/>
              </a:ext>
            </a:extLst>
          </p:cNvPr>
          <p:cNvSpPr>
            <a:spLocks noGrp="1"/>
          </p:cNvSpPr>
          <p:nvPr>
            <p:ph idx="1"/>
          </p:nvPr>
        </p:nvSpPr>
        <p:spPr>
          <a:xfrm>
            <a:off x="628650" y="985837"/>
            <a:ext cx="7886700" cy="4351338"/>
          </a:xfrm>
        </p:spPr>
        <p:txBody>
          <a:bodyPr>
            <a:noAutofit/>
          </a:bodyPr>
          <a:lstStyle/>
          <a:p>
            <a:pPr algn="just"/>
            <a:r>
              <a:rPr lang="en-IN" sz="2200" b="1"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Written Constitution:</a:t>
            </a:r>
            <a:r>
              <a:rPr lang="en-IN"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Indian Constitution is a written Constitution. It took 2 years, 11 months and 18 days for drafting it. t is an elaborate document and contains 395 articles (divided into 22 parts) and 12 Schedules. A Constitution may be written or unwritten.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A written Constitution is one, which is written down in the form of a Constitutional document whereas the British Constitution is characterized as an unwritten Constitution because it is not embodied in one comprehensive constitutional document.</a:t>
            </a:r>
          </a:p>
          <a:p>
            <a:pPr algn="just"/>
            <a:r>
              <a:rPr lang="en-US" sz="2200" b="1" dirty="0">
                <a:latin typeface="Times New Roman" panose="02020603050405020304" pitchFamily="18" charset="0"/>
                <a:cs typeface="Times New Roman" panose="02020603050405020304" pitchFamily="18" charset="0"/>
              </a:rPr>
              <a:t>2. Longest Constitution:</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The Constitution is the longest Constitution of the world. This is due to the inclusion of elaborate provisions regarding center and state relations, the inclusion of various concepts like fundamental Rights, Directive principles of state policy, parliamentary system, emergency provisions and provisions related to the safeguarding of interests of various communities, castes and groups like Scheduled Castes, Scheduled Tribes, Backward Classes etc.</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04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A1EF5-8CE5-4893-90D1-522ECA6C11DE}"/>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3. Partly Rigid – Partly Flexible: </a:t>
            </a:r>
            <a:r>
              <a:rPr lang="en-US" sz="2400" b="0" i="0" dirty="0">
                <a:effectLst/>
                <a:latin typeface="Times New Roman" panose="02020603050405020304" pitchFamily="18" charset="0"/>
                <a:cs typeface="Times New Roman" panose="02020603050405020304" pitchFamily="18" charset="0"/>
              </a:rPr>
              <a:t>The Constitution of India is partly rigid and partly flexible. The procedure laid down in the Indian Constitution strikes a golden mean by avoiding extreme rigidity and extreme flexibility. A constitution may be called rigid or flexible on the basis of its amending procedure.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 a rigid constitution, amendment of the constitution is not easy. The Constitutions of the USA, Switzerland and Australia are considered rigid constitutions. While the British Constitution is considered flexible because the amendment procedure is easy and simple.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09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A77FE-C670-4B72-AE71-A402F407019B}"/>
              </a:ext>
            </a:extLst>
          </p:cNvPr>
          <p:cNvSpPr>
            <a:spLocks noGrp="1"/>
          </p:cNvSpPr>
          <p:nvPr>
            <p:ph idx="1"/>
          </p:nvPr>
        </p:nvSpPr>
        <p:spPr>
          <a:xfrm>
            <a:off x="628650" y="1431235"/>
            <a:ext cx="7886700" cy="4745728"/>
          </a:xfrm>
        </p:spPr>
        <p:txBody>
          <a:bodyPr>
            <a:normAutofit/>
          </a:bodyPr>
          <a:lstStyle/>
          <a:p>
            <a:pPr algn="just" fontAlgn="base"/>
            <a:r>
              <a:rPr lang="en-IN" sz="2400" dirty="0">
                <a:latin typeface="Times New Roman" panose="02020603050405020304" pitchFamily="18" charset="0"/>
                <a:cs typeface="Times New Roman" panose="02020603050405020304" pitchFamily="18" charset="0"/>
              </a:rPr>
              <a:t>4. </a:t>
            </a:r>
            <a:r>
              <a:rPr lang="en-US" sz="2400" b="1" i="0" dirty="0">
                <a:effectLst/>
                <a:latin typeface="Times New Roman" panose="02020603050405020304" pitchFamily="18" charset="0"/>
                <a:cs typeface="Times New Roman" panose="02020603050405020304" pitchFamily="18" charset="0"/>
              </a:rPr>
              <a:t>Federal System with a Strong Central Government</a:t>
            </a:r>
            <a:r>
              <a:rPr lang="en-IN" sz="2400" b="1"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Constitution of India is Federal in nature because it has the usual features of a federation like two governments, division of powers, a written constitution, independent judiciary, bicameralism, etc. </a:t>
            </a:r>
          </a:p>
          <a:p>
            <a:pPr algn="just" fontAlgn="base"/>
            <a:r>
              <a:rPr lang="en-US" sz="2400" b="0" i="0" dirty="0">
                <a:effectLst/>
                <a:latin typeface="Times New Roman" panose="02020603050405020304" pitchFamily="18" charset="0"/>
                <a:cs typeface="Times New Roman" panose="02020603050405020304" pitchFamily="18" charset="0"/>
              </a:rPr>
              <a:t>However, the Constitution also contains a large number of unitary features such as a strong center, single citizenship, single Constitution, Integrated judiciary, the appointment of governors, all-India services, etc. </a:t>
            </a:r>
          </a:p>
          <a:p>
            <a:pPr algn="just" fontAlgn="base"/>
            <a:r>
              <a:rPr lang="en-US" sz="2400" b="0" i="0" dirty="0">
                <a:effectLst/>
                <a:latin typeface="Times New Roman" panose="02020603050405020304" pitchFamily="18" charset="0"/>
                <a:cs typeface="Times New Roman" panose="02020603050405020304" pitchFamily="18" charset="0"/>
              </a:rPr>
              <a:t>Notably, the term “Federation” is nowhere mentioned in the Constitution of India. Instead, It describes India as a “Union of States” in Article 1. </a:t>
            </a:r>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34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F4D68-7DB7-4349-B394-6F7ED90B228D}"/>
              </a:ext>
            </a:extLst>
          </p:cNvPr>
          <p:cNvSpPr>
            <a:spLocks noGrp="1"/>
          </p:cNvSpPr>
          <p:nvPr>
            <p:ph idx="1"/>
          </p:nvPr>
        </p:nvSpPr>
        <p:spPr>
          <a:xfrm>
            <a:off x="628650" y="1311965"/>
            <a:ext cx="7886700" cy="4864998"/>
          </a:xfrm>
        </p:spPr>
        <p:txBody>
          <a:bodyPr>
            <a:normAutofit/>
          </a:bodyPr>
          <a:lstStyle/>
          <a:p>
            <a:pPr algn="just"/>
            <a:r>
              <a:rPr lang="en-IN" sz="2400" dirty="0">
                <a:latin typeface="Times New Roman" panose="02020603050405020304" pitchFamily="18" charset="0"/>
                <a:cs typeface="Times New Roman" panose="02020603050405020304" pitchFamily="18" charset="0"/>
              </a:rPr>
              <a:t>5. </a:t>
            </a:r>
            <a:r>
              <a:rPr lang="en-IN" sz="2400" b="1" i="0" dirty="0">
                <a:solidFill>
                  <a:srgbClr val="000000"/>
                </a:solidFill>
                <a:effectLst/>
                <a:latin typeface="Times New Roman" panose="02020603050405020304" pitchFamily="18" charset="0"/>
                <a:cs typeface="Times New Roman" panose="02020603050405020304" pitchFamily="18" charset="0"/>
              </a:rPr>
              <a:t>Parliamentary Form of Government: </a:t>
            </a:r>
            <a:r>
              <a:rPr lang="en-US" sz="2400" i="0" dirty="0">
                <a:solidFill>
                  <a:srgbClr val="000000"/>
                </a:solidFill>
                <a:effectLst/>
                <a:latin typeface="Times New Roman" panose="02020603050405020304" pitchFamily="18" charset="0"/>
                <a:cs typeface="Times New Roman" panose="02020603050405020304" pitchFamily="18" charset="0"/>
              </a:rPr>
              <a:t>While deciding on the form of government the Constituent Assembly opted for Parliamentary System over the Presidential System</a:t>
            </a:r>
            <a:r>
              <a:rPr lang="en-US" sz="2400" dirty="0">
                <a:solidFill>
                  <a:srgbClr val="000000"/>
                </a:solidFill>
                <a:latin typeface="Times New Roman" panose="02020603050405020304" pitchFamily="18" charset="0"/>
                <a:cs typeface="Times New Roman" panose="02020603050405020304" pitchFamily="18" charset="0"/>
              </a:rPr>
              <a:t> b</a:t>
            </a:r>
            <a:r>
              <a:rPr lang="en-US" sz="2400" i="0" dirty="0">
                <a:solidFill>
                  <a:srgbClr val="000000"/>
                </a:solidFill>
                <a:effectLst/>
                <a:latin typeface="Times New Roman" panose="02020603050405020304" pitchFamily="18" charset="0"/>
                <a:cs typeface="Times New Roman" panose="02020603050405020304" pitchFamily="18" charset="0"/>
              </a:rPr>
              <a:t>ecause they were familiar with the Parliamentary form. </a:t>
            </a:r>
          </a:p>
          <a:p>
            <a:pPr algn="just"/>
            <a:r>
              <a:rPr lang="en-US" sz="2400" i="0" dirty="0">
                <a:solidFill>
                  <a:srgbClr val="000000"/>
                </a:solidFill>
                <a:effectLst/>
                <a:latin typeface="Times New Roman" panose="02020603050405020304" pitchFamily="18" charset="0"/>
                <a:cs typeface="Times New Roman" panose="02020603050405020304" pitchFamily="18" charset="0"/>
              </a:rPr>
              <a:t>The Parliamentary system is also known as the Westminster Model of Government, responsible government, and cabinet government.</a:t>
            </a:r>
          </a:p>
          <a:p>
            <a:pPr algn="just"/>
            <a:r>
              <a:rPr lang="en-US" sz="2400" i="0" dirty="0">
                <a:solidFill>
                  <a:srgbClr val="000000"/>
                </a:solidFill>
                <a:effectLst/>
                <a:latin typeface="Times New Roman" panose="02020603050405020304" pitchFamily="18" charset="0"/>
                <a:cs typeface="Times New Roman" panose="02020603050405020304" pitchFamily="18" charset="0"/>
              </a:rPr>
              <a:t>The Constitution establishes a Parliamentary form of government for the State governments also.</a:t>
            </a:r>
            <a:endParaRPr lang="en-IN" sz="24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0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BFDB16-0840-4683-BC6E-F1D8EE49DC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97566"/>
            <a:ext cx="8144289" cy="6095308"/>
          </a:xfrm>
        </p:spPr>
      </p:pic>
    </p:spTree>
    <p:extLst>
      <p:ext uri="{BB962C8B-B14F-4D97-AF65-F5344CB8AC3E}">
        <p14:creationId xmlns:p14="http://schemas.microsoft.com/office/powerpoint/2010/main" val="181071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902E7-D283-4679-B11A-08334A41C738}"/>
              </a:ext>
            </a:extLst>
          </p:cNvPr>
          <p:cNvSpPr>
            <a:spLocks noGrp="1"/>
          </p:cNvSpPr>
          <p:nvPr>
            <p:ph idx="1"/>
          </p:nvPr>
        </p:nvSpPr>
        <p:spPr>
          <a:xfrm>
            <a:off x="628650" y="1192696"/>
            <a:ext cx="7886700" cy="4692719"/>
          </a:xfrm>
        </p:spPr>
        <p:txBody>
          <a:bodyPr>
            <a:noAutofit/>
          </a:bodyPr>
          <a:lstStyle/>
          <a:p>
            <a:pPr algn="just" fontAlgn="base"/>
            <a:r>
              <a:rPr lang="en-IN" sz="2300" b="1" dirty="0">
                <a:latin typeface="Times New Roman" panose="02020603050405020304" pitchFamily="18" charset="0"/>
                <a:cs typeface="Times New Roman" panose="02020603050405020304" pitchFamily="18" charset="0"/>
              </a:rPr>
              <a:t>6. Integrated and Independent Judiciary:</a:t>
            </a:r>
            <a:r>
              <a:rPr lang="en-IN" sz="2300" dirty="0">
                <a:latin typeface="Times New Roman" panose="02020603050405020304" pitchFamily="18" charset="0"/>
                <a:cs typeface="Times New Roman" panose="02020603050405020304" pitchFamily="18" charset="0"/>
              </a:rPr>
              <a:t> </a:t>
            </a:r>
            <a:r>
              <a:rPr lang="en-US" sz="2300" b="0" i="0" dirty="0">
                <a:effectLst/>
                <a:latin typeface="Times New Roman" panose="02020603050405020304" pitchFamily="18" charset="0"/>
                <a:cs typeface="Times New Roman" panose="02020603050405020304" pitchFamily="18" charset="0"/>
              </a:rPr>
              <a:t>India has an integrated Judiciary, that is, a single Judicial System for the implementation of state and union laws. Unlike in the USA, where state laws and federal laws are enforced by different courts.</a:t>
            </a:r>
          </a:p>
          <a:p>
            <a:pPr algn="just" fontAlgn="base"/>
            <a:r>
              <a:rPr lang="en-US" sz="2300" b="0" i="0" dirty="0">
                <a:effectLst/>
                <a:latin typeface="Times New Roman" panose="02020603050405020304" pitchFamily="18" charset="0"/>
                <a:cs typeface="Times New Roman" panose="02020603050405020304" pitchFamily="18" charset="0"/>
              </a:rPr>
              <a:t>The Supreme Court of India is at the top position of the Integrated Judicial System. And, High Courts at state levels with other subordinate courts.</a:t>
            </a:r>
          </a:p>
          <a:p>
            <a:pPr algn="just" fontAlgn="base"/>
            <a:r>
              <a:rPr lang="en-US" sz="2300" b="0" i="0" dirty="0">
                <a:effectLst/>
                <a:latin typeface="Times New Roman" panose="02020603050405020304" pitchFamily="18" charset="0"/>
                <a:cs typeface="Times New Roman" panose="02020603050405020304" pitchFamily="18" charset="0"/>
              </a:rPr>
              <a:t>There is a hierarchy of subordinate courts, that is, district courts and other lower courts.</a:t>
            </a:r>
          </a:p>
          <a:p>
            <a:pPr algn="just" fontAlgn="base"/>
            <a:r>
              <a:rPr lang="en-US" sz="2300" b="0" i="0" dirty="0">
                <a:effectLst/>
                <a:latin typeface="Times New Roman" panose="02020603050405020304" pitchFamily="18" charset="0"/>
                <a:cs typeface="Times New Roman" panose="02020603050405020304" pitchFamily="18" charset="0"/>
              </a:rPr>
              <a:t>The Supreme Court is the highest court of appeal in India. It is the guardian of the Constitution as well as Guarantor of Fundamental rights.</a:t>
            </a:r>
          </a:p>
          <a:p>
            <a:pPr algn="just" fontAlgn="base"/>
            <a:r>
              <a:rPr lang="en-US" sz="2300" b="0" i="0" dirty="0">
                <a:effectLst/>
                <a:latin typeface="Times New Roman" panose="02020603050405020304" pitchFamily="18" charset="0"/>
                <a:cs typeface="Times New Roman" panose="02020603050405020304" pitchFamily="18" charset="0"/>
              </a:rPr>
              <a:t>Hence, the Constitution made various provisions to ensure the independence of the Supreme Court.</a:t>
            </a:r>
          </a:p>
          <a:p>
            <a:pPr algn="just"/>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28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D9244-C27C-4EE0-B445-27F9AC4B7345}"/>
              </a:ext>
            </a:extLst>
          </p:cNvPr>
          <p:cNvSpPr>
            <a:spLocks noGrp="1"/>
          </p:cNvSpPr>
          <p:nvPr>
            <p:ph idx="1"/>
          </p:nvPr>
        </p:nvSpPr>
        <p:spPr>
          <a:xfrm>
            <a:off x="628650" y="463826"/>
            <a:ext cx="7886700" cy="5671931"/>
          </a:xfrm>
        </p:spPr>
        <p:txBody>
          <a:bodyPr>
            <a:noAutofit/>
          </a:bodyPr>
          <a:lstStyle/>
          <a:p>
            <a:pPr algn="just" fontAlgn="base"/>
            <a:r>
              <a:rPr lang="en-IN" sz="2400" b="1" dirty="0">
                <a:latin typeface="Times New Roman" panose="02020603050405020304" pitchFamily="18" charset="0"/>
                <a:cs typeface="Times New Roman" panose="02020603050405020304" pitchFamily="18" charset="0"/>
              </a:rPr>
              <a:t>7. Fundamental Rights:</a:t>
            </a: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concept of Fundamental Rights found its roots in the US Constitution. Experts describe fundamental rights as the Magna Carta of India.</a:t>
            </a:r>
          </a:p>
          <a:p>
            <a:pPr algn="just" fontAlgn="base"/>
            <a:r>
              <a:rPr lang="en-US" sz="2400" b="0" i="0" dirty="0">
                <a:effectLst/>
                <a:latin typeface="Times New Roman" panose="02020603050405020304" pitchFamily="18" charset="0"/>
                <a:cs typeface="Times New Roman" panose="02020603050405020304" pitchFamily="18" charset="0"/>
              </a:rPr>
              <a:t>Fundamental Rights are enshrined in Part III of the Indian Constitution from articles 12 to 35.</a:t>
            </a:r>
          </a:p>
          <a:p>
            <a:pPr algn="just" fontAlgn="base"/>
            <a:r>
              <a:rPr lang="en-US" sz="2400" b="0" i="0" dirty="0">
                <a:effectLst/>
                <a:latin typeface="Times New Roman" panose="02020603050405020304" pitchFamily="18" charset="0"/>
                <a:cs typeface="Times New Roman" panose="02020603050405020304" pitchFamily="18" charset="0"/>
              </a:rPr>
              <a:t>Originally, there were seven fundamental rights in the Constitution but the right to property was deleted by the 44th amendment act.</a:t>
            </a:r>
          </a:p>
          <a:p>
            <a:pPr algn="just" fontAlgn="base"/>
            <a:r>
              <a:rPr lang="en-US" sz="2400" b="0" i="0" dirty="0">
                <a:effectLst/>
                <a:latin typeface="Times New Roman" panose="02020603050405020304" pitchFamily="18" charset="0"/>
                <a:cs typeface="Times New Roman" panose="02020603050405020304" pitchFamily="18" charset="0"/>
              </a:rPr>
              <a:t>However, at present, we have six fundamental rights. which are-</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Right to equality (Article 14 to 18),</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the Right to freedom (Article 19 to 22),</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Right against exploitation (Article 23 &amp; 24),</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Right to freedom of religion (Article 25 to 28),</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Cultural and educational rights (Article 29 &amp; 30),</a:t>
            </a:r>
          </a:p>
          <a:p>
            <a:pPr algn="just" fontAlgn="base">
              <a:buFont typeface="+mj-lt"/>
              <a:buAutoNum type="arabicPeriod"/>
            </a:pPr>
            <a:r>
              <a:rPr lang="en-US" sz="2400" b="1" i="0" dirty="0">
                <a:effectLst/>
                <a:latin typeface="Times New Roman" panose="02020603050405020304" pitchFamily="18" charset="0"/>
                <a:cs typeface="Times New Roman" panose="02020603050405020304" pitchFamily="18" charset="0"/>
              </a:rPr>
              <a:t>Right to constitution remedies (Article 32).</a:t>
            </a:r>
          </a:p>
          <a:p>
            <a:pPr algn="just" fontAlgn="base"/>
            <a:endParaRPr lang="en-US" sz="2400" b="0" i="0" dirty="0">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7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19811-DA42-4E34-8BF1-E2BD32057C23}"/>
              </a:ext>
            </a:extLst>
          </p:cNvPr>
          <p:cNvSpPr>
            <a:spLocks noGrp="1"/>
          </p:cNvSpPr>
          <p:nvPr>
            <p:ph idx="1"/>
          </p:nvPr>
        </p:nvSpPr>
        <p:spPr>
          <a:xfrm>
            <a:off x="628650" y="1232452"/>
            <a:ext cx="7886700" cy="4944511"/>
          </a:xfrm>
        </p:spPr>
        <p:txBody>
          <a:bodyPr>
            <a:normAutofit/>
          </a:bodyPr>
          <a:lstStyle/>
          <a:p>
            <a:pPr algn="just" fontAlgn="base"/>
            <a:r>
              <a:rPr lang="en-IN" sz="2400" b="1" dirty="0">
                <a:latin typeface="Times New Roman" panose="02020603050405020304" pitchFamily="18" charset="0"/>
                <a:cs typeface="Times New Roman" panose="02020603050405020304" pitchFamily="18" charset="0"/>
              </a:rPr>
              <a:t>8. Directive Principles of State Policy: </a:t>
            </a:r>
            <a:r>
              <a:rPr lang="en-US" sz="2400" b="0" i="0" dirty="0">
                <a:effectLst/>
                <a:latin typeface="Times New Roman" panose="02020603050405020304" pitchFamily="18" charset="0"/>
                <a:cs typeface="Times New Roman" panose="02020603050405020304" pitchFamily="18" charset="0"/>
              </a:rPr>
              <a:t>Basically, Directive Principles of State Policy are like duties of government.</a:t>
            </a:r>
          </a:p>
          <a:p>
            <a:pPr algn="just" fontAlgn="base"/>
            <a:r>
              <a:rPr lang="en-US" sz="2400" b="0" i="0" dirty="0">
                <a:effectLst/>
                <a:latin typeface="Times New Roman" panose="02020603050405020304" pitchFamily="18" charset="0"/>
                <a:cs typeface="Times New Roman" panose="02020603050405020304" pitchFamily="18" charset="0"/>
              </a:rPr>
              <a:t>On the other hand, Fundamental duties (an upcoming salient feature of the Indian Constitution) are the duties of a citizen.</a:t>
            </a:r>
          </a:p>
          <a:p>
            <a:pPr algn="just" fontAlgn="base"/>
            <a:r>
              <a:rPr lang="en-US" sz="2400" b="0" i="0" dirty="0">
                <a:effectLst/>
                <a:latin typeface="Times New Roman" panose="02020603050405020304" pitchFamily="18" charset="0"/>
                <a:cs typeface="Times New Roman" panose="02020603050405020304" pitchFamily="18" charset="0"/>
              </a:rPr>
              <a:t>Notably, the Irish Constitution is the inspiration behind Directive Principles.</a:t>
            </a:r>
          </a:p>
          <a:p>
            <a:pPr algn="just" fontAlgn="base"/>
            <a:r>
              <a:rPr lang="en-US" sz="2400" b="0" i="0" dirty="0">
                <a:effectLst/>
                <a:latin typeface="Times New Roman" panose="02020603050405020304" pitchFamily="18" charset="0"/>
                <a:cs typeface="Times New Roman" panose="02020603050405020304" pitchFamily="18" charset="0"/>
              </a:rPr>
              <a:t>The Constitution did not want future governments to be bound by certain policy decisions. therefore, DPSPs.</a:t>
            </a:r>
          </a:p>
          <a:p>
            <a:pPr algn="just" fontAlgn="base"/>
            <a:r>
              <a:rPr lang="en-US" sz="2400" b="0" i="0" dirty="0">
                <a:effectLst/>
                <a:latin typeface="Times New Roman" panose="02020603050405020304" pitchFamily="18" charset="0"/>
                <a:cs typeface="Times New Roman" panose="02020603050405020304" pitchFamily="18" charset="0"/>
              </a:rPr>
              <a:t>Unlike fundamental rights, directive principles are not legally enforceable by any court of law. in other words, the courts can not force the government to implement DPSPs.</a:t>
            </a:r>
          </a:p>
          <a:p>
            <a:pPr algn="just" fontAlgn="base"/>
            <a:r>
              <a:rPr lang="en-US" sz="2400" b="0" i="0" dirty="0">
                <a:effectLst/>
                <a:latin typeface="Times New Roman" panose="02020603050405020304" pitchFamily="18" charset="0"/>
                <a:cs typeface="Times New Roman" panose="02020603050405020304" pitchFamily="18" charset="0"/>
              </a:rPr>
              <a:t>The Directive Principles of state policy are enshrined in Part IV (Article 36 to 51) of the Constitution.</a:t>
            </a: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46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1EB17-BB56-4AFB-AC1E-97EB52BFDD5D}"/>
              </a:ext>
            </a:extLst>
          </p:cNvPr>
          <p:cNvSpPr>
            <a:spLocks noGrp="1"/>
          </p:cNvSpPr>
          <p:nvPr>
            <p:ph idx="1"/>
          </p:nvPr>
        </p:nvSpPr>
        <p:spPr/>
        <p:txBody>
          <a:bodyPr>
            <a:normAutofit/>
          </a:bodyPr>
          <a:lstStyle/>
          <a:p>
            <a:pPr algn="just" fontAlgn="base"/>
            <a:r>
              <a:rPr lang="en-IN" sz="2400" b="1" dirty="0">
                <a:latin typeface="Times New Roman" panose="02020603050405020304" pitchFamily="18" charset="0"/>
                <a:cs typeface="Times New Roman" panose="02020603050405020304" pitchFamily="18" charset="0"/>
              </a:rPr>
              <a:t>9. Fundamental Duties: </a:t>
            </a:r>
            <a:r>
              <a:rPr lang="en-US" sz="2400" b="0" i="0" dirty="0">
                <a:effectLst/>
                <a:latin typeface="Times New Roman" panose="02020603050405020304" pitchFamily="18" charset="0"/>
                <a:cs typeface="Times New Roman" panose="02020603050405020304" pitchFamily="18" charset="0"/>
              </a:rPr>
              <a:t>The fundamental duties are inspired by the Constitution of the USSR (now Russia).</a:t>
            </a:r>
          </a:p>
          <a:p>
            <a:pPr algn="just" fontAlgn="base"/>
            <a:r>
              <a:rPr lang="en-US" sz="2400" b="0" i="0" dirty="0">
                <a:effectLst/>
                <a:latin typeface="Times New Roman" panose="02020603050405020304" pitchFamily="18" charset="0"/>
                <a:cs typeface="Times New Roman" panose="02020603050405020304" pitchFamily="18" charset="0"/>
              </a:rPr>
              <a:t>Interestingly, these were not part of the original constitution. but added by the 42nd Constitutional Amendment Act of 1976.</a:t>
            </a:r>
          </a:p>
          <a:p>
            <a:pPr algn="just" fontAlgn="base"/>
            <a:r>
              <a:rPr lang="en-US" sz="2400" b="0" i="0" dirty="0">
                <a:effectLst/>
                <a:latin typeface="Times New Roman" panose="02020603050405020304" pitchFamily="18" charset="0"/>
                <a:cs typeface="Times New Roman" panose="02020603050405020304" pitchFamily="18" charset="0"/>
              </a:rPr>
              <a:t>Under this amendment of 1976, a new part IVA (Article 51A) was added for fundamental duties.</a:t>
            </a:r>
          </a:p>
          <a:p>
            <a:pPr algn="just" fontAlgn="base"/>
            <a:r>
              <a:rPr lang="en-US" sz="2400" b="0" i="0" dirty="0">
                <a:effectLst/>
                <a:latin typeface="Times New Roman" panose="02020603050405020304" pitchFamily="18" charset="0"/>
                <a:cs typeface="Times New Roman" panose="02020603050405020304" pitchFamily="18" charset="0"/>
              </a:rPr>
              <a:t>However, fundamental duties are also not legally enforceable by courts. in other words, Citizens are not bound to follow fundamental duties. They are more or less guidelines for a better citizen.</a:t>
            </a: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0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9FF1-C8ED-46CA-BF65-7786466A0190}"/>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GENERAL INTRODUCTION</a:t>
            </a:r>
          </a:p>
        </p:txBody>
      </p:sp>
      <p:sp>
        <p:nvSpPr>
          <p:cNvPr id="3" name="Content Placeholder 2">
            <a:extLst>
              <a:ext uri="{FF2B5EF4-FFF2-40B4-BE49-F238E27FC236}">
                <a16:creationId xmlns:a16="http://schemas.microsoft.com/office/drawing/2014/main" id="{A8773F91-E4BC-4720-94CD-A7E0AADD27E7}"/>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Constitution of India was brought into force on 26 January 1950 announcing the birth of a new republic to the entire world. </a:t>
            </a:r>
          </a:p>
          <a:p>
            <a:pPr algn="just"/>
            <a:r>
              <a:rPr lang="en-US" sz="2400" b="0" i="0" dirty="0">
                <a:effectLst/>
                <a:latin typeface="Times New Roman" panose="02020603050405020304" pitchFamily="18" charset="0"/>
                <a:cs typeface="Times New Roman" panose="02020603050405020304" pitchFamily="18" charset="0"/>
              </a:rPr>
              <a:t>It is the </a:t>
            </a:r>
            <a:r>
              <a:rPr lang="en-US" sz="2400" b="0" i="1" dirty="0">
                <a:effectLst/>
                <a:latin typeface="Times New Roman" panose="02020603050405020304" pitchFamily="18" charset="0"/>
                <a:cs typeface="Times New Roman" panose="02020603050405020304" pitchFamily="18" charset="0"/>
              </a:rPr>
              <a:t>Supreme Lex</a:t>
            </a:r>
            <a:r>
              <a:rPr lang="en-US" sz="2400" b="0" i="0" dirty="0">
                <a:effectLst/>
                <a:latin typeface="Times New Roman" panose="02020603050405020304" pitchFamily="18" charset="0"/>
                <a:cs typeface="Times New Roman" panose="02020603050405020304" pitchFamily="18" charset="0"/>
              </a:rPr>
              <a:t>, it reflects upon the struggle and aspirations of the people of a country which was subjected to the oppressive rule of a colonial power for more than two centuries.</a:t>
            </a:r>
          </a:p>
          <a:p>
            <a:pPr algn="just"/>
            <a:r>
              <a:rPr lang="en-US" sz="2400" b="0" i="0" dirty="0">
                <a:effectLst/>
                <a:latin typeface="Times New Roman" panose="02020603050405020304" pitchFamily="18" charset="0"/>
                <a:cs typeface="Times New Roman" panose="02020603050405020304" pitchFamily="18" charset="0"/>
              </a:rPr>
              <a:t>The Constitution of India is also known as the father of all laws i.e., </a:t>
            </a:r>
            <a:r>
              <a:rPr lang="en-US" sz="2400" b="0" i="1" dirty="0" err="1">
                <a:effectLst/>
                <a:latin typeface="Times New Roman" panose="02020603050405020304" pitchFamily="18" charset="0"/>
                <a:cs typeface="Times New Roman" panose="02020603050405020304" pitchFamily="18" charset="0"/>
              </a:rPr>
              <a:t>grundnorm</a:t>
            </a:r>
            <a:r>
              <a:rPr lang="en-US" sz="2400" b="0" i="0" dirty="0">
                <a:effectLst/>
                <a:latin typeface="Times New Roman" panose="02020603050405020304" pitchFamily="18" charset="0"/>
                <a:cs typeface="Times New Roman" panose="02020603050405020304" pitchFamily="18" charset="0"/>
              </a:rPr>
              <a:t> as all the other existing laws get the effect and drive their force from the constitution itself.</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5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49B10-27F7-49F1-9BEA-57E9FCAFADF9}"/>
              </a:ext>
            </a:extLst>
          </p:cNvPr>
          <p:cNvSpPr>
            <a:spLocks noGrp="1"/>
          </p:cNvSpPr>
          <p:nvPr>
            <p:ph idx="1"/>
          </p:nvPr>
        </p:nvSpPr>
        <p:spPr>
          <a:xfrm>
            <a:off x="628650" y="1537252"/>
            <a:ext cx="7886700" cy="4639711"/>
          </a:xfrm>
        </p:spPr>
        <p:txBody>
          <a:bodyPr>
            <a:normAutofit/>
          </a:bodyPr>
          <a:lstStyle/>
          <a:p>
            <a:pPr algn="just" fontAlgn="base"/>
            <a:r>
              <a:rPr lang="en-IN" sz="2400" b="1" dirty="0">
                <a:latin typeface="Times New Roman" panose="02020603050405020304" pitchFamily="18" charset="0"/>
                <a:cs typeface="Times New Roman" panose="02020603050405020304" pitchFamily="18" charset="0"/>
              </a:rPr>
              <a:t>10. Universal Adult Franchise: </a:t>
            </a:r>
            <a:r>
              <a:rPr lang="en-US" sz="2400" b="0" i="0" dirty="0">
                <a:effectLst/>
                <a:latin typeface="Times New Roman" panose="02020603050405020304" pitchFamily="18" charset="0"/>
                <a:cs typeface="Times New Roman" panose="02020603050405020304" pitchFamily="18" charset="0"/>
              </a:rPr>
              <a:t>The Constitution adopts the Universal Adult Franchise for elections of Lok Sabha and the State Legislative Assembly.</a:t>
            </a:r>
          </a:p>
          <a:p>
            <a:pPr algn="just" fontAlgn="base"/>
            <a:r>
              <a:rPr lang="en-US" sz="2400" b="0" i="0" dirty="0">
                <a:effectLst/>
                <a:latin typeface="Times New Roman" panose="02020603050405020304" pitchFamily="18" charset="0"/>
                <a:cs typeface="Times New Roman" panose="02020603050405020304" pitchFamily="18" charset="0"/>
              </a:rPr>
              <a:t>This means that a person having an age of 18 years or more can not be denied the voting right. So no one can be discriminated on the basis of caste, religion, race, sex, wealth, and so on.</a:t>
            </a:r>
          </a:p>
          <a:p>
            <a:pPr algn="just" fontAlgn="base"/>
            <a:r>
              <a:rPr lang="en-US" sz="2400" b="0" i="0" dirty="0">
                <a:effectLst/>
                <a:latin typeface="Times New Roman" panose="02020603050405020304" pitchFamily="18" charset="0"/>
                <a:cs typeface="Times New Roman" panose="02020603050405020304" pitchFamily="18" charset="0"/>
              </a:rPr>
              <a:t>Though this age limit was 21 years before 1989. It was changed with the 61st Constitutional Amendment Act 1988.</a:t>
            </a: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12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4150D-CB67-487B-8BD4-7642382ADBF3}"/>
              </a:ext>
            </a:extLst>
          </p:cNvPr>
          <p:cNvSpPr>
            <a:spLocks noGrp="1"/>
          </p:cNvSpPr>
          <p:nvPr>
            <p:ph idx="1"/>
          </p:nvPr>
        </p:nvSpPr>
        <p:spPr>
          <a:xfrm>
            <a:off x="628650" y="1046922"/>
            <a:ext cx="7886700" cy="4995105"/>
          </a:xfrm>
        </p:spPr>
        <p:txBody>
          <a:bodyPr>
            <a:noAutofit/>
          </a:bodyPr>
          <a:lstStyle/>
          <a:p>
            <a:pPr algn="just" fontAlgn="base"/>
            <a:r>
              <a:rPr lang="en-IN" sz="2300" b="1" dirty="0">
                <a:latin typeface="Times New Roman" panose="02020603050405020304" pitchFamily="18" charset="0"/>
                <a:cs typeface="Times New Roman" panose="02020603050405020304" pitchFamily="18" charset="0"/>
              </a:rPr>
              <a:t>11. Single Citizenship: </a:t>
            </a:r>
            <a:r>
              <a:rPr lang="en-US" sz="2300" b="0" i="0" dirty="0">
                <a:effectLst/>
                <a:latin typeface="Times New Roman" panose="02020603050405020304" pitchFamily="18" charset="0"/>
                <a:cs typeface="Times New Roman" panose="02020603050405020304" pitchFamily="18" charset="0"/>
              </a:rPr>
              <a:t>The Indian Constitution does not have any provisions of dual citizenship rather it provides for single citizenship.</a:t>
            </a:r>
          </a:p>
          <a:p>
            <a:pPr algn="just" fontAlgn="base"/>
            <a:r>
              <a:rPr lang="en-US" sz="2300" b="0" i="0" dirty="0">
                <a:effectLst/>
                <a:latin typeface="Times New Roman" panose="02020603050405020304" pitchFamily="18" charset="0"/>
                <a:cs typeface="Times New Roman" panose="02020603050405020304" pitchFamily="18" charset="0"/>
              </a:rPr>
              <a:t>On the other hand, countries like the United States of America has a system of dual citizenship (National and state citizenship).</a:t>
            </a:r>
          </a:p>
          <a:p>
            <a:pPr algn="just" fontAlgn="base"/>
            <a:r>
              <a:rPr lang="en-US" sz="2300" b="0" i="0" dirty="0">
                <a:effectLst/>
                <a:latin typeface="Times New Roman" panose="02020603050405020304" pitchFamily="18" charset="0"/>
                <a:cs typeface="Times New Roman" panose="02020603050405020304" pitchFamily="18" charset="0"/>
              </a:rPr>
              <a:t>So this means that citizens of different states will enjoy different sets of rights.</a:t>
            </a:r>
          </a:p>
          <a:p>
            <a:pPr algn="just" fontAlgn="base"/>
            <a:r>
              <a:rPr lang="en-US" sz="2300" b="1" dirty="0">
                <a:latin typeface="Times New Roman" panose="02020603050405020304" pitchFamily="18" charset="0"/>
                <a:cs typeface="Times New Roman" panose="02020603050405020304" pitchFamily="18" charset="0"/>
              </a:rPr>
              <a:t>12. Secular State:</a:t>
            </a:r>
            <a:r>
              <a:rPr lang="en-US" sz="2300" dirty="0">
                <a:latin typeface="Times New Roman" panose="02020603050405020304" pitchFamily="18" charset="0"/>
                <a:cs typeface="Times New Roman" panose="02020603050405020304" pitchFamily="18" charset="0"/>
              </a:rPr>
              <a:t> </a:t>
            </a:r>
            <a:r>
              <a:rPr lang="en-US" sz="2300" b="0" i="0" dirty="0">
                <a:effectLst/>
                <a:latin typeface="Times New Roman" panose="02020603050405020304" pitchFamily="18" charset="0"/>
                <a:cs typeface="Times New Roman" panose="02020603050405020304" pitchFamily="18" charset="0"/>
              </a:rPr>
              <a:t>As per the Constitution, India is a secular state. </a:t>
            </a:r>
          </a:p>
          <a:p>
            <a:pPr algn="just" fontAlgn="base"/>
            <a:r>
              <a:rPr lang="en-US" sz="2300" b="0" i="0" dirty="0">
                <a:effectLst/>
                <a:latin typeface="Times New Roman" panose="02020603050405020304" pitchFamily="18" charset="0"/>
                <a:cs typeface="Times New Roman" panose="02020603050405020304" pitchFamily="18" charset="0"/>
              </a:rPr>
              <a:t>Hence, it does not recognize any particular religion as the official religion of the Indian state.</a:t>
            </a:r>
          </a:p>
          <a:p>
            <a:pPr algn="just" fontAlgn="base"/>
            <a:r>
              <a:rPr lang="en-US" sz="2300" b="0" i="0" dirty="0">
                <a:effectLst/>
                <a:latin typeface="Times New Roman" panose="02020603050405020304" pitchFamily="18" charset="0"/>
                <a:cs typeface="Times New Roman" panose="02020603050405020304" pitchFamily="18" charset="0"/>
              </a:rPr>
              <a:t>Therefore, it gives equal respect to every religion.</a:t>
            </a:r>
          </a:p>
          <a:p>
            <a:pPr algn="just"/>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67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D9D6-C96E-4E59-849F-EE808ECA313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PREAMBLE TO THE CONSTITUTION</a:t>
            </a:r>
          </a:p>
        </p:txBody>
      </p:sp>
      <p:sp>
        <p:nvSpPr>
          <p:cNvPr id="3" name="Content Placeholder 2">
            <a:extLst>
              <a:ext uri="{FF2B5EF4-FFF2-40B4-BE49-F238E27FC236}">
                <a16:creationId xmlns:a16="http://schemas.microsoft.com/office/drawing/2014/main" id="{1A407865-3847-4751-BE55-894F271153B9}"/>
              </a:ext>
            </a:extLst>
          </p:cNvPr>
          <p:cNvSpPr>
            <a:spLocks noGrp="1"/>
          </p:cNvSpPr>
          <p:nvPr>
            <p:ph idx="1"/>
          </p:nvPr>
        </p:nvSpPr>
        <p:spPr/>
        <p:txBody>
          <a:bodyPr>
            <a:noAutofit/>
          </a:bodyPr>
          <a:lstStyle/>
          <a:p>
            <a:pPr algn="just"/>
            <a:r>
              <a:rPr lang="en-US" b="0" i="0" dirty="0">
                <a:effectLst/>
                <a:latin typeface="Times New Roman" panose="02020603050405020304" pitchFamily="18" charset="0"/>
                <a:cs typeface="Times New Roman" panose="02020603050405020304" pitchFamily="18" charset="0"/>
              </a:rPr>
              <a:t>The</a:t>
            </a:r>
            <a:r>
              <a:rPr lang="en-US" b="0" i="0" u="none" strike="noStrike" dirty="0">
                <a:effectLst/>
                <a:latin typeface="Times New Roman" panose="02020603050405020304" pitchFamily="18" charset="0"/>
                <a:cs typeface="Times New Roman" panose="02020603050405020304" pitchFamily="18" charset="0"/>
              </a:rPr>
              <a:t> Preamble of the Indian Constitution </a:t>
            </a:r>
            <a:r>
              <a:rPr lang="en-US" b="0" i="0" dirty="0">
                <a:effectLst/>
                <a:latin typeface="Times New Roman" panose="02020603050405020304" pitchFamily="18" charset="0"/>
                <a:cs typeface="Times New Roman" panose="02020603050405020304" pitchFamily="18" charset="0"/>
              </a:rPr>
              <a:t>states:</a:t>
            </a:r>
          </a:p>
          <a:p>
            <a:pPr marL="0" indent="0" algn="just">
              <a:buNone/>
            </a:pPr>
            <a:r>
              <a:rPr lang="en-US" dirty="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pPr marL="0" indent="0" algn="just">
              <a:buNone/>
            </a:pPr>
            <a:r>
              <a:rPr lang="en-US" dirty="0">
                <a:latin typeface="Times New Roman" panose="02020603050405020304" pitchFamily="18" charset="0"/>
                <a:cs typeface="Times New Roman" panose="02020603050405020304" pitchFamily="18" charset="0"/>
              </a:rPr>
              <a:t>JUSTICE, social, economic and political;</a:t>
            </a:r>
          </a:p>
          <a:p>
            <a:pPr marL="0" indent="0" algn="just">
              <a:buNone/>
            </a:pPr>
            <a:r>
              <a:rPr lang="en-US" dirty="0">
                <a:latin typeface="Times New Roman" panose="02020603050405020304" pitchFamily="18" charset="0"/>
                <a:cs typeface="Times New Roman" panose="02020603050405020304" pitchFamily="18" charset="0"/>
              </a:rPr>
              <a:t>LIBERTY of thought, expression, belief, faith, and worship;</a:t>
            </a:r>
          </a:p>
          <a:p>
            <a:pPr marL="0" indent="0" algn="just">
              <a:buNone/>
            </a:pPr>
            <a:r>
              <a:rPr lang="en-US" dirty="0">
                <a:latin typeface="Times New Roman" panose="02020603050405020304" pitchFamily="18" charset="0"/>
                <a:cs typeface="Times New Roman" panose="02020603050405020304" pitchFamily="18" charset="0"/>
              </a:rPr>
              <a:t>EQUALITY of status and of opportunity; and to promote among them all</a:t>
            </a:r>
          </a:p>
          <a:p>
            <a:pPr marL="0" indent="0" algn="just">
              <a:buNone/>
            </a:pPr>
            <a:r>
              <a:rPr lang="en-US" dirty="0">
                <a:latin typeface="Times New Roman" panose="02020603050405020304" pitchFamily="18" charset="0"/>
                <a:cs typeface="Times New Roman" panose="02020603050405020304" pitchFamily="18" charset="0"/>
              </a:rPr>
              <a:t>FRATERNITY assuring the dignity of the individual and the unity and integrity of the Nation;</a:t>
            </a:r>
          </a:p>
          <a:p>
            <a:pPr marL="0" indent="0" algn="just">
              <a:buNone/>
            </a:pPr>
            <a:r>
              <a:rPr lang="en-US" dirty="0">
                <a:latin typeface="Times New Roman" panose="02020603050405020304" pitchFamily="18" charset="0"/>
                <a:cs typeface="Times New Roman" panose="02020603050405020304" pitchFamily="18" charset="0"/>
              </a:rPr>
              <a:t>IN OUR CONSTITUENT ASSEMBLY this  26th day of November 1949, 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7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1660-B1BB-4747-8DF6-E86039FCDBB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WHAT IS A PREAMBLE?</a:t>
            </a:r>
          </a:p>
        </p:txBody>
      </p:sp>
      <p:sp>
        <p:nvSpPr>
          <p:cNvPr id="3" name="Content Placeholder 2">
            <a:extLst>
              <a:ext uri="{FF2B5EF4-FFF2-40B4-BE49-F238E27FC236}">
                <a16:creationId xmlns:a16="http://schemas.microsoft.com/office/drawing/2014/main" id="{E143559B-4444-4927-B18D-DCE25A8068A6}"/>
              </a:ext>
            </a:extLst>
          </p:cNvPr>
          <p:cNvSpPr>
            <a:spLocks noGrp="1"/>
          </p:cNvSpPr>
          <p:nvPr>
            <p:ph idx="1"/>
          </p:nvPr>
        </p:nvSpPr>
        <p:spPr>
          <a:xfrm>
            <a:off x="628650" y="1537252"/>
            <a:ext cx="7886700" cy="4639711"/>
          </a:xfrm>
        </p:spPr>
        <p:txBody>
          <a:bodyPr>
            <a:noAutofit/>
          </a:bodyPr>
          <a:lstStyle/>
          <a:p>
            <a:pPr algn="just"/>
            <a:r>
              <a:rPr lang="en-US" sz="2300" b="0" i="0" dirty="0">
                <a:effectLst/>
                <a:latin typeface="Times New Roman" panose="02020603050405020304" pitchFamily="18" charset="0"/>
                <a:cs typeface="Times New Roman" panose="02020603050405020304" pitchFamily="18" charset="0"/>
              </a:rPr>
              <a:t>A preamble of a bill is an introductory part of the document which explains the purpose, rules, regulations, and philosophy of the document. </a:t>
            </a:r>
          </a:p>
          <a:p>
            <a:pPr algn="just"/>
            <a:r>
              <a:rPr lang="en-US" sz="2300" b="0" i="0" dirty="0">
                <a:effectLst/>
                <a:latin typeface="Times New Roman" panose="02020603050405020304" pitchFamily="18" charset="0"/>
                <a:cs typeface="Times New Roman" panose="02020603050405020304" pitchFamily="18" charset="0"/>
              </a:rPr>
              <a:t>A preamble gives a brief introduction of documents by highlighting the principles and fundamental values of the document. It shows the source of the authority of the document.</a:t>
            </a:r>
          </a:p>
          <a:p>
            <a:pPr algn="just"/>
            <a:r>
              <a:rPr lang="en-US" sz="2300" dirty="0">
                <a:latin typeface="Times New Roman" panose="02020603050405020304" pitchFamily="18" charset="0"/>
                <a:cs typeface="Times New Roman" panose="02020603050405020304" pitchFamily="18" charset="0"/>
              </a:rPr>
              <a:t>The preamble of the Constitution of India is an introduction of the Constitution which includes the sets of rules and regulations to guide the people of the country. </a:t>
            </a:r>
          </a:p>
          <a:p>
            <a:pPr algn="just"/>
            <a:r>
              <a:rPr lang="en-US" sz="2300" dirty="0">
                <a:latin typeface="Times New Roman" panose="02020603050405020304" pitchFamily="18" charset="0"/>
                <a:cs typeface="Times New Roman" panose="02020603050405020304" pitchFamily="18" charset="0"/>
              </a:rPr>
              <a:t>The inspiration and the motto of the citizens are explained in it. </a:t>
            </a:r>
          </a:p>
          <a:p>
            <a:pPr algn="just"/>
            <a:r>
              <a:rPr lang="en-US" sz="2300" dirty="0">
                <a:latin typeface="Times New Roman" panose="02020603050405020304" pitchFamily="18" charset="0"/>
                <a:cs typeface="Times New Roman" panose="02020603050405020304" pitchFamily="18" charset="0"/>
              </a:rPr>
              <a:t>The preamble can be considered as the beginning of the Constitution which highlights the base of the Constitution.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296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9755-9B61-4C34-B05F-12A3EA4DBB8C}"/>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HISTORICAL BACKGROUND OF INDIAN CONSTITUTION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CD77B3-CDFA-48DD-AEDD-979EDE44EEA7}"/>
              </a:ext>
            </a:extLst>
          </p:cNvPr>
          <p:cNvSpPr>
            <a:spLocks noGrp="1"/>
          </p:cNvSpPr>
          <p:nvPr>
            <p:ph idx="1"/>
          </p:nvPr>
        </p:nvSpPr>
        <p:spPr>
          <a:xfrm>
            <a:off x="628650" y="1690689"/>
            <a:ext cx="7886700" cy="4486274"/>
          </a:xfrm>
        </p:spPr>
        <p:txBody>
          <a:bodyPr>
            <a:normAutofit fontScale="92500" lnSpcReduction="10000"/>
          </a:bodyPr>
          <a:lstStyle/>
          <a:p>
            <a:pPr algn="just"/>
            <a:r>
              <a:rPr lang="en-US" sz="2400" b="0" i="0" dirty="0">
                <a:effectLst/>
                <a:latin typeface="Times New Roman" panose="02020603050405020304" pitchFamily="18" charset="0"/>
                <a:cs typeface="Times New Roman" panose="02020603050405020304" pitchFamily="18" charset="0"/>
              </a:rPr>
              <a:t>Before 1947, India was divided into two main parts – 11 provinces that were ruled by the Britishers and Princely states ruled by Indian princes under the command of Britishers. </a:t>
            </a:r>
          </a:p>
          <a:p>
            <a:pPr algn="just"/>
            <a:r>
              <a:rPr lang="en-US" sz="2400" b="0" i="0" dirty="0">
                <a:effectLst/>
                <a:latin typeface="Times New Roman" panose="02020603050405020304" pitchFamily="18" charset="0"/>
                <a:cs typeface="Times New Roman" panose="02020603050405020304" pitchFamily="18" charset="0"/>
              </a:rPr>
              <a:t>Combining these two units formed the Union of India. The preamble is based on the principles written by the Constituent Assembly. </a:t>
            </a:r>
          </a:p>
          <a:p>
            <a:pPr algn="just"/>
            <a:r>
              <a:rPr lang="en-US" sz="2400" dirty="0">
                <a:latin typeface="Times New Roman" panose="02020603050405020304" pitchFamily="18" charset="0"/>
                <a:cs typeface="Times New Roman" panose="02020603050405020304" pitchFamily="18" charset="0"/>
              </a:rPr>
              <a:t>It provides a way of life, which includes fraternity, liberty, and equality as the notion of a happy life and which can not be taken from each other. </a:t>
            </a:r>
          </a:p>
          <a:p>
            <a:pPr algn="just"/>
            <a:r>
              <a:rPr lang="en-US" sz="2400" dirty="0">
                <a:latin typeface="Times New Roman" panose="02020603050405020304" pitchFamily="18" charset="0"/>
                <a:cs typeface="Times New Roman" panose="02020603050405020304" pitchFamily="18" charset="0"/>
              </a:rPr>
              <a:t>Liberty, equality, and fraternity and connected with each other and they can not be separated, which means without equality, liberty would produce the supremacy of the minority over the majority. </a:t>
            </a:r>
          </a:p>
          <a:p>
            <a:pPr algn="just"/>
            <a:r>
              <a:rPr lang="en-US" sz="2400" dirty="0">
                <a:latin typeface="Times New Roman" panose="02020603050405020304" pitchFamily="18" charset="0"/>
                <a:cs typeface="Times New Roman" panose="02020603050405020304" pitchFamily="18" charset="0"/>
              </a:rPr>
              <a:t>Equality without liberty would kill individual perception.</a:t>
            </a:r>
          </a:p>
          <a:p>
            <a:pPr algn="just"/>
            <a:r>
              <a:rPr lang="en-US" sz="2400" dirty="0">
                <a:latin typeface="Times New Roman" panose="02020603050405020304" pitchFamily="18" charset="0"/>
                <a:cs typeface="Times New Roman" panose="02020603050405020304" pitchFamily="18" charset="0"/>
              </a:rPr>
              <a:t>And fraternity helps liberty and equality in their course of action.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969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BBEF-18B3-46AA-8995-DA6001CA9B54}"/>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WHO WROTE THE PREAMBLE OF INDIA AND DATE OF ITS ADOPTION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270B47-1C1A-4590-BC79-573B89D3D0F2}"/>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Preamble of the Indian Constitution is primarily based on the ‘Objective Resolution’ written by Jawaharlal Nehru. </a:t>
            </a:r>
          </a:p>
          <a:p>
            <a:pPr algn="just"/>
            <a:r>
              <a:rPr lang="en-US" sz="2400" b="0" i="0" dirty="0">
                <a:effectLst/>
                <a:latin typeface="Times New Roman" panose="02020603050405020304" pitchFamily="18" charset="0"/>
                <a:cs typeface="Times New Roman" panose="02020603050405020304" pitchFamily="18" charset="0"/>
              </a:rPr>
              <a:t>He introduced his objective resolution on December 13, 1946, later it was accepted by the Constituent Assembly on 22 January 1947.</a:t>
            </a:r>
          </a:p>
          <a:p>
            <a:pPr algn="just"/>
            <a:r>
              <a:rPr lang="en-US" sz="2400" dirty="0">
                <a:latin typeface="Times New Roman" panose="02020603050405020304" pitchFamily="18" charset="0"/>
                <a:cs typeface="Times New Roman" panose="02020603050405020304" pitchFamily="18" charset="0"/>
              </a:rPr>
              <a:t>The drafting committee observed that the preamble must be limited in defining the important features of the new state and its socio-political objectives and other important matters should be refined further in the Constitution. </a:t>
            </a:r>
          </a:p>
          <a:p>
            <a:pPr algn="just"/>
            <a:r>
              <a:rPr lang="en-US" sz="2400" dirty="0">
                <a:latin typeface="Times New Roman" panose="02020603050405020304" pitchFamily="18" charset="0"/>
                <a:cs typeface="Times New Roman" panose="02020603050405020304" pitchFamily="18" charset="0"/>
              </a:rPr>
              <a:t>The committee changed the motto from ‘Sovereign Independent Republic’ to ‘Sovereign Democratic Republic’ as it was mentioned in the ‘Objective Resolution’.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215DB-4C97-46AB-AD69-F487B2A34F64}"/>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preamble can also be called the soul of the constitution as it has everything about the constitution. </a:t>
            </a:r>
          </a:p>
          <a:p>
            <a:pPr algn="just"/>
            <a:r>
              <a:rPr lang="en-US" sz="2400" b="0" i="0" dirty="0">
                <a:effectLst/>
                <a:latin typeface="Times New Roman" panose="02020603050405020304" pitchFamily="18" charset="0"/>
                <a:cs typeface="Times New Roman" panose="02020603050405020304" pitchFamily="18" charset="0"/>
              </a:rPr>
              <a:t>It was adopted on 26th November 1949 and it was started from 26th January 1950 also known as the Republic Day.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86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DB8-8446-4DF5-ABEF-584BD910D01C}"/>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Components of Preamble of the Indian Constitution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9C00B-B6DD-4BD6-B4C0-C52D2CA8DE4F}"/>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The components of the preamble are:</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The preamble shows that the people of India are the source of authority. It means power lies with the citizens to elect their representatives and they also have the right to criticize their representatives. </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It comprises the date of its adoption which is November 26th, 1949. </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It states the objectives of the Constitution of India, which are justice, liberty, equality, and fraternity to maintain the integrity and unity of the nation as well as the citizens.</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It also justifies the nature of the Indian State, which is Sovereign, Socialist, Republic, Secular, and Democratic. </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18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257E-19B4-4FE4-BF0B-936499941098}"/>
              </a:ext>
            </a:extLst>
          </p:cNvPr>
          <p:cNvSpPr>
            <a:spLocks noGrp="1"/>
          </p:cNvSpPr>
          <p:nvPr>
            <p:ph type="title"/>
          </p:nvPr>
        </p:nvSpPr>
        <p:spPr/>
        <p:txBody>
          <a:bodyPr>
            <a:normAutofit/>
          </a:bodyPr>
          <a:lstStyle/>
          <a:p>
            <a:pPr algn="ctr"/>
            <a:r>
              <a:rPr lang="en-US" sz="4000" b="1" i="0" dirty="0">
                <a:solidFill>
                  <a:srgbClr val="111111"/>
                </a:solidFill>
                <a:effectLst/>
                <a:latin typeface="Times New Roman" panose="02020603050405020304" pitchFamily="18" charset="0"/>
                <a:cs typeface="Times New Roman" panose="02020603050405020304" pitchFamily="18" charset="0"/>
              </a:rPr>
              <a:t>OBJECTIVES OF THE INDIAN CONSTITUTION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BAF459-5513-45D7-9A35-0ADA8E28AD4E}"/>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The main objective of the Indian Constitution is to promote harmony throughout the nation. As we know, the Constitution is the supreme law and it helps to maintain integrity in the society and to promote unity among the citizens to build a great nation. </a:t>
            </a:r>
          </a:p>
          <a:p>
            <a:pPr algn="just"/>
            <a:r>
              <a:rPr lang="en-US" sz="2400" b="0" i="0" dirty="0">
                <a:effectLst/>
                <a:latin typeface="Times New Roman" panose="02020603050405020304" pitchFamily="18" charset="0"/>
                <a:cs typeface="Times New Roman" panose="02020603050405020304" pitchFamily="18" charset="0"/>
              </a:rPr>
              <a:t>The factors which help in achieving this objective are:</a:t>
            </a:r>
          </a:p>
          <a:p>
            <a:pPr marL="0" indent="0" algn="just">
              <a:buNone/>
            </a:pPr>
            <a:r>
              <a:rPr lang="en-US" sz="2400" b="1" dirty="0">
                <a:latin typeface="Times New Roman" panose="02020603050405020304" pitchFamily="18" charset="0"/>
                <a:cs typeface="Times New Roman" panose="02020603050405020304" pitchFamily="18" charset="0"/>
              </a:rPr>
              <a:t>Justice</a:t>
            </a:r>
          </a:p>
          <a:p>
            <a:pPr algn="just"/>
            <a:r>
              <a:rPr lang="en-US" sz="2400" dirty="0">
                <a:latin typeface="Times New Roman" panose="02020603050405020304" pitchFamily="18" charset="0"/>
                <a:cs typeface="Times New Roman" panose="02020603050405020304" pitchFamily="18" charset="0"/>
              </a:rPr>
              <a:t>The term ‘Justice’ comprises of three elements that complete the definition, which is social, economic, and political. Justice among the citizens is necessary to maintain order in society. Justice is promised through various provisions of Fundamental Rights and Directive Principles of State Policy provided by the Constitution of India.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01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FFF69-8156-476B-A4A6-EEF8FD344BC7}"/>
              </a:ext>
            </a:extLst>
          </p:cNvPr>
          <p:cNvSpPr>
            <a:spLocks noGrp="1"/>
          </p:cNvSpPr>
          <p:nvPr>
            <p:ph idx="1"/>
          </p:nvPr>
        </p:nvSpPr>
        <p:spPr>
          <a:xfrm>
            <a:off x="628650" y="742122"/>
            <a:ext cx="7886700" cy="5434841"/>
          </a:xfrm>
        </p:spPr>
        <p:txBody>
          <a:bodyPr>
            <a:normAutofit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Equality </a:t>
            </a:r>
          </a:p>
          <a:p>
            <a:pPr algn="just"/>
            <a:r>
              <a:rPr lang="en-US" sz="2400" b="0" i="0" dirty="0">
                <a:effectLst/>
                <a:latin typeface="Times New Roman" panose="02020603050405020304" pitchFamily="18" charset="0"/>
                <a:cs typeface="Times New Roman" panose="02020603050405020304" pitchFamily="18" charset="0"/>
              </a:rPr>
              <a:t>The term ‘Equality’ means no section of society has any special privileges and all the people have given equal opportunities for everything without any discriminations. It means removing all types of discriminations from society to build a healthy environment for the people to live in. Everyone is equal before the law. </a:t>
            </a:r>
          </a:p>
          <a:p>
            <a:pPr marL="0" indent="0" algn="just">
              <a:buNone/>
            </a:pPr>
            <a:r>
              <a:rPr lang="en-US" sz="2400" b="1" dirty="0">
                <a:latin typeface="Times New Roman" panose="02020603050405020304" pitchFamily="18" charset="0"/>
                <a:cs typeface="Times New Roman" panose="02020603050405020304" pitchFamily="18" charset="0"/>
              </a:rPr>
              <a:t>Liberty</a:t>
            </a:r>
          </a:p>
          <a:p>
            <a:pPr algn="just"/>
            <a:r>
              <a:rPr lang="en-US" sz="2400" dirty="0">
                <a:latin typeface="Times New Roman" panose="02020603050405020304" pitchFamily="18" charset="0"/>
                <a:cs typeface="Times New Roman" panose="02020603050405020304" pitchFamily="18" charset="0"/>
              </a:rPr>
              <a:t>The term ‘Liberty’ means freedom for the people to choose their way of life, have political views and behavior in society. It means no unreasonable restrictions can be imposed on the citizens in terms of their thoughts, feelings, and views. But liberty does not mean freedom to do anything, a person can do anything but in the limit set by the law. Anything which can create public disorder can not come under liberty. These limits are set by the Constitution to avoid injuries in the name of liberty.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39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04CDE-BD86-40C7-ADC7-9A87EBB24F44}"/>
              </a:ext>
            </a:extLst>
          </p:cNvPr>
          <p:cNvSpPr>
            <a:spLocks noGrp="1"/>
          </p:cNvSpPr>
          <p:nvPr>
            <p:ph idx="1"/>
          </p:nvPr>
        </p:nvSpPr>
        <p:spPr>
          <a:xfrm>
            <a:off x="628650" y="1083504"/>
            <a:ext cx="7886700" cy="4351338"/>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Constitutional law in the generally accepted terms means the rule which regulates the structure of the principal organs of the Government and their relationship to one another and determines their principal functions.</a:t>
            </a:r>
          </a:p>
          <a:p>
            <a:pPr algn="just"/>
            <a:r>
              <a:rPr lang="en-US" sz="2400" b="0" i="0" dirty="0">
                <a:effectLst/>
                <a:latin typeface="Times New Roman" panose="02020603050405020304" pitchFamily="18" charset="0"/>
                <a:cs typeface="Times New Roman" panose="02020603050405020304" pitchFamily="18" charset="0"/>
              </a:rPr>
              <a:t>The rules, consist both of legal rules in the strict sense and of usages, commonly called conventions, which without being enacted are accepted as binding by all who are concerned in the Government.</a:t>
            </a:r>
          </a:p>
          <a:p>
            <a:pPr algn="just"/>
            <a:r>
              <a:rPr lang="en-US" sz="2400" b="0" i="0" dirty="0">
                <a:effectLst/>
                <a:latin typeface="Times New Roman" panose="02020603050405020304" pitchFamily="18" charset="0"/>
                <a:cs typeface="Times New Roman" panose="02020603050405020304" pitchFamily="18" charset="0"/>
              </a:rPr>
              <a:t>The Constitution is the very basis on which the laws of the country gain sanctity. The Constitution is the living document, whose interpretation may change as the time and circumstances change.</a:t>
            </a:r>
          </a:p>
          <a:p>
            <a:pPr algn="just"/>
            <a:r>
              <a:rPr lang="en-US" sz="2400" b="0" i="0" dirty="0">
                <a:effectLst/>
                <a:latin typeface="Times New Roman" panose="02020603050405020304" pitchFamily="18" charset="0"/>
                <a:cs typeface="Times New Roman" panose="02020603050405020304" pitchFamily="18" charset="0"/>
              </a:rPr>
              <a:t>It is an elaborate document and contains 395 articles (divided into 22 parts) and 12 Schedules)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58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310D3-B1DF-4436-A0EC-14EB5B662111}"/>
              </a:ext>
            </a:extLst>
          </p:cNvPr>
          <p:cNvSpPr>
            <a:spLocks noGrp="1"/>
          </p:cNvSpPr>
          <p:nvPr>
            <p:ph idx="1"/>
          </p:nvPr>
        </p:nvSpPr>
        <p:spPr>
          <a:xfrm>
            <a:off x="628650" y="874643"/>
            <a:ext cx="7886700" cy="5302320"/>
          </a:xfrm>
        </p:spPr>
        <p:txBody>
          <a:bodyPr>
            <a:normAutofit/>
          </a:bodyPr>
          <a:lstStyle/>
          <a:p>
            <a:pPr algn="just"/>
            <a:r>
              <a:rPr lang="en-IN" sz="2400" b="1" dirty="0">
                <a:latin typeface="Times New Roman" panose="02020603050405020304" pitchFamily="18" charset="0"/>
                <a:cs typeface="Times New Roman" panose="02020603050405020304" pitchFamily="18" charset="0"/>
              </a:rPr>
              <a:t>Fraternity</a:t>
            </a:r>
          </a:p>
          <a:p>
            <a:pPr marL="0" indent="0" algn="just">
              <a:buNone/>
            </a:pPr>
            <a:r>
              <a:rPr lang="en-US" sz="2400" b="0" i="0" dirty="0">
                <a:effectLst/>
                <a:latin typeface="Times New Roman" panose="02020603050405020304" pitchFamily="18" charset="0"/>
                <a:cs typeface="Times New Roman" panose="02020603050405020304" pitchFamily="18" charset="0"/>
              </a:rPr>
              <a:t>The term ‘Fraternity’ means a feeling of brotherhood and an emotional attachment with the country and all the people. It refers to a feeling which helps to believe everyone is the children of the same soil and are connected with each other. Brotherhood is above social norms or regulations, it is the relationship above caste, age, or gender. Fraternity helps to promote dignity and unity in the nation.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970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8573-7A7E-43D1-92E9-1E0ABA5045A0}"/>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Key Words in The Preamble</a:t>
            </a:r>
          </a:p>
        </p:txBody>
      </p:sp>
      <p:sp>
        <p:nvSpPr>
          <p:cNvPr id="3" name="Content Placeholder 2">
            <a:extLst>
              <a:ext uri="{FF2B5EF4-FFF2-40B4-BE49-F238E27FC236}">
                <a16:creationId xmlns:a16="http://schemas.microsoft.com/office/drawing/2014/main" id="{B9D02295-7BB5-441A-9E10-EA1C862BD729}"/>
              </a:ext>
            </a:extLst>
          </p:cNvPr>
          <p:cNvSpPr>
            <a:spLocks noGrp="1"/>
          </p:cNvSpPr>
          <p:nvPr>
            <p:ph idx="1"/>
          </p:nvPr>
        </p:nvSpPr>
        <p:spPr/>
        <p:txBody>
          <a:bodyPr>
            <a:normAutofit lnSpcReduction="10000"/>
          </a:bodyPr>
          <a:lstStyle/>
          <a:p>
            <a:pPr algn="just"/>
            <a:r>
              <a:rPr lang="en-US" sz="2400" b="1" i="0" dirty="0">
                <a:effectLst/>
                <a:latin typeface="Times New Roman" panose="02020603050405020304" pitchFamily="18" charset="0"/>
                <a:cs typeface="Times New Roman" panose="02020603050405020304" pitchFamily="18" charset="0"/>
              </a:rPr>
              <a:t>Sovereign</a:t>
            </a:r>
          </a:p>
          <a:p>
            <a:pPr marL="0" indent="0" algn="just">
              <a:buNone/>
            </a:pPr>
            <a:r>
              <a:rPr lang="en-US" sz="2400" b="0" i="0" dirty="0">
                <a:effectLst/>
                <a:latin typeface="Times New Roman" panose="02020603050405020304" pitchFamily="18" charset="0"/>
                <a:cs typeface="Times New Roman" panose="02020603050405020304" pitchFamily="18" charset="0"/>
              </a:rPr>
              <a:t>The preamble of the Constitution states that India is a Sovereign State. The term ‘Sovereign’ means the independent authority of the state. It means the state has control over every subject and no other authority or external power has control over it. So, the legislature of our country has the powers to make laws in the country with restrictions keeping in mind imposed by the Constitution. </a:t>
            </a:r>
          </a:p>
          <a:p>
            <a:pPr algn="just"/>
            <a:r>
              <a:rPr lang="en-US" sz="2400" b="1" dirty="0">
                <a:latin typeface="Times New Roman" panose="02020603050405020304" pitchFamily="18" charset="0"/>
                <a:cs typeface="Times New Roman" panose="02020603050405020304" pitchFamily="18" charset="0"/>
              </a:rPr>
              <a:t>Socialist</a:t>
            </a:r>
          </a:p>
          <a:p>
            <a:pPr marL="0" indent="0" algn="just">
              <a:buNone/>
            </a:pPr>
            <a:r>
              <a:rPr lang="en-US" sz="2400" dirty="0">
                <a:latin typeface="Times New Roman" panose="02020603050405020304" pitchFamily="18" charset="0"/>
                <a:cs typeface="Times New Roman" panose="02020603050405020304" pitchFamily="18" charset="0"/>
              </a:rPr>
              <a:t>The term ‘Socialist’ was added after the 42nd Amendment, 1976, during the emergency. The term socialist denotes democratic socialism. It means a political-economic system that provides social, economic, and political justice.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16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3D98E-DA61-426E-AA91-F301DDFF406E}"/>
              </a:ext>
            </a:extLst>
          </p:cNvPr>
          <p:cNvSpPr>
            <a:spLocks noGrp="1"/>
          </p:cNvSpPr>
          <p:nvPr>
            <p:ph idx="1"/>
          </p:nvPr>
        </p:nvSpPr>
        <p:spPr>
          <a:xfrm>
            <a:off x="628650" y="569844"/>
            <a:ext cx="7886700" cy="5607120"/>
          </a:xfrm>
        </p:spPr>
        <p:txBody>
          <a:bodyPr>
            <a:noAutofit/>
          </a:bodyPr>
          <a:lstStyle/>
          <a:p>
            <a:pPr algn="just"/>
            <a:r>
              <a:rPr lang="en-US" sz="2200" b="1" i="0" dirty="0">
                <a:effectLst/>
                <a:latin typeface="Times New Roman" panose="02020603050405020304" pitchFamily="18" charset="0"/>
                <a:cs typeface="Times New Roman" panose="02020603050405020304" pitchFamily="18" charset="0"/>
              </a:rPr>
              <a:t>Secular</a:t>
            </a:r>
          </a:p>
          <a:p>
            <a:pPr marL="0" indent="0" algn="just">
              <a:buNone/>
            </a:pPr>
            <a:r>
              <a:rPr lang="en-US" sz="2200" b="0" i="0" dirty="0">
                <a:effectLst/>
                <a:latin typeface="Times New Roman" panose="02020603050405020304" pitchFamily="18" charset="0"/>
                <a:cs typeface="Times New Roman" panose="02020603050405020304" pitchFamily="18" charset="0"/>
              </a:rPr>
              <a:t>The term ‘Secular’ was also added by the </a:t>
            </a:r>
            <a:r>
              <a:rPr lang="en-US" sz="2200" b="1" i="1" dirty="0">
                <a:effectLst/>
                <a:latin typeface="Times New Roman" panose="02020603050405020304" pitchFamily="18" charset="0"/>
                <a:cs typeface="Times New Roman" panose="02020603050405020304" pitchFamily="18" charset="0"/>
              </a:rPr>
              <a:t>42nd Amendment Act, 1976</a:t>
            </a:r>
            <a:r>
              <a:rPr lang="en-US" sz="2200" b="0" i="0" dirty="0">
                <a:effectLst/>
                <a:latin typeface="Times New Roman" panose="02020603050405020304" pitchFamily="18" charset="0"/>
                <a:cs typeface="Times New Roman" panose="02020603050405020304" pitchFamily="18" charset="0"/>
              </a:rPr>
              <a:t>, during the emergency. The Constitution states India as a secular state as the state has no official religion. The citizens have their own view of life and can choose their religion as they like. The state provides full freedom to the people to practice any religion of their choice. The state treats all religions equally, with equal respect and can not discriminate between them. The state has no right interfering with the people with their choice of religion, faith or idol of worship. </a:t>
            </a:r>
          </a:p>
          <a:p>
            <a:pPr algn="just"/>
            <a:r>
              <a:rPr lang="en-US" sz="2200" b="1" i="0" dirty="0">
                <a:effectLst/>
                <a:latin typeface="Times New Roman" panose="02020603050405020304" pitchFamily="18" charset="0"/>
                <a:cs typeface="Times New Roman" panose="02020603050405020304" pitchFamily="18" charset="0"/>
              </a:rPr>
              <a:t>Democratic</a:t>
            </a:r>
          </a:p>
          <a:p>
            <a:pPr marL="0" indent="0" algn="just">
              <a:buNone/>
            </a:pPr>
            <a:r>
              <a:rPr lang="en-US" sz="2200" b="0" i="0" dirty="0">
                <a:effectLst/>
                <a:latin typeface="Times New Roman" panose="02020603050405020304" pitchFamily="18" charset="0"/>
                <a:cs typeface="Times New Roman" panose="02020603050405020304" pitchFamily="18" charset="0"/>
              </a:rPr>
              <a:t>The term ‘Democratic’ is derived from the Greek words where ‘demos’ means ‘people’ and ‘</a:t>
            </a:r>
            <a:r>
              <a:rPr lang="en-US" sz="2200" b="0" i="0" dirty="0" err="1">
                <a:effectLst/>
                <a:latin typeface="Times New Roman" panose="02020603050405020304" pitchFamily="18" charset="0"/>
                <a:cs typeface="Times New Roman" panose="02020603050405020304" pitchFamily="18" charset="0"/>
              </a:rPr>
              <a:t>Kratos</a:t>
            </a:r>
            <a:r>
              <a:rPr lang="en-US" sz="2200" b="0" i="0" dirty="0">
                <a:effectLst/>
                <a:latin typeface="Times New Roman" panose="02020603050405020304" pitchFamily="18" charset="0"/>
                <a:cs typeface="Times New Roman" panose="02020603050405020304" pitchFamily="18" charset="0"/>
              </a:rPr>
              <a:t>’ means ‘authority’. Which concludes that the government is constructed by the people. India is a democratic state as the people elect their government at all levels, that means, union, state, and local or ground level. Everyone has the right to vote irrespective of their caste, creed or gender. So, in a democratic form of government, every person has a direct or indirect share in administration.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9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083D9-B1D7-4E30-9A38-CFEE5DF61C55}"/>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Republic</a:t>
            </a:r>
          </a:p>
          <a:p>
            <a:pPr marL="0" indent="0" algn="just">
              <a:buNone/>
            </a:pPr>
            <a:r>
              <a:rPr lang="en-US" sz="2400" b="0" i="0" dirty="0">
                <a:effectLst/>
                <a:latin typeface="Times New Roman" panose="02020603050405020304" pitchFamily="18" charset="0"/>
                <a:cs typeface="Times New Roman" panose="02020603050405020304" pitchFamily="18" charset="0"/>
              </a:rPr>
              <a:t>India has a republic form of government as the head of state is elected and not a hereditary monarch like a king or queen. The term ‘Republic’ is obtained from ‘res publica’ that means public property or commonwealth. It means the power to elect the head of the state for a fixed term lies within the people. So, in conclusion, the word ‘republic’ shows a government where the head of state is elected by the people rather than any birthright.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417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9E7F-0A1C-4BF7-B777-51EB9864C428}"/>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Fundamental Rights</a:t>
            </a:r>
          </a:p>
        </p:txBody>
      </p:sp>
      <p:sp>
        <p:nvSpPr>
          <p:cNvPr id="3" name="Content Placeholder 2">
            <a:extLst>
              <a:ext uri="{FF2B5EF4-FFF2-40B4-BE49-F238E27FC236}">
                <a16:creationId xmlns:a16="http://schemas.microsoft.com/office/drawing/2014/main" id="{03715124-C860-4BCC-9A79-BE7F3D425F7B}"/>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Articles 12-35 of Indian Constitution deal with Fundamental Rights. These human rights are conferred upon the citizens of India for the Constitution tells that these rights are inviolable. Right to Life, Right to Dignity, Right to Education etc. all come under one of the six main fundamental rights.</a:t>
            </a:r>
          </a:p>
          <a:p>
            <a:pPr algn="just"/>
            <a:r>
              <a:rPr lang="en-US" sz="2400" b="0" i="0" dirty="0">
                <a:effectLst/>
                <a:latin typeface="Times New Roman" panose="02020603050405020304" pitchFamily="18" charset="0"/>
                <a:cs typeface="Times New Roman" panose="02020603050405020304" pitchFamily="18" charset="0"/>
              </a:rPr>
              <a:t>Fundamental rights are a very important topic in the polity section of the UPSC exam. It is a basic static portion of the syllabus but it is highly dynamic in the sense that it is featured in the daily news in some form or the other.</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949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6991-BF87-4B39-AA4B-9C16A3C31348}"/>
              </a:ext>
            </a:extLst>
          </p:cNvPr>
          <p:cNvSpPr>
            <a:spLocks noGrp="1"/>
          </p:cNvSpPr>
          <p:nvPr>
            <p:ph type="title"/>
          </p:nvPr>
        </p:nvSpPr>
        <p:spPr/>
        <p:txBody>
          <a:bodyPr>
            <a:normAutofit/>
          </a:bodyPr>
          <a:lstStyle/>
          <a:p>
            <a:pPr algn="ctr"/>
            <a:r>
              <a:rPr lang="en-US" sz="3600" b="1" i="0" dirty="0">
                <a:effectLst/>
                <a:latin typeface="Times New Roman" panose="02020603050405020304" pitchFamily="18" charset="0"/>
                <a:cs typeface="Times New Roman" panose="02020603050405020304" pitchFamily="18" charset="0"/>
              </a:rPr>
              <a:t>What are the Fundamental Rights?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21933C-96AE-40EA-83F4-5DF4BEC9623E}"/>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a:t>
            </a:r>
            <a:r>
              <a:rPr lang="en-US" sz="2400" b="1" i="0" dirty="0">
                <a:effectLst/>
                <a:latin typeface="Times New Roman" panose="02020603050405020304" pitchFamily="18" charset="0"/>
                <a:cs typeface="Times New Roman" panose="02020603050405020304" pitchFamily="18" charset="0"/>
              </a:rPr>
              <a:t>fundamental rights are enforceable by the courts</a:t>
            </a:r>
            <a:r>
              <a:rPr lang="en-US" sz="2400" b="0" i="0" dirty="0">
                <a:effectLst/>
                <a:latin typeface="Times New Roman" panose="02020603050405020304" pitchFamily="18" charset="0"/>
                <a:cs typeface="Times New Roman" panose="02020603050405020304" pitchFamily="18" charset="0"/>
              </a:rPr>
              <a:t>, subject to certain conditions.</a:t>
            </a:r>
          </a:p>
          <a:p>
            <a:pPr algn="just"/>
            <a:r>
              <a:rPr lang="en-US" sz="2400" dirty="0">
                <a:latin typeface="Times New Roman" panose="02020603050405020304" pitchFamily="18" charset="0"/>
                <a:cs typeface="Times New Roman" panose="02020603050405020304" pitchFamily="18" charset="0"/>
              </a:rPr>
              <a:t>Why are they called Fundamental Rights?</a:t>
            </a:r>
          </a:p>
          <a:p>
            <a:pPr marL="0" indent="0" algn="just">
              <a:buNone/>
            </a:pPr>
            <a:r>
              <a:rPr lang="en-US" sz="2400" dirty="0">
                <a:latin typeface="Times New Roman" panose="02020603050405020304" pitchFamily="18" charset="0"/>
                <a:cs typeface="Times New Roman" panose="02020603050405020304" pitchFamily="18" charset="0"/>
              </a:rPr>
              <a:t>These rights are called fundamental rights because of two reasons:</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They are enshrined in the Constitution which guarantees them</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They are justiciable (enforceable by courts). In case of a violation, a person can approach a court of law.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17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59D8-76ED-4905-B234-4524CE10434E}"/>
              </a:ext>
            </a:extLst>
          </p:cNvPr>
          <p:cNvSpPr>
            <a:spLocks noGrp="1"/>
          </p:cNvSpPr>
          <p:nvPr>
            <p:ph type="title"/>
          </p:nvPr>
        </p:nvSpPr>
        <p:spPr/>
        <p:txBody>
          <a:bodyPr>
            <a:normAutofit/>
          </a:bodyPr>
          <a:lstStyle/>
          <a:p>
            <a:pPr algn="ctr"/>
            <a:r>
              <a:rPr lang="en-IN" b="1" i="0" dirty="0">
                <a:effectLst/>
                <a:latin typeface="Times New Roman" panose="02020603050405020304" pitchFamily="18" charset="0"/>
                <a:cs typeface="Times New Roman" panose="02020603050405020304" pitchFamily="18" charset="0"/>
              </a:rPr>
              <a:t>List of Fundamental Rights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B726E7-884B-41D1-8BD0-64743EB1D8A9}"/>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Right to Equality (Article 14-18)</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Right to Freedom (Article 19-22)</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Right against Exploitation (Article 23-24)</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Right to Freedom of Religion (Article 25-28)</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Cultural and Educational Rights (Article 29-30)</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Right to Constitutional Remedies (Article 32)</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88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3AE3-BFB2-4B61-A8AB-1E67486ABC2C}"/>
              </a:ext>
            </a:extLst>
          </p:cNvPr>
          <p:cNvSpPr>
            <a:spLocks noGrp="1"/>
          </p:cNvSpPr>
          <p:nvPr>
            <p:ph type="title"/>
          </p:nvPr>
        </p:nvSpPr>
        <p:spPr>
          <a:xfrm>
            <a:off x="628650" y="365126"/>
            <a:ext cx="7886700" cy="315911"/>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Introduction to Six Fundamental Rights (Articles 12 to 35)</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D0FD45-788A-4C48-95C8-6A1549BAA5BD}"/>
              </a:ext>
            </a:extLst>
          </p:cNvPr>
          <p:cNvSpPr>
            <a:spLocks noGrp="1"/>
          </p:cNvSpPr>
          <p:nvPr>
            <p:ph idx="1"/>
          </p:nvPr>
        </p:nvSpPr>
        <p:spPr>
          <a:xfrm>
            <a:off x="628650" y="954158"/>
            <a:ext cx="7886700" cy="5222806"/>
          </a:xfrm>
        </p:spPr>
        <p:txBody>
          <a:bodyPr>
            <a:noAutofit/>
          </a:bodyPr>
          <a:lstStyle/>
          <a:p>
            <a:pPr algn="just"/>
            <a:r>
              <a:rPr lang="en-US" b="1" i="0" dirty="0">
                <a:effectLst/>
                <a:latin typeface="Times New Roman" panose="02020603050405020304" pitchFamily="18" charset="0"/>
                <a:cs typeface="Times New Roman" panose="02020603050405020304" pitchFamily="18" charset="0"/>
              </a:rPr>
              <a:t>1. Right to Equality (Articles 14 – 18)</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Right to equality guarantees equal rights for everyone, irrespective of religion, gender, caste, race or place of birth. It ensures equal employment opportunities in the government and insures against discrimination by the State in matters of employment on the basis of caste, religion, etc. This right also includes the abolition of titles as well as untouchability.</a:t>
            </a:r>
          </a:p>
          <a:p>
            <a:pPr algn="l"/>
            <a:r>
              <a:rPr lang="en-US" b="1" i="0" dirty="0">
                <a:effectLst/>
                <a:latin typeface="Times New Roman" panose="02020603050405020304" pitchFamily="18" charset="0"/>
                <a:cs typeface="Times New Roman" panose="02020603050405020304" pitchFamily="18" charset="0"/>
              </a:rPr>
              <a:t>2. Right to Freedom (Articles 19 – 22)</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Freedom is one of the most important ideals cherished by any democratic society. The Indian Constitution guarantees freedom to citizens. The freedom right includes many rights such as: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of speech</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of expression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of assembly without arms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of association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to practice any profession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Freedom to reside in any part of the country</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419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F84BC-EC90-4E5A-94B2-501FA48E99B8}"/>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Some of these rights are subject to certain conditions of state security, public morality and decency and friendly relations with foreign countries. This means that the State has the right to impose reasonable restrictions on them.</a:t>
            </a:r>
          </a:p>
          <a:p>
            <a:pPr algn="just"/>
            <a:r>
              <a:rPr lang="en-US" sz="2400" b="1" i="0" dirty="0">
                <a:effectLst/>
                <a:latin typeface="Times New Roman" panose="02020603050405020304" pitchFamily="18" charset="0"/>
                <a:cs typeface="Times New Roman" panose="02020603050405020304" pitchFamily="18" charset="0"/>
              </a:rPr>
              <a:t>3. Right against Exploitation (Articles 23 – 24)</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his right implies the prohibition of traffic in human beings, </a:t>
            </a:r>
            <a:r>
              <a:rPr lang="en-US" sz="2400" b="0" i="1" dirty="0" err="1">
                <a:effectLst/>
                <a:latin typeface="Times New Roman" panose="02020603050405020304" pitchFamily="18" charset="0"/>
                <a:cs typeface="Times New Roman" panose="02020603050405020304" pitchFamily="18" charset="0"/>
              </a:rPr>
              <a:t>begar</a:t>
            </a:r>
            <a:r>
              <a:rPr lang="en-US" sz="2400" b="0" i="0" dirty="0">
                <a:effectLst/>
                <a:latin typeface="Times New Roman" panose="02020603050405020304" pitchFamily="18" charset="0"/>
                <a:cs typeface="Times New Roman" panose="02020603050405020304" pitchFamily="18" charset="0"/>
              </a:rPr>
              <a:t>, and other forms of forced </a:t>
            </a:r>
            <a:r>
              <a:rPr lang="en-US" sz="2400" b="0" i="0" dirty="0" err="1">
                <a:effectLst/>
                <a:latin typeface="Times New Roman" panose="02020603050405020304" pitchFamily="18" charset="0"/>
                <a:cs typeface="Times New Roman" panose="02020603050405020304" pitchFamily="18" charset="0"/>
              </a:rPr>
              <a:t>labour</a:t>
            </a:r>
            <a:r>
              <a:rPr lang="en-US" sz="2400" b="0" i="0" dirty="0">
                <a:effectLst/>
                <a:latin typeface="Times New Roman" panose="02020603050405020304" pitchFamily="18" charset="0"/>
                <a:cs typeface="Times New Roman" panose="02020603050405020304" pitchFamily="18" charset="0"/>
              </a:rPr>
              <a:t>. It also implies the prohibition of children in factories, etc. The Constitution prohibits the employment of children under 14 years in hazardous conditions.</a:t>
            </a:r>
          </a:p>
          <a:p>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422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44FB-FC2B-4648-8202-7A6F52DE7F7C}"/>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4. Right to Freedom of Religion (Articles 25 – 28)</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This indicates the secular nature of Indian polity. There is equal respect given to all religions. There is freedom of conscience, profession, practice and propagation of religion. The State has no official religion. Every person has the right to freely practice his or her faith, establish and maintain religious and charitable institutions.</a:t>
            </a:r>
          </a:p>
          <a:p>
            <a:pPr algn="just"/>
            <a:r>
              <a:rPr lang="en-US" sz="2400" b="1" i="0" dirty="0">
                <a:effectLst/>
                <a:latin typeface="Times New Roman" panose="02020603050405020304" pitchFamily="18" charset="0"/>
                <a:cs typeface="Times New Roman" panose="02020603050405020304" pitchFamily="18" charset="0"/>
              </a:rPr>
              <a:t>5. Cultural and Educational Rights (Articles 29 – 30)</a:t>
            </a:r>
          </a:p>
          <a:p>
            <a:pPr marL="0" indent="0" algn="just">
              <a:buNone/>
            </a:pPr>
            <a:r>
              <a:rPr lang="en-US" sz="2400" b="0" i="0" dirty="0">
                <a:effectLst/>
                <a:latin typeface="Times New Roman" panose="02020603050405020304" pitchFamily="18" charset="0"/>
                <a:cs typeface="Times New Roman" panose="02020603050405020304" pitchFamily="18" charset="0"/>
              </a:rPr>
              <a:t>These rights protect the rights of religious, cultural and linguistic minorities, by facilitating them to preserve their heritage and culture. Educational rights are for ensuring education for everyone without any discrimination.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29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45835-9B7D-4AA1-A589-22C652FF1171}"/>
              </a:ext>
            </a:extLst>
          </p:cNvPr>
          <p:cNvSpPr>
            <a:spLocks noGrp="1"/>
          </p:cNvSpPr>
          <p:nvPr>
            <p:ph idx="1"/>
          </p:nvPr>
        </p:nvSpPr>
        <p:spPr/>
        <p:txBody>
          <a:bodyPr>
            <a:noAutofit/>
          </a:bodyPr>
          <a:lstStyle/>
          <a:p>
            <a:pPr algn="just"/>
            <a:r>
              <a:rPr lang="en-US" sz="2400" i="1" dirty="0">
                <a:effectLst/>
                <a:latin typeface="Times New Roman" panose="02020603050405020304" pitchFamily="18" charset="0"/>
                <a:cs typeface="Times New Roman" panose="02020603050405020304" pitchFamily="18" charset="0"/>
              </a:rPr>
              <a:t>It took almost three years (two years, eleven months and eighteen days to be precise) to complete the historic task of drafting the Constitution for Independent India. The Constitution of India was adopted on 26 November 1949 and the Hon’ble members appended their signatures on it on 24 January 1950.</a:t>
            </a:r>
          </a:p>
          <a:p>
            <a:pPr algn="just"/>
            <a:r>
              <a:rPr lang="en-US" sz="2400" b="0" i="0" dirty="0">
                <a:effectLst/>
                <a:latin typeface="Times New Roman" panose="02020603050405020304" pitchFamily="18" charset="0"/>
                <a:cs typeface="Times New Roman" panose="02020603050405020304" pitchFamily="18" charset="0"/>
              </a:rPr>
              <a:t>A Constitution means a document having a special legal sanctity which sets out the framework and the principal functions of the organs of the Government of a State and declares the principles governing the operation of those organs.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709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20FD0-A7FA-4427-B214-6D6AAD8F9680}"/>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6. Right to Constitutional Remedies (32 – 35)</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The Constitution guarantees remedies if citizens’ fundamental rights are violated. The government cannot infringe upon or curb anyone’s rights. When these rights are violated, the aggrieved party can approach the courts. Citizens can even go directly to the </a:t>
            </a:r>
            <a:r>
              <a:rPr lang="en-US" sz="2400" b="0" i="0" u="none" strike="noStrike" dirty="0">
                <a:effectLst/>
                <a:latin typeface="Times New Roman" panose="02020603050405020304" pitchFamily="18" charset="0"/>
                <a:cs typeface="Times New Roman" panose="02020603050405020304" pitchFamily="18" charset="0"/>
              </a:rPr>
              <a:t>Supreme Court</a:t>
            </a:r>
            <a:r>
              <a:rPr lang="en-US" sz="2400" b="0" i="0" dirty="0">
                <a:effectLst/>
                <a:latin typeface="Times New Roman" panose="02020603050405020304" pitchFamily="18" charset="0"/>
                <a:cs typeface="Times New Roman" panose="02020603050405020304" pitchFamily="18" charset="0"/>
              </a:rPr>
              <a:t> which can issue writs for enforcing fundamental rights.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074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D926-C28B-48E2-B7EE-04CEFA53F4C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FEATURES OF FUNDAMENTAL RIGHTS</a:t>
            </a:r>
          </a:p>
        </p:txBody>
      </p:sp>
      <p:sp>
        <p:nvSpPr>
          <p:cNvPr id="3" name="Content Placeholder 2">
            <a:extLst>
              <a:ext uri="{FF2B5EF4-FFF2-40B4-BE49-F238E27FC236}">
                <a16:creationId xmlns:a16="http://schemas.microsoft.com/office/drawing/2014/main" id="{140E50D2-35E9-4125-BCC5-118A96C76749}"/>
              </a:ext>
            </a:extLst>
          </p:cNvPr>
          <p:cNvSpPr>
            <a:spLocks noGrp="1"/>
          </p:cNvSpPr>
          <p:nvPr>
            <p:ph idx="1"/>
          </p:nvPr>
        </p:nvSpPr>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Fundamental rights are different from ordinary legal rights in the manner in which they are enforced. If a legal right is violated, the aggrieved person cannot directly approach the SC bypassing the lower courts. He or she should first approach the lower courts.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Some of the fundamental rights are available to all citizens while the rest are for all persons (citizens and foreigners).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Fundamental rights are not absolute rights. They have reasonable restrictions, which means they are subject to the conditions of state security, public morality and decency and friendly relations with foreign countries.</a:t>
            </a:r>
          </a:p>
        </p:txBody>
      </p:sp>
    </p:spTree>
    <p:extLst>
      <p:ext uri="{BB962C8B-B14F-4D97-AF65-F5344CB8AC3E}">
        <p14:creationId xmlns:p14="http://schemas.microsoft.com/office/powerpoint/2010/main" val="106138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499D5-DEF6-402E-8A69-367334F7A7EB}"/>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They are justiciable, implying they are enforceable by courts. People can approach the SC directly in case of violation of fundamental rights.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Fundamental rights can be amended by the Parliament by a constitutional amendment but only if the amendment does not alter the </a:t>
            </a:r>
            <a:r>
              <a:rPr lang="en-US" sz="2400" b="0" i="0" u="none" strike="noStrike" dirty="0">
                <a:effectLst/>
                <a:latin typeface="Times New Roman" panose="02020603050405020304" pitchFamily="18" charset="0"/>
                <a:cs typeface="Times New Roman" panose="02020603050405020304" pitchFamily="18" charset="0"/>
              </a:rPr>
              <a:t>basic structure of the Constitution</a:t>
            </a:r>
            <a:r>
              <a:rPr lang="en-US" sz="2400" b="0" i="0" dirty="0">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Fundamental rights can be suspended during a national emergency. But, the rights guaranteed under Articles 20 and 21 cannot be suspended.</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application of fundamental rights can be restricted in an area that has been placed under martial law or military rule.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44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03BE-AEDE-4FA3-9324-A6292FB8C3B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FUNDAMENTAL RIGHTS AVAILABLE ONLY TO CITIZENS</a:t>
            </a:r>
          </a:p>
        </p:txBody>
      </p:sp>
      <p:sp>
        <p:nvSpPr>
          <p:cNvPr id="3" name="Content Placeholder 2">
            <a:extLst>
              <a:ext uri="{FF2B5EF4-FFF2-40B4-BE49-F238E27FC236}">
                <a16:creationId xmlns:a16="http://schemas.microsoft.com/office/drawing/2014/main" id="{8A01BB3A-2471-40DF-812B-432FDD2DE5CF}"/>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following is the list of fundamental rights that are available </a:t>
            </a:r>
            <a:r>
              <a:rPr lang="en-US" sz="2400" b="1" i="0" dirty="0">
                <a:effectLst/>
                <a:latin typeface="Times New Roman" panose="02020603050405020304" pitchFamily="18" charset="0"/>
                <a:cs typeface="Times New Roman" panose="02020603050405020304" pitchFamily="18" charset="0"/>
              </a:rPr>
              <a:t>only to citizens</a:t>
            </a:r>
            <a:r>
              <a:rPr lang="en-US" sz="2400" b="0" i="0" dirty="0">
                <a:effectLst/>
                <a:latin typeface="Times New Roman" panose="02020603050405020304" pitchFamily="18" charset="0"/>
                <a:cs typeface="Times New Roman" panose="02020603050405020304" pitchFamily="18" charset="0"/>
              </a:rPr>
              <a:t> (and not to foreigners):</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 Prohibition of discrimination on grounds of race, religion, caste, gender or place of birth (Article 15).</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 Equality of opportunity in matters of public employment (Article 16).</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 Protection of freedom of:(Article 19)</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Speech and expression</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Association</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Assembly</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Movement</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Residence</a:t>
            </a:r>
          </a:p>
          <a:p>
            <a:pPr marL="742950" lvl="1" indent="-285750" algn="just">
              <a:buFont typeface="+mj-lt"/>
              <a:buAutoNum type="arabicPeriod"/>
            </a:pPr>
            <a:r>
              <a:rPr lang="en-US" sz="2400" b="0" i="0" dirty="0">
                <a:effectLst/>
                <a:latin typeface="Times New Roman" panose="02020603050405020304" pitchFamily="18" charset="0"/>
                <a:cs typeface="Times New Roman" panose="02020603050405020304" pitchFamily="18" charset="0"/>
              </a:rPr>
              <a:t>Profession</a:t>
            </a:r>
          </a:p>
        </p:txBody>
      </p:sp>
    </p:spTree>
    <p:extLst>
      <p:ext uri="{BB962C8B-B14F-4D97-AF65-F5344CB8AC3E}">
        <p14:creationId xmlns:p14="http://schemas.microsoft.com/office/powerpoint/2010/main" val="8670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6AC94-DC94-4D15-87FB-5E5F899AB82F}"/>
              </a:ext>
            </a:extLst>
          </p:cNvPr>
          <p:cNvSpPr>
            <a:spLocks noGrp="1"/>
          </p:cNvSpPr>
          <p:nvPr>
            <p:ph idx="1"/>
          </p:nvPr>
        </p:nvSpPr>
        <p:spPr/>
        <p:txBody>
          <a:bodyPr>
            <a:normAutofit/>
          </a:bodyPr>
          <a:lstStyle/>
          <a:p>
            <a:pPr marL="0" indent="0" algn="just">
              <a:buNone/>
            </a:pPr>
            <a:r>
              <a:rPr lang="en-US" sz="2800" b="0" i="0" dirty="0">
                <a:effectLst/>
                <a:latin typeface="Times New Roman" panose="02020603050405020304" pitchFamily="18" charset="0"/>
                <a:cs typeface="Times New Roman" panose="02020603050405020304" pitchFamily="18" charset="0"/>
              </a:rPr>
              <a:t>4. Protection of the culture, language and script of minorities (Article 29).</a:t>
            </a:r>
          </a:p>
          <a:p>
            <a:pPr marL="0" indent="0" algn="just">
              <a:buNone/>
            </a:pPr>
            <a:r>
              <a:rPr lang="en-US" sz="2800" dirty="0">
                <a:latin typeface="Times New Roman" panose="02020603050405020304" pitchFamily="18" charset="0"/>
                <a:cs typeface="Times New Roman" panose="02020603050405020304" pitchFamily="18" charset="0"/>
              </a:rPr>
              <a:t>5. </a:t>
            </a:r>
            <a:r>
              <a:rPr lang="en-US" sz="2800" b="0" i="0" dirty="0">
                <a:effectLst/>
                <a:latin typeface="Times New Roman" panose="02020603050405020304" pitchFamily="18" charset="0"/>
                <a:cs typeface="Times New Roman" panose="02020603050405020304" pitchFamily="18" charset="0"/>
              </a:rPr>
              <a:t>Right of minorities to establish and administer educational institutions (Article 30).</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172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C5FD-3D74-421D-ADF5-F2C2F162787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IMPORTANCE OF FUNDAMENTAL RIGHTS</a:t>
            </a:r>
          </a:p>
        </p:txBody>
      </p:sp>
      <p:sp>
        <p:nvSpPr>
          <p:cNvPr id="3" name="Content Placeholder 2">
            <a:extLst>
              <a:ext uri="{FF2B5EF4-FFF2-40B4-BE49-F238E27FC236}">
                <a16:creationId xmlns:a16="http://schemas.microsoft.com/office/drawing/2014/main" id="{2D71239D-8DF8-413C-A88C-4FBE4245F725}"/>
              </a:ext>
            </a:extLst>
          </p:cNvPr>
          <p:cNvSpPr>
            <a:spLocks noGrp="1"/>
          </p:cNvSpPr>
          <p:nvPr>
            <p:ph idx="1"/>
          </p:nvPr>
        </p:nvSpPr>
        <p:spPr/>
        <p:txBody>
          <a:bodyPr>
            <a:normAutofit lnSpcReduction="10000"/>
          </a:bodyPr>
          <a:lstStyle/>
          <a:p>
            <a:pPr algn="just"/>
            <a:r>
              <a:rPr lang="en-US" sz="2500" b="0" i="0" dirty="0">
                <a:effectLst/>
                <a:latin typeface="Times New Roman" panose="02020603050405020304" pitchFamily="18" charset="0"/>
                <a:cs typeface="Times New Roman" panose="02020603050405020304" pitchFamily="18" charset="0"/>
              </a:rPr>
              <a:t>Fundamental rights are very important because they are like the backbone of the country. </a:t>
            </a:r>
          </a:p>
          <a:p>
            <a:pPr algn="just"/>
            <a:r>
              <a:rPr lang="en-US" sz="2500" b="0" i="0" dirty="0">
                <a:effectLst/>
                <a:latin typeface="Times New Roman" panose="02020603050405020304" pitchFamily="18" charset="0"/>
                <a:cs typeface="Times New Roman" panose="02020603050405020304" pitchFamily="18" charset="0"/>
              </a:rPr>
              <a:t>They are essential for safeguarding the people’s interests.</a:t>
            </a:r>
          </a:p>
          <a:p>
            <a:pPr algn="just"/>
            <a:r>
              <a:rPr lang="en-US" sz="2500" b="0" i="0" dirty="0">
                <a:effectLst/>
                <a:latin typeface="Times New Roman" panose="02020603050405020304" pitchFamily="18" charset="0"/>
                <a:cs typeface="Times New Roman" panose="02020603050405020304" pitchFamily="18" charset="0"/>
              </a:rPr>
              <a:t>According to Article 13, all laws that are violative of fundamental rights shall be void. </a:t>
            </a:r>
          </a:p>
          <a:p>
            <a:pPr algn="just"/>
            <a:r>
              <a:rPr lang="en-US" sz="2500" b="0" i="0" dirty="0">
                <a:effectLst/>
                <a:latin typeface="Times New Roman" panose="02020603050405020304" pitchFamily="18" charset="0"/>
                <a:cs typeface="Times New Roman" panose="02020603050405020304" pitchFamily="18" charset="0"/>
              </a:rPr>
              <a:t>Here, there is an express provision for </a:t>
            </a:r>
            <a:r>
              <a:rPr lang="en-US" sz="2500" b="0" i="0" u="none" strike="noStrike" dirty="0">
                <a:effectLst/>
                <a:latin typeface="Times New Roman" panose="02020603050405020304" pitchFamily="18" charset="0"/>
                <a:cs typeface="Times New Roman" panose="02020603050405020304" pitchFamily="18" charset="0"/>
              </a:rPr>
              <a:t>judicial review</a:t>
            </a:r>
            <a:r>
              <a:rPr lang="en-US" sz="2500" b="0" i="0" dirty="0">
                <a:effectLst/>
                <a:latin typeface="Times New Roman" panose="02020603050405020304" pitchFamily="18" charset="0"/>
                <a:cs typeface="Times New Roman" panose="02020603050405020304" pitchFamily="18" charset="0"/>
              </a:rPr>
              <a:t>. </a:t>
            </a:r>
          </a:p>
          <a:p>
            <a:pPr algn="just"/>
            <a:r>
              <a:rPr lang="en-US" sz="2500" b="0" i="0" dirty="0">
                <a:effectLst/>
                <a:latin typeface="Times New Roman" panose="02020603050405020304" pitchFamily="18" charset="0"/>
                <a:cs typeface="Times New Roman" panose="02020603050405020304" pitchFamily="18" charset="0"/>
              </a:rPr>
              <a:t>The SC and the High Courts can declare any law unconstitutional on the grounds that it is violative of the fundamental rights. </a:t>
            </a:r>
          </a:p>
          <a:p>
            <a:pPr algn="just"/>
            <a:r>
              <a:rPr lang="en-US" sz="2500" b="0" i="0" dirty="0">
                <a:effectLst/>
                <a:latin typeface="Times New Roman" panose="02020603050405020304" pitchFamily="18" charset="0"/>
                <a:cs typeface="Times New Roman" panose="02020603050405020304" pitchFamily="18" charset="0"/>
              </a:rPr>
              <a:t>Article 13 talks about not just laws, but also ordinances, orders, regulations, notifications, etc.</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951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1F1FE41-5E8D-4BD2-B9FB-3021333D3A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626" y="225286"/>
            <a:ext cx="7746724" cy="663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00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87CC-1CED-40C5-AE6A-7C9D0C0383AA}"/>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AMENDABILITY OF FUNDAMENTAL RIGHTS</a:t>
            </a:r>
          </a:p>
        </p:txBody>
      </p:sp>
      <p:sp>
        <p:nvSpPr>
          <p:cNvPr id="3" name="Content Placeholder 2">
            <a:extLst>
              <a:ext uri="{FF2B5EF4-FFF2-40B4-BE49-F238E27FC236}">
                <a16:creationId xmlns:a16="http://schemas.microsoft.com/office/drawing/2014/main" id="{BB859FAF-C8E7-45F6-8CE8-803E96CC03D4}"/>
              </a:ext>
            </a:extLst>
          </p:cNvPr>
          <p:cNvSpPr>
            <a:spLocks noGrp="1"/>
          </p:cNvSpPr>
          <p:nvPr>
            <p:ph idx="1"/>
          </p:nvPr>
        </p:nvSpPr>
        <p:spPr>
          <a:xfrm>
            <a:off x="628650" y="1690689"/>
            <a:ext cx="7886700" cy="4351338"/>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Any changes to the fundamental rights require a constitutional amendment that should be passed by both the Houses of Parliament. The amendment bill should be passed by a </a:t>
            </a:r>
            <a:r>
              <a:rPr lang="en-US" sz="2400" b="1" i="0" dirty="0">
                <a:effectLst/>
                <a:latin typeface="Times New Roman" panose="02020603050405020304" pitchFamily="18" charset="0"/>
                <a:cs typeface="Times New Roman" panose="02020603050405020304" pitchFamily="18" charset="0"/>
              </a:rPr>
              <a:t>special majority</a:t>
            </a:r>
            <a:r>
              <a:rPr lang="en-US" sz="2400" b="0" i="0" dirty="0">
                <a:effectLst/>
                <a:latin typeface="Times New Roman" panose="02020603050405020304" pitchFamily="18" charset="0"/>
                <a:cs typeface="Times New Roman" panose="02020603050405020304" pitchFamily="18" charset="0"/>
              </a:rPr>
              <a:t> of Parliament.</a:t>
            </a:r>
          </a:p>
          <a:p>
            <a:pPr algn="just"/>
            <a:r>
              <a:rPr lang="en-US" sz="2400" b="1" i="0" dirty="0">
                <a:effectLst/>
                <a:latin typeface="Times New Roman" panose="02020603050405020304" pitchFamily="18" charset="0"/>
                <a:cs typeface="Times New Roman" panose="02020603050405020304" pitchFamily="18" charset="0"/>
              </a:rPr>
              <a:t>As per the Constitution, Article 13(2) states that no laws can be made that take away fundamental rights.</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question is whether a constitutional amendment act can be termed law or not.</a:t>
            </a:r>
          </a:p>
          <a:p>
            <a:pPr algn="just"/>
            <a:r>
              <a:rPr lang="en-US" sz="2400" b="0" i="0" dirty="0">
                <a:effectLst/>
                <a:latin typeface="Times New Roman" panose="02020603050405020304" pitchFamily="18" charset="0"/>
                <a:cs typeface="Times New Roman" panose="02020603050405020304" pitchFamily="18" charset="0"/>
              </a:rPr>
              <a:t>In the </a:t>
            </a:r>
            <a:r>
              <a:rPr lang="en-US" sz="2400" b="1" i="0" dirty="0">
                <a:effectLst/>
                <a:latin typeface="Times New Roman" panose="02020603050405020304" pitchFamily="18" charset="0"/>
                <a:cs typeface="Times New Roman" panose="02020603050405020304" pitchFamily="18" charset="0"/>
              </a:rPr>
              <a:t>Sajjan Singh case of 1965</a:t>
            </a:r>
            <a:r>
              <a:rPr lang="en-US" sz="2400" b="0" i="0" dirty="0">
                <a:effectLst/>
                <a:latin typeface="Times New Roman" panose="02020603050405020304" pitchFamily="18" charset="0"/>
                <a:cs typeface="Times New Roman" panose="02020603050405020304" pitchFamily="18" charset="0"/>
              </a:rPr>
              <a:t>, the Supreme Court held that the Parliament can amend any part of the Constitution including fundamental rights.</a:t>
            </a:r>
          </a:p>
          <a:p>
            <a:pPr algn="just"/>
            <a:r>
              <a:rPr lang="en-US" sz="2400" b="0" i="0" dirty="0">
                <a:effectLst/>
                <a:latin typeface="Times New Roman" panose="02020603050405020304" pitchFamily="18" charset="0"/>
                <a:cs typeface="Times New Roman" panose="02020603050405020304" pitchFamily="18" charset="0"/>
              </a:rPr>
              <a:t>But in 1967, the SC reversed its stance taken earlier when in the verdict of the </a:t>
            </a:r>
            <a:r>
              <a:rPr lang="en-US" sz="2400" b="1" i="0" dirty="0" err="1">
                <a:effectLst/>
                <a:latin typeface="Times New Roman" panose="02020603050405020304" pitchFamily="18" charset="0"/>
                <a:cs typeface="Times New Roman" panose="02020603050405020304" pitchFamily="18" charset="0"/>
              </a:rPr>
              <a:t>Golaknath</a:t>
            </a:r>
            <a:r>
              <a:rPr lang="en-US" sz="2400" b="1" i="0" dirty="0">
                <a:effectLst/>
                <a:latin typeface="Times New Roman" panose="02020603050405020304" pitchFamily="18" charset="0"/>
                <a:cs typeface="Times New Roman" panose="02020603050405020304" pitchFamily="18" charset="0"/>
              </a:rPr>
              <a:t> case</a:t>
            </a:r>
            <a:r>
              <a:rPr lang="en-US" sz="2400" b="0" i="0" dirty="0">
                <a:effectLst/>
                <a:latin typeface="Times New Roman" panose="02020603050405020304" pitchFamily="18" charset="0"/>
                <a:cs typeface="Times New Roman" panose="02020603050405020304" pitchFamily="18" charset="0"/>
              </a:rPr>
              <a:t>, it said that the fundamental rights cannot be amended.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064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E9976-290A-4B01-9AAD-D335E4C5D76F}"/>
              </a:ext>
            </a:extLst>
          </p:cNvPr>
          <p:cNvSpPr>
            <a:spLocks noGrp="1"/>
          </p:cNvSpPr>
          <p:nvPr>
            <p:ph idx="1"/>
          </p:nvPr>
        </p:nvSpPr>
        <p:spPr>
          <a:xfrm>
            <a:off x="628650" y="606425"/>
            <a:ext cx="7886700" cy="4351338"/>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In 1973, a landmark judgement ensued in the </a:t>
            </a:r>
            <a:r>
              <a:rPr lang="en-US" sz="2400" b="1" i="0" dirty="0" err="1">
                <a:effectLst/>
                <a:latin typeface="Times New Roman" panose="02020603050405020304" pitchFamily="18" charset="0"/>
                <a:cs typeface="Times New Roman" panose="02020603050405020304" pitchFamily="18" charset="0"/>
              </a:rPr>
              <a:t>Kesavananda</a:t>
            </a:r>
            <a:r>
              <a:rPr lang="en-US" sz="2400" b="1" i="0" dirty="0">
                <a:effectLst/>
                <a:latin typeface="Times New Roman" panose="02020603050405020304" pitchFamily="18" charset="0"/>
                <a:cs typeface="Times New Roman" panose="02020603050405020304" pitchFamily="18" charset="0"/>
              </a:rPr>
              <a:t> Bharati case</a:t>
            </a:r>
            <a:r>
              <a:rPr lang="en-US" sz="2400" b="0" i="0" dirty="0">
                <a:effectLst/>
                <a:latin typeface="Times New Roman" panose="02020603050405020304" pitchFamily="18" charset="0"/>
                <a:cs typeface="Times New Roman" panose="02020603050405020304" pitchFamily="18" charset="0"/>
              </a:rPr>
              <a:t>, where the SC held that although no part of the Constitution, including Fundamental Rights, was beyond the Parliament’s amending power, the </a:t>
            </a:r>
            <a:r>
              <a:rPr lang="en-US" sz="2400" b="1" i="0" dirty="0">
                <a:effectLst/>
                <a:latin typeface="Times New Roman" panose="02020603050405020304" pitchFamily="18" charset="0"/>
                <a:cs typeface="Times New Roman" panose="02020603050405020304" pitchFamily="18" charset="0"/>
              </a:rPr>
              <a:t>“basic structure of the Constitution could not be abrogated even by a constitutional amendment.”</a:t>
            </a:r>
          </a:p>
          <a:p>
            <a:pPr algn="just"/>
            <a:r>
              <a:rPr lang="en-US" sz="2400" b="0" i="0" dirty="0">
                <a:effectLst/>
                <a:latin typeface="Times New Roman" panose="02020603050405020304" pitchFamily="18" charset="0"/>
                <a:cs typeface="Times New Roman" panose="02020603050405020304" pitchFamily="18" charset="0"/>
              </a:rPr>
              <a:t>This is the basis in Indian law in which the judiciary can strike down any amendment passed by Parliament that is in conflict with the basic structure of the Constitution.</a:t>
            </a:r>
          </a:p>
          <a:p>
            <a:pPr algn="just"/>
            <a:r>
              <a:rPr lang="en-US" sz="2400" b="0" i="0" dirty="0">
                <a:effectLst/>
                <a:latin typeface="Times New Roman" panose="02020603050405020304" pitchFamily="18" charset="0"/>
                <a:cs typeface="Times New Roman" panose="02020603050405020304" pitchFamily="18" charset="0"/>
              </a:rPr>
              <a:t>In 1981, the Supreme Court reiterated the Basic Structure doctrine. </a:t>
            </a:r>
          </a:p>
          <a:p>
            <a:pPr algn="just"/>
            <a:r>
              <a:rPr lang="en-US" sz="2400" b="0" i="0" dirty="0">
                <a:effectLst/>
                <a:latin typeface="Times New Roman" panose="02020603050405020304" pitchFamily="18" charset="0"/>
                <a:cs typeface="Times New Roman" panose="02020603050405020304" pitchFamily="18" charset="0"/>
              </a:rPr>
              <a:t>It also drew a line of demarcation as April 24th, 1973 i.e., the date of the </a:t>
            </a:r>
            <a:r>
              <a:rPr lang="en-US" sz="2400" b="0" i="0" dirty="0" err="1">
                <a:effectLst/>
                <a:latin typeface="Times New Roman" panose="02020603050405020304" pitchFamily="18" charset="0"/>
                <a:cs typeface="Times New Roman" panose="02020603050405020304" pitchFamily="18" charset="0"/>
              </a:rPr>
              <a:t>Kesavananda</a:t>
            </a:r>
            <a:r>
              <a:rPr lang="en-US" sz="2400" b="0" i="0" dirty="0">
                <a:effectLst/>
                <a:latin typeface="Times New Roman" panose="02020603050405020304" pitchFamily="18" charset="0"/>
                <a:cs typeface="Times New Roman" panose="02020603050405020304" pitchFamily="18" charset="0"/>
              </a:rPr>
              <a:t> Bharati judgement, and held that it should not be applied retrospectively to reopen the validity of any amendment to the Constitution which took place prior to that date.</a:t>
            </a:r>
          </a:p>
          <a:p>
            <a:pPr algn="just"/>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41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C778-ADB4-4972-B566-7ABD6F6124A2}"/>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Criticism of Fundamental Rights</a:t>
            </a:r>
          </a:p>
        </p:txBody>
      </p:sp>
      <p:sp>
        <p:nvSpPr>
          <p:cNvPr id="3" name="Content Placeholder 2">
            <a:extLst>
              <a:ext uri="{FF2B5EF4-FFF2-40B4-BE49-F238E27FC236}">
                <a16:creationId xmlns:a16="http://schemas.microsoft.com/office/drawing/2014/main" id="{EF12648A-2B21-4B56-A747-19C852F456F7}"/>
              </a:ext>
            </a:extLst>
          </p:cNvPr>
          <p:cNvSpPr>
            <a:spLocks noGrp="1"/>
          </p:cNvSpPr>
          <p:nvPr>
            <p:ph idx="1"/>
          </p:nvPr>
        </p:nvSpPr>
        <p:spPr/>
        <p:txBody>
          <a:bodyPr>
            <a:noAutofit/>
          </a:bodyPr>
          <a:lstStyle/>
          <a:p>
            <a:pPr algn="just"/>
            <a:r>
              <a:rPr lang="en-US" sz="2300" b="0" i="0" dirty="0">
                <a:effectLst/>
                <a:latin typeface="Times New Roman" panose="02020603050405020304" pitchFamily="18" charset="0"/>
                <a:cs typeface="Times New Roman" panose="02020603050405020304" pitchFamily="18" charset="0"/>
              </a:rPr>
              <a:t>The </a:t>
            </a:r>
            <a:r>
              <a:rPr lang="en-US" sz="2300" b="1" i="0" dirty="0">
                <a:effectLst/>
                <a:latin typeface="Times New Roman" panose="02020603050405020304" pitchFamily="18" charset="0"/>
                <a:cs typeface="Times New Roman" panose="02020603050405020304" pitchFamily="18" charset="0"/>
              </a:rPr>
              <a:t>Fundamental Rights</a:t>
            </a:r>
            <a:r>
              <a:rPr lang="en-US" sz="2300" b="0" i="0" dirty="0">
                <a:effectLst/>
                <a:latin typeface="Times New Roman" panose="02020603050405020304" pitchFamily="18" charset="0"/>
                <a:cs typeface="Times New Roman" panose="02020603050405020304" pitchFamily="18" charset="0"/>
              </a:rPr>
              <a:t> have been </a:t>
            </a:r>
            <a:r>
              <a:rPr lang="en-US" sz="2300" b="0" i="0" dirty="0" err="1">
                <a:effectLst/>
                <a:latin typeface="Times New Roman" panose="02020603050405020304" pitchFamily="18" charset="0"/>
                <a:cs typeface="Times New Roman" panose="02020603050405020304" pitchFamily="18" charset="0"/>
              </a:rPr>
              <a:t>criticised</a:t>
            </a:r>
            <a:r>
              <a:rPr lang="en-US" sz="2300" b="0" i="0" dirty="0">
                <a:effectLst/>
                <a:latin typeface="Times New Roman" panose="02020603050405020304" pitchFamily="18" charset="0"/>
                <a:cs typeface="Times New Roman" panose="02020603050405020304" pitchFamily="18" charset="0"/>
              </a:rPr>
              <a:t> for many reasons. </a:t>
            </a:r>
          </a:p>
          <a:p>
            <a:pPr algn="just"/>
            <a:r>
              <a:rPr lang="en-US" sz="2300" b="0" i="0" dirty="0">
                <a:effectLst/>
                <a:latin typeface="Times New Roman" panose="02020603050405020304" pitchFamily="18" charset="0"/>
                <a:cs typeface="Times New Roman" panose="02020603050405020304" pitchFamily="18" charset="0"/>
              </a:rPr>
              <a:t>Political groups have demanded that the right to work, the right to economic assistance in case of unemployment, old age, and similar rights be enshrined as constitutional guarantees to address issues of poverty and economic insecurity, though these provisions have been enshrined in the directive principles of state policy. </a:t>
            </a:r>
          </a:p>
          <a:p>
            <a:pPr algn="just"/>
            <a:r>
              <a:rPr lang="en-US" sz="2300" b="0" i="0" dirty="0">
                <a:effectLst/>
                <a:latin typeface="Times New Roman" panose="02020603050405020304" pitchFamily="18" charset="0"/>
                <a:cs typeface="Times New Roman" panose="02020603050405020304" pitchFamily="18" charset="0"/>
              </a:rPr>
              <a:t>The right to freedom and personal liberty has a number of limiting clauses, and thus have been criticized for failing to check the sanctioning of powers often deemed "excessive". </a:t>
            </a:r>
          </a:p>
          <a:p>
            <a:pPr algn="just"/>
            <a:r>
              <a:rPr lang="en-US" sz="2300" b="0" i="0" dirty="0">
                <a:effectLst/>
                <a:latin typeface="Times New Roman" panose="02020603050405020304" pitchFamily="18" charset="0"/>
                <a:cs typeface="Times New Roman" panose="02020603050405020304" pitchFamily="18" charset="0"/>
              </a:rPr>
              <a:t>There is also the provision of preventive detention and suspension of Fundamental Rights in times of Emergency.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76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4A26-2319-42BE-93D5-3C61DD067DA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MAKING OF THE CONSTITUTION</a:t>
            </a:r>
          </a:p>
        </p:txBody>
      </p:sp>
      <p:sp>
        <p:nvSpPr>
          <p:cNvPr id="3" name="Content Placeholder 2">
            <a:extLst>
              <a:ext uri="{FF2B5EF4-FFF2-40B4-BE49-F238E27FC236}">
                <a16:creationId xmlns:a16="http://schemas.microsoft.com/office/drawing/2014/main" id="{F4E5426C-29A7-4BC9-A9F1-B207E43AC419}"/>
              </a:ext>
            </a:extLst>
          </p:cNvPr>
          <p:cNvSpPr>
            <a:spLocks noGrp="1"/>
          </p:cNvSpPr>
          <p:nvPr>
            <p:ph idx="1"/>
          </p:nvPr>
        </p:nvSpPr>
        <p:spPr>
          <a:xfrm>
            <a:off x="628650" y="1690689"/>
            <a:ext cx="7886700" cy="4486274"/>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Constituent Assembly of India sat for the first time on December 9, 1946. </a:t>
            </a:r>
          </a:p>
          <a:p>
            <a:pPr algn="just"/>
            <a:r>
              <a:rPr lang="en-US" sz="2400" b="0" i="0" dirty="0">
                <a:effectLst/>
                <a:latin typeface="Times New Roman" panose="02020603050405020304" pitchFamily="18" charset="0"/>
                <a:cs typeface="Times New Roman" panose="02020603050405020304" pitchFamily="18" charset="0"/>
              </a:rPr>
              <a:t>Thus started a historical journey which saw India attainting independence, deciding on its national flag, national insignia, national anthem; and ultimately adoption of the Constitution which made our country a democratic republic.</a:t>
            </a:r>
          </a:p>
          <a:p>
            <a:pPr algn="just"/>
            <a:r>
              <a:rPr lang="en-US" sz="2400" i="1" dirty="0">
                <a:latin typeface="Times New Roman" panose="02020603050405020304" pitchFamily="18" charset="0"/>
                <a:cs typeface="Times New Roman" panose="02020603050405020304" pitchFamily="18" charset="0"/>
              </a:rPr>
              <a:t>Salient features of the Constituent Assembly –</a:t>
            </a:r>
            <a:endParaRPr lang="en-IN" sz="2400" i="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 The Constituent Assembly of India came into existence as per the provisions of Cabinet Mission Plan of May 1946. </a:t>
            </a:r>
          </a:p>
          <a:p>
            <a:pPr marL="0" indent="0" algn="just">
              <a:buNone/>
            </a:pPr>
            <a:r>
              <a:rPr lang="en-US" sz="2400" dirty="0">
                <a:latin typeface="Times New Roman" panose="02020603050405020304" pitchFamily="18" charset="0"/>
                <a:cs typeface="Times New Roman" panose="02020603050405020304" pitchFamily="18" charset="0"/>
              </a:rPr>
              <a:t>Its task was to formulate constitution/s for facilitating appropriate transfer of sovereign power from British authorities to Indian hands.</a:t>
            </a:r>
          </a:p>
        </p:txBody>
      </p:sp>
    </p:spTree>
    <p:extLst>
      <p:ext uri="{BB962C8B-B14F-4D97-AF65-F5344CB8AC3E}">
        <p14:creationId xmlns:p14="http://schemas.microsoft.com/office/powerpoint/2010/main" val="1521583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5A970-997E-4A88-AA46-2CF86191A951}"/>
              </a:ext>
            </a:extLst>
          </p:cNvPr>
          <p:cNvSpPr>
            <a:spLocks noGrp="1"/>
          </p:cNvSpPr>
          <p:nvPr>
            <p:ph idx="1"/>
          </p:nvPr>
        </p:nvSpPr>
        <p:spPr>
          <a:xfrm>
            <a:off x="628650" y="1020417"/>
            <a:ext cx="7886700" cy="5063781"/>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provisions of acts like MISA (</a:t>
            </a:r>
            <a:r>
              <a:rPr lang="en-US" sz="2400" b="0" i="1" dirty="0">
                <a:effectLst/>
                <a:latin typeface="Times New Roman" panose="02020603050405020304" pitchFamily="18" charset="0"/>
                <a:cs typeface="Times New Roman" panose="02020603050405020304" pitchFamily="18" charset="0"/>
              </a:rPr>
              <a:t>Maintenance of Internal Security Act</a:t>
            </a:r>
            <a:r>
              <a:rPr lang="en-US" sz="2400" b="0" i="0" dirty="0">
                <a:effectLst/>
                <a:latin typeface="Times New Roman" panose="02020603050405020304" pitchFamily="18" charset="0"/>
                <a:cs typeface="Times New Roman" panose="02020603050405020304" pitchFamily="18" charset="0"/>
              </a:rPr>
              <a:t>) and NSA (</a:t>
            </a:r>
            <a:r>
              <a:rPr lang="en-US" sz="2400" b="0" i="1" dirty="0">
                <a:effectLst/>
                <a:latin typeface="Times New Roman" panose="02020603050405020304" pitchFamily="18" charset="0"/>
                <a:cs typeface="Times New Roman" panose="02020603050405020304" pitchFamily="18" charset="0"/>
              </a:rPr>
              <a:t>National Security Act</a:t>
            </a:r>
            <a:r>
              <a:rPr lang="en-US" sz="2400" b="0" i="0" dirty="0">
                <a:effectLst/>
                <a:latin typeface="Times New Roman" panose="02020603050405020304" pitchFamily="18" charset="0"/>
                <a:cs typeface="Times New Roman" panose="02020603050405020304" pitchFamily="18" charset="0"/>
              </a:rPr>
              <a:t>) are a means of countering the fundamental rights, because they sanction excessive powers with the aim of fighting internal and cross-border </a:t>
            </a:r>
            <a:r>
              <a:rPr lang="en-US" sz="2400" b="0" i="0" u="none" strike="noStrike" dirty="0">
                <a:effectLst/>
                <a:latin typeface="Times New Roman" panose="02020603050405020304" pitchFamily="18" charset="0"/>
                <a:cs typeface="Times New Roman" panose="02020603050405020304" pitchFamily="18" charset="0"/>
              </a:rPr>
              <a:t>terrorism</a:t>
            </a:r>
            <a:r>
              <a:rPr lang="en-US" sz="2400" b="0" i="0" dirty="0">
                <a:effectLst/>
                <a:latin typeface="Times New Roman" panose="02020603050405020304" pitchFamily="18" charset="0"/>
                <a:cs typeface="Times New Roman" panose="02020603050405020304" pitchFamily="18" charset="0"/>
              </a:rPr>
              <a:t> and political violence, without safeguards for </a:t>
            </a:r>
            <a:r>
              <a:rPr lang="en-US" sz="2400" b="0" i="0" u="none" strike="noStrike" dirty="0">
                <a:effectLst/>
                <a:latin typeface="Times New Roman" panose="02020603050405020304" pitchFamily="18" charset="0"/>
                <a:cs typeface="Times New Roman" panose="02020603050405020304" pitchFamily="18" charset="0"/>
              </a:rPr>
              <a:t>civil rights</a:t>
            </a:r>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The phrases "security of State", "public order" and "morality" are of wide implication. </a:t>
            </a:r>
          </a:p>
          <a:p>
            <a:pPr algn="just"/>
            <a:r>
              <a:rPr lang="en-US" sz="2400" b="0" i="0" dirty="0">
                <a:effectLst/>
                <a:latin typeface="Times New Roman" panose="02020603050405020304" pitchFamily="18" charset="0"/>
                <a:cs typeface="Times New Roman" panose="02020603050405020304" pitchFamily="18" charset="0"/>
              </a:rPr>
              <a:t>The meaning of phrases like "reasonable restrictions" and "the interest of public order" have not been explicitly stated in the constitution, and this ambiguity leads to unnecessary litigation. </a:t>
            </a:r>
          </a:p>
          <a:p>
            <a:pPr algn="just"/>
            <a:r>
              <a:rPr lang="en-US" sz="2400" b="0" i="0" dirty="0">
                <a:effectLst/>
                <a:latin typeface="Times New Roman" panose="02020603050405020304" pitchFamily="18" charset="0"/>
                <a:cs typeface="Times New Roman" panose="02020603050405020304" pitchFamily="18" charset="0"/>
              </a:rPr>
              <a:t>The freedom to assemble peaceably and without arms is exercised, but in some cases, these meetings are broken up by the police through the use of non-fatal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933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5BC-541D-4613-BEDA-771F450A6BBD}"/>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153D2E6-6FB8-4CA4-B791-24A539B7D40F}"/>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The fundamental rights have been included in the Constitution because they were considered to be essential for the development of the personality of each and every individual and are there to preserve human dignity and respect. </a:t>
            </a:r>
          </a:p>
          <a:p>
            <a:pPr algn="just"/>
            <a:r>
              <a:rPr lang="en-US" sz="2400" b="0" i="0" dirty="0">
                <a:effectLst/>
                <a:latin typeface="Times New Roman" panose="02020603050405020304" pitchFamily="18" charset="0"/>
                <a:cs typeface="Times New Roman" panose="02020603050405020304" pitchFamily="18" charset="0"/>
              </a:rPr>
              <a:t>Most of these rights are enforceable against the state by way of their language while some of these rights can be directly enforced against both the state as well as, a private individual.</a:t>
            </a:r>
          </a:p>
          <a:p>
            <a:pPr algn="just"/>
            <a:r>
              <a:rPr lang="en-US" sz="2400" b="0" i="0" dirty="0">
                <a:effectLst/>
                <a:latin typeface="Times New Roman" panose="02020603050405020304" pitchFamily="18" charset="0"/>
                <a:cs typeface="Times New Roman" panose="02020603050405020304" pitchFamily="18" charset="0"/>
              </a:rPr>
              <a:t>One of the most important aspects of the fundamental rights is that it gives Judiciary clear criteria as to how the regulation of relations between the citizens and the government will take place.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284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701B3-167F-4817-8A0C-B5985A1B3F6E}"/>
              </a:ext>
            </a:extLst>
          </p:cNvPr>
          <p:cNvSpPr>
            <a:spLocks noGrp="1"/>
          </p:cNvSpPr>
          <p:nvPr>
            <p:ph idx="1"/>
          </p:nvPr>
        </p:nvSpPr>
        <p:spPr/>
        <p:txBody>
          <a:bodyPr>
            <a:normAutofit/>
          </a:bodyPr>
          <a:lstStyle/>
          <a:p>
            <a:pPr algn="just"/>
            <a:r>
              <a:rPr lang="en-US" sz="2500" b="0" i="0" dirty="0">
                <a:effectLst/>
                <a:latin typeface="Times New Roman" panose="02020603050405020304" pitchFamily="18" charset="0"/>
                <a:cs typeface="Times New Roman" panose="02020603050405020304" pitchFamily="18" charset="0"/>
              </a:rPr>
              <a:t>Because of the existence of these rights and their enforceability in the court people can freely enjoy their life and personal liberty, they can move from one part of the country to another, they can assemble peacefully, etc. </a:t>
            </a:r>
          </a:p>
          <a:p>
            <a:pPr algn="just"/>
            <a:r>
              <a:rPr lang="en-US" sz="2500" b="0" i="0" dirty="0">
                <a:effectLst/>
                <a:latin typeface="Times New Roman" panose="02020603050405020304" pitchFamily="18" charset="0"/>
                <a:cs typeface="Times New Roman" panose="02020603050405020304" pitchFamily="18" charset="0"/>
              </a:rPr>
              <a:t>However, these fundamental rights are also </a:t>
            </a:r>
            <a:r>
              <a:rPr lang="en-US" sz="2500" b="0" i="0" dirty="0" err="1">
                <a:effectLst/>
                <a:latin typeface="Times New Roman" panose="02020603050405020304" pitchFamily="18" charset="0"/>
                <a:cs typeface="Times New Roman" panose="02020603050405020304" pitchFamily="18" charset="0"/>
              </a:rPr>
              <a:t>criticised</a:t>
            </a:r>
            <a:r>
              <a:rPr lang="en-US" sz="2500" b="0" i="0" dirty="0">
                <a:effectLst/>
                <a:latin typeface="Times New Roman" panose="02020603050405020304" pitchFamily="18" charset="0"/>
                <a:cs typeface="Times New Roman" panose="02020603050405020304" pitchFamily="18" charset="0"/>
              </a:rPr>
              <a:t> by many as some of the words or phrases used in defining these fundamental rights are found to be vague by many or their meaning is not defined anywhere else in the Constitution of India. </a:t>
            </a:r>
          </a:p>
          <a:p>
            <a:pPr algn="just"/>
            <a:r>
              <a:rPr lang="en-US" sz="2500" b="0" i="0" dirty="0">
                <a:effectLst/>
                <a:latin typeface="Times New Roman" panose="02020603050405020304" pitchFamily="18" charset="0"/>
                <a:cs typeface="Times New Roman" panose="02020603050405020304" pitchFamily="18" charset="0"/>
              </a:rPr>
              <a:t>Words or phrases such as, ‘public order’, ‘minorities’, etc. belong to this category.</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441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A69ED1-4F9D-4B67-AC90-739E0E91AA0A}"/>
              </a:ext>
            </a:extLst>
          </p:cNvPr>
          <p:cNvSpPr>
            <a:spLocks noGrp="1"/>
          </p:cNvSpPr>
          <p:nvPr>
            <p:ph idx="1"/>
          </p:nvPr>
        </p:nvSpPr>
        <p:spPr>
          <a:xfrm>
            <a:off x="628650" y="1825625"/>
            <a:ext cx="7886700" cy="4351338"/>
          </a:xfrm>
        </p:spPr>
        <p:txBody>
          <a:bodyPr>
            <a:normAutofit/>
          </a:bodyPr>
          <a:lstStyle/>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Another positive aspect of the Fundamental rights is that these empower the young children of our nation as they are granted the right to receive free education up to the age of 14. </a:t>
            </a:r>
          </a:p>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fundamental rights may have flaws but it does provide more protection to the citizens of the nation than most of its ‘shortcomings’.</a:t>
            </a:r>
          </a:p>
        </p:txBody>
      </p:sp>
    </p:spTree>
    <p:extLst>
      <p:ext uri="{BB962C8B-B14F-4D97-AF65-F5344CB8AC3E}">
        <p14:creationId xmlns:p14="http://schemas.microsoft.com/office/powerpoint/2010/main" val="125579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3272-A2AE-4E2D-B46D-41321C3C58D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DIRECTIVE PRINCIPLES OF STATE POLICY</a:t>
            </a:r>
          </a:p>
        </p:txBody>
      </p:sp>
      <p:sp>
        <p:nvSpPr>
          <p:cNvPr id="3" name="Content Placeholder 2">
            <a:extLst>
              <a:ext uri="{FF2B5EF4-FFF2-40B4-BE49-F238E27FC236}">
                <a16:creationId xmlns:a16="http://schemas.microsoft.com/office/drawing/2014/main" id="{2E29D7FD-1BF5-4C0A-90B3-163E85325597}"/>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Directive Principles of State Policy (DPSP) has been taken from the </a:t>
            </a:r>
            <a:r>
              <a:rPr lang="en-US" sz="2400" b="1" i="0" dirty="0">
                <a:effectLst/>
                <a:latin typeface="Times New Roman" panose="02020603050405020304" pitchFamily="18" charset="0"/>
                <a:cs typeface="Times New Roman" panose="02020603050405020304" pitchFamily="18" charset="0"/>
              </a:rPr>
              <a:t>Irish constitution </a:t>
            </a:r>
            <a:r>
              <a:rPr lang="en-US" sz="2400" b="0" i="0" dirty="0">
                <a:effectLst/>
                <a:latin typeface="Times New Roman" panose="02020603050405020304" pitchFamily="18" charset="0"/>
                <a:cs typeface="Times New Roman" panose="02020603050405020304" pitchFamily="18" charset="0"/>
              </a:rPr>
              <a:t>and enumerated in Part IV of the Indian Constitution. </a:t>
            </a:r>
          </a:p>
          <a:p>
            <a:pPr algn="just"/>
            <a:r>
              <a:rPr lang="en-US" sz="2400" b="0" i="0" dirty="0">
                <a:effectLst/>
                <a:latin typeface="Times New Roman" panose="02020603050405020304" pitchFamily="18" charset="0"/>
                <a:cs typeface="Times New Roman" panose="02020603050405020304" pitchFamily="18" charset="0"/>
              </a:rPr>
              <a:t>The concept behind the DPSP is to create a ‘</a:t>
            </a:r>
            <a:r>
              <a:rPr lang="en-US" sz="2400" b="1" i="1" dirty="0">
                <a:effectLst/>
                <a:latin typeface="Times New Roman" panose="02020603050405020304" pitchFamily="18" charset="0"/>
                <a:cs typeface="Times New Roman" panose="02020603050405020304" pitchFamily="18" charset="0"/>
              </a:rPr>
              <a:t>Welfare State</a:t>
            </a:r>
            <a:r>
              <a:rPr lang="en-US" sz="2400" b="0" i="0" dirty="0">
                <a:effectLst/>
                <a:latin typeface="Times New Roman" panose="02020603050405020304" pitchFamily="18" charset="0"/>
                <a:cs typeface="Times New Roman" panose="02020603050405020304" pitchFamily="18" charset="0"/>
              </a:rPr>
              <a:t>’. In other words, the motive behind the inclusion of DPSP is not establishing political democracy rather, it’s about establishing social and economic democracy in the state. </a:t>
            </a:r>
          </a:p>
          <a:p>
            <a:pPr algn="just"/>
            <a:r>
              <a:rPr lang="en-US" sz="2400" b="0" i="0" dirty="0">
                <a:effectLst/>
                <a:latin typeface="Times New Roman" panose="02020603050405020304" pitchFamily="18" charset="0"/>
                <a:cs typeface="Times New Roman" panose="02020603050405020304" pitchFamily="18" charset="0"/>
              </a:rPr>
              <a:t>These are some basic principles or instructions or guidelines for the government while formulating laws/policies of the country and in executing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747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B1F8A-9611-41C6-93FE-25DCE6724969}"/>
              </a:ext>
            </a:extLst>
          </p:cNvPr>
          <p:cNvSpPr>
            <a:spLocks noGrp="1"/>
          </p:cNvSpPr>
          <p:nvPr>
            <p:ph idx="1"/>
          </p:nvPr>
        </p:nvSpPr>
        <p:spPr/>
        <p:txBody>
          <a:bodyPr>
            <a:normAutofit/>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According to Dr B R Ambedkar, these principles are ‘novel features’ of the Constitution. DPSP acts as a guideline for the state and should be taken into consideration while coming up with some new policy or any law. </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But no one can compel the State to consider and follow all that which is mentioned in DPSP, as DPSP is not justiciable.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28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0105-B54E-4230-80DE-631E248C074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HISTORY OF DPSPs</a:t>
            </a:r>
          </a:p>
        </p:txBody>
      </p:sp>
      <p:sp>
        <p:nvSpPr>
          <p:cNvPr id="3" name="Content Placeholder 2">
            <a:extLst>
              <a:ext uri="{FF2B5EF4-FFF2-40B4-BE49-F238E27FC236}">
                <a16:creationId xmlns:a16="http://schemas.microsoft.com/office/drawing/2014/main" id="{7DB7CA7C-9314-462F-9E81-85D79E17E9C9}"/>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source of the concept of DPSP is the Spanish Constitution from which it came in the Irish Constitution. The makers of the Indian Constitution were very much influenced by the </a:t>
            </a:r>
            <a:r>
              <a:rPr lang="en-US" sz="2400" b="1" i="0" dirty="0">
                <a:effectLst/>
                <a:latin typeface="Times New Roman" panose="02020603050405020304" pitchFamily="18" charset="0"/>
                <a:cs typeface="Times New Roman" panose="02020603050405020304" pitchFamily="18" charset="0"/>
              </a:rPr>
              <a:t>Irish nationalist movement</a:t>
            </a:r>
            <a:r>
              <a:rPr lang="en-US" sz="2400" b="0" i="0" dirty="0">
                <a:effectLst/>
                <a:latin typeface="Times New Roman" panose="02020603050405020304" pitchFamily="18" charset="0"/>
                <a:cs typeface="Times New Roman" panose="02020603050405020304" pitchFamily="18" charset="0"/>
              </a:rPr>
              <a:t> and borrowed this concept of DPSP from the </a:t>
            </a:r>
            <a:r>
              <a:rPr lang="en-US" sz="2400" b="1" i="0" dirty="0">
                <a:effectLst/>
                <a:latin typeface="Times New Roman" panose="02020603050405020304" pitchFamily="18" charset="0"/>
                <a:cs typeface="Times New Roman" panose="02020603050405020304" pitchFamily="18" charset="0"/>
              </a:rPr>
              <a:t>Irish Constitution</a:t>
            </a:r>
            <a:r>
              <a:rPr lang="en-US" sz="2400" b="0" i="0" dirty="0">
                <a:effectLst/>
                <a:latin typeface="Times New Roman" panose="02020603050405020304" pitchFamily="18" charset="0"/>
                <a:cs typeface="Times New Roman" panose="02020603050405020304" pitchFamily="18" charset="0"/>
              </a:rPr>
              <a:t> in 1937.</a:t>
            </a:r>
          </a:p>
          <a:p>
            <a:pPr algn="just"/>
            <a:r>
              <a:rPr lang="en-US" sz="2400" b="0" i="0" dirty="0">
                <a:effectLst/>
                <a:latin typeface="Times New Roman" panose="02020603050405020304" pitchFamily="18" charset="0"/>
                <a:cs typeface="Times New Roman" panose="02020603050405020304" pitchFamily="18" charset="0"/>
              </a:rPr>
              <a:t>The Directive Principles of the Constitution of India have been greatly influenced by the Directive Principles of Social Policy.</a:t>
            </a:r>
          </a:p>
          <a:p>
            <a:pPr algn="just"/>
            <a:r>
              <a:rPr lang="en-US" sz="2400" b="0" i="0" dirty="0">
                <a:effectLst/>
                <a:latin typeface="Times New Roman" panose="02020603050405020304" pitchFamily="18" charset="0"/>
                <a:cs typeface="Times New Roman" panose="02020603050405020304" pitchFamily="18" charset="0"/>
              </a:rPr>
              <a:t>DPSP become an inspiration for independent India’s government to tackle social, economic and various other challenges across a diverse nation like India.</a:t>
            </a: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427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8E7D6-FEA2-42E8-A717-C58A68D14955}"/>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Justifiable rights</a:t>
            </a:r>
            <a:r>
              <a:rPr lang="en-US" sz="2400" b="0" i="0" dirty="0">
                <a:effectLst/>
                <a:latin typeface="Times New Roman" panose="02020603050405020304" pitchFamily="18" charset="0"/>
                <a:cs typeface="Times New Roman" panose="02020603050405020304" pitchFamily="18" charset="0"/>
              </a:rPr>
              <a:t>, the one which was enforceable in a court of law and included in Part III of the Constitution. </a:t>
            </a:r>
          </a:p>
          <a:p>
            <a:pPr algn="just"/>
            <a:r>
              <a:rPr lang="en-US" sz="2400" b="0" i="0" dirty="0">
                <a:effectLst/>
                <a:latin typeface="Times New Roman" panose="02020603050405020304" pitchFamily="18" charset="0"/>
                <a:cs typeface="Times New Roman" panose="02020603050405020304" pitchFamily="18" charset="0"/>
              </a:rPr>
              <a:t>On the other hand, </a:t>
            </a:r>
            <a:r>
              <a:rPr lang="en-US" sz="2400" b="1" i="0" dirty="0">
                <a:effectLst/>
                <a:latin typeface="Times New Roman" panose="02020603050405020304" pitchFamily="18" charset="0"/>
                <a:cs typeface="Times New Roman" panose="02020603050405020304" pitchFamily="18" charset="0"/>
              </a:rPr>
              <a:t>Non-justifiable rights</a:t>
            </a:r>
            <a:r>
              <a:rPr lang="en-US" sz="2400" b="0" i="0" dirty="0">
                <a:effectLst/>
                <a:latin typeface="Times New Roman" panose="02020603050405020304" pitchFamily="18" charset="0"/>
                <a:cs typeface="Times New Roman" panose="02020603050405020304" pitchFamily="18" charset="0"/>
              </a:rPr>
              <a:t> were listed as directive principles, which are just there to guide the state to work on the lines for making India a welfare state. </a:t>
            </a:r>
          </a:p>
          <a:p>
            <a:pPr algn="just"/>
            <a:r>
              <a:rPr lang="en-US" sz="2400" b="0" i="0" dirty="0">
                <a:effectLst/>
                <a:latin typeface="Times New Roman" panose="02020603050405020304" pitchFamily="18" charset="0"/>
                <a:cs typeface="Times New Roman" panose="02020603050405020304" pitchFamily="18" charset="0"/>
              </a:rPr>
              <a:t>They were included in part IV of the Constitution of India as Directive Principles of State Policy.</a:t>
            </a:r>
          </a:p>
          <a:p>
            <a:pPr algn="just"/>
            <a:r>
              <a:rPr lang="en-US" sz="2400" b="0" i="0" dirty="0">
                <a:effectLst/>
                <a:latin typeface="Times New Roman" panose="02020603050405020304" pitchFamily="18" charset="0"/>
                <a:cs typeface="Times New Roman" panose="02020603050405020304" pitchFamily="18" charset="0"/>
              </a:rPr>
              <a:t>Both the Fundamental Rights and the DPSP were enlisted in all the drafts of the constitution (I, II and III) prepared by the Drafting Committee whose chairman was Dr. B.R. Ambedkar.</a:t>
            </a: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771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C32A-D942-4E41-B8EC-4B68F64F299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SOURCES</a:t>
            </a:r>
          </a:p>
        </p:txBody>
      </p:sp>
      <p:sp>
        <p:nvSpPr>
          <p:cNvPr id="3" name="Content Placeholder 2">
            <a:extLst>
              <a:ext uri="{FF2B5EF4-FFF2-40B4-BE49-F238E27FC236}">
                <a16:creationId xmlns:a16="http://schemas.microsoft.com/office/drawing/2014/main" id="{24F82A2A-E6F9-4B55-A5DB-A49C2AEE4A90}"/>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DPSP of the Indian Constitution was inspired by the Irish Constitution which took these details from Spain.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Some Instruments of Instructions, which also became the immediate source of DPSP, have been taken from the Government of India Act, 1935.</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Another source was the </a:t>
            </a:r>
            <a:r>
              <a:rPr lang="en-US" sz="2400" b="0" i="0" dirty="0" err="1">
                <a:effectLst/>
                <a:latin typeface="Times New Roman" panose="02020603050405020304" pitchFamily="18" charset="0"/>
                <a:cs typeface="Times New Roman" panose="02020603050405020304" pitchFamily="18" charset="0"/>
              </a:rPr>
              <a:t>Sapru</a:t>
            </a:r>
            <a:r>
              <a:rPr lang="en-US" sz="2400" b="0" i="0" dirty="0">
                <a:effectLst/>
                <a:latin typeface="Times New Roman" panose="02020603050405020304" pitchFamily="18" charset="0"/>
                <a:cs typeface="Times New Roman" panose="02020603050405020304" pitchFamily="18" charset="0"/>
              </a:rPr>
              <a:t> Report, 1945 which gave us both Fundamental Rights (justiciable) and DPSP(s) (non-justiciable).</a:t>
            </a:r>
          </a:p>
        </p:txBody>
      </p:sp>
    </p:spTree>
    <p:extLst>
      <p:ext uri="{BB962C8B-B14F-4D97-AF65-F5344CB8AC3E}">
        <p14:creationId xmlns:p14="http://schemas.microsoft.com/office/powerpoint/2010/main" val="4183688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4A68-C3BB-4841-96C9-73871575856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REFLECTION OF PREAMBLE</a:t>
            </a:r>
          </a:p>
        </p:txBody>
      </p:sp>
      <p:sp>
        <p:nvSpPr>
          <p:cNvPr id="3" name="Content Placeholder 2">
            <a:extLst>
              <a:ext uri="{FF2B5EF4-FFF2-40B4-BE49-F238E27FC236}">
                <a16:creationId xmlns:a16="http://schemas.microsoft.com/office/drawing/2014/main" id="{BFA2C92C-6769-4B29-9702-DB8452824444}"/>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Preamble is a brief introduction to the constitution and it contains all the objectives which were there in the mind of the drafters of the Indian Constitution. </a:t>
            </a:r>
          </a:p>
          <a:p>
            <a:pPr algn="just"/>
            <a:r>
              <a:rPr lang="en-US" sz="2400" b="0" i="0" dirty="0">
                <a:effectLst/>
                <a:latin typeface="Times New Roman" panose="02020603050405020304" pitchFamily="18" charset="0"/>
                <a:cs typeface="Times New Roman" panose="02020603050405020304" pitchFamily="18" charset="0"/>
              </a:rPr>
              <a:t>According to some scholars, DPSP is ‘</a:t>
            </a:r>
            <a:r>
              <a:rPr lang="en-US" sz="2400" b="1" i="0" dirty="0">
                <a:effectLst/>
                <a:latin typeface="Times New Roman" panose="02020603050405020304" pitchFamily="18" charset="0"/>
                <a:cs typeface="Times New Roman" panose="02020603050405020304" pitchFamily="18" charset="0"/>
              </a:rPr>
              <a:t>the kernel of the Indian Constitution</a:t>
            </a:r>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The Directive Principles of the State Policy (DPSP) are the guidelines for the state which it must consider while formulating new laws and policies and it lay down all the objectives which the Constitution seeks to achieve.</a:t>
            </a:r>
          </a:p>
          <a:p>
            <a:pPr algn="just"/>
            <a:r>
              <a:rPr lang="en-US" sz="2400" b="0" i="0" dirty="0">
                <a:effectLst/>
                <a:latin typeface="Times New Roman" panose="02020603050405020304" pitchFamily="18" charset="0"/>
                <a:cs typeface="Times New Roman" panose="02020603050405020304" pitchFamily="18" charset="0"/>
              </a:rPr>
              <a:t>The expression “</a:t>
            </a:r>
            <a:r>
              <a:rPr lang="en-US" sz="2400" b="0" i="1" dirty="0">
                <a:effectLst/>
                <a:latin typeface="Times New Roman" panose="02020603050405020304" pitchFamily="18" charset="0"/>
                <a:cs typeface="Times New Roman" panose="02020603050405020304" pitchFamily="18" charset="0"/>
              </a:rPr>
              <a:t>Justice – Social, economic and political</a:t>
            </a:r>
            <a:r>
              <a:rPr lang="en-US" sz="2400" b="0" i="0" dirty="0">
                <a:effectLst/>
                <a:latin typeface="Times New Roman" panose="02020603050405020304" pitchFamily="18" charset="0"/>
                <a:cs typeface="Times New Roman" panose="02020603050405020304" pitchFamily="18" charset="0"/>
              </a:rPr>
              <a:t>” that is mentioned in the preamble is the ultimate aim that has to be achieved through the formulation of the DPSP. </a:t>
            </a:r>
          </a:p>
        </p:txBody>
      </p:sp>
    </p:spTree>
    <p:extLst>
      <p:ext uri="{BB962C8B-B14F-4D97-AF65-F5344CB8AC3E}">
        <p14:creationId xmlns:p14="http://schemas.microsoft.com/office/powerpoint/2010/main" val="102916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69910-9F17-4778-94E3-54378C804296}"/>
              </a:ext>
            </a:extLst>
          </p:cNvPr>
          <p:cNvSpPr>
            <a:spLocks noGrp="1"/>
          </p:cNvSpPr>
          <p:nvPr>
            <p:ph idx="1"/>
          </p:nvPr>
        </p:nvSpPr>
        <p:spPr>
          <a:xfrm>
            <a:off x="628650" y="1073426"/>
            <a:ext cx="7886700" cy="5103537"/>
          </a:xfrm>
        </p:spPr>
        <p:txBody>
          <a:bodyPr>
            <a:normAutofit lnSpcReduction="10000"/>
          </a:bodyPr>
          <a:lstStyle/>
          <a:p>
            <a:pPr marL="0" indent="0" algn="just">
              <a:buNone/>
            </a:pPr>
            <a:r>
              <a:rPr lang="en-IN" sz="2400" dirty="0">
                <a:latin typeface="Times New Roman" panose="02020603050405020304" pitchFamily="18" charset="0"/>
                <a:cs typeface="Times New Roman" panose="02020603050405020304" pitchFamily="18" charset="0"/>
              </a:rPr>
              <a:t>B. </a:t>
            </a:r>
            <a:r>
              <a:rPr lang="en-US" sz="2400" b="0" i="0" dirty="0">
                <a:effectLst/>
                <a:latin typeface="Times New Roman" panose="02020603050405020304" pitchFamily="18" charset="0"/>
                <a:cs typeface="Times New Roman" panose="02020603050405020304" pitchFamily="18" charset="0"/>
              </a:rPr>
              <a:t>The Assembly was to have proportional representation from existing provincial legislatures and from various princely states. </a:t>
            </a:r>
          </a:p>
          <a:p>
            <a:pPr marL="0" indent="0" algn="just">
              <a:buNone/>
            </a:pPr>
            <a:r>
              <a:rPr lang="en-US" sz="2400" b="0" i="0" dirty="0">
                <a:effectLst/>
                <a:latin typeface="Times New Roman" panose="02020603050405020304" pitchFamily="18" charset="0"/>
                <a:cs typeface="Times New Roman" panose="02020603050405020304" pitchFamily="18" charset="0"/>
              </a:rPr>
              <a:t>Bulk of these elections was completed by the end of July 1946, under the supervision of Reforms Office under Governor General (Viceroy).</a:t>
            </a:r>
          </a:p>
          <a:p>
            <a:pPr marL="0" indent="0" algn="just">
              <a:buNone/>
            </a:pPr>
            <a:r>
              <a:rPr lang="en-US" sz="2400" dirty="0">
                <a:latin typeface="Times New Roman" panose="02020603050405020304" pitchFamily="18" charset="0"/>
                <a:cs typeface="Times New Roman" panose="02020603050405020304" pitchFamily="18" charset="0"/>
              </a:rPr>
              <a:t>C. The Assembly was to have three sections: Punjab &amp; North-West, Bengal-Assam and Rest of India. </a:t>
            </a:r>
          </a:p>
          <a:p>
            <a:pPr marL="0" indent="0" algn="just">
              <a:buNone/>
            </a:pPr>
            <a:r>
              <a:rPr lang="en-US" sz="2400" dirty="0">
                <a:latin typeface="Times New Roman" panose="02020603050405020304" pitchFamily="18" charset="0"/>
                <a:cs typeface="Times New Roman" panose="02020603050405020304" pitchFamily="18" charset="0"/>
              </a:rPr>
              <a:t>The Constitutions were to be formulated for Indian Union, each Section and for each of the Provinces therein. </a:t>
            </a:r>
          </a:p>
          <a:p>
            <a:pPr marL="0" indent="0" algn="just">
              <a:buNone/>
            </a:pPr>
            <a:r>
              <a:rPr lang="en-US" sz="2400" dirty="0">
                <a:latin typeface="Times New Roman" panose="02020603050405020304" pitchFamily="18" charset="0"/>
                <a:cs typeface="Times New Roman" panose="02020603050405020304" pitchFamily="18" charset="0"/>
              </a:rPr>
              <a:t>The Muslim League, which had won bulk of the 80 Muslim seats and dominated two smaller Sections, chose not to participate so the Assembly never convened separately in sections.</a:t>
            </a:r>
            <a:endParaRPr lang="en-US" sz="2400" b="0" i="0" dirty="0">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383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1455F-E5FB-4B13-BC61-C79886B944C2}"/>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DPSP are enlisted to attain this ultimate aim as mentioned in the preamble i.e. </a:t>
            </a:r>
            <a:r>
              <a:rPr lang="en-US" sz="2400" b="0" i="1" dirty="0">
                <a:effectLst/>
                <a:latin typeface="Times New Roman" panose="02020603050405020304" pitchFamily="18" charset="0"/>
                <a:cs typeface="Times New Roman" panose="02020603050405020304" pitchFamily="18" charset="0"/>
              </a:rPr>
              <a:t>Justice, Liberty, Equality and fraternity</a:t>
            </a:r>
            <a:r>
              <a:rPr lang="en-US" sz="2400" b="0" i="0" dirty="0">
                <a:effectLst/>
                <a:latin typeface="Times New Roman" panose="02020603050405020304" pitchFamily="18" charset="0"/>
                <a:cs typeface="Times New Roman" panose="02020603050405020304" pitchFamily="18" charset="0"/>
              </a:rPr>
              <a:t> are also known as the four pillars of the Indian Constitution. </a:t>
            </a:r>
          </a:p>
          <a:p>
            <a:pPr algn="just"/>
            <a:r>
              <a:rPr lang="en-US" sz="2400" b="0" i="0" dirty="0">
                <a:effectLst/>
                <a:latin typeface="Times New Roman" panose="02020603050405020304" pitchFamily="18" charset="0"/>
                <a:cs typeface="Times New Roman" panose="02020603050405020304" pitchFamily="18" charset="0"/>
              </a:rPr>
              <a:t>It also enlists the idea of the welfare state which was absent under the colonial rule.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26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5731-3057-4F90-9A1B-CF1DCD082DF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E2F982A8-EC54-4AEA-913F-D8DE9ACCA933}"/>
              </a:ext>
            </a:extLst>
          </p:cNvPr>
          <p:cNvSpPr>
            <a:spLocks noGrp="1"/>
          </p:cNvSpPr>
          <p:nvPr>
            <p:ph idx="1"/>
          </p:nvPr>
        </p:nvSpPr>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DPSP are not enforceable in a court of law.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They were made non-justifiable considering that the State may not have enough resources to implement all of them or it may even come up with some better and progressive laws.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consists of all the ideals which the State should follow and keep in mind while formulating policies and enacting laws for the country.</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DPSPs are like a collection of instructions and directions, which were issued under the Government of India Act, 1935, to the Governors of the colonies of India.</a:t>
            </a:r>
          </a:p>
        </p:txBody>
      </p:sp>
    </p:spTree>
    <p:extLst>
      <p:ext uri="{BB962C8B-B14F-4D97-AF65-F5344CB8AC3E}">
        <p14:creationId xmlns:p14="http://schemas.microsoft.com/office/powerpoint/2010/main" val="1812759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2EF46-2B85-4096-80D7-769049DE2CC2}"/>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constitutes a very comprehensive economic, social and political guidelines or principles and tips for a modern democratic State that aimed towards inculcating the ideals of justice, liberty, equality and fraternity as given in the preamble.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Preamble consists of all the objectives that needs to be achieved through the Constitution.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Adding DPSP was all about creating a “welfare state” which works for the individuals of the country which was absent during the colonial era. </a:t>
            </a:r>
          </a:p>
          <a:p>
            <a:pPr algn="just"/>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99645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F3A-DD16-4178-8968-7B0EB35BB02F}"/>
              </a:ext>
            </a:extLst>
          </p:cNvPr>
          <p:cNvSpPr>
            <a:spLocks noGrp="1"/>
          </p:cNvSpPr>
          <p:nvPr>
            <p:ph type="title"/>
          </p:nvPr>
        </p:nvSpPr>
        <p:spPr/>
        <p:txBody>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List of Directive Principles of State Policy</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DA3145A-56AE-401D-93C9-9F2DAEFCA7F2}"/>
              </a:ext>
            </a:extLst>
          </p:cNvPr>
          <p:cNvPicPr>
            <a:picLocks noGrp="1" noChangeAspect="1"/>
          </p:cNvPicPr>
          <p:nvPr>
            <p:ph idx="1"/>
          </p:nvPr>
        </p:nvPicPr>
        <p:blipFill>
          <a:blip r:embed="rId2"/>
          <a:stretch>
            <a:fillRect/>
          </a:stretch>
        </p:blipFill>
        <p:spPr>
          <a:xfrm>
            <a:off x="993913" y="1510748"/>
            <a:ext cx="7301948" cy="5194851"/>
          </a:xfrm>
        </p:spPr>
      </p:pic>
    </p:spTree>
    <p:extLst>
      <p:ext uri="{BB962C8B-B14F-4D97-AF65-F5344CB8AC3E}">
        <p14:creationId xmlns:p14="http://schemas.microsoft.com/office/powerpoint/2010/main" val="231405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D10F0C-C839-4FE0-85AC-B1A5A342CEED}"/>
              </a:ext>
            </a:extLst>
          </p:cNvPr>
          <p:cNvPicPr>
            <a:picLocks noGrp="1" noChangeAspect="1"/>
          </p:cNvPicPr>
          <p:nvPr>
            <p:ph idx="1"/>
          </p:nvPr>
        </p:nvPicPr>
        <p:blipFill>
          <a:blip r:embed="rId2"/>
          <a:stretch>
            <a:fillRect/>
          </a:stretch>
        </p:blipFill>
        <p:spPr>
          <a:xfrm>
            <a:off x="1020417" y="1113183"/>
            <a:ext cx="7553739" cy="5208104"/>
          </a:xfrm>
        </p:spPr>
      </p:pic>
    </p:spTree>
    <p:extLst>
      <p:ext uri="{BB962C8B-B14F-4D97-AF65-F5344CB8AC3E}">
        <p14:creationId xmlns:p14="http://schemas.microsoft.com/office/powerpoint/2010/main" val="1892920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EA6B-C1AA-4AE0-87E4-ABCD83DAE0A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ENFORCEABILITY OF DPSPs</a:t>
            </a:r>
          </a:p>
        </p:txBody>
      </p:sp>
      <p:sp>
        <p:nvSpPr>
          <p:cNvPr id="3" name="Content Placeholder 2">
            <a:extLst>
              <a:ext uri="{FF2B5EF4-FFF2-40B4-BE49-F238E27FC236}">
                <a16:creationId xmlns:a16="http://schemas.microsoft.com/office/drawing/2014/main" id="{45F5C5F1-0BA5-43A5-B361-E0AAFD28F403}"/>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DPSP were not made enforceable by the Constituent Assembly which was formed to draft the Indian Constitution. </a:t>
            </a:r>
          </a:p>
          <a:p>
            <a:pPr algn="just"/>
            <a:r>
              <a:rPr lang="en-US" sz="2400" b="0" i="0" dirty="0">
                <a:effectLst/>
                <a:latin typeface="Times New Roman" panose="02020603050405020304" pitchFamily="18" charset="0"/>
                <a:cs typeface="Times New Roman" panose="02020603050405020304" pitchFamily="18" charset="0"/>
              </a:rPr>
              <a:t>But the non-enforceability of the Principles does not mean that they are of no importance.</a:t>
            </a:r>
          </a:p>
          <a:p>
            <a:pPr algn="just"/>
            <a:r>
              <a:rPr lang="en-US" sz="2400" b="0" i="0" dirty="0">
                <a:effectLst/>
                <a:latin typeface="Times New Roman" panose="02020603050405020304" pitchFamily="18" charset="0"/>
                <a:cs typeface="Times New Roman" panose="02020603050405020304" pitchFamily="18" charset="0"/>
              </a:rPr>
              <a:t>There are some arguments which are in favor of its enforceability and some are against the making of DPSP enforceable. </a:t>
            </a:r>
          </a:p>
          <a:p>
            <a:pPr algn="just"/>
            <a:r>
              <a:rPr lang="en-US" sz="2400" b="0" i="0" dirty="0">
                <a:effectLst/>
                <a:latin typeface="Times New Roman" panose="02020603050405020304" pitchFamily="18" charset="0"/>
                <a:cs typeface="Times New Roman" panose="02020603050405020304" pitchFamily="18" charset="0"/>
              </a:rPr>
              <a:t>Those who favor the enforcement of the Principles argue that enforceability of DPSPs will keep a check on the Government and would unite India. </a:t>
            </a:r>
          </a:p>
        </p:txBody>
      </p:sp>
    </p:spTree>
    <p:extLst>
      <p:ext uri="{BB962C8B-B14F-4D97-AF65-F5344CB8AC3E}">
        <p14:creationId xmlns:p14="http://schemas.microsoft.com/office/powerpoint/2010/main" val="1563168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98342-1B1E-4B24-B2F9-5877E399E0C2}"/>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For instance, Article 44 of the Indian Constitution talks about the Uniform Civil Code which aims for uniform provisions of civil law for all the citizens of the country irrespective of their caste, creed, religion or beliefs.</a:t>
            </a:r>
          </a:p>
          <a:p>
            <a:pPr algn="just"/>
            <a:r>
              <a:rPr lang="en-US" sz="2400" b="0" i="0" dirty="0">
                <a:effectLst/>
                <a:latin typeface="Times New Roman" panose="02020603050405020304" pitchFamily="18" charset="0"/>
                <a:cs typeface="Times New Roman" panose="02020603050405020304" pitchFamily="18" charset="0"/>
              </a:rPr>
              <a:t>People who are against the enforcement of the DPSPs are of the view that these principles need not be separately enforced as there are already many laws which indirectly implements the provisions mentioned in DPSP. </a:t>
            </a:r>
          </a:p>
          <a:p>
            <a:pPr algn="just"/>
            <a:r>
              <a:rPr lang="en-US" sz="2400" b="0" i="0" dirty="0">
                <a:effectLst/>
                <a:latin typeface="Times New Roman" panose="02020603050405020304" pitchFamily="18" charset="0"/>
                <a:cs typeface="Times New Roman" panose="02020603050405020304" pitchFamily="18" charset="0"/>
              </a:rPr>
              <a:t>For instance, Article 40 of the Constitution which deals with Panchayati Raj system was introduced through a constitutional amendment, and it is very evident that there are numerous panchayats exist in the country today.</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60178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EA04F-DD0C-44EC-8C37-DDFF400B2D3F}"/>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Another argument against DPSP is that it imposes morals and values on the citizens of the country. </a:t>
            </a:r>
          </a:p>
          <a:p>
            <a:pPr algn="just"/>
            <a:r>
              <a:rPr lang="en-US" sz="2400" b="0" i="0" dirty="0">
                <a:effectLst/>
                <a:latin typeface="Times New Roman" panose="02020603050405020304" pitchFamily="18" charset="0"/>
                <a:cs typeface="Times New Roman" panose="02020603050405020304" pitchFamily="18" charset="0"/>
              </a:rPr>
              <a:t>It should not be clubbed with the law as it is really important to grasp that law and morals area unit various things. </a:t>
            </a:r>
          </a:p>
          <a:p>
            <a:pPr algn="just"/>
            <a:r>
              <a:rPr lang="en-US" sz="2400" b="0" i="0" dirty="0">
                <a:effectLst/>
                <a:latin typeface="Times New Roman" panose="02020603050405020304" pitchFamily="18" charset="0"/>
                <a:cs typeface="Times New Roman" panose="02020603050405020304" pitchFamily="18" charset="0"/>
              </a:rPr>
              <a:t>If we impose one on the opposite that will generally impede the expansion and development of the society.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690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5DC7-4247-4C4C-B305-A9E56E3DECB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IMPORTANCE OF DPSP</a:t>
            </a:r>
          </a:p>
        </p:txBody>
      </p:sp>
      <p:sp>
        <p:nvSpPr>
          <p:cNvPr id="3" name="Content Placeholder 2">
            <a:extLst>
              <a:ext uri="{FF2B5EF4-FFF2-40B4-BE49-F238E27FC236}">
                <a16:creationId xmlns:a16="http://schemas.microsoft.com/office/drawing/2014/main" id="{5DF2C4F6-1781-40F5-8030-220CD8D8382B}"/>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DPSP covers the Articles 36-51 in Part IV of the constitution.</a:t>
            </a:r>
          </a:p>
          <a:p>
            <a:pPr algn="just"/>
            <a:r>
              <a:rPr lang="en-US" sz="2400" b="0" i="0" dirty="0">
                <a:effectLst/>
                <a:latin typeface="Times New Roman" panose="02020603050405020304" pitchFamily="18" charset="0"/>
                <a:cs typeface="Times New Roman" panose="02020603050405020304" pitchFamily="18" charset="0"/>
              </a:rPr>
              <a:t>It mentions protection of women of the country, environmental conservation, rural growth and development, </a:t>
            </a:r>
            <a:r>
              <a:rPr lang="en-US" sz="2400" b="0" i="0" dirty="0" err="1">
                <a:effectLst/>
                <a:latin typeface="Times New Roman" panose="02020603050405020304" pitchFamily="18" charset="0"/>
                <a:cs typeface="Times New Roman" panose="02020603050405020304" pitchFamily="18" charset="0"/>
              </a:rPr>
              <a:t>decentralisation</a:t>
            </a:r>
            <a:r>
              <a:rPr lang="en-US" sz="2400" b="0" i="0" dirty="0">
                <a:effectLst/>
                <a:latin typeface="Times New Roman" panose="02020603050405020304" pitchFamily="18" charset="0"/>
                <a:cs typeface="Times New Roman" panose="02020603050405020304" pitchFamily="18" charset="0"/>
              </a:rPr>
              <a:t> of power, uniform civil code, etc. which are considered some of the essentials in making laws for a “welfare state”.</a:t>
            </a:r>
          </a:p>
          <a:p>
            <a:pPr algn="just"/>
            <a:r>
              <a:rPr lang="en-US" sz="2400" b="0" i="0" dirty="0">
                <a:effectLst/>
                <a:latin typeface="Times New Roman" panose="02020603050405020304" pitchFamily="18" charset="0"/>
                <a:cs typeface="Times New Roman" panose="02020603050405020304" pitchFamily="18" charset="0"/>
              </a:rPr>
              <a:t>Although non-justiciable, they provide a set of guidelines for the Government for its functioning in the country.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523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0F9D-EF5F-456B-8220-607774F13704}"/>
              </a:ext>
            </a:extLst>
          </p:cNvPr>
          <p:cNvSpPr>
            <a:spLocks noGrp="1"/>
          </p:cNvSpPr>
          <p:nvPr>
            <p:ph type="title"/>
          </p:nvPr>
        </p:nvSpPr>
        <p:spPr/>
        <p:txBody>
          <a:bodyPr>
            <a:normAutofit fontScale="90000"/>
          </a:bodyPr>
          <a:lstStyle/>
          <a:p>
            <a:pPr algn="ctr"/>
            <a:br>
              <a:rPr lang="en-IN" b="1" i="0" dirty="0">
                <a:solidFill>
                  <a:srgbClr val="111111"/>
                </a:solidFill>
                <a:effectLst/>
                <a:latin typeface="Times New Roman" panose="02020603050405020304" pitchFamily="18" charset="0"/>
                <a:cs typeface="Times New Roman" panose="02020603050405020304" pitchFamily="18" charset="0"/>
              </a:rPr>
            </a:br>
            <a:r>
              <a:rPr lang="en-IN" b="1" i="0" dirty="0">
                <a:solidFill>
                  <a:srgbClr val="111111"/>
                </a:solidFill>
                <a:effectLst/>
                <a:latin typeface="Times New Roman" panose="02020603050405020304" pitchFamily="18" charset="0"/>
                <a:cs typeface="Times New Roman" panose="02020603050405020304" pitchFamily="18" charset="0"/>
              </a:rPr>
              <a:t>SIGNIFICANCE OF DPSP</a:t>
            </a:r>
            <a:br>
              <a:rPr lang="en-IN" b="1" i="0" dirty="0">
                <a:solidFill>
                  <a:srgbClr val="111111"/>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CE7B7B-7681-44BF-8C0C-F35BFC738578}"/>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Directive Principles are non-justiciable but these are backed by </a:t>
            </a:r>
            <a:r>
              <a:rPr lang="en-US" sz="2400" b="0" i="1" dirty="0">
                <a:effectLst/>
                <a:latin typeface="Times New Roman" panose="02020603050405020304" pitchFamily="18" charset="0"/>
                <a:cs typeface="Times New Roman" panose="02020603050405020304" pitchFamily="18" charset="0"/>
              </a:rPr>
              <a:t>vox populi </a:t>
            </a:r>
            <a:r>
              <a:rPr lang="en-US" sz="2400" b="0" i="0" dirty="0">
                <a:effectLst/>
                <a:latin typeface="Times New Roman" panose="02020603050405020304" pitchFamily="18" charset="0"/>
                <a:cs typeface="Times New Roman" panose="02020603050405020304" pitchFamily="18" charset="0"/>
              </a:rPr>
              <a:t>(voice of the people), which is the real sanction behind every law in reality.</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DPSP gives the philosophical foundations of a welfare system.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principles makes it a responsibility of the State to secure it through welfare legislation.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Their nature is more of moral ideals.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They constitute a moral code for the State but this does not reduce their value as moral principles are very important and the absence of it may hamper the growth of a society.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state is run by its people and the Government is always formed and managed by them, so it’s really important to have a set of standards for making laws in the country.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97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40C33-C83A-4417-9BA5-021EF02790A6}"/>
              </a:ext>
            </a:extLst>
          </p:cNvPr>
          <p:cNvSpPr>
            <a:spLocks noGrp="1"/>
          </p:cNvSpPr>
          <p:nvPr>
            <p:ph idx="1"/>
          </p:nvPr>
        </p:nvSpPr>
        <p:spPr>
          <a:xfrm>
            <a:off x="628650" y="1616765"/>
            <a:ext cx="7886700" cy="4560198"/>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D. </a:t>
            </a:r>
            <a:r>
              <a:rPr lang="en-US" sz="2400" b="0" i="0" dirty="0">
                <a:effectLst/>
                <a:latin typeface="Times New Roman" panose="02020603050405020304" pitchFamily="18" charset="0"/>
                <a:cs typeface="Times New Roman" panose="02020603050405020304" pitchFamily="18" charset="0"/>
              </a:rPr>
              <a:t>The Assembly took help of several non-members in formulation of the Constitution. </a:t>
            </a:r>
          </a:p>
          <a:p>
            <a:pPr marL="0" indent="0" algn="just">
              <a:buNone/>
            </a:pPr>
            <a:r>
              <a:rPr lang="en-US" sz="2400" b="0" i="0" dirty="0">
                <a:effectLst/>
                <a:latin typeface="Times New Roman" panose="02020603050405020304" pitchFamily="18" charset="0"/>
                <a:cs typeface="Times New Roman" panose="02020603050405020304" pitchFamily="18" charset="0"/>
              </a:rPr>
              <a:t>Eminent public figures outside the Assembly were requested to work as members of committees formed by the Assembly for focused deliberations on specific features or segments.</a:t>
            </a:r>
          </a:p>
          <a:p>
            <a:pPr marL="0" indent="0" algn="just">
              <a:buNone/>
            </a:pPr>
            <a:r>
              <a:rPr lang="en-IN" sz="2400"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The Constituent Assembly appointed a total of 13 committees to deal with different tasks of constitution-making. Out of these, eight were major committees and the others were minor committees.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9083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93959-E315-4EC8-B949-33880BEF6464}"/>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Directive Principles act as a guide for the government which helps them in making policies and laws for the purpose of securing justice and welfare in the State.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DPSP are like a source of continuity in the Governance of the country because in a democratic system, the Governments change after regular elections and every new government makes different policies and laws for the country.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presence of such guidelines is really important because it ensures that every Government will follow the set of principles in the form of DPSP while formulating its laws.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870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6FC7F-4EBA-41EA-82F2-07D67ED5C566}"/>
              </a:ext>
            </a:extLst>
          </p:cNvPr>
          <p:cNvSpPr>
            <a:spLocks noGrp="1"/>
          </p:cNvSpPr>
          <p:nvPr>
            <p:ph idx="1"/>
          </p:nvPr>
        </p:nvSpPr>
        <p:spPr>
          <a:xfrm>
            <a:off x="628650" y="1096756"/>
            <a:ext cx="7886700" cy="4351338"/>
          </a:xfrm>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Directive Principles can be called as the positive directions for the State which helps in securing social and economical dimensions of democracy.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DPSP are supplementary to Fundamental Rights which offers political rights and other freedoms.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They both are nothing without each other as one provides social and economic democracy and the other, political rights.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Directive Principles of State Policy make it possible for people to measure the worth of a government and its working.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Government which doesn’t consider these principles can be rejected on this ground by the people in </a:t>
            </a:r>
            <a:r>
              <a:rPr lang="en-US" sz="2400" b="0" i="0" dirty="0" err="1">
                <a:effectLst/>
                <a:latin typeface="Times New Roman" panose="02020603050405020304" pitchFamily="18" charset="0"/>
                <a:cs typeface="Times New Roman" panose="02020603050405020304" pitchFamily="18" charset="0"/>
              </a:rPr>
              <a:t>favour</a:t>
            </a:r>
            <a:r>
              <a:rPr lang="en-US" sz="2400" b="0" i="0" dirty="0">
                <a:effectLst/>
                <a:latin typeface="Times New Roman" panose="02020603050405020304" pitchFamily="18" charset="0"/>
                <a:cs typeface="Times New Roman" panose="02020603050405020304" pitchFamily="18" charset="0"/>
              </a:rPr>
              <a:t> of a government which gives due importance to the task of securing these Directive Principles in the state.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2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CBC6B-299C-4BB4-AC8C-DEA4684D4783}"/>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Directive Principles constitute a manifesto of a Nation. These reflect the ideas and views which were there in the mind of the drafters while drafting the constitution.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reflected the philosophy behind the making of the Constitution and hence provide useful information to the courts in interpreting the existing provisions in the Constitution and in coming up with better laws and policies.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Directive Principles do not seem to be very rigid in their meanings and this helps the State in interpreting and applying these principles in accordance with the  situation prevailing at a given time.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925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E6BFA-672B-4AFF-9156-024158280026}"/>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Thus, the inclusion of Part IV which contains the Directive Principles of State Policy proved to be very useful for the country. </a:t>
            </a:r>
          </a:p>
          <a:p>
            <a:pPr algn="just"/>
            <a:r>
              <a:rPr lang="en-US" sz="2400" b="0" i="0" dirty="0">
                <a:effectLst/>
                <a:latin typeface="Times New Roman" panose="02020603050405020304" pitchFamily="18" charset="0"/>
                <a:cs typeface="Times New Roman" panose="02020603050405020304" pitchFamily="18" charset="0"/>
              </a:rPr>
              <a:t>The Directive Principles provide good foundations for welfare state. </a:t>
            </a:r>
          </a:p>
          <a:p>
            <a:pPr algn="just"/>
            <a:r>
              <a:rPr lang="en-US" sz="2400" b="0" i="0" dirty="0">
                <a:effectLst/>
                <a:latin typeface="Times New Roman" panose="02020603050405020304" pitchFamily="18" charset="0"/>
                <a:cs typeface="Times New Roman" panose="02020603050405020304" pitchFamily="18" charset="0"/>
              </a:rPr>
              <a:t>The securing of Directive Principles helped in completing the requirements of a democratic system. </a:t>
            </a:r>
          </a:p>
          <a:p>
            <a:pPr algn="just"/>
            <a:r>
              <a:rPr lang="en-US" sz="2400" b="0" i="0" dirty="0">
                <a:effectLst/>
                <a:latin typeface="Times New Roman" panose="02020603050405020304" pitchFamily="18" charset="0"/>
                <a:cs typeface="Times New Roman" panose="02020603050405020304" pitchFamily="18" charset="0"/>
              </a:rPr>
              <a:t>It supplemented the Fundamental Rights of the people and built a State characterized by these four pillars – </a:t>
            </a:r>
            <a:r>
              <a:rPr lang="en-US" sz="2400" b="1" i="0" dirty="0">
                <a:effectLst/>
                <a:latin typeface="Times New Roman" panose="02020603050405020304" pitchFamily="18" charset="0"/>
                <a:cs typeface="Times New Roman" panose="02020603050405020304" pitchFamily="18" charset="0"/>
              </a:rPr>
              <a:t>Justice, Liberty, Equality, and Fraternity</a:t>
            </a:r>
            <a:r>
              <a:rPr lang="en-US" sz="2400" b="0" i="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972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7B0F-E4A7-4FD7-8000-F9DD326137FB}"/>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Implementation of Directive Principles of State Policy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0B87E-9077-45FE-96F8-E1D8754CE466}"/>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There are some acts and policies from 1950 onwards which had been implemented to give effect to these Directive Principles. </a:t>
            </a:r>
          </a:p>
          <a:p>
            <a:pPr algn="just"/>
            <a:r>
              <a:rPr lang="en-US" sz="2400" b="0" i="0" dirty="0">
                <a:effectLst/>
                <a:latin typeface="Times New Roman" panose="02020603050405020304" pitchFamily="18" charset="0"/>
                <a:cs typeface="Times New Roman" panose="02020603050405020304" pitchFamily="18" charset="0"/>
              </a:rPr>
              <a:t>They are as follows:</a:t>
            </a:r>
          </a:p>
          <a:p>
            <a:pPr algn="just"/>
            <a:r>
              <a:rPr lang="en-US" sz="2400" b="0" i="0" dirty="0">
                <a:effectLst/>
                <a:latin typeface="Times New Roman" panose="02020603050405020304" pitchFamily="18" charset="0"/>
                <a:cs typeface="Times New Roman" panose="02020603050405020304" pitchFamily="18" charset="0"/>
              </a:rPr>
              <a:t>The Minimum Wages Act (1948)</a:t>
            </a:r>
          </a:p>
          <a:p>
            <a:pPr algn="just"/>
            <a:r>
              <a:rPr lang="en-US" sz="2400" b="0" i="0" dirty="0">
                <a:effectLst/>
                <a:latin typeface="Times New Roman" panose="02020603050405020304" pitchFamily="18" charset="0"/>
                <a:cs typeface="Times New Roman" panose="02020603050405020304" pitchFamily="18" charset="0"/>
              </a:rPr>
              <a:t>Child </a:t>
            </a:r>
            <a:r>
              <a:rPr lang="en-US" sz="2400" b="0" i="0" dirty="0" err="1">
                <a:effectLst/>
                <a:latin typeface="Times New Roman" panose="02020603050405020304" pitchFamily="18" charset="0"/>
                <a:cs typeface="Times New Roman" panose="02020603050405020304" pitchFamily="18" charset="0"/>
              </a:rPr>
              <a:t>Labour</a:t>
            </a:r>
            <a:r>
              <a:rPr lang="en-US" sz="2400" b="0" i="0" dirty="0">
                <a:effectLst/>
                <a:latin typeface="Times New Roman" panose="02020603050405020304" pitchFamily="18" charset="0"/>
                <a:cs typeface="Times New Roman" panose="02020603050405020304" pitchFamily="18" charset="0"/>
              </a:rPr>
              <a:t> Prohibition and Regulation Act (1986) </a:t>
            </a:r>
          </a:p>
          <a:p>
            <a:pPr algn="just"/>
            <a:r>
              <a:rPr lang="en-US" sz="2400" b="0" i="0" dirty="0">
                <a:effectLst/>
                <a:latin typeface="Times New Roman" panose="02020603050405020304" pitchFamily="18" charset="0"/>
                <a:cs typeface="Times New Roman" panose="02020603050405020304" pitchFamily="18" charset="0"/>
              </a:rPr>
              <a:t>The Maternity Benefit Act (1961)</a:t>
            </a:r>
          </a:p>
          <a:p>
            <a:pPr algn="just"/>
            <a:r>
              <a:rPr lang="en-US" sz="2400" b="0" i="0" dirty="0">
                <a:effectLst/>
                <a:latin typeface="Times New Roman" panose="02020603050405020304" pitchFamily="18" charset="0"/>
                <a:cs typeface="Times New Roman" panose="02020603050405020304" pitchFamily="18" charset="0"/>
              </a:rPr>
              <a:t>Equal Remuneration Act (1976)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795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24ECE-CCC9-4BAA-96D9-901FB362C0AC}"/>
              </a:ext>
            </a:extLst>
          </p:cNvPr>
          <p:cNvSpPr>
            <a:spLocks noGrp="1"/>
          </p:cNvSpPr>
          <p:nvPr>
            <p:ph idx="1"/>
          </p:nvPr>
        </p:nvSpPr>
        <p:spPr>
          <a:xfrm>
            <a:off x="628650" y="367886"/>
            <a:ext cx="7886700" cy="4351338"/>
          </a:xfrm>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Handloom Board, Handicrafts Board, Coir Board, Silk Board, etc. have been set up for the development of cottage industries in the country.</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Integrated Rural Development </a:t>
            </a:r>
            <a:r>
              <a:rPr lang="en-US" sz="2400" b="0" i="0" dirty="0" err="1">
                <a:effectLst/>
                <a:latin typeface="Times New Roman" panose="02020603050405020304" pitchFamily="18" charset="0"/>
                <a:cs typeface="Times New Roman" panose="02020603050405020304" pitchFamily="18" charset="0"/>
              </a:rPr>
              <a:t>Programme</a:t>
            </a:r>
            <a:r>
              <a:rPr lang="en-US" sz="2400" b="0" i="0" dirty="0">
                <a:effectLst/>
                <a:latin typeface="Times New Roman" panose="02020603050405020304" pitchFamily="18" charset="0"/>
                <a:cs typeface="Times New Roman" panose="02020603050405020304" pitchFamily="18" charset="0"/>
              </a:rPr>
              <a:t> (1978)</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Jawahar Rozgar Yojana (1989)</a:t>
            </a:r>
          </a:p>
          <a:p>
            <a:pPr algn="just">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Swarnajayanti</a:t>
            </a:r>
            <a:r>
              <a:rPr lang="en-US" sz="2400" b="0" i="0" dirty="0">
                <a:effectLst/>
                <a:latin typeface="Times New Roman" panose="02020603050405020304" pitchFamily="18" charset="0"/>
                <a:cs typeface="Times New Roman" panose="02020603050405020304" pitchFamily="18" charset="0"/>
              </a:rPr>
              <a:t> Gram </a:t>
            </a:r>
            <a:r>
              <a:rPr lang="en-US" sz="2400" b="0" i="0" dirty="0" err="1">
                <a:effectLst/>
                <a:latin typeface="Times New Roman" panose="02020603050405020304" pitchFamily="18" charset="0"/>
                <a:cs typeface="Times New Roman" panose="02020603050405020304" pitchFamily="18" charset="0"/>
              </a:rPr>
              <a:t>Swarozgar</a:t>
            </a:r>
            <a:r>
              <a:rPr lang="en-US" sz="2400" b="0" i="0" dirty="0">
                <a:effectLst/>
                <a:latin typeface="Times New Roman" panose="02020603050405020304" pitchFamily="18" charset="0"/>
                <a:cs typeface="Times New Roman" panose="02020603050405020304" pitchFamily="18" charset="0"/>
              </a:rPr>
              <a:t> Yojana (1999)</a:t>
            </a:r>
          </a:p>
          <a:p>
            <a:pPr algn="just">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Sampoorna</a:t>
            </a:r>
            <a:r>
              <a:rPr lang="en-US" sz="2400" b="0" i="0" dirty="0">
                <a:effectLst/>
                <a:latin typeface="Times New Roman" panose="02020603050405020304" pitchFamily="18" charset="0"/>
                <a:cs typeface="Times New Roman" panose="02020603050405020304" pitchFamily="18" charset="0"/>
              </a:rPr>
              <a:t> Gram Rozgar Yojana (2001)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Mahatma Gandhi National Rural Employment Guarantee </a:t>
            </a:r>
            <a:r>
              <a:rPr lang="en-US" sz="2400" b="0" i="0" dirty="0" err="1">
                <a:effectLst/>
                <a:latin typeface="Times New Roman" panose="02020603050405020304" pitchFamily="18" charset="0"/>
                <a:cs typeface="Times New Roman" panose="02020603050405020304" pitchFamily="18" charset="0"/>
              </a:rPr>
              <a:t>Programmes</a:t>
            </a:r>
            <a:r>
              <a:rPr lang="en-US" sz="2400" b="0" i="0" dirty="0">
                <a:effectLst/>
                <a:latin typeface="Times New Roman" panose="02020603050405020304" pitchFamily="18" charset="0"/>
                <a:cs typeface="Times New Roman" panose="02020603050405020304" pitchFamily="18" charset="0"/>
              </a:rPr>
              <a:t> (2006)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National Forest Policy (1988)</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Article 21-A was inserted by the 86th amendment, making free education for children below the age of 14 compulsory. </a:t>
            </a:r>
          </a:p>
          <a:p>
            <a:pPr algn="jus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Prevention of Atrocities Act</a:t>
            </a:r>
            <a:r>
              <a:rPr lang="en-US" sz="2400" b="0" i="0" dirty="0">
                <a:effectLst/>
                <a:latin typeface="Times New Roman" panose="02020603050405020304" pitchFamily="18" charset="0"/>
                <a:cs typeface="Times New Roman" panose="02020603050405020304" pitchFamily="18" charset="0"/>
              </a:rPr>
              <a:t> safeguarding the interests of SCs and STs.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Several Land Reform Acts.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4884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B2EA-0DEE-4AED-B8AC-ED446C7DB670}"/>
              </a:ext>
            </a:extLst>
          </p:cNvPr>
          <p:cNvSpPr>
            <a:spLocks noGrp="1"/>
          </p:cNvSpPr>
          <p:nvPr>
            <p:ph type="title"/>
          </p:nvPr>
        </p:nvSpPr>
        <p:spPr/>
        <p:txBody>
          <a:bodyPr>
            <a:normAutofit/>
          </a:bodyPr>
          <a:lstStyle/>
          <a:p>
            <a:pPr algn="ctr"/>
            <a:r>
              <a:rPr lang="en-US" sz="3600" b="1" i="0" dirty="0">
                <a:solidFill>
                  <a:srgbClr val="111111"/>
                </a:solidFill>
                <a:effectLst/>
                <a:latin typeface="Times New Roman" panose="02020603050405020304" pitchFamily="18" charset="0"/>
                <a:cs typeface="Times New Roman" panose="02020603050405020304" pitchFamily="18" charset="0"/>
              </a:rPr>
              <a:t>Comparison between DPSP and Fundamental rights</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357A47-F58A-4734-B9BE-B1F9D0ABA493}"/>
              </a:ext>
            </a:extLst>
          </p:cNvPr>
          <p:cNvPicPr>
            <a:picLocks noGrp="1" noChangeAspect="1"/>
          </p:cNvPicPr>
          <p:nvPr>
            <p:ph idx="1"/>
          </p:nvPr>
        </p:nvPicPr>
        <p:blipFill>
          <a:blip r:embed="rId2"/>
          <a:stretch>
            <a:fillRect/>
          </a:stretch>
        </p:blipFill>
        <p:spPr>
          <a:xfrm>
            <a:off x="954157" y="1690690"/>
            <a:ext cx="7182678" cy="4802184"/>
          </a:xfrm>
        </p:spPr>
      </p:pic>
    </p:spTree>
    <p:extLst>
      <p:ext uri="{BB962C8B-B14F-4D97-AF65-F5344CB8AC3E}">
        <p14:creationId xmlns:p14="http://schemas.microsoft.com/office/powerpoint/2010/main" val="27945322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512B-3F2F-432B-AF88-00A6AC5BBCB9}"/>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Criticism of Directive Principles of State Policy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C6D2C6-61C1-46BC-B800-F3619BED047D}"/>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Some of its critics hold that these principles don’t carry any importance as their violation can’t be challenged in the courts.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Directive Principles are a mere declaration of the instructions which are to be observed and secured by the State at will but the Constitution neither makes them justiciable nor it mentions any limit to what extent it can be secured.</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are neither consistently explicit nor properly classified. These appear to be a collection of instructions which are only based on morals and a State can’t rely merely on morals for its working.</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0739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5FBCC-AE70-4335-BA20-FFD7B0C04AAF}"/>
              </a:ext>
            </a:extLst>
          </p:cNvPr>
          <p:cNvSpPr>
            <a:spLocks noGrp="1"/>
          </p:cNvSpPr>
          <p:nvPr>
            <p:ph idx="1"/>
          </p:nvPr>
        </p:nvSpPr>
        <p:spPr>
          <a:xfrm>
            <a:off x="628650" y="632929"/>
            <a:ext cx="7886700" cy="4351338"/>
          </a:xfrm>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Part IV includes some directives which are not complete in actual observation.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ideal is to introduce prohibition but this ideal cannot be really and effectively </a:t>
            </a:r>
            <a:r>
              <a:rPr lang="en-US" sz="2400" b="0" i="0" dirty="0" err="1">
                <a:effectLst/>
                <a:latin typeface="Times New Roman" panose="02020603050405020304" pitchFamily="18" charset="0"/>
                <a:cs typeface="Times New Roman" panose="02020603050405020304" pitchFamily="18" charset="0"/>
              </a:rPr>
              <a:t>realised</a:t>
            </a:r>
            <a:r>
              <a:rPr lang="en-US" sz="2400" b="0" i="0" dirty="0">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states which introduced prohibition had to scrap it later 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Most of the Directive Principles are based on old and foreign philosophy which have lost its relevance now.</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Many critics hold that the Preamble should also enlists all these goals which are given under DPSP and their description in Part IV has made things more complicated and complex than it was before.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Directive principles just create an impression about the usage of the legitimate power by the State and the motive is to gain support through promise-making and not through inaction .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805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AED1-0ACB-4573-8B48-AAC10F4EC865}"/>
              </a:ext>
            </a:extLst>
          </p:cNvPr>
          <p:cNvSpPr>
            <a:spLocks noGrp="1"/>
          </p:cNvSpPr>
          <p:nvPr>
            <p:ph type="title"/>
          </p:nvPr>
        </p:nvSpPr>
        <p:spPr/>
        <p:txBody>
          <a:bodyPr>
            <a:normAutofit/>
          </a:bodyPr>
          <a:lstStyle/>
          <a:p>
            <a:pPr algn="ctr"/>
            <a:r>
              <a:rPr lang="en-IN" sz="4000" b="1" i="0" dirty="0">
                <a:solidFill>
                  <a:srgbClr val="111111"/>
                </a:solidFill>
                <a:effectLst/>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B0E02-9A19-4010-9622-06AE177356D1}"/>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significance of DPSPs cannot be looked down upon just because it is not enforceable in any court of law. </a:t>
            </a:r>
          </a:p>
          <a:p>
            <a:pPr algn="just"/>
            <a:r>
              <a:rPr lang="en-US" sz="2400" b="0" i="0" dirty="0">
                <a:effectLst/>
                <a:latin typeface="Times New Roman" panose="02020603050405020304" pitchFamily="18" charset="0"/>
                <a:cs typeface="Times New Roman" panose="02020603050405020304" pitchFamily="18" charset="0"/>
              </a:rPr>
              <a:t>These principles were added to facilitate the governance and smooth functioning of the country. </a:t>
            </a:r>
          </a:p>
          <a:p>
            <a:pPr algn="just"/>
            <a:r>
              <a:rPr lang="en-US" sz="2400" b="0" i="0" dirty="0">
                <a:effectLst/>
                <a:latin typeface="Times New Roman" panose="02020603050405020304" pitchFamily="18" charset="0"/>
                <a:cs typeface="Times New Roman" panose="02020603050405020304" pitchFamily="18" charset="0"/>
              </a:rPr>
              <a:t>It was added to meet the main objectives and the ultimate goal of a country </a:t>
            </a:r>
            <a:r>
              <a:rPr lang="en-US" sz="2400" b="0" i="0" dirty="0" err="1">
                <a:effectLst/>
                <a:latin typeface="Times New Roman" panose="02020603050405020304" pitchFamily="18" charset="0"/>
                <a:cs typeface="Times New Roman" panose="02020603050405020304" pitchFamily="18" charset="0"/>
              </a:rPr>
              <a:t>i.e</a:t>
            </a:r>
            <a:r>
              <a:rPr lang="en-US" sz="2400" b="0" i="0" dirty="0">
                <a:effectLst/>
                <a:latin typeface="Times New Roman" panose="02020603050405020304" pitchFamily="18" charset="0"/>
                <a:cs typeface="Times New Roman" panose="02020603050405020304" pitchFamily="18" charset="0"/>
              </a:rPr>
              <a:t> to work for the welfare of its citizens. </a:t>
            </a:r>
          </a:p>
          <a:p>
            <a:pPr algn="just"/>
            <a:r>
              <a:rPr lang="en-US" sz="2400" b="0" i="0" dirty="0">
                <a:effectLst/>
                <a:latin typeface="Times New Roman" panose="02020603050405020304" pitchFamily="18" charset="0"/>
                <a:cs typeface="Times New Roman" panose="02020603050405020304" pitchFamily="18" charset="0"/>
              </a:rPr>
              <a:t>There are some important Acts in the above-mentioned information, so we can’t say that DPSPs are not implemented and have no importance at all</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It is like a structure given for the government and it should work and formulate new laws revolving around that structure only so that the welfare of the people be ensured.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8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610A0-C41C-4A9E-A6AB-765043260370}"/>
              </a:ext>
            </a:extLst>
          </p:cNvPr>
          <p:cNvSpPr>
            <a:spLocks noGrp="1"/>
          </p:cNvSpPr>
          <p:nvPr>
            <p:ph idx="1"/>
          </p:nvPr>
        </p:nvSpPr>
        <p:spPr>
          <a:xfrm>
            <a:off x="628650" y="1417983"/>
            <a:ext cx="7886700" cy="4758980"/>
          </a:xfrm>
        </p:spPr>
        <p:txBody>
          <a:bodyPr>
            <a:normAutofit/>
          </a:bodyPr>
          <a:lstStyle/>
          <a:p>
            <a:pPr marL="0" indent="0" algn="just">
              <a:buNone/>
            </a:pPr>
            <a:r>
              <a:rPr lang="en-US" sz="2400" b="0" i="0" dirty="0">
                <a:effectLst/>
                <a:latin typeface="Times New Roman" panose="02020603050405020304" pitchFamily="18" charset="0"/>
                <a:cs typeface="Times New Roman" panose="02020603050405020304" pitchFamily="18" charset="0"/>
              </a:rPr>
              <a:t>F. The Assembly met in sessions open to the public, for 166 days, spread over a period of 2 years, 11 months and 18 days before adopting the Constitution. </a:t>
            </a:r>
          </a:p>
          <a:p>
            <a:pPr marL="0" indent="0" algn="just">
              <a:buNone/>
            </a:pPr>
            <a:r>
              <a:rPr lang="en-US" sz="2400" b="0" i="0" dirty="0">
                <a:effectLst/>
                <a:latin typeface="Times New Roman" panose="02020603050405020304" pitchFamily="18" charset="0"/>
                <a:cs typeface="Times New Roman" panose="02020603050405020304" pitchFamily="18" charset="0"/>
              </a:rPr>
              <a:t>In the last meeting of the Assembly, that is, on 24</a:t>
            </a:r>
            <a:r>
              <a:rPr lang="en-US" sz="2400" b="0" i="0" baseline="30000" dirty="0">
                <a:effectLst/>
                <a:latin typeface="Times New Roman" panose="02020603050405020304" pitchFamily="18" charset="0"/>
                <a:cs typeface="Times New Roman" panose="02020603050405020304" pitchFamily="18" charset="0"/>
              </a:rPr>
              <a:t>th</a:t>
            </a:r>
            <a:r>
              <a:rPr lang="en-US" sz="2400" b="0" i="0" dirty="0">
                <a:effectLst/>
                <a:latin typeface="Times New Roman" panose="02020603050405020304" pitchFamily="18" charset="0"/>
                <a:cs typeface="Times New Roman" panose="02020603050405020304" pitchFamily="18" charset="0"/>
              </a:rPr>
              <a:t> January, 1950 the members of the Assembly signed two copies of the document (one each in Hindi and English) and also </a:t>
            </a:r>
            <a:r>
              <a:rPr lang="en-US" sz="2400" b="0" i="1" dirty="0">
                <a:effectLst/>
                <a:latin typeface="Times New Roman" panose="02020603050405020304" pitchFamily="18" charset="0"/>
                <a:cs typeface="Times New Roman" panose="02020603050405020304" pitchFamily="18" charset="0"/>
              </a:rPr>
              <a:t>Jana </a:t>
            </a:r>
            <a:r>
              <a:rPr lang="en-US" sz="2400" b="0" i="1" dirty="0" err="1">
                <a:effectLst/>
                <a:latin typeface="Times New Roman" panose="02020603050405020304" pitchFamily="18" charset="0"/>
                <a:cs typeface="Times New Roman" panose="02020603050405020304" pitchFamily="18" charset="0"/>
              </a:rPr>
              <a:t>Gana</a:t>
            </a:r>
            <a:r>
              <a:rPr lang="en-US" sz="2400" b="0" i="1" dirty="0">
                <a:effectLst/>
                <a:latin typeface="Times New Roman" panose="02020603050405020304" pitchFamily="18" charset="0"/>
                <a:cs typeface="Times New Roman" panose="02020603050405020304" pitchFamily="18" charset="0"/>
              </a:rPr>
              <a:t> Mana</a:t>
            </a:r>
            <a:r>
              <a:rPr lang="en-US" sz="2400" dirty="0">
                <a:latin typeface="Times New Roman" panose="02020603050405020304" pitchFamily="18" charset="0"/>
                <a:cs typeface="Times New Roman" panose="02020603050405020304" pitchFamily="18" charset="0"/>
              </a:rPr>
              <a:t> w</a:t>
            </a:r>
            <a:r>
              <a:rPr lang="en-US" sz="2400" b="0" i="0" dirty="0">
                <a:effectLst/>
                <a:latin typeface="Times New Roman" panose="02020603050405020304" pitchFamily="18" charset="0"/>
                <a:cs typeface="Times New Roman" panose="02020603050405020304" pitchFamily="18" charset="0"/>
              </a:rPr>
              <a:t>as adopted as the national anthem and the first two verses </a:t>
            </a:r>
            <a:r>
              <a:rPr lang="en-US" sz="2400" b="0" i="1" dirty="0" err="1">
                <a:effectLst/>
                <a:latin typeface="Times New Roman" panose="02020603050405020304" pitchFamily="18" charset="0"/>
                <a:cs typeface="Times New Roman" panose="02020603050405020304" pitchFamily="18" charset="0"/>
              </a:rPr>
              <a:t>Vande</a:t>
            </a:r>
            <a:r>
              <a:rPr lang="en-US" sz="2400" b="0" i="1" dirty="0">
                <a:effectLst/>
                <a:latin typeface="Times New Roman" panose="02020603050405020304" pitchFamily="18" charset="0"/>
                <a:cs typeface="Times New Roman" panose="02020603050405020304" pitchFamily="18" charset="0"/>
              </a:rPr>
              <a:t> </a:t>
            </a:r>
            <a:r>
              <a:rPr lang="en-US" sz="2400" b="0" i="1" dirty="0" err="1">
                <a:effectLst/>
                <a:latin typeface="Times New Roman" panose="02020603050405020304" pitchFamily="18" charset="0"/>
                <a:cs typeface="Times New Roman" panose="02020603050405020304" pitchFamily="18" charset="0"/>
              </a:rPr>
              <a:t>Matarama</a:t>
            </a:r>
            <a:r>
              <a:rPr lang="en-US" sz="2400" b="0" i="0" dirty="0">
                <a:effectLst/>
                <a:latin typeface="Times New Roman" panose="02020603050405020304" pitchFamily="18" charset="0"/>
                <a:cs typeface="Times New Roman" panose="02020603050405020304" pitchFamily="18" charset="0"/>
              </a:rPr>
              <a:t> as the national song.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3744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9F3BB-C62F-45D9-8BB3-9DBB013A9C46}"/>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Every policy and law formulated by the state has to meet the standards which are mentioned in Part IV of the Constitution. </a:t>
            </a:r>
          </a:p>
          <a:p>
            <a:pPr algn="just"/>
            <a:r>
              <a:rPr lang="en-US" sz="2400" b="0" i="0" dirty="0">
                <a:effectLst/>
                <a:latin typeface="Times New Roman" panose="02020603050405020304" pitchFamily="18" charset="0"/>
                <a:cs typeface="Times New Roman" panose="02020603050405020304" pitchFamily="18" charset="0"/>
              </a:rPr>
              <a:t>Thus, even after being non-justiciable they are implemented in some important Acts and they hold equal relevance and importance as Fundamental rights mentioned in Part III of the Constitution of India.</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465637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5F60-DCBB-4725-A95C-AEF500836997}"/>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UNION EXECUTIVES: PRESIDENT, PRIME MINISTER, PARLIAMENT AND SUPREME COURT</a:t>
            </a:r>
          </a:p>
        </p:txBody>
      </p:sp>
      <p:sp>
        <p:nvSpPr>
          <p:cNvPr id="3" name="Content Placeholder 2">
            <a:extLst>
              <a:ext uri="{FF2B5EF4-FFF2-40B4-BE49-F238E27FC236}">
                <a16:creationId xmlns:a16="http://schemas.microsoft.com/office/drawing/2014/main" id="{B4617FB2-6A8D-448B-A8EC-9E6669429BA8}"/>
              </a:ext>
            </a:extLst>
          </p:cNvPr>
          <p:cNvSpPr>
            <a:spLocks noGrp="1"/>
          </p:cNvSpPr>
          <p:nvPr>
            <p:ph idx="1"/>
          </p:nvPr>
        </p:nvSpPr>
        <p:spPr/>
        <p:txBody>
          <a:bodyPr>
            <a:normAutofit/>
          </a:bodyPr>
          <a:lstStyle/>
          <a:p>
            <a:pPr marL="0" indent="0" algn="ctr">
              <a:buNone/>
            </a:pPr>
            <a:r>
              <a:rPr lang="en-IN" sz="2400" b="0" i="0" dirty="0">
                <a:effectLst/>
                <a:latin typeface="Times New Roman" panose="02020603050405020304" pitchFamily="18" charset="0"/>
                <a:cs typeface="Times New Roman" panose="02020603050405020304" pitchFamily="18" charset="0"/>
              </a:rPr>
              <a:t>Parliamentary form of Government</a:t>
            </a:r>
          </a:p>
          <a:p>
            <a:pPr algn="just"/>
            <a:r>
              <a:rPr lang="en-US" sz="2400" b="0" i="0" dirty="0">
                <a:effectLst/>
                <a:latin typeface="Times New Roman" panose="02020603050405020304" pitchFamily="18" charset="0"/>
                <a:cs typeface="Times New Roman" panose="02020603050405020304" pitchFamily="18" charset="0"/>
              </a:rPr>
              <a:t>Before talking of the Parliament and Union Executive, let us understand the form and nature of the Indian government. </a:t>
            </a:r>
          </a:p>
          <a:p>
            <a:pPr algn="just"/>
            <a:r>
              <a:rPr lang="en-US" sz="2400" b="0" i="0" dirty="0">
                <a:effectLst/>
                <a:latin typeface="Times New Roman" panose="02020603050405020304" pitchFamily="18" charset="0"/>
                <a:cs typeface="Times New Roman" panose="02020603050405020304" pitchFamily="18" charset="0"/>
              </a:rPr>
              <a:t>The Structure of the Indian government can be understood by the following flow chart:</a:t>
            </a:r>
          </a:p>
        </p:txBody>
      </p:sp>
      <p:pic>
        <p:nvPicPr>
          <p:cNvPr id="5" name="Picture 4">
            <a:extLst>
              <a:ext uri="{FF2B5EF4-FFF2-40B4-BE49-F238E27FC236}">
                <a16:creationId xmlns:a16="http://schemas.microsoft.com/office/drawing/2014/main" id="{D4D821AB-36B4-459C-BC7A-B5D27F7951D3}"/>
              </a:ext>
            </a:extLst>
          </p:cNvPr>
          <p:cNvPicPr>
            <a:picLocks noChangeAspect="1"/>
          </p:cNvPicPr>
          <p:nvPr/>
        </p:nvPicPr>
        <p:blipFill>
          <a:blip r:embed="rId2"/>
          <a:stretch>
            <a:fillRect/>
          </a:stretch>
        </p:blipFill>
        <p:spPr>
          <a:xfrm>
            <a:off x="954157" y="4171121"/>
            <a:ext cx="7561193" cy="2140777"/>
          </a:xfrm>
          <a:prstGeom prst="rect">
            <a:avLst/>
          </a:prstGeom>
        </p:spPr>
      </p:pic>
    </p:spTree>
    <p:extLst>
      <p:ext uri="{BB962C8B-B14F-4D97-AF65-F5344CB8AC3E}">
        <p14:creationId xmlns:p14="http://schemas.microsoft.com/office/powerpoint/2010/main" val="3408235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9401F-259E-4DAE-BB0B-7257AD6246CD}"/>
              </a:ext>
            </a:extLst>
          </p:cNvPr>
          <p:cNvSpPr>
            <a:spLocks noGrp="1"/>
          </p:cNvSpPr>
          <p:nvPr>
            <p:ph idx="1"/>
          </p:nvPr>
        </p:nvSpPr>
        <p:spPr/>
        <p:txBody>
          <a:bodyPr>
            <a:normAutofit/>
          </a:bodyPr>
          <a:lstStyle/>
          <a:p>
            <a:pPr algn="just"/>
            <a:r>
              <a:rPr lang="en-US" sz="2600" b="0" i="0" dirty="0">
                <a:effectLst/>
                <a:latin typeface="Times New Roman" panose="02020603050405020304" pitchFamily="18" charset="0"/>
                <a:cs typeface="Times New Roman" panose="02020603050405020304" pitchFamily="18" charset="0"/>
              </a:rPr>
              <a:t>India is a form of Parliamentary Government. </a:t>
            </a:r>
          </a:p>
          <a:p>
            <a:pPr algn="just"/>
            <a:r>
              <a:rPr lang="en-US" sz="2600" b="0" i="0" dirty="0">
                <a:effectLst/>
                <a:latin typeface="Times New Roman" panose="02020603050405020304" pitchFamily="18" charset="0"/>
                <a:cs typeface="Times New Roman" panose="02020603050405020304" pitchFamily="18" charset="0"/>
              </a:rPr>
              <a:t>It is a form of government in which the executive is responsible and answerable to the legislative. </a:t>
            </a:r>
          </a:p>
          <a:p>
            <a:pPr algn="just"/>
            <a:r>
              <a:rPr lang="en-US" sz="2600" b="0" i="0" dirty="0">
                <a:effectLst/>
                <a:latin typeface="Times New Roman" panose="02020603050405020304" pitchFamily="18" charset="0"/>
                <a:cs typeface="Times New Roman" panose="02020603050405020304" pitchFamily="18" charset="0"/>
              </a:rPr>
              <a:t>It is also called the Cabinet Government due to the concentration of executive powers in the Cabinet. </a:t>
            </a:r>
          </a:p>
          <a:p>
            <a:pPr algn="just"/>
            <a:r>
              <a:rPr lang="en-US" sz="2600" b="0" i="0" dirty="0">
                <a:effectLst/>
                <a:latin typeface="Times New Roman" panose="02020603050405020304" pitchFamily="18" charset="0"/>
                <a:cs typeface="Times New Roman" panose="02020603050405020304" pitchFamily="18" charset="0"/>
              </a:rPr>
              <a:t>The Executive is a part of the Legislative.</a:t>
            </a:r>
          </a:p>
          <a:p>
            <a:pPr algn="just"/>
            <a:r>
              <a:rPr lang="en-US" sz="2600" b="0" i="0" dirty="0">
                <a:effectLst/>
                <a:latin typeface="Times New Roman" panose="02020603050405020304" pitchFamily="18" charset="0"/>
                <a:cs typeface="Times New Roman" panose="02020603050405020304" pitchFamily="18" charset="0"/>
              </a:rPr>
              <a:t>This form of government was basically preferred by the leaders as: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0018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4392D-4471-42BA-A232-0489480E2FD5}"/>
              </a:ext>
            </a:extLst>
          </p:cNvPr>
          <p:cNvSpPr>
            <a:spLocks noGrp="1"/>
          </p:cNvSpPr>
          <p:nvPr>
            <p:ph idx="1"/>
          </p:nvPr>
        </p:nvSpPr>
        <p:spPr>
          <a:xfrm>
            <a:off x="628650" y="0"/>
            <a:ext cx="7886700" cy="6082748"/>
          </a:xfrm>
        </p:spPr>
        <p:txBody>
          <a:bodyPr>
            <a:no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Leaders were aware of such a form of government.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government was considered a more responsible government as in this form of government, the executive is answerable to legislative and the legislative is answerable to the citizens.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type of government prevents Authoritarianism.</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form helps to get representation from a Diverse Group of people.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form of government remains laden with the availability of Alternate Government.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form of government, the head of the state holds a ceremonial position and is the nominal executive. For example, the President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real head of the State is the Prime Minister, who is the real executive.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 majority party rule in such a form of government.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always a Parliamentary Opposition to maintain a check on the actions of the ruling government.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195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F91E2-F110-4CC3-B3D1-5CBB981BDC4C}"/>
              </a:ext>
            </a:extLst>
          </p:cNvPr>
          <p:cNvSpPr>
            <a:spLocks noGrp="1"/>
          </p:cNvSpPr>
          <p:nvPr>
            <p:ph idx="1"/>
          </p:nvPr>
        </p:nvSpPr>
        <p:spPr>
          <a:xfrm>
            <a:off x="628650" y="622852"/>
            <a:ext cx="7886700" cy="5554111"/>
          </a:xfrm>
        </p:spPr>
        <p:txBody>
          <a:bodyPr>
            <a:normAutofit/>
          </a:bodyPr>
          <a:lstStyle/>
          <a:p>
            <a:pPr algn="just"/>
            <a:r>
              <a:rPr lang="en-US" sz="3200" b="0" i="0" dirty="0">
                <a:solidFill>
                  <a:srgbClr val="222222"/>
                </a:solidFill>
                <a:effectLst/>
                <a:latin typeface="Times New Roman" panose="02020603050405020304" pitchFamily="18" charset="0"/>
                <a:cs typeface="Times New Roman" panose="02020603050405020304" pitchFamily="18" charset="0"/>
              </a:rPr>
              <a:t>If we dwell deep inside, we find further subdivision of the Executive Organs of the State. </a:t>
            </a:r>
          </a:p>
          <a:p>
            <a:pPr algn="just"/>
            <a:r>
              <a:rPr lang="en-US" sz="3200" b="0" i="0" dirty="0">
                <a:solidFill>
                  <a:srgbClr val="222222"/>
                </a:solidFill>
                <a:effectLst/>
                <a:latin typeface="Times New Roman" panose="02020603050405020304" pitchFamily="18" charset="0"/>
                <a:cs typeface="Times New Roman" panose="02020603050405020304" pitchFamily="18" charset="0"/>
              </a:rPr>
              <a:t>These subdivisions are:</a:t>
            </a:r>
          </a:p>
          <a:p>
            <a:pPr algn="just"/>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D345AC-6187-4FFF-BE80-944893BBF21C}"/>
              </a:ext>
            </a:extLst>
          </p:cNvPr>
          <p:cNvPicPr>
            <a:picLocks noChangeAspect="1"/>
          </p:cNvPicPr>
          <p:nvPr/>
        </p:nvPicPr>
        <p:blipFill>
          <a:blip r:embed="rId2"/>
          <a:stretch>
            <a:fillRect/>
          </a:stretch>
        </p:blipFill>
        <p:spPr>
          <a:xfrm>
            <a:off x="804656" y="2928729"/>
            <a:ext cx="7530962" cy="3538331"/>
          </a:xfrm>
          <a:prstGeom prst="rect">
            <a:avLst/>
          </a:prstGeom>
        </p:spPr>
      </p:pic>
    </p:spTree>
    <p:extLst>
      <p:ext uri="{BB962C8B-B14F-4D97-AF65-F5344CB8AC3E}">
        <p14:creationId xmlns:p14="http://schemas.microsoft.com/office/powerpoint/2010/main" val="20753175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D4D4-E591-4422-B542-691124BC25D9}"/>
              </a:ext>
            </a:extLst>
          </p:cNvPr>
          <p:cNvSpPr>
            <a:spLocks noGrp="1"/>
          </p:cNvSpPr>
          <p:nvPr>
            <p:ph type="title"/>
          </p:nvPr>
        </p:nvSpPr>
        <p:spPr/>
        <p:txBody>
          <a:bodyPr>
            <a:normAutofit/>
          </a:bodyPr>
          <a:lstStyle/>
          <a:p>
            <a:pPr algn="ctr"/>
            <a:r>
              <a:rPr lang="en-IN" sz="4400" b="1" i="0" dirty="0">
                <a:solidFill>
                  <a:srgbClr val="111111"/>
                </a:solidFill>
                <a:effectLst/>
                <a:latin typeface="Times New Roman" panose="02020603050405020304" pitchFamily="18" charset="0"/>
                <a:cs typeface="Times New Roman" panose="02020603050405020304" pitchFamily="18" charset="0"/>
              </a:rPr>
              <a:t>The President (Article 52)</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A7BBB0-0323-40AF-A92C-C19C49D06DCE}"/>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first and foremost part of the Executive is the President. </a:t>
            </a:r>
            <a:r>
              <a:rPr lang="en-US" sz="2400" b="0" i="0" u="none" strike="noStrike" dirty="0">
                <a:effectLst/>
                <a:latin typeface="Times New Roman" panose="02020603050405020304" pitchFamily="18" charset="0"/>
                <a:cs typeface="Times New Roman" panose="02020603050405020304" pitchFamily="18" charset="0"/>
              </a:rPr>
              <a:t>Article 52 </a:t>
            </a:r>
            <a:r>
              <a:rPr lang="en-US" sz="2400" b="0" i="0" dirty="0">
                <a:effectLst/>
                <a:latin typeface="Times New Roman" panose="02020603050405020304" pitchFamily="18" charset="0"/>
                <a:cs typeface="Times New Roman" panose="02020603050405020304" pitchFamily="18" charset="0"/>
              </a:rPr>
              <a:t>states that there shall be a President of India. </a:t>
            </a:r>
          </a:p>
          <a:p>
            <a:pPr algn="just"/>
            <a:r>
              <a:rPr lang="en-US" sz="2400" b="0" i="0" dirty="0">
                <a:effectLst/>
                <a:latin typeface="Times New Roman" panose="02020603050405020304" pitchFamily="18" charset="0"/>
                <a:cs typeface="Times New Roman" panose="02020603050405020304" pitchFamily="18" charset="0"/>
              </a:rPr>
              <a:t>The President is considered the Executive head of the country. </a:t>
            </a:r>
          </a:p>
          <a:p>
            <a:pPr algn="just"/>
            <a:r>
              <a:rPr lang="en-US" sz="2400" b="0" i="0" dirty="0">
                <a:effectLst/>
                <a:latin typeface="Times New Roman" panose="02020603050405020304" pitchFamily="18" charset="0"/>
                <a:cs typeface="Times New Roman" panose="02020603050405020304" pitchFamily="18" charset="0"/>
              </a:rPr>
              <a:t>All the Executive business of the country is carried out in the name of the President. </a:t>
            </a:r>
          </a:p>
          <a:p>
            <a:pPr algn="just"/>
            <a:r>
              <a:rPr lang="en-US" sz="2400" b="0" i="0" dirty="0">
                <a:effectLst/>
                <a:latin typeface="Times New Roman" panose="02020603050405020304" pitchFamily="18" charset="0"/>
                <a:cs typeface="Times New Roman" panose="02020603050405020304" pitchFamily="18" charset="0"/>
              </a:rPr>
              <a:t>So the question arises that if President is the executive head and all actions are in his name, and the President has to carry out many functions, then can there be the performance of an act not mentioned in any specific legislation by the Executive?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85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709E6-87D9-4F20-8BBD-1E3896739396}"/>
              </a:ext>
            </a:extLst>
          </p:cNvPr>
          <p:cNvSpPr>
            <a:spLocks noGrp="1"/>
          </p:cNvSpPr>
          <p:nvPr>
            <p:ph idx="1"/>
          </p:nvPr>
        </p:nvSpPr>
        <p:spPr>
          <a:xfrm>
            <a:off x="628650" y="1166191"/>
            <a:ext cx="7886700" cy="4770783"/>
          </a:xfrm>
        </p:spPr>
        <p:txBody>
          <a:bodyPr>
            <a:normAutofit/>
          </a:bodyPr>
          <a:lstStyle/>
          <a:p>
            <a:pPr algn="just"/>
            <a:r>
              <a:rPr lang="en-US" sz="2500" b="0" i="0" dirty="0">
                <a:effectLst/>
                <a:latin typeface="Times New Roman" panose="02020603050405020304" pitchFamily="18" charset="0"/>
                <a:cs typeface="Times New Roman" panose="02020603050405020304" pitchFamily="18" charset="0"/>
              </a:rPr>
              <a:t>The same was answered in the case of </a:t>
            </a:r>
            <a:r>
              <a:rPr lang="en-US" sz="2500" b="1" i="1" u="none" strike="noStrike" dirty="0">
                <a:effectLst/>
                <a:latin typeface="Times New Roman" panose="02020603050405020304" pitchFamily="18" charset="0"/>
                <a:cs typeface="Times New Roman" panose="02020603050405020304" pitchFamily="18" charset="0"/>
              </a:rPr>
              <a:t>Ram </a:t>
            </a:r>
            <a:r>
              <a:rPr lang="en-US" sz="2500" b="1" i="1" u="none" strike="noStrike" dirty="0" err="1">
                <a:effectLst/>
                <a:latin typeface="Times New Roman" panose="02020603050405020304" pitchFamily="18" charset="0"/>
                <a:cs typeface="Times New Roman" panose="02020603050405020304" pitchFamily="18" charset="0"/>
              </a:rPr>
              <a:t>Jawaya</a:t>
            </a:r>
            <a:r>
              <a:rPr lang="en-US" sz="2500" b="1" i="1" u="none" strike="noStrike" dirty="0">
                <a:effectLst/>
                <a:latin typeface="Times New Roman" panose="02020603050405020304" pitchFamily="18" charset="0"/>
                <a:cs typeface="Times New Roman" panose="02020603050405020304" pitchFamily="18" charset="0"/>
              </a:rPr>
              <a:t> Kapoor v. the State of Punjab</a:t>
            </a:r>
            <a:r>
              <a:rPr lang="en-US" sz="2500" b="0" i="0" dirty="0">
                <a:effectLst/>
                <a:latin typeface="Times New Roman" panose="02020603050405020304" pitchFamily="18" charset="0"/>
                <a:cs typeface="Times New Roman" panose="02020603050405020304" pitchFamily="18" charset="0"/>
              </a:rPr>
              <a:t>, the Government invited textbooks from authors for approval. </a:t>
            </a:r>
          </a:p>
          <a:p>
            <a:pPr algn="just"/>
            <a:r>
              <a:rPr lang="en-US" sz="2500" b="0" i="0" dirty="0">
                <a:effectLst/>
                <a:latin typeface="Times New Roman" panose="02020603050405020304" pitchFamily="18" charset="0"/>
                <a:cs typeface="Times New Roman" panose="02020603050405020304" pitchFamily="18" charset="0"/>
              </a:rPr>
              <a:t>When textbooks were approved, the authors were made to enter an agreement. </a:t>
            </a:r>
          </a:p>
          <a:p>
            <a:pPr algn="just"/>
            <a:r>
              <a:rPr lang="en-US" sz="2500" b="0" i="0" dirty="0">
                <a:effectLst/>
                <a:latin typeface="Times New Roman" panose="02020603050405020304" pitchFamily="18" charset="0"/>
                <a:cs typeface="Times New Roman" panose="02020603050405020304" pitchFamily="18" charset="0"/>
              </a:rPr>
              <a:t>According to this agreement, the copyright of these books vested solely in the Government. </a:t>
            </a:r>
          </a:p>
          <a:p>
            <a:pPr algn="just"/>
            <a:r>
              <a:rPr lang="en-US" sz="2500" b="0" i="0" dirty="0">
                <a:effectLst/>
                <a:latin typeface="Times New Roman" panose="02020603050405020304" pitchFamily="18" charset="0"/>
                <a:cs typeface="Times New Roman" panose="02020603050405020304" pitchFamily="18" charset="0"/>
              </a:rPr>
              <a:t>The authors only got 5% royalty on the sale of the textbooks. </a:t>
            </a:r>
          </a:p>
          <a:p>
            <a:pPr algn="just"/>
            <a:r>
              <a:rPr lang="en-US" sz="2500" b="0" i="0" dirty="0">
                <a:effectLst/>
                <a:latin typeface="Times New Roman" panose="02020603050405020304" pitchFamily="18" charset="0"/>
                <a:cs typeface="Times New Roman" panose="02020603050405020304" pitchFamily="18" charset="0"/>
              </a:rPr>
              <a:t>The Government took all the publishing, printing and selling rights of the books in their own hands.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488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469F9-D636-423B-B60B-ED8B29FFAD51}"/>
              </a:ext>
            </a:extLst>
          </p:cNvPr>
          <p:cNvSpPr>
            <a:spLocks noGrp="1"/>
          </p:cNvSpPr>
          <p:nvPr>
            <p:ph idx="1"/>
          </p:nvPr>
        </p:nvSpPr>
        <p:spPr>
          <a:xfrm>
            <a:off x="628650" y="1524000"/>
            <a:ext cx="7886700" cy="4717774"/>
          </a:xfrm>
        </p:spPr>
        <p:txBody>
          <a:bodyPr>
            <a:normAutofit lnSpcReduction="10000"/>
          </a:bodyPr>
          <a:lstStyle/>
          <a:p>
            <a:pPr algn="just"/>
            <a:r>
              <a:rPr lang="en-US" sz="2800" b="0" i="0" dirty="0">
                <a:effectLst/>
                <a:latin typeface="Times New Roman" panose="02020603050405020304" pitchFamily="18" charset="0"/>
                <a:cs typeface="Times New Roman" panose="02020603050405020304" pitchFamily="18" charset="0"/>
              </a:rPr>
              <a:t>The Court held that these provisions were ultra-vires to the constitutional power. </a:t>
            </a:r>
          </a:p>
          <a:p>
            <a:pPr algn="just"/>
            <a:r>
              <a:rPr lang="en-US" sz="2800" b="0" i="0" dirty="0">
                <a:effectLst/>
                <a:latin typeface="Times New Roman" panose="02020603050405020304" pitchFamily="18" charset="0"/>
                <a:cs typeface="Times New Roman" panose="02020603050405020304" pitchFamily="18" charset="0"/>
              </a:rPr>
              <a:t>The government being an executory body did not possess the power to enter into that activity or trade without specific legislations.</a:t>
            </a:r>
          </a:p>
          <a:p>
            <a:pPr algn="just"/>
            <a:r>
              <a:rPr lang="en-US" sz="2800" b="0" i="0" dirty="0">
                <a:effectLst/>
                <a:latin typeface="Times New Roman" panose="02020603050405020304" pitchFamily="18" charset="0"/>
                <a:cs typeface="Times New Roman" panose="02020603050405020304" pitchFamily="18" charset="0"/>
              </a:rPr>
              <a:t>No restriction on the executive powers is defined in the Indian Constitution. </a:t>
            </a:r>
          </a:p>
          <a:p>
            <a:pPr algn="just"/>
            <a:r>
              <a:rPr lang="en-US" sz="2800" b="0" i="0" dirty="0">
                <a:effectLst/>
                <a:latin typeface="Times New Roman" panose="02020603050405020304" pitchFamily="18" charset="0"/>
                <a:cs typeface="Times New Roman" panose="02020603050405020304" pitchFamily="18" charset="0"/>
              </a:rPr>
              <a:t>The Court held that the executive cannot be restricted to mere implementations of legislations. </a:t>
            </a:r>
          </a:p>
          <a:p>
            <a:pPr algn="just"/>
            <a:r>
              <a:rPr lang="en-US" sz="2800" b="0" i="0" dirty="0">
                <a:effectLst/>
                <a:latin typeface="Times New Roman" panose="02020603050405020304" pitchFamily="18" charset="0"/>
                <a:cs typeface="Times New Roman" panose="02020603050405020304" pitchFamily="18" charset="0"/>
              </a:rPr>
              <a:t>There is a strict separation of powers but no strict separation of functions.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984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6CA1-7F1E-4EB5-B39D-0C241ED54631}"/>
              </a:ext>
            </a:extLst>
          </p:cNvPr>
          <p:cNvSpPr>
            <a:spLocks noGrp="1"/>
          </p:cNvSpPr>
          <p:nvPr>
            <p:ph type="title"/>
          </p:nvPr>
        </p:nvSpPr>
        <p:spPr>
          <a:xfrm>
            <a:off x="628650" y="365126"/>
            <a:ext cx="7886700" cy="1115943"/>
          </a:xfrm>
        </p:spPr>
        <p:txBody>
          <a:bodyPr>
            <a:normAutofit/>
          </a:bodyPr>
          <a:lstStyle/>
          <a:p>
            <a:pPr algn="ctr"/>
            <a:r>
              <a:rPr lang="en-IN" sz="4000" b="1" i="0" dirty="0">
                <a:solidFill>
                  <a:srgbClr val="111111"/>
                </a:solidFill>
                <a:effectLst/>
                <a:latin typeface="Times New Roman" panose="02020603050405020304" pitchFamily="18" charset="0"/>
                <a:cs typeface="Times New Roman" panose="02020603050405020304" pitchFamily="18" charset="0"/>
              </a:rPr>
              <a:t>Qualifications: Article 58</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BA91B3-E207-424A-BA6D-35B714170005}"/>
              </a:ext>
            </a:extLst>
          </p:cNvPr>
          <p:cNvSpPr>
            <a:spLocks noGrp="1"/>
          </p:cNvSpPr>
          <p:nvPr>
            <p:ph idx="1"/>
          </p:nvPr>
        </p:nvSpPr>
        <p:spPr>
          <a:xfrm>
            <a:off x="628650" y="1481069"/>
            <a:ext cx="7886700" cy="4351338"/>
          </a:xfrm>
        </p:spPr>
        <p:txBody>
          <a:bodyPr>
            <a:noAutofit/>
          </a:bodyPr>
          <a:lstStyle/>
          <a:p>
            <a:pPr algn="just"/>
            <a:r>
              <a:rPr lang="en-US" sz="2500" b="0" i="0" dirty="0">
                <a:effectLst/>
                <a:latin typeface="Times New Roman" panose="02020603050405020304" pitchFamily="18" charset="0"/>
                <a:cs typeface="Times New Roman" panose="02020603050405020304" pitchFamily="18" charset="0"/>
              </a:rPr>
              <a:t>After knowing that President is the Executive Head of the entire nation, you might too aspire to become a president. </a:t>
            </a:r>
          </a:p>
          <a:p>
            <a:pPr algn="just"/>
            <a:r>
              <a:rPr lang="en-US" sz="2500" b="0" i="0" dirty="0">
                <a:effectLst/>
                <a:latin typeface="Times New Roman" panose="02020603050405020304" pitchFamily="18" charset="0"/>
                <a:cs typeface="Times New Roman" panose="02020603050405020304" pitchFamily="18" charset="0"/>
              </a:rPr>
              <a:t>So let’s analyze the eligibility and all the specific requirements, you would be needing to become the President of India?</a:t>
            </a:r>
          </a:p>
          <a:p>
            <a:pPr algn="just"/>
            <a:r>
              <a:rPr lang="en-US" sz="2500" b="0" i="0" u="none" strike="noStrike" dirty="0">
                <a:effectLst/>
                <a:latin typeface="Times New Roman" panose="02020603050405020304" pitchFamily="18" charset="0"/>
                <a:cs typeface="Times New Roman" panose="02020603050405020304" pitchFamily="18" charset="0"/>
              </a:rPr>
              <a:t>Article 58</a:t>
            </a:r>
            <a:r>
              <a:rPr lang="en-US" sz="2500" b="0" i="0" dirty="0">
                <a:effectLst/>
                <a:latin typeface="Times New Roman" panose="02020603050405020304" pitchFamily="18" charset="0"/>
                <a:cs typeface="Times New Roman" panose="02020603050405020304" pitchFamily="18" charset="0"/>
              </a:rPr>
              <a:t> talks about the eligibility of a person to become President of India. </a:t>
            </a:r>
          </a:p>
          <a:p>
            <a:pPr algn="just"/>
            <a:r>
              <a:rPr lang="en-US" sz="2500" b="0" i="0" dirty="0">
                <a:effectLst/>
                <a:latin typeface="Times New Roman" panose="02020603050405020304" pitchFamily="18" charset="0"/>
                <a:cs typeface="Times New Roman" panose="02020603050405020304" pitchFamily="18" charset="0"/>
              </a:rPr>
              <a:t>It says that a person is eligible for election as President if he:</a:t>
            </a:r>
          </a:p>
          <a:p>
            <a:pPr marL="0" indent="0" algn="just">
              <a:buNone/>
            </a:pPr>
            <a:r>
              <a:rPr lang="en-US" sz="2500" b="0" i="1" dirty="0">
                <a:effectLst/>
                <a:latin typeface="Times New Roman" panose="02020603050405020304" pitchFamily="18" charset="0"/>
                <a:cs typeface="Times New Roman" panose="02020603050405020304" pitchFamily="18" charset="0"/>
              </a:rPr>
              <a:t>is a citizen of India;</a:t>
            </a:r>
          </a:p>
          <a:p>
            <a:pPr marL="0" indent="0" algn="just">
              <a:buNone/>
            </a:pPr>
            <a:r>
              <a:rPr lang="en-US" sz="2500" b="0" i="1" dirty="0">
                <a:effectLst/>
                <a:latin typeface="Times New Roman" panose="02020603050405020304" pitchFamily="18" charset="0"/>
                <a:cs typeface="Times New Roman" panose="02020603050405020304" pitchFamily="18" charset="0"/>
              </a:rPr>
              <a:t>has completed the age of thirty-five years;</a:t>
            </a:r>
          </a:p>
          <a:p>
            <a:pPr marL="0" indent="0" algn="just">
              <a:buNone/>
            </a:pPr>
            <a:r>
              <a:rPr lang="en-US" sz="2500" b="0" i="1" dirty="0">
                <a:effectLst/>
                <a:latin typeface="Times New Roman" panose="02020603050405020304" pitchFamily="18" charset="0"/>
                <a:cs typeface="Times New Roman" panose="02020603050405020304" pitchFamily="18" charset="0"/>
              </a:rPr>
              <a:t>is qualified for election as a member of the House of the People.</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4032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B5044-4ECD-4E14-9A7A-3BAA7103274B}"/>
              </a:ext>
            </a:extLst>
          </p:cNvPr>
          <p:cNvSpPr>
            <a:spLocks noGrp="1"/>
          </p:cNvSpPr>
          <p:nvPr>
            <p:ph idx="1"/>
          </p:nvPr>
        </p:nvSpPr>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A person can be disqualified for election as President if he holds any office of profit under </a:t>
            </a:r>
          </a:p>
          <a:p>
            <a:pPr marL="0" indent="0" algn="just">
              <a:buNone/>
            </a:pPr>
            <a:r>
              <a:rPr lang="en-US" sz="2800" b="0" i="1" dirty="0">
                <a:effectLst/>
                <a:latin typeface="Times New Roman" panose="02020603050405020304" pitchFamily="18" charset="0"/>
                <a:cs typeface="Times New Roman" panose="02020603050405020304" pitchFamily="18" charset="0"/>
              </a:rPr>
              <a:t>the Union of India  or;</a:t>
            </a:r>
          </a:p>
          <a:p>
            <a:pPr marL="0" indent="0" algn="just">
              <a:buNone/>
            </a:pPr>
            <a:r>
              <a:rPr lang="en-US" sz="2800" b="0" i="1" dirty="0">
                <a:effectLst/>
                <a:latin typeface="Times New Roman" panose="02020603050405020304" pitchFamily="18" charset="0"/>
                <a:cs typeface="Times New Roman" panose="02020603050405020304" pitchFamily="18" charset="0"/>
              </a:rPr>
              <a:t>the Government of any State or;</a:t>
            </a:r>
          </a:p>
          <a:p>
            <a:pPr marL="0" indent="0" algn="just">
              <a:buNone/>
            </a:pPr>
            <a:r>
              <a:rPr lang="en-US" sz="2800" b="0" i="1" dirty="0">
                <a:effectLst/>
                <a:latin typeface="Times New Roman" panose="02020603050405020304" pitchFamily="18" charset="0"/>
                <a:cs typeface="Times New Roman" panose="02020603050405020304" pitchFamily="18" charset="0"/>
              </a:rPr>
              <a:t>under any local or other authority subject to the control of any Government of India.</a:t>
            </a:r>
          </a:p>
        </p:txBody>
      </p:sp>
    </p:spTree>
    <p:extLst>
      <p:ext uri="{BB962C8B-B14F-4D97-AF65-F5344CB8AC3E}">
        <p14:creationId xmlns:p14="http://schemas.microsoft.com/office/powerpoint/2010/main" val="304762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068C-13B3-4D55-8EE6-7BC971852A9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SOURCES OF THE CONSTITUTION</a:t>
            </a:r>
          </a:p>
        </p:txBody>
      </p:sp>
      <p:sp>
        <p:nvSpPr>
          <p:cNvPr id="3" name="Content Placeholder 2">
            <a:extLst>
              <a:ext uri="{FF2B5EF4-FFF2-40B4-BE49-F238E27FC236}">
                <a16:creationId xmlns:a16="http://schemas.microsoft.com/office/drawing/2014/main" id="{8C438E17-B25F-4372-8191-032C6D0A3C2C}"/>
              </a:ext>
            </a:extLst>
          </p:cNvPr>
          <p:cNvSpPr>
            <a:spLocks noGrp="1"/>
          </p:cNvSpPr>
          <p:nvPr>
            <p:ph idx="1"/>
          </p:nvPr>
        </p:nvSpPr>
        <p:spPr>
          <a:xfrm>
            <a:off x="628650" y="1366576"/>
            <a:ext cx="7886700" cy="4810387"/>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Constitution of India incorporates the best features of each of the Constitutions of different jurisdictions across the world, by suitably modifying them in such a way so as to avoid any uncertainty or shortcomings that existed in the said Constitutions.</a:t>
            </a:r>
          </a:p>
          <a:p>
            <a:pPr algn="just"/>
            <a:r>
              <a:rPr lang="en-US" sz="2400" b="0" i="0" dirty="0">
                <a:effectLst/>
                <a:latin typeface="Times New Roman" panose="02020603050405020304" pitchFamily="18" charset="0"/>
                <a:cs typeface="Times New Roman" panose="02020603050405020304" pitchFamily="18" charset="0"/>
              </a:rPr>
              <a:t>It can also be labelled as a “borrowed” Constitution. </a:t>
            </a:r>
          </a:p>
          <a:p>
            <a:pPr algn="just"/>
            <a:r>
              <a:rPr lang="en-US" sz="2400" b="0" i="0" dirty="0">
                <a:effectLst/>
                <a:latin typeface="Times New Roman" panose="02020603050405020304" pitchFamily="18" charset="0"/>
                <a:cs typeface="Times New Roman" panose="02020603050405020304" pitchFamily="18" charset="0"/>
              </a:rPr>
              <a:t>In the Constituent Assembly, Dr. B. R. Ambedkar stated that </a:t>
            </a:r>
            <a:r>
              <a:rPr lang="en-US" sz="2400" b="0" i="1" dirty="0">
                <a:effectLst/>
                <a:latin typeface="Times New Roman" panose="02020603050405020304" pitchFamily="18" charset="0"/>
                <a:cs typeface="Times New Roman" panose="02020603050405020304" pitchFamily="18" charset="0"/>
              </a:rPr>
              <a:t>‘there is nothing to be ashamed of in borrowing what suits us best.</a:t>
            </a:r>
          </a:p>
          <a:p>
            <a:pPr algn="just"/>
            <a:r>
              <a:rPr lang="en-US" sz="2400" b="0" i="0" dirty="0">
                <a:effectLst/>
                <a:latin typeface="Times New Roman" panose="02020603050405020304" pitchFamily="18" charset="0"/>
                <a:cs typeface="Times New Roman" panose="02020603050405020304" pitchFamily="18" charset="0"/>
              </a:rPr>
              <a:t>A. Our Constitution embodies the Independence of Judiciary, Fundamental Rights and Judicial Review, based upon the American Constitution.</a:t>
            </a:r>
          </a:p>
          <a:p>
            <a:pPr algn="just"/>
            <a:r>
              <a:rPr lang="en-US" sz="2400" dirty="0">
                <a:latin typeface="Times New Roman" panose="02020603050405020304" pitchFamily="18" charset="0"/>
                <a:cs typeface="Times New Roman" panose="02020603050405020304" pitchFamily="18" charset="0"/>
              </a:rPr>
              <a:t>B. </a:t>
            </a:r>
            <a:r>
              <a:rPr lang="en-US" sz="2400" b="0" i="0" dirty="0">
                <a:effectLst/>
                <a:latin typeface="Times New Roman" panose="02020603050405020304" pitchFamily="18" charset="0"/>
                <a:cs typeface="Times New Roman" panose="02020603050405020304" pitchFamily="18" charset="0"/>
              </a:rPr>
              <a:t>The Parliamentary form of Government, Cabinet system and the Rule of law are adopted from the United Kingdom.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3956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380B-1C99-4462-90E6-55428391F901}"/>
              </a:ext>
            </a:extLst>
          </p:cNvPr>
          <p:cNvSpPr>
            <a:spLocks noGrp="1"/>
          </p:cNvSpPr>
          <p:nvPr>
            <p:ph type="title"/>
          </p:nvPr>
        </p:nvSpPr>
        <p:spPr/>
        <p:txBody>
          <a:bodyPr>
            <a:normAutofit/>
          </a:bodyPr>
          <a:lstStyle/>
          <a:p>
            <a:pPr algn="ctr"/>
            <a:r>
              <a:rPr lang="en-US" sz="3600" b="1" i="0" dirty="0">
                <a:effectLst/>
                <a:latin typeface="Times New Roman" panose="02020603050405020304" pitchFamily="18" charset="0"/>
                <a:cs typeface="Times New Roman" panose="02020603050405020304" pitchFamily="18" charset="0"/>
              </a:rPr>
              <a:t>Condition of President’s Office: Article 59</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F71274-F245-42EA-93B0-20A306E36E14}"/>
              </a:ext>
            </a:extLst>
          </p:cNvPr>
          <p:cNvSpPr>
            <a:spLocks noGrp="1"/>
          </p:cNvSpPr>
          <p:nvPr>
            <p:ph idx="1"/>
          </p:nvPr>
        </p:nvSpPr>
        <p:spPr>
          <a:xfrm>
            <a:off x="628650" y="1825625"/>
            <a:ext cx="7886700" cy="4522166"/>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eligibility to become the President might seem simple but the conditions his office are quite strict.</a:t>
            </a:r>
            <a:r>
              <a:rPr lang="en-US" sz="2400" b="0" i="0" u="none" strike="noStrike" dirty="0">
                <a:effectLst/>
                <a:latin typeface="Times New Roman" panose="02020603050405020304" pitchFamily="18" charset="0"/>
                <a:cs typeface="Times New Roman" panose="02020603050405020304" pitchFamily="18" charset="0"/>
              </a:rPr>
              <a:t> </a:t>
            </a:r>
          </a:p>
          <a:p>
            <a:pPr algn="just"/>
            <a:r>
              <a:rPr lang="en-US" sz="2400" b="0" i="0" u="none" strike="noStrike" dirty="0">
                <a:effectLst/>
                <a:latin typeface="Times New Roman" panose="02020603050405020304" pitchFamily="18" charset="0"/>
                <a:cs typeface="Times New Roman" panose="02020603050405020304" pitchFamily="18" charset="0"/>
              </a:rPr>
              <a:t>Article 59</a:t>
            </a:r>
            <a:r>
              <a:rPr lang="en-US" sz="2400" b="0" i="0" dirty="0">
                <a:effectLst/>
                <a:latin typeface="Times New Roman" panose="02020603050405020304" pitchFamily="18" charset="0"/>
                <a:cs typeface="Times New Roman" panose="02020603050405020304" pitchFamily="18" charset="0"/>
              </a:rPr>
              <a:t> of the Indian Constitution talks about the conditions of the President’s office. </a:t>
            </a:r>
          </a:p>
          <a:p>
            <a:pPr algn="just"/>
            <a:r>
              <a:rPr lang="en-US" sz="2400" b="0" i="0" dirty="0">
                <a:effectLst/>
                <a:latin typeface="Times New Roman" panose="02020603050405020304" pitchFamily="18" charset="0"/>
                <a:cs typeface="Times New Roman" panose="02020603050405020304" pitchFamily="18" charset="0"/>
              </a:rPr>
              <a:t>It says: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President cannot be a member of either House of Parliament or of any other House of the Legislature of any State.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he is a member of either House of Parliament or a member of a House of the Legislature of any State, he will need to vacate his seat in that House on the date of entering into his office as President.</a:t>
            </a:r>
          </a:p>
        </p:txBody>
      </p:sp>
    </p:spTree>
    <p:extLst>
      <p:ext uri="{BB962C8B-B14F-4D97-AF65-F5344CB8AC3E}">
        <p14:creationId xmlns:p14="http://schemas.microsoft.com/office/powerpoint/2010/main" val="1578283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D15C-F8B1-4043-BA1E-3F15A5EAA73A}"/>
              </a:ext>
            </a:extLst>
          </p:cNvPr>
          <p:cNvSpPr>
            <a:spLocks noGrp="1"/>
          </p:cNvSpPr>
          <p:nvPr>
            <p:ph type="title"/>
          </p:nvPr>
        </p:nvSpPr>
        <p:spPr/>
        <p:txBody>
          <a:bodyPr>
            <a:normAutofit/>
          </a:bodyPr>
          <a:lstStyle/>
          <a:p>
            <a:pPr algn="ctr"/>
            <a:r>
              <a:rPr lang="en-US" sz="3600" b="1" i="0" dirty="0">
                <a:solidFill>
                  <a:srgbClr val="111111"/>
                </a:solidFill>
                <a:effectLst/>
                <a:latin typeface="Times New Roman" panose="02020603050405020304" pitchFamily="18" charset="0"/>
                <a:cs typeface="Times New Roman" panose="02020603050405020304" pitchFamily="18" charset="0"/>
              </a:rPr>
              <a:t>Official residence, emoluments, and allowances of President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ED3485-CB96-4572-A120-07735F5E7FAB}"/>
              </a:ext>
            </a:extLst>
          </p:cNvPr>
          <p:cNvSpPr>
            <a:spLocks noGrp="1"/>
          </p:cNvSpPr>
          <p:nvPr>
            <p:ph idx="1"/>
          </p:nvPr>
        </p:nvSpPr>
        <p:spPr/>
        <p:txBody>
          <a:bodyPr>
            <a:normAutofit fontScale="92500" lnSpcReduction="20000"/>
          </a:bodyPr>
          <a:lstStyle/>
          <a:p>
            <a:pPr algn="just"/>
            <a:r>
              <a:rPr lang="en-US" sz="2800" b="0" i="0" dirty="0">
                <a:effectLst/>
                <a:latin typeface="Times New Roman" panose="02020603050405020304" pitchFamily="18" charset="0"/>
                <a:cs typeface="Times New Roman" panose="02020603050405020304" pitchFamily="18" charset="0"/>
              </a:rPr>
              <a:t>Apart from all these conditions and rules, you might crave for some advantage of being the President. </a:t>
            </a:r>
          </a:p>
          <a:p>
            <a:pPr algn="just"/>
            <a:r>
              <a:rPr lang="en-US" sz="2800" b="0" i="0" dirty="0">
                <a:effectLst/>
                <a:latin typeface="Times New Roman" panose="02020603050405020304" pitchFamily="18" charset="0"/>
                <a:cs typeface="Times New Roman" panose="02020603050405020304" pitchFamily="18" charset="0"/>
              </a:rPr>
              <a:t>Well, the President of India is also entitled to certain allowances and privileges, as he is the first citizen of the country. </a:t>
            </a:r>
          </a:p>
          <a:p>
            <a:pPr algn="just"/>
            <a:r>
              <a:rPr lang="en-US" sz="2800" b="0" i="0" dirty="0">
                <a:effectLst/>
                <a:latin typeface="Times New Roman" panose="02020603050405020304" pitchFamily="18" charset="0"/>
                <a:cs typeface="Times New Roman" panose="02020603050405020304" pitchFamily="18" charset="0"/>
              </a:rPr>
              <a:t>The President of India is entitled to rent-free accommodation, allowances, and privileges by law. </a:t>
            </a:r>
          </a:p>
          <a:p>
            <a:pPr algn="just"/>
            <a:r>
              <a:rPr lang="en-US" sz="2800" b="0" i="0" dirty="0">
                <a:effectLst/>
                <a:latin typeface="Times New Roman" panose="02020603050405020304" pitchFamily="18" charset="0"/>
                <a:cs typeface="Times New Roman" panose="02020603050405020304" pitchFamily="18" charset="0"/>
              </a:rPr>
              <a:t>He is also entitled to:</a:t>
            </a:r>
          </a:p>
          <a:p>
            <a:pPr marL="0" indent="0" algn="just">
              <a:buNone/>
            </a:pPr>
            <a:r>
              <a:rPr lang="en-US" sz="2800" b="0" i="1" dirty="0">
                <a:effectLst/>
                <a:latin typeface="Times New Roman" panose="02020603050405020304" pitchFamily="18" charset="0"/>
                <a:cs typeface="Times New Roman" panose="02020603050405020304" pitchFamily="18" charset="0"/>
              </a:rPr>
              <a:t>Free medical facilities;</a:t>
            </a:r>
          </a:p>
          <a:p>
            <a:pPr marL="0" indent="0" algn="just">
              <a:buNone/>
            </a:pPr>
            <a:r>
              <a:rPr lang="en-US" sz="2800" b="0" i="1" dirty="0">
                <a:effectLst/>
                <a:latin typeface="Times New Roman" panose="02020603050405020304" pitchFamily="18" charset="0"/>
                <a:cs typeface="Times New Roman" panose="02020603050405020304" pitchFamily="18" charset="0"/>
              </a:rPr>
              <a:t>Free accommodation;</a:t>
            </a:r>
          </a:p>
          <a:p>
            <a:pPr marL="0" indent="0" algn="just">
              <a:buNone/>
            </a:pPr>
            <a:r>
              <a:rPr lang="en-US" sz="2800" b="0" i="1" dirty="0">
                <a:effectLst/>
                <a:latin typeface="Times New Roman" panose="02020603050405020304" pitchFamily="18" charset="0"/>
                <a:cs typeface="Times New Roman" panose="02020603050405020304" pitchFamily="18" charset="0"/>
              </a:rPr>
              <a:t>Free treatment for life;</a:t>
            </a:r>
          </a:p>
          <a:p>
            <a:pPr marL="0" indent="0" algn="just">
              <a:buNone/>
            </a:pPr>
            <a:r>
              <a:rPr lang="en-US" sz="2800" b="0" i="1" dirty="0">
                <a:effectLst/>
                <a:latin typeface="Times New Roman" panose="02020603050405020304" pitchFamily="18" charset="0"/>
                <a:cs typeface="Times New Roman" panose="02020603050405020304" pitchFamily="18" charset="0"/>
              </a:rPr>
              <a:t>The official state car of the President.</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142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A53DB-A7B0-49E5-B9F3-4B1A6437474C}"/>
              </a:ext>
            </a:extLst>
          </p:cNvPr>
          <p:cNvSpPr>
            <a:spLocks noGrp="1"/>
          </p:cNvSpPr>
          <p:nvPr>
            <p:ph idx="1"/>
          </p:nvPr>
        </p:nvSpPr>
        <p:spPr>
          <a:xfrm>
            <a:off x="628650" y="1335295"/>
            <a:ext cx="7886700" cy="4919732"/>
          </a:xfrm>
        </p:spPr>
        <p:txBody>
          <a:bodyPr>
            <a:normAutofit lnSpcReduction="10000"/>
          </a:bodyPr>
          <a:lstStyle/>
          <a:p>
            <a:pPr algn="just"/>
            <a:r>
              <a:rPr lang="en-US" sz="2800" b="0" i="0" dirty="0">
                <a:effectLst/>
                <a:latin typeface="Times New Roman" panose="02020603050405020304" pitchFamily="18" charset="0"/>
                <a:cs typeface="Times New Roman" panose="02020603050405020304" pitchFamily="18" charset="0"/>
              </a:rPr>
              <a:t>The salary of the President has undergone several changes since independence. Some of these changes were:</a:t>
            </a:r>
          </a:p>
          <a:p>
            <a:pPr marL="0" indent="0" algn="just">
              <a:buNone/>
            </a:pPr>
            <a:r>
              <a:rPr lang="en-US" sz="2800" b="0" i="0" dirty="0">
                <a:effectLst/>
                <a:latin typeface="Times New Roman" panose="02020603050405020304" pitchFamily="18" charset="0"/>
                <a:cs typeface="Times New Roman" panose="02020603050405020304" pitchFamily="18" charset="0"/>
              </a:rPr>
              <a:t>In 1951, the President of India used to get a salary of Rs. 10,000 and 15000 rupees as an allowance.</a:t>
            </a:r>
          </a:p>
          <a:p>
            <a:pPr marL="0" indent="0" algn="just">
              <a:buNone/>
            </a:pPr>
            <a:r>
              <a:rPr lang="en-US" sz="2800" b="0" i="0" dirty="0">
                <a:effectLst/>
                <a:latin typeface="Times New Roman" panose="02020603050405020304" pitchFamily="18" charset="0"/>
                <a:cs typeface="Times New Roman" panose="02020603050405020304" pitchFamily="18" charset="0"/>
              </a:rPr>
              <a:t>In 1985, the President of India used to get a salary of Rs. 15,000 and 30000 rupees as an allowance.</a:t>
            </a:r>
          </a:p>
          <a:p>
            <a:pPr marL="0" indent="0" algn="just">
              <a:buNone/>
            </a:pPr>
            <a:r>
              <a:rPr lang="en-US" sz="2800" b="0" i="0" dirty="0">
                <a:effectLst/>
                <a:latin typeface="Times New Roman" panose="02020603050405020304" pitchFamily="18" charset="0"/>
                <a:cs typeface="Times New Roman" panose="02020603050405020304" pitchFamily="18" charset="0"/>
              </a:rPr>
              <a:t>In 1989, the President of India used to get a salary of Rs. 20,000 and 10000 rupees as an allowance.</a:t>
            </a:r>
          </a:p>
          <a:p>
            <a:pPr marL="0" indent="0" algn="just">
              <a:buNone/>
            </a:pPr>
            <a:r>
              <a:rPr lang="en-US" sz="2800" b="0" i="0" dirty="0">
                <a:effectLst/>
                <a:latin typeface="Times New Roman" panose="02020603050405020304" pitchFamily="18" charset="0"/>
                <a:cs typeface="Times New Roman" panose="02020603050405020304" pitchFamily="18" charset="0"/>
              </a:rPr>
              <a:t>In 1998, the salary was increased to Rs. 50,000.</a:t>
            </a:r>
          </a:p>
          <a:p>
            <a:pPr marL="0" indent="0" algn="just">
              <a:buNone/>
            </a:pPr>
            <a:r>
              <a:rPr lang="en-US" sz="2800" b="0" i="0" dirty="0">
                <a:effectLst/>
                <a:latin typeface="Times New Roman" panose="02020603050405020304" pitchFamily="18" charset="0"/>
                <a:cs typeface="Times New Roman" panose="02020603050405020304" pitchFamily="18" charset="0"/>
              </a:rPr>
              <a:t>In 2008, the salary was increased to Rs. 1,50,000.</a:t>
            </a:r>
          </a:p>
          <a:p>
            <a:pPr marL="0" indent="0" algn="just">
              <a:buNone/>
            </a:pPr>
            <a:r>
              <a:rPr lang="en-US" sz="2800" b="0" i="0" dirty="0">
                <a:effectLst/>
                <a:latin typeface="Times New Roman" panose="02020603050405020304" pitchFamily="18" charset="0"/>
                <a:cs typeface="Times New Roman" panose="02020603050405020304" pitchFamily="18" charset="0"/>
              </a:rPr>
              <a:t>In 2016, the salary was increased to Rs. 5,00,000.</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9093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FE3-F85F-4B89-90BF-40D618AAA171}"/>
              </a:ext>
            </a:extLst>
          </p:cNvPr>
          <p:cNvSpPr>
            <a:spLocks noGrp="1"/>
          </p:cNvSpPr>
          <p:nvPr>
            <p:ph type="title"/>
          </p:nvPr>
        </p:nvSpPr>
        <p:spPr/>
        <p:txBody>
          <a:bodyPr>
            <a:normAutofit/>
          </a:bodyPr>
          <a:lstStyle/>
          <a:p>
            <a:pPr algn="ctr"/>
            <a:r>
              <a:rPr lang="en-US" sz="4000" b="1" i="0" dirty="0">
                <a:solidFill>
                  <a:srgbClr val="111111"/>
                </a:solidFill>
                <a:effectLst/>
                <a:latin typeface="Times New Roman" panose="02020603050405020304" pitchFamily="18" charset="0"/>
                <a:cs typeface="Times New Roman" panose="02020603050405020304" pitchFamily="18" charset="0"/>
              </a:rPr>
              <a:t>Election of President: Article 54</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EDDA6-9106-4F8B-804B-C6C65ADC5B2E}"/>
              </a:ext>
            </a:extLst>
          </p:cNvPr>
          <p:cNvSpPr>
            <a:spLocks noGrp="1"/>
          </p:cNvSpPr>
          <p:nvPr>
            <p:ph idx="1"/>
          </p:nvPr>
        </p:nvSpPr>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The answer lies in </a:t>
            </a:r>
            <a:r>
              <a:rPr lang="en-US" sz="2800" b="0" i="0" u="none" strike="noStrike" dirty="0">
                <a:effectLst/>
                <a:latin typeface="Times New Roman" panose="02020603050405020304" pitchFamily="18" charset="0"/>
                <a:cs typeface="Times New Roman" panose="02020603050405020304" pitchFamily="18" charset="0"/>
              </a:rPr>
              <a:t>Article 54</a:t>
            </a:r>
            <a:r>
              <a:rPr lang="en-US" sz="2800" b="0" i="0" dirty="0">
                <a:effectLst/>
                <a:latin typeface="Times New Roman" panose="02020603050405020304" pitchFamily="18" charset="0"/>
                <a:cs typeface="Times New Roman" panose="02020603050405020304" pitchFamily="18" charset="0"/>
              </a:rPr>
              <a:t> of the Constitution. </a:t>
            </a:r>
          </a:p>
          <a:p>
            <a:pPr algn="just"/>
            <a:r>
              <a:rPr lang="en-US" sz="2800" b="0" i="0" dirty="0">
                <a:effectLst/>
                <a:latin typeface="Times New Roman" panose="02020603050405020304" pitchFamily="18" charset="0"/>
                <a:cs typeface="Times New Roman" panose="02020603050405020304" pitchFamily="18" charset="0"/>
              </a:rPr>
              <a:t>It deals with provisions relating to the election of the President. </a:t>
            </a:r>
          </a:p>
          <a:p>
            <a:pPr algn="just"/>
            <a:r>
              <a:rPr lang="en-US" sz="2800" b="0" i="0" dirty="0">
                <a:effectLst/>
                <a:latin typeface="Times New Roman" panose="02020603050405020304" pitchFamily="18" charset="0"/>
                <a:cs typeface="Times New Roman" panose="02020603050405020304" pitchFamily="18" charset="0"/>
              </a:rPr>
              <a:t>It says that the President must be elected by the members of an electoral college. </a:t>
            </a:r>
          </a:p>
          <a:p>
            <a:pPr algn="just"/>
            <a:r>
              <a:rPr lang="en-US" sz="2800" b="0" i="0" dirty="0">
                <a:effectLst/>
                <a:latin typeface="Times New Roman" panose="02020603050405020304" pitchFamily="18" charset="0"/>
                <a:cs typeface="Times New Roman" panose="02020603050405020304" pitchFamily="18" charset="0"/>
              </a:rPr>
              <a:t>The electoral college consists of the elected members of both Houses of Parliament and the state Legislative Assemblies.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6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CEADF-9B00-45B3-808D-AE809CA3E344}"/>
              </a:ext>
            </a:extLst>
          </p:cNvPr>
          <p:cNvSpPr>
            <a:spLocks noGrp="1"/>
          </p:cNvSpPr>
          <p:nvPr>
            <p:ph idx="1"/>
          </p:nvPr>
        </p:nvSpPr>
        <p:spPr/>
        <p:txBody>
          <a:bodyPr>
            <a:normAutofit/>
          </a:bodyPr>
          <a:lstStyle/>
          <a:p>
            <a:pPr marL="0" indent="0" algn="ctr">
              <a:buNone/>
            </a:pPr>
            <a:r>
              <a:rPr lang="en-IN" sz="2800" b="1" i="0" dirty="0">
                <a:effectLst/>
                <a:latin typeface="Times New Roman" panose="02020603050405020304" pitchFamily="18" charset="0"/>
                <a:cs typeface="Times New Roman" panose="02020603050405020304" pitchFamily="18" charset="0"/>
              </a:rPr>
              <a:t>Mode of Voting</a:t>
            </a:r>
          </a:p>
          <a:p>
            <a:pPr algn="just"/>
            <a:r>
              <a:rPr lang="en-US" sz="2800" b="0" i="0" dirty="0">
                <a:effectLst/>
                <a:latin typeface="Times New Roman" panose="02020603050405020304" pitchFamily="18" charset="0"/>
                <a:cs typeface="Times New Roman" panose="02020603050405020304" pitchFamily="18" charset="0"/>
              </a:rPr>
              <a:t>As per </a:t>
            </a:r>
            <a:r>
              <a:rPr lang="en-US" sz="2800" b="0" i="0" u="none" strike="noStrike" dirty="0">
                <a:effectLst/>
                <a:latin typeface="Times New Roman" panose="02020603050405020304" pitchFamily="18" charset="0"/>
                <a:cs typeface="Times New Roman" panose="02020603050405020304" pitchFamily="18" charset="0"/>
              </a:rPr>
              <a:t>Article 55(3)</a:t>
            </a:r>
            <a:r>
              <a:rPr lang="en-US" sz="2800" b="0" i="0" dirty="0">
                <a:effectLst/>
                <a:latin typeface="Times New Roman" panose="02020603050405020304" pitchFamily="18" charset="0"/>
                <a:cs typeface="Times New Roman" panose="02020603050405020304" pitchFamily="18" charset="0"/>
              </a:rPr>
              <a:t> of the Constitution of India, the election of the President should be held according to the system of proportional representation by means of a single transferable vote. </a:t>
            </a:r>
          </a:p>
          <a:p>
            <a:pPr algn="just"/>
            <a:r>
              <a:rPr lang="en-US" sz="2800" b="0" i="0" dirty="0">
                <a:effectLst/>
                <a:latin typeface="Times New Roman" panose="02020603050405020304" pitchFamily="18" charset="0"/>
                <a:cs typeface="Times New Roman" panose="02020603050405020304" pitchFamily="18" charset="0"/>
              </a:rPr>
              <a:t>The voting at the presidential election shall be by secret ballot.</a:t>
            </a:r>
            <a:endParaRPr lang="en-IN"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6284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0DC8-7A8C-4B5B-88EE-7906756FC1E9}"/>
              </a:ext>
            </a:extLst>
          </p:cNvPr>
          <p:cNvSpPr>
            <a:spLocks noGrp="1"/>
          </p:cNvSpPr>
          <p:nvPr>
            <p:ph type="title"/>
          </p:nvPr>
        </p:nvSpPr>
        <p:spPr/>
        <p:txBody>
          <a:bodyPr>
            <a:normAutofit/>
          </a:bodyPr>
          <a:lstStyle/>
          <a:p>
            <a:pPr algn="ctr"/>
            <a:r>
              <a:rPr lang="en-US" sz="3600" b="1" i="0" dirty="0">
                <a:solidFill>
                  <a:srgbClr val="111111"/>
                </a:solidFill>
                <a:effectLst/>
                <a:latin typeface="Times New Roman" panose="02020603050405020304" pitchFamily="18" charset="0"/>
                <a:cs typeface="Times New Roman" panose="02020603050405020304" pitchFamily="18" charset="0"/>
              </a:rPr>
              <a:t>Term of office of the President: Article 56</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724FE-B1E4-4B2F-BE82-7C8DF12476C4}"/>
              </a:ext>
            </a:extLst>
          </p:cNvPr>
          <p:cNvSpPr>
            <a:spLocks noGrp="1"/>
          </p:cNvSpPr>
          <p:nvPr>
            <p:ph idx="1"/>
          </p:nvPr>
        </p:nvSpPr>
        <p:spPr>
          <a:xfrm>
            <a:off x="628650" y="1825625"/>
            <a:ext cx="7886700" cy="4495662"/>
          </a:xfrm>
        </p:spPr>
        <p:txBody>
          <a:bodyPr>
            <a:normAutofit fontScale="92500" lnSpcReduction="20000"/>
          </a:bodyPr>
          <a:lstStyle/>
          <a:p>
            <a:pPr algn="just"/>
            <a:r>
              <a:rPr lang="en-US" sz="2800" b="0" i="0" u="none" strike="noStrike" dirty="0">
                <a:effectLst/>
                <a:latin typeface="Times New Roman" panose="02020603050405020304" pitchFamily="18" charset="0"/>
                <a:cs typeface="Times New Roman" panose="02020603050405020304" pitchFamily="18" charset="0"/>
              </a:rPr>
              <a:t>Article 56</a:t>
            </a:r>
            <a:r>
              <a:rPr lang="en-US" sz="2800" b="0" i="0" dirty="0">
                <a:effectLst/>
                <a:latin typeface="Times New Roman" panose="02020603050405020304" pitchFamily="18" charset="0"/>
                <a:cs typeface="Times New Roman" panose="02020603050405020304" pitchFamily="18" charset="0"/>
              </a:rPr>
              <a:t> defines the term of the office of the President to be of five years unless:</a:t>
            </a:r>
          </a:p>
          <a:p>
            <a:pPr marL="0" indent="0" algn="just">
              <a:buNone/>
            </a:pPr>
            <a:r>
              <a:rPr lang="en-US" sz="2800" b="0" i="1" dirty="0">
                <a:effectLst/>
                <a:latin typeface="Times New Roman" panose="02020603050405020304" pitchFamily="18" charset="0"/>
                <a:cs typeface="Times New Roman" panose="02020603050405020304" pitchFamily="18" charset="0"/>
              </a:rPr>
              <a:t>A new President enters the office, the incumbent President shall hold it;</a:t>
            </a:r>
          </a:p>
          <a:p>
            <a:pPr marL="0" indent="0" algn="just">
              <a:buNone/>
            </a:pPr>
            <a:r>
              <a:rPr lang="en-US" sz="2800" b="0" i="1" dirty="0">
                <a:effectLst/>
                <a:latin typeface="Times New Roman" panose="02020603050405020304" pitchFamily="18" charset="0"/>
                <a:cs typeface="Times New Roman" panose="02020603050405020304" pitchFamily="18" charset="0"/>
              </a:rPr>
              <a:t>President resigns before the expiry of the term by writing it to the Vice President;</a:t>
            </a:r>
          </a:p>
          <a:p>
            <a:pPr marL="0" indent="0" algn="just">
              <a:buNone/>
            </a:pPr>
            <a:r>
              <a:rPr lang="en-US" sz="2800" b="0" i="1" dirty="0">
                <a:effectLst/>
                <a:latin typeface="Times New Roman" panose="02020603050405020304" pitchFamily="18" charset="0"/>
                <a:cs typeface="Times New Roman" panose="02020603050405020304" pitchFamily="18" charset="0"/>
              </a:rPr>
              <a:t>The President is removed from his office, for violation of the Constitution, by the process of impeachment provided under article 61.</a:t>
            </a:r>
          </a:p>
          <a:p>
            <a:pPr algn="just"/>
            <a:r>
              <a:rPr lang="en-US" sz="2800" b="0" dirty="0">
                <a:effectLst/>
                <a:latin typeface="Times New Roman" panose="02020603050405020304" pitchFamily="18" charset="0"/>
                <a:cs typeface="Times New Roman" panose="02020603050405020304" pitchFamily="18" charset="0"/>
              </a:rPr>
              <a:t>The article also states that any resignation made by the President to the Vice President must be communicated to the Speaker of the Lok </a:t>
            </a:r>
            <a:r>
              <a:rPr lang="en-US" sz="2800" b="0" dirty="0" err="1">
                <a:effectLst/>
                <a:latin typeface="Times New Roman" panose="02020603050405020304" pitchFamily="18" charset="0"/>
                <a:cs typeface="Times New Roman" panose="02020603050405020304" pitchFamily="18" charset="0"/>
              </a:rPr>
              <a:t>sabha</a:t>
            </a:r>
            <a:r>
              <a:rPr lang="en-US" sz="2800" b="0" dirty="0">
                <a:effectLst/>
                <a:latin typeface="Times New Roman" panose="02020603050405020304" pitchFamily="18" charset="0"/>
                <a:cs typeface="Times New Roman" panose="02020603050405020304" pitchFamily="18" charset="0"/>
              </a:rPr>
              <a:t> by the Vice President himself.</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1165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CD66-2EBE-4E92-8997-DF442D632F1A}"/>
              </a:ext>
            </a:extLst>
          </p:cNvPr>
          <p:cNvSpPr>
            <a:spLocks noGrp="1"/>
          </p:cNvSpPr>
          <p:nvPr>
            <p:ph type="title"/>
          </p:nvPr>
        </p:nvSpPr>
        <p:spPr/>
        <p:txBody>
          <a:bodyPr>
            <a:normAutofit/>
          </a:bodyPr>
          <a:lstStyle/>
          <a:p>
            <a:pPr algn="ctr"/>
            <a:r>
              <a:rPr lang="en-US" sz="4000" b="1" i="0" dirty="0">
                <a:solidFill>
                  <a:srgbClr val="111111"/>
                </a:solidFill>
                <a:effectLst/>
                <a:latin typeface="Times New Roman" panose="02020603050405020304" pitchFamily="18" charset="0"/>
                <a:cs typeface="Times New Roman" panose="02020603050405020304" pitchFamily="18" charset="0"/>
              </a:rPr>
              <a:t>Procedure for impeachment of the President: Article 61</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B4C97-ABB7-4984-9E8F-216918904859}"/>
              </a:ext>
            </a:extLst>
          </p:cNvPr>
          <p:cNvSpPr>
            <a:spLocks noGrp="1"/>
          </p:cNvSpPr>
          <p:nvPr>
            <p:ph idx="1"/>
          </p:nvPr>
        </p:nvSpPr>
        <p:spPr/>
        <p:txBody>
          <a:bodyPr>
            <a:noAutofit/>
          </a:bodyPr>
          <a:lstStyle/>
          <a:p>
            <a:pPr algn="just"/>
            <a:r>
              <a:rPr lang="en-US" sz="2500" b="0" i="0" dirty="0">
                <a:effectLst/>
                <a:latin typeface="Times New Roman" panose="02020603050405020304" pitchFamily="18" charset="0"/>
                <a:cs typeface="Times New Roman" panose="02020603050405020304" pitchFamily="18" charset="0"/>
              </a:rPr>
              <a:t>The President of India can be impeached under </a:t>
            </a:r>
            <a:r>
              <a:rPr lang="en-US" sz="2500" b="0" i="0" u="none" strike="noStrike" dirty="0">
                <a:effectLst/>
                <a:latin typeface="Times New Roman" panose="02020603050405020304" pitchFamily="18" charset="0"/>
                <a:cs typeface="Times New Roman" panose="02020603050405020304" pitchFamily="18" charset="0"/>
              </a:rPr>
              <a:t>Article 61</a:t>
            </a:r>
            <a:r>
              <a:rPr lang="en-US" sz="2500" b="0" i="0" dirty="0">
                <a:effectLst/>
                <a:latin typeface="Times New Roman" panose="02020603050405020304" pitchFamily="18" charset="0"/>
                <a:cs typeface="Times New Roman" panose="02020603050405020304" pitchFamily="18" charset="0"/>
              </a:rPr>
              <a:t>, for the violation of the Constitution, on the basis of charges preferred by either House of Parliament. </a:t>
            </a:r>
          </a:p>
          <a:p>
            <a:pPr algn="just"/>
            <a:r>
              <a:rPr lang="en-US" sz="2500" b="0" i="0" dirty="0">
                <a:effectLst/>
                <a:latin typeface="Times New Roman" panose="02020603050405020304" pitchFamily="18" charset="0"/>
                <a:cs typeface="Times New Roman" panose="02020603050405020304" pitchFamily="18" charset="0"/>
              </a:rPr>
              <a:t>A resolution with the proposal to prefer such charges must be signed by at least one-fourth of the total members of the house. </a:t>
            </a:r>
          </a:p>
          <a:p>
            <a:pPr algn="just"/>
            <a:r>
              <a:rPr lang="en-US" sz="2500" b="0" i="0" dirty="0">
                <a:effectLst/>
                <a:latin typeface="Times New Roman" panose="02020603050405020304" pitchFamily="18" charset="0"/>
                <a:cs typeface="Times New Roman" panose="02020603050405020304" pitchFamily="18" charset="0"/>
              </a:rPr>
              <a:t>The resolution also needs to be passed by at least two-thirds majority of the house.</a:t>
            </a:r>
          </a:p>
          <a:p>
            <a:pPr algn="just"/>
            <a:r>
              <a:rPr lang="en-US" sz="2500" b="0" i="0" dirty="0">
                <a:effectLst/>
                <a:latin typeface="Times New Roman" panose="02020603050405020304" pitchFamily="18" charset="0"/>
                <a:cs typeface="Times New Roman" panose="02020603050405020304" pitchFamily="18" charset="0"/>
              </a:rPr>
              <a:t>When the resolution is passed by one of the Houses, the other House must investigate the charges. </a:t>
            </a:r>
          </a:p>
          <a:p>
            <a:pPr algn="just"/>
            <a:r>
              <a:rPr lang="en-US" sz="2500" b="0" i="0" dirty="0">
                <a:effectLst/>
                <a:latin typeface="Times New Roman" panose="02020603050405020304" pitchFamily="18" charset="0"/>
                <a:cs typeface="Times New Roman" panose="02020603050405020304" pitchFamily="18" charset="0"/>
              </a:rPr>
              <a:t>The President has been granted the right to be present or to be represented in such investigations.</a:t>
            </a:r>
          </a:p>
          <a:p>
            <a:pPr algn="just"/>
            <a:endParaRPr lang="en-US" sz="2500" b="0" i="0" dirty="0">
              <a:effectLst/>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1863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03D74-0952-4076-9C38-50AAFB767B29}"/>
              </a:ext>
            </a:extLst>
          </p:cNvPr>
          <p:cNvSpPr>
            <a:spLocks noGrp="1"/>
          </p:cNvSpPr>
          <p:nvPr>
            <p:ph idx="1"/>
          </p:nvPr>
        </p:nvSpPr>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When the House investigating the charges passes the resolution by a two-thirds majority and declares the charges as sustaining, it results in removing the President from his office from the date of passing of the resolution.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850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67A9-83F9-412D-ABC5-6E6118F43E2D}"/>
              </a:ext>
            </a:extLst>
          </p:cNvPr>
          <p:cNvSpPr>
            <a:spLocks noGrp="1"/>
          </p:cNvSpPr>
          <p:nvPr>
            <p:ph type="title"/>
          </p:nvPr>
        </p:nvSpPr>
        <p:spPr/>
        <p:txBody>
          <a:bodyPr>
            <a:normAutofit/>
          </a:bodyPr>
          <a:lstStyle/>
          <a:p>
            <a:pPr algn="ctr"/>
            <a:r>
              <a:rPr lang="en-US" sz="4000" b="1" i="0" dirty="0">
                <a:solidFill>
                  <a:srgbClr val="111111"/>
                </a:solidFill>
                <a:effectLst/>
                <a:latin typeface="Times New Roman" panose="02020603050405020304" pitchFamily="18" charset="0"/>
                <a:cs typeface="Times New Roman" panose="02020603050405020304" pitchFamily="18" charset="0"/>
              </a:rPr>
              <a:t>Privileges of the President: Article 361</a:t>
            </a:r>
          </a:p>
        </p:txBody>
      </p:sp>
      <p:sp>
        <p:nvSpPr>
          <p:cNvPr id="3" name="Content Placeholder 2">
            <a:extLst>
              <a:ext uri="{FF2B5EF4-FFF2-40B4-BE49-F238E27FC236}">
                <a16:creationId xmlns:a16="http://schemas.microsoft.com/office/drawing/2014/main" id="{F786AF53-F847-402A-9217-6B7A18767AF0}"/>
              </a:ext>
            </a:extLst>
          </p:cNvPr>
          <p:cNvSpPr>
            <a:spLocks noGrp="1"/>
          </p:cNvSpPr>
          <p:nvPr>
            <p:ph idx="1"/>
          </p:nvPr>
        </p:nvSpPr>
        <p:spPr/>
        <p:txBody>
          <a:bodyPr>
            <a:normAutofit/>
          </a:bodyPr>
          <a:lstStyle/>
          <a:p>
            <a:pPr algn="just"/>
            <a:r>
              <a:rPr lang="en-US" sz="2600" b="0" i="0" dirty="0">
                <a:effectLst/>
                <a:latin typeface="Times New Roman" panose="02020603050405020304" pitchFamily="18" charset="0"/>
                <a:cs typeface="Times New Roman" panose="02020603050405020304" pitchFamily="18" charset="0"/>
              </a:rPr>
              <a:t>As President, you also enjoy some degree of immunity. Under </a:t>
            </a:r>
            <a:r>
              <a:rPr lang="en-US" sz="2600" b="0" i="0" u="none" strike="noStrike" dirty="0">
                <a:effectLst/>
                <a:latin typeface="Times New Roman" panose="02020603050405020304" pitchFamily="18" charset="0"/>
                <a:cs typeface="Times New Roman" panose="02020603050405020304" pitchFamily="18" charset="0"/>
              </a:rPr>
              <a:t>Article 361</a:t>
            </a:r>
            <a:r>
              <a:rPr lang="en-US" sz="2600" b="0" i="0" dirty="0">
                <a:effectLst/>
                <a:latin typeface="Times New Roman" panose="02020603050405020304" pitchFamily="18" charset="0"/>
                <a:cs typeface="Times New Roman" panose="02020603050405020304" pitchFamily="18" charset="0"/>
              </a:rPr>
              <a:t>, the President is protected from being answerable to any court for:</a:t>
            </a:r>
          </a:p>
          <a:p>
            <a:pPr marL="0" indent="0" algn="just">
              <a:buNone/>
            </a:pPr>
            <a:r>
              <a:rPr lang="en-US" sz="2600" b="0" i="1" dirty="0">
                <a:effectLst/>
                <a:latin typeface="Times New Roman" panose="02020603050405020304" pitchFamily="18" charset="0"/>
                <a:cs typeface="Times New Roman" panose="02020603050405020304" pitchFamily="18" charset="0"/>
              </a:rPr>
              <a:t>For exercise and performance of his powers and duties of his office;</a:t>
            </a:r>
          </a:p>
          <a:p>
            <a:pPr marL="0" indent="0" algn="just">
              <a:buNone/>
            </a:pPr>
            <a:r>
              <a:rPr lang="en-US" sz="2600" b="0" i="1" dirty="0">
                <a:effectLst/>
                <a:latin typeface="Times New Roman" panose="02020603050405020304" pitchFamily="18" charset="0"/>
                <a:cs typeface="Times New Roman" panose="02020603050405020304" pitchFamily="18" charset="0"/>
              </a:rPr>
              <a:t>For doing any act or claimed of doing any act in the exercise of those powers and duties;</a:t>
            </a:r>
          </a:p>
          <a:p>
            <a:pPr algn="just"/>
            <a:r>
              <a:rPr lang="en-US" sz="2600" b="0" i="0" dirty="0">
                <a:effectLst/>
                <a:latin typeface="Times New Roman" panose="02020603050405020304" pitchFamily="18" charset="0"/>
                <a:cs typeface="Times New Roman" panose="02020603050405020304" pitchFamily="18" charset="0"/>
              </a:rPr>
              <a:t>The conduct of the President can be reviewed only if either House of Parliament designates or appoints any court tribunal or any other body to investigate the charges under Article 61.</a:t>
            </a:r>
          </a:p>
          <a:p>
            <a:pPr algn="just"/>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476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BAE15-9306-4E37-8592-DA3F7116FA5B}"/>
              </a:ext>
            </a:extLst>
          </p:cNvPr>
          <p:cNvSpPr>
            <a:spLocks noGrp="1"/>
          </p:cNvSpPr>
          <p:nvPr>
            <p:ph idx="1"/>
          </p:nvPr>
        </p:nvSpPr>
        <p:spPr/>
        <p:txBody>
          <a:bodyPr>
            <a:noAutofit/>
          </a:bodyPr>
          <a:lstStyle/>
          <a:p>
            <a:pPr algn="just"/>
            <a:r>
              <a:rPr lang="en-US" sz="2600" b="0" i="0" dirty="0">
                <a:effectLst/>
                <a:latin typeface="Times New Roman" panose="02020603050405020304" pitchFamily="18" charset="0"/>
                <a:cs typeface="Times New Roman" panose="02020603050405020304" pitchFamily="18" charset="0"/>
              </a:rPr>
              <a:t>The Article immunes the President against all types of criminal proceedings during the term of his office.</a:t>
            </a:r>
          </a:p>
          <a:p>
            <a:pPr algn="just"/>
            <a:r>
              <a:rPr lang="en-US" sz="2600" b="0" i="0" dirty="0">
                <a:effectLst/>
                <a:latin typeface="Times New Roman" panose="02020603050405020304" pitchFamily="18" charset="0"/>
                <a:cs typeface="Times New Roman" panose="02020603050405020304" pitchFamily="18" charset="0"/>
              </a:rPr>
              <a:t>No issuance of any order relating to the arrest and imprisonment of the President can be made by any court during his term of office.</a:t>
            </a:r>
          </a:p>
          <a:p>
            <a:pPr algn="just"/>
            <a:r>
              <a:rPr lang="en-US" sz="2600" b="0" i="0" dirty="0">
                <a:effectLst/>
                <a:latin typeface="Times New Roman" panose="02020603050405020304" pitchFamily="18" charset="0"/>
                <a:cs typeface="Times New Roman" panose="02020603050405020304" pitchFamily="18" charset="0"/>
              </a:rPr>
              <a:t>A civil proceeding can be constituted against the president during his term of office if:</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act is done or alleged to have been done, whether before or entering the office of the President, by him was in his personal capacity;</a:t>
            </a:r>
          </a:p>
          <a:p>
            <a:pPr marL="0" indent="0" algn="just">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98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11451</TotalTime>
  <Words>9890</Words>
  <Application>Microsoft Office PowerPoint</Application>
  <PresentationFormat>On-screen Show (4:3)</PresentationFormat>
  <Paragraphs>476</Paragraphs>
  <Slides>106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106</vt:i4>
      </vt:variant>
    </vt:vector>
  </HeadingPairs>
  <TitlesOfParts>
    <vt:vector size="111" baseType="lpstr">
      <vt:lpstr>Arial</vt:lpstr>
      <vt:lpstr>Calibri</vt:lpstr>
      <vt:lpstr>Calibri Light</vt:lpstr>
      <vt:lpstr>Times New Roman</vt:lpstr>
      <vt:lpstr>Office Theme</vt:lpstr>
      <vt:lpstr>INTRODUCTION TO THE CONSTITUTION OF INDIA</vt:lpstr>
      <vt:lpstr>GENERAL INTRODUCTION</vt:lpstr>
      <vt:lpstr>PowerPoint Presentation</vt:lpstr>
      <vt:lpstr>PowerPoint Presentation</vt:lpstr>
      <vt:lpstr>MAKING OF THE CONSTITUTION</vt:lpstr>
      <vt:lpstr>PowerPoint Presentation</vt:lpstr>
      <vt:lpstr>PowerPoint Presentation</vt:lpstr>
      <vt:lpstr>PowerPoint Presentation</vt:lpstr>
      <vt:lpstr>SOURCES OF THE CONSTITUTION</vt:lpstr>
      <vt:lpstr>PowerPoint Presentation</vt:lpstr>
      <vt:lpstr>SALIENT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PREAMBLE TO THE CONSTITUTION</vt:lpstr>
      <vt:lpstr>WHAT IS A PREAMBLE?</vt:lpstr>
      <vt:lpstr>HISTORICAL BACKGROUND OF INDIAN CONSTITUTION</vt:lpstr>
      <vt:lpstr>WHO WROTE THE PREAMBLE OF INDIA AND DATE OF ITS ADOPTION</vt:lpstr>
      <vt:lpstr>PowerPoint Presentation</vt:lpstr>
      <vt:lpstr>Components of Preamble of the Indian Constitution</vt:lpstr>
      <vt:lpstr>OBJECTIVES OF THE INDIAN CONSTITUTION</vt:lpstr>
      <vt:lpstr>PowerPoint Presentation</vt:lpstr>
      <vt:lpstr>PowerPoint Presentation</vt:lpstr>
      <vt:lpstr>Key Words in The Preamble</vt:lpstr>
      <vt:lpstr>PowerPoint Presentation</vt:lpstr>
      <vt:lpstr>PowerPoint Presentation</vt:lpstr>
      <vt:lpstr>Fundamental Rights</vt:lpstr>
      <vt:lpstr>What are the Fundamental Rights?</vt:lpstr>
      <vt:lpstr>List of Fundamental Rights</vt:lpstr>
      <vt:lpstr>Introduction to Six Fundamental Rights (Articles 12 to 35)</vt:lpstr>
      <vt:lpstr>PowerPoint Presentation</vt:lpstr>
      <vt:lpstr>PowerPoint Presentation</vt:lpstr>
      <vt:lpstr>PowerPoint Presentation</vt:lpstr>
      <vt:lpstr>FEATURES OF FUNDAMENTAL RIGHTS</vt:lpstr>
      <vt:lpstr>PowerPoint Presentation</vt:lpstr>
      <vt:lpstr>FUNDAMENTAL RIGHTS AVAILABLE ONLY TO CITIZENS</vt:lpstr>
      <vt:lpstr>PowerPoint Presentation</vt:lpstr>
      <vt:lpstr>IMPORTANCE OF FUNDAMENTAL RIGHTS</vt:lpstr>
      <vt:lpstr>PowerPoint Presentation</vt:lpstr>
      <vt:lpstr>AMENDABILITY OF FUNDAMENTAL RIGHTS</vt:lpstr>
      <vt:lpstr>PowerPoint Presentation</vt:lpstr>
      <vt:lpstr>Criticism of Fundamental Rights</vt:lpstr>
      <vt:lpstr>PowerPoint Presentation</vt:lpstr>
      <vt:lpstr>Conclusion</vt:lpstr>
      <vt:lpstr>PowerPoint Presentation</vt:lpstr>
      <vt:lpstr>PowerPoint Presentation</vt:lpstr>
      <vt:lpstr>DIRECTIVE PRINCIPLES OF STATE POLICY</vt:lpstr>
      <vt:lpstr>PowerPoint Presentation</vt:lpstr>
      <vt:lpstr>HISTORY OF DPSPs</vt:lpstr>
      <vt:lpstr>PowerPoint Presentation</vt:lpstr>
      <vt:lpstr>SOURCES</vt:lpstr>
      <vt:lpstr>REFLECTION OF PREAMBLE</vt:lpstr>
      <vt:lpstr>PowerPoint Presentation</vt:lpstr>
      <vt:lpstr>FEATURES</vt:lpstr>
      <vt:lpstr>PowerPoint Presentation</vt:lpstr>
      <vt:lpstr>List of Directive Principles of State Policy</vt:lpstr>
      <vt:lpstr>PowerPoint Presentation</vt:lpstr>
      <vt:lpstr>ENFORCEABILITY OF DPSPs</vt:lpstr>
      <vt:lpstr>PowerPoint Presentation</vt:lpstr>
      <vt:lpstr>PowerPoint Presentation</vt:lpstr>
      <vt:lpstr>IMPORTANCE OF DPSP</vt:lpstr>
      <vt:lpstr> SIGNIFICANCE OF DPSP </vt:lpstr>
      <vt:lpstr>PowerPoint Presentation</vt:lpstr>
      <vt:lpstr>PowerPoint Presentation</vt:lpstr>
      <vt:lpstr>PowerPoint Presentation</vt:lpstr>
      <vt:lpstr>PowerPoint Presentation</vt:lpstr>
      <vt:lpstr>Implementation of Directive Principles of State Policy</vt:lpstr>
      <vt:lpstr>PowerPoint Presentation</vt:lpstr>
      <vt:lpstr>Comparison between DPSP and Fundamental rights</vt:lpstr>
      <vt:lpstr>Criticism of Directive Principles of State Policy</vt:lpstr>
      <vt:lpstr>PowerPoint Presentation</vt:lpstr>
      <vt:lpstr>CONCLUSION</vt:lpstr>
      <vt:lpstr>PowerPoint Presentation</vt:lpstr>
      <vt:lpstr>UNION EXECUTIVES: PRESIDENT, PRIME MINISTER, PARLIAMENT AND SUPREME COURT</vt:lpstr>
      <vt:lpstr>PowerPoint Presentation</vt:lpstr>
      <vt:lpstr>PowerPoint Presentation</vt:lpstr>
      <vt:lpstr>PowerPoint Presentation</vt:lpstr>
      <vt:lpstr>The President (Article 52)</vt:lpstr>
      <vt:lpstr>PowerPoint Presentation</vt:lpstr>
      <vt:lpstr>PowerPoint Presentation</vt:lpstr>
      <vt:lpstr>Qualifications: Article 58</vt:lpstr>
      <vt:lpstr>PowerPoint Presentation</vt:lpstr>
      <vt:lpstr>Condition of President’s Office: Article 59</vt:lpstr>
      <vt:lpstr>Official residence, emoluments, and allowances of President</vt:lpstr>
      <vt:lpstr>PowerPoint Presentation</vt:lpstr>
      <vt:lpstr>Election of President: Article 54</vt:lpstr>
      <vt:lpstr>PowerPoint Presentation</vt:lpstr>
      <vt:lpstr>Term of office of the President: Article 56</vt:lpstr>
      <vt:lpstr>Procedure for impeachment of the President: Article 61</vt:lpstr>
      <vt:lpstr>PowerPoint Presentation</vt:lpstr>
      <vt:lpstr>Privileges of the President: Article 361</vt:lpstr>
      <vt:lpstr>PowerPoint Presentation</vt:lpstr>
      <vt:lpstr>PowerPoint Presentation</vt:lpstr>
      <vt:lpstr>Powers of the President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CONSTITUTION OF INDIA</dc:title>
  <dc:creator>Surya Saxena</dc:creator>
  <cp:lastModifiedBy>Surya Saxena</cp:lastModifiedBy>
  <cp:revision>198</cp:revision>
  <dcterms:created xsi:type="dcterms:W3CDTF">2021-07-30T05:15:55Z</dcterms:created>
  <dcterms:modified xsi:type="dcterms:W3CDTF">2022-08-31T10:30:49Z</dcterms:modified>
</cp:coreProperties>
</file>