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300" r:id="rId3"/>
    <p:sldId id="304" r:id="rId4"/>
    <p:sldId id="305" r:id="rId5"/>
    <p:sldId id="330" r:id="rId6"/>
    <p:sldId id="333" r:id="rId7"/>
    <p:sldId id="331" r:id="rId8"/>
    <p:sldId id="334" r:id="rId9"/>
    <p:sldId id="335" r:id="rId10"/>
    <p:sldId id="332" r:id="rId11"/>
    <p:sldId id="309" r:id="rId12"/>
    <p:sldId id="336" r:id="rId13"/>
    <p:sldId id="337" r:id="rId14"/>
    <p:sldId id="318" r:id="rId15"/>
    <p:sldId id="338" r:id="rId16"/>
    <p:sldId id="339" r:id="rId17"/>
    <p:sldId id="340" r:id="rId18"/>
    <p:sldId id="341" r:id="rId19"/>
    <p:sldId id="342" r:id="rId20"/>
    <p:sldId id="343" r:id="rId21"/>
    <p:sldId id="324" r:id="rId22"/>
    <p:sldId id="325" r:id="rId23"/>
    <p:sldId id="327" r:id="rId2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3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333399"/>
    <a:srgbClr val="FF9900"/>
    <a:srgbClr val="336600"/>
    <a:srgbClr val="006600"/>
    <a:srgbClr val="33CCFF"/>
    <a:srgbClr val="009999"/>
    <a:srgbClr val="99FF6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58" autoAdjust="0"/>
    <p:restoredTop sz="78853" autoAdjust="0"/>
  </p:normalViewPr>
  <p:slideViewPr>
    <p:cSldViewPr>
      <p:cViewPr varScale="1">
        <p:scale>
          <a:sx n="64" d="100"/>
          <a:sy n="64" d="100"/>
        </p:scale>
        <p:origin x="-120" y="-552"/>
      </p:cViewPr>
      <p:guideLst>
        <p:guide orient="horz" pos="2160"/>
        <p:guide pos="3839"/>
      </p:guideLst>
    </p:cSldViewPr>
  </p:slideViewPr>
  <p:notesTextViewPr>
    <p:cViewPr>
      <p:scale>
        <a:sx n="1" d="1"/>
        <a:sy n="1" d="1"/>
      </p:scale>
      <p:origin x="0" y="0"/>
    </p:cViewPr>
  </p:notesTextViewPr>
  <p:notesViewPr>
    <p:cSldViewPr>
      <p:cViewPr varScale="1">
        <p:scale>
          <a:sx n="67" d="100"/>
          <a:sy n="67" d="100"/>
        </p:scale>
        <p:origin x="-3168" y="-8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9D2947-C72F-453A-9E5C-D75D0C709B90}" type="datetimeFigureOut">
              <a:rPr lang="en-US" smtClean="0"/>
              <a:pPr/>
              <a:t>8/4/2018</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4127C0-0D65-43BC-9897-17BBF429E2C1}" type="slidenum">
              <a:rPr lang="en-US" smtClean="0"/>
              <a:pPr/>
              <a:t>‹#›</a:t>
            </a:fld>
            <a:endParaRPr lang="en-US"/>
          </a:p>
        </p:txBody>
      </p:sp>
    </p:spTree>
    <p:extLst>
      <p:ext uri="{BB962C8B-B14F-4D97-AF65-F5344CB8AC3E}">
        <p14:creationId xmlns:p14="http://schemas.microsoft.com/office/powerpoint/2010/main" xmlns="" val="1704404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2861AB-3A31-42EA-BC67-FC797884200E}" type="slidenum">
              <a:rPr lang="en-US"/>
              <a:pPr/>
              <a:t>4</a:t>
            </a:fld>
            <a:endParaRPr lang="en-US"/>
          </a:p>
        </p:txBody>
      </p:sp>
      <p:sp>
        <p:nvSpPr>
          <p:cNvPr id="367618" name="Rectangle 2"/>
          <p:cNvSpPr>
            <a:spLocks noGrp="1" noRot="1" noChangeAspect="1" noChangeArrowheads="1" noTextEdit="1"/>
          </p:cNvSpPr>
          <p:nvPr>
            <p:ph type="sldImg"/>
          </p:nvPr>
        </p:nvSpPr>
        <p:spPr>
          <a:ln/>
        </p:spPr>
      </p:sp>
      <p:sp>
        <p:nvSpPr>
          <p:cNvPr id="3676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2861AB-3A31-42EA-BC67-FC797884200E}" type="slidenum">
              <a:rPr lang="en-US"/>
              <a:pPr/>
              <a:t>15</a:t>
            </a:fld>
            <a:endParaRPr lang="en-US"/>
          </a:p>
        </p:txBody>
      </p:sp>
      <p:sp>
        <p:nvSpPr>
          <p:cNvPr id="367618" name="Rectangle 2"/>
          <p:cNvSpPr>
            <a:spLocks noGrp="1" noRot="1" noChangeAspect="1" noChangeArrowheads="1" noTextEdit="1"/>
          </p:cNvSpPr>
          <p:nvPr>
            <p:ph type="sldImg"/>
          </p:nvPr>
        </p:nvSpPr>
        <p:spPr>
          <a:ln/>
        </p:spPr>
      </p:sp>
      <p:sp>
        <p:nvSpPr>
          <p:cNvPr id="367619" name="Rectangle 3"/>
          <p:cNvSpPr>
            <a:spLocks noGrp="1" noChangeArrowheads="1"/>
          </p:cNvSpPr>
          <p:nvPr>
            <p:ph type="body" idx="1"/>
          </p:nvPr>
        </p:nvSpPr>
        <p:spPr/>
        <p:txBody>
          <a:bodyPr/>
          <a:lstStyle/>
          <a:p>
            <a:r>
              <a:rPr lang="en-US" sz="1200" b="0" i="0" kern="1200" dirty="0" smtClean="0">
                <a:solidFill>
                  <a:schemeClr val="tx1"/>
                </a:solidFill>
                <a:latin typeface="+mn-lt"/>
                <a:ea typeface="+mn-ea"/>
                <a:cs typeface="+mn-cs"/>
              </a:rPr>
              <a:t>Compiler checks if the members of a class are private, public or protected only at compile time and not at runtime. Since our function is being called at runtime, so we can call any type of function, private or public as shown in the following example.</a:t>
            </a:r>
          </a:p>
          <a:p>
            <a:r>
              <a:rPr lang="en-US" sz="1200" b="0" i="0" kern="1200" dirty="0" smtClean="0">
                <a:solidFill>
                  <a:schemeClr val="tx1"/>
                </a:solidFill>
                <a:latin typeface="+mn-lt"/>
                <a:ea typeface="+mn-ea"/>
                <a:cs typeface="+mn-cs"/>
              </a:rPr>
              <a:t>Since the same function (virtual function) having different definitions in different classes is called depending on the type of object that calls the function, this is also a part of </a:t>
            </a:r>
            <a:r>
              <a:rPr lang="en-US" sz="1200" b="1" i="0" kern="1200" dirty="0" smtClean="0">
                <a:solidFill>
                  <a:schemeClr val="tx1"/>
                </a:solidFill>
                <a:latin typeface="+mn-lt"/>
                <a:ea typeface="+mn-ea"/>
                <a:cs typeface="+mn-cs"/>
              </a:rPr>
              <a:t>Polymorphism</a:t>
            </a:r>
            <a:r>
              <a:rPr lang="en-US" sz="1200" b="0" i="0" kern="1200" dirty="0" smtClean="0">
                <a:solidFill>
                  <a:schemeClr val="tx1"/>
                </a:solidFill>
                <a:latin typeface="+mn-lt"/>
                <a:ea typeface="+mn-ea"/>
                <a:cs typeface="+mn-cs"/>
              </a:rPr>
              <a:t>.</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the destructor in the base class is not made virtual, then an object that might have been declared of type base class and instance of child class would simply call the base class destructor without calling the derived class destructor.</a:t>
            </a:r>
          </a:p>
          <a:p>
            <a:endParaRPr lang="en-US" dirty="0"/>
          </a:p>
        </p:txBody>
      </p:sp>
      <p:sp>
        <p:nvSpPr>
          <p:cNvPr id="4" name="Slide Number Placeholder 3"/>
          <p:cNvSpPr>
            <a:spLocks noGrp="1"/>
          </p:cNvSpPr>
          <p:nvPr>
            <p:ph type="sldNum" sz="quarter" idx="10"/>
          </p:nvPr>
        </p:nvSpPr>
        <p:spPr/>
        <p:txBody>
          <a:bodyPr/>
          <a:lstStyle/>
          <a:p>
            <a:fld id="{D94127C0-0D65-43BC-9897-17BBF429E2C1}" type="slidenum">
              <a:rPr lang="en-US" smtClean="0"/>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2861AB-3A31-42EA-BC67-FC797884200E}" type="slidenum">
              <a:rPr lang="en-US"/>
              <a:pPr/>
              <a:t>5</a:t>
            </a:fld>
            <a:endParaRPr lang="en-US"/>
          </a:p>
        </p:txBody>
      </p:sp>
      <p:sp>
        <p:nvSpPr>
          <p:cNvPr id="367618" name="Rectangle 2"/>
          <p:cNvSpPr>
            <a:spLocks noGrp="1" noRot="1" noChangeAspect="1" noChangeArrowheads="1" noTextEdit="1"/>
          </p:cNvSpPr>
          <p:nvPr>
            <p:ph type="sldImg"/>
          </p:nvPr>
        </p:nvSpPr>
        <p:spPr>
          <a:ln/>
        </p:spPr>
      </p:sp>
      <p:sp>
        <p:nvSpPr>
          <p:cNvPr id="367619"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Because all information necessary to call a function is determined at compile time, these types of function calls are very fast.</a:t>
            </a:r>
          </a:p>
          <a:p>
            <a:endParaRPr lang="en-US" dirty="0"/>
          </a:p>
        </p:txBody>
      </p:sp>
      <p:sp>
        <p:nvSpPr>
          <p:cNvPr id="4" name="Slide Number Placeholder 3"/>
          <p:cNvSpPr>
            <a:spLocks noGrp="1"/>
          </p:cNvSpPr>
          <p:nvPr>
            <p:ph type="sldNum" sz="quarter" idx="10"/>
          </p:nvPr>
        </p:nvSpPr>
        <p:spPr/>
        <p:txBody>
          <a:bodyPr/>
          <a:lstStyle/>
          <a:p>
            <a:fld id="{D94127C0-0D65-43BC-9897-17BBF429E2C1}"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2861AB-3A31-42EA-BC67-FC797884200E}" type="slidenum">
              <a:rPr lang="en-US"/>
              <a:pPr/>
              <a:t>7</a:t>
            </a:fld>
            <a:endParaRPr lang="en-US"/>
          </a:p>
        </p:txBody>
      </p:sp>
      <p:sp>
        <p:nvSpPr>
          <p:cNvPr id="367618" name="Rectangle 2"/>
          <p:cNvSpPr>
            <a:spLocks noGrp="1" noRot="1" noChangeAspect="1" noChangeArrowheads="1" noTextEdit="1"/>
          </p:cNvSpPr>
          <p:nvPr>
            <p:ph type="sldImg"/>
          </p:nvPr>
        </p:nvSpPr>
        <p:spPr>
          <a:ln/>
        </p:spPr>
      </p:sp>
      <p:sp>
        <p:nvSpPr>
          <p:cNvPr id="367619"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Because all information necessary to call a function is determined at compile time, these types of function calls are very fast.</a:t>
            </a:r>
          </a:p>
          <a:p>
            <a:endParaRPr lang="en-US" dirty="0"/>
          </a:p>
        </p:txBody>
      </p:sp>
      <p:sp>
        <p:nvSpPr>
          <p:cNvPr id="4" name="Slide Number Placeholder 3"/>
          <p:cNvSpPr>
            <a:spLocks noGrp="1"/>
          </p:cNvSpPr>
          <p:nvPr>
            <p:ph type="sldNum" sz="quarter" idx="10"/>
          </p:nvPr>
        </p:nvSpPr>
        <p:spPr/>
        <p:txBody>
          <a:bodyPr/>
          <a:lstStyle/>
          <a:p>
            <a:fld id="{D94127C0-0D65-43BC-9897-17BBF429E2C1}" type="slidenum">
              <a:rPr lang="en-US" smtClean="0"/>
              <a:pPr/>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2861AB-3A31-42EA-BC67-FC797884200E}" type="slidenum">
              <a:rPr lang="en-US"/>
              <a:pPr/>
              <a:t>9</a:t>
            </a:fld>
            <a:endParaRPr lang="en-US"/>
          </a:p>
        </p:txBody>
      </p:sp>
      <p:sp>
        <p:nvSpPr>
          <p:cNvPr id="367618" name="Rectangle 2"/>
          <p:cNvSpPr>
            <a:spLocks noGrp="1" noRot="1" noChangeAspect="1" noChangeArrowheads="1" noTextEdit="1"/>
          </p:cNvSpPr>
          <p:nvPr>
            <p:ph type="sldImg"/>
          </p:nvPr>
        </p:nvSpPr>
        <p:spPr>
          <a:ln/>
        </p:spPr>
      </p:sp>
      <p:sp>
        <p:nvSpPr>
          <p:cNvPr id="3676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BF96A2-C8B2-44E4-9755-61D7C22759FF}" type="slidenum">
              <a:rPr lang="en-US"/>
              <a:pPr/>
              <a:t>11</a:t>
            </a:fld>
            <a:endParaRPr lang="en-US"/>
          </a:p>
        </p:txBody>
      </p:sp>
      <p:sp>
        <p:nvSpPr>
          <p:cNvPr id="391170" name="Rectangle 2"/>
          <p:cNvSpPr>
            <a:spLocks noGrp="1" noRot="1" noChangeAspect="1" noChangeArrowheads="1" noTextEdit="1"/>
          </p:cNvSpPr>
          <p:nvPr>
            <p:ph type="sldImg"/>
          </p:nvPr>
        </p:nvSpPr>
        <p:spPr>
          <a:ln/>
        </p:spPr>
      </p:sp>
      <p:sp>
        <p:nvSpPr>
          <p:cNvPr id="391171"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2861AB-3A31-42EA-BC67-FC797884200E}" type="slidenum">
              <a:rPr lang="en-US"/>
              <a:pPr/>
              <a:t>12</a:t>
            </a:fld>
            <a:endParaRPr lang="en-US"/>
          </a:p>
        </p:txBody>
      </p:sp>
      <p:sp>
        <p:nvSpPr>
          <p:cNvPr id="367618" name="Rectangle 2"/>
          <p:cNvSpPr>
            <a:spLocks noGrp="1" noRot="1" noChangeAspect="1" noChangeArrowheads="1" noTextEdit="1"/>
          </p:cNvSpPr>
          <p:nvPr>
            <p:ph type="sldImg"/>
          </p:nvPr>
        </p:nvSpPr>
        <p:spPr>
          <a:ln/>
        </p:spPr>
      </p:sp>
      <p:sp>
        <p:nvSpPr>
          <p:cNvPr id="367619" name="Rectangle 3"/>
          <p:cNvSpPr>
            <a:spLocks noGrp="1" noChangeArrowheads="1"/>
          </p:cNvSpPr>
          <p:nvPr>
            <p:ph type="body" idx="1"/>
          </p:nvPr>
        </p:nvSpPr>
        <p:spPr/>
        <p:txBody>
          <a:bodyPr/>
          <a:lstStyle/>
          <a:p>
            <a:r>
              <a:rPr lang="en-US" sz="1200" b="0" i="0" kern="1200" dirty="0" smtClean="0">
                <a:solidFill>
                  <a:schemeClr val="tx1"/>
                </a:solidFill>
                <a:latin typeface="+mn-lt"/>
                <a:ea typeface="+mn-ea"/>
                <a:cs typeface="+mn-cs"/>
              </a:rPr>
              <a:t>Compiler checks if the members of a class are private, public or protected only at compile time and not at runtime. Since our function is being called at runtime, so we can call any type of function, private or public as shown in the following example.</a:t>
            </a:r>
          </a:p>
          <a:p>
            <a:r>
              <a:rPr lang="en-US" sz="1200" b="0" i="0" kern="1200" dirty="0" smtClean="0">
                <a:solidFill>
                  <a:schemeClr val="tx1"/>
                </a:solidFill>
                <a:latin typeface="+mn-lt"/>
                <a:ea typeface="+mn-ea"/>
                <a:cs typeface="+mn-cs"/>
              </a:rPr>
              <a:t>Since the same function (virtual function) having different definitions in different classes is called depending on the type of object that calls the function, this is also a part of </a:t>
            </a:r>
            <a:r>
              <a:rPr lang="en-US" sz="1200" b="1" i="0" kern="1200" dirty="0" smtClean="0">
                <a:solidFill>
                  <a:schemeClr val="tx1"/>
                </a:solidFill>
                <a:latin typeface="+mn-lt"/>
                <a:ea typeface="+mn-ea"/>
                <a:cs typeface="+mn-cs"/>
              </a:rPr>
              <a:t>Polymorphism</a:t>
            </a:r>
            <a:r>
              <a:rPr lang="en-US" sz="1200" b="0" i="0" kern="1200" dirty="0" smtClean="0">
                <a:solidFill>
                  <a:schemeClr val="tx1"/>
                </a:solidFill>
                <a:latin typeface="+mn-lt"/>
                <a:ea typeface="+mn-ea"/>
                <a:cs typeface="+mn-cs"/>
              </a:rPr>
              <a:t>.</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801A34-9949-4A10-AA9E-D831F242EF18}" type="slidenum">
              <a:rPr lang="en-US"/>
              <a:pPr/>
              <a:t>14</a:t>
            </a:fld>
            <a:endParaRPr lang="en-US"/>
          </a:p>
        </p:txBody>
      </p:sp>
      <p:sp>
        <p:nvSpPr>
          <p:cNvPr id="410626" name="Rectangle 2"/>
          <p:cNvSpPr>
            <a:spLocks noGrp="1" noRot="1" noChangeAspect="1" noChangeArrowheads="1" noTextEdit="1"/>
          </p:cNvSpPr>
          <p:nvPr>
            <p:ph type="sldImg"/>
          </p:nvPr>
        </p:nvSpPr>
        <p:spPr>
          <a:ln/>
        </p:spPr>
      </p:sp>
      <p:sp>
        <p:nvSpPr>
          <p:cNvPr id="410627" name="Rectangle 3"/>
          <p:cNvSpPr>
            <a:spLocks noGrp="1" noChangeArrowheads="1"/>
          </p:cNvSpPr>
          <p:nvPr>
            <p:ph type="body" idx="1"/>
          </p:nvPr>
        </p:nvSpPr>
        <p:spPr>
          <a:xfrm>
            <a:off x="914400" y="4343400"/>
            <a:ext cx="5029200" cy="4114800"/>
          </a:xfrm>
        </p:spPr>
        <p:txBody>
          <a:bodyPr/>
          <a:lstStyle/>
          <a:p>
            <a:r>
              <a:rPr lang="en-US" dirty="0" smtClean="0"/>
              <a:t>A </a:t>
            </a:r>
            <a:r>
              <a:rPr lang="en-US" b="1" dirty="0" smtClean="0"/>
              <a:t>class</a:t>
            </a:r>
            <a:r>
              <a:rPr lang="en-US" dirty="0" smtClean="0"/>
              <a:t> that contains at least one pure virtual function is considered an </a:t>
            </a:r>
            <a:r>
              <a:rPr lang="en-US" b="1" dirty="0" smtClean="0"/>
              <a:t>abstract class</a:t>
            </a:r>
            <a:r>
              <a:rPr lang="en-US" dirty="0" smtClean="0"/>
              <a:t>. </a:t>
            </a:r>
          </a:p>
          <a:p>
            <a:r>
              <a:rPr lang="en-US" b="1" dirty="0" smtClean="0"/>
              <a:t>Classes</a:t>
            </a:r>
            <a:r>
              <a:rPr lang="en-US" dirty="0" smtClean="0"/>
              <a:t> derived from the </a:t>
            </a:r>
            <a:r>
              <a:rPr lang="en-US" b="1" dirty="0" smtClean="0"/>
              <a:t>abstract class</a:t>
            </a:r>
            <a:r>
              <a:rPr lang="en-US" dirty="0" smtClean="0"/>
              <a:t> must implement the pure virtual function or they, too, are </a:t>
            </a:r>
            <a:r>
              <a:rPr lang="en-US" b="1" dirty="0" smtClean="0"/>
              <a:t>abstract classes</a:t>
            </a:r>
            <a:r>
              <a:rPr lang="en-US" dirty="0" smtClean="0"/>
              <a:t>. </a:t>
            </a:r>
          </a:p>
          <a:p>
            <a:r>
              <a:rPr lang="en-US" dirty="0" smtClean="0"/>
              <a:t>Abstract classes are used to provide an Interface for its sub classes.</a:t>
            </a:r>
          </a:p>
          <a:p>
            <a:r>
              <a:rPr lang="en-US" dirty="0" smtClean="0"/>
              <a:t>An </a:t>
            </a:r>
            <a:r>
              <a:rPr lang="en-US" b="1" dirty="0" smtClean="0"/>
              <a:t>abstract class</a:t>
            </a:r>
            <a:r>
              <a:rPr lang="en-US" dirty="0" smtClean="0"/>
              <a:t> is a </a:t>
            </a:r>
            <a:r>
              <a:rPr lang="en-US" b="1" dirty="0" smtClean="0"/>
              <a:t>class</a:t>
            </a:r>
            <a:r>
              <a:rPr lang="en-US" dirty="0" smtClean="0"/>
              <a:t> that is designed to be specifically used as a base </a:t>
            </a:r>
            <a:r>
              <a:rPr lang="en-US" b="1" dirty="0" smtClean="0"/>
              <a:t>class</a:t>
            </a:r>
            <a:r>
              <a:rPr lang="en-US" dirty="0" smtClean="0"/>
              <a:t>.</a:t>
            </a:r>
          </a:p>
          <a:p>
            <a:r>
              <a:rPr lang="en-US" dirty="0" smtClean="0"/>
              <a:t> Declare a pure virtual function by using a pure </a:t>
            </a:r>
            <a:r>
              <a:rPr lang="en-US" dirty="0" err="1" smtClean="0"/>
              <a:t>specifier</a:t>
            </a:r>
            <a:r>
              <a:rPr lang="en-US" dirty="0" smtClean="0"/>
              <a:t> (= 0) in the declaration of a virtual member function in the </a:t>
            </a:r>
            <a:r>
              <a:rPr lang="en-US" b="1" dirty="0" smtClean="0"/>
              <a:t>class</a:t>
            </a:r>
            <a:r>
              <a:rPr lang="en-US" dirty="0" smtClean="0"/>
              <a:t> declaration.</a:t>
            </a:r>
          </a:p>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6"/>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6F2EA7A-4582-4EBE-B56E-0A2BB79E190A}" type="datetimeFigureOut">
              <a:rPr lang="en-US" smtClean="0"/>
              <a:pPr/>
              <a:t>8/4/2018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7AFE19-8960-4999-8BB5-FA14F1DD873F}" type="slidenum">
              <a:rPr lang="en-US" smtClean="0"/>
              <a:pPr/>
              <a:t>‹#›</a:t>
            </a:fld>
            <a:endParaRPr lang="en-US"/>
          </a:p>
        </p:txBody>
      </p:sp>
      <p:grpSp>
        <p:nvGrpSpPr>
          <p:cNvPr id="7" name="Group 6" descr="Dark gray partial box."/>
          <p:cNvGrpSpPr/>
          <p:nvPr userDrawn="1"/>
        </p:nvGrpSpPr>
        <p:grpSpPr>
          <a:xfrm>
            <a:off x="989012" y="2362200"/>
            <a:ext cx="10268319" cy="1066802"/>
            <a:chOff x="989012" y="4572000"/>
            <a:chExt cx="10268319" cy="1002032"/>
          </a:xfrm>
        </p:grpSpPr>
        <p:cxnSp>
          <p:nvCxnSpPr>
            <p:cNvPr id="8" name="Straight Connector 7"/>
            <p:cNvCxnSpPr/>
            <p:nvPr/>
          </p:nvCxnSpPr>
          <p:spPr>
            <a:xfrm>
              <a:off x="4113212" y="4572000"/>
              <a:ext cx="7144119" cy="0"/>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1255743" y="4572000"/>
              <a:ext cx="0" cy="1002032"/>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989012" y="5574032"/>
              <a:ext cx="10266731" cy="0"/>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2132091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F2EA7A-4582-4EBE-B56E-0A2BB79E190A}" type="datetimeFigureOut">
              <a:rPr lang="en-US" smtClean="0"/>
              <a:pPr/>
              <a:t>8/4/2018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7AFE19-8960-4999-8BB5-FA14F1DD873F}" type="slidenum">
              <a:rPr lang="en-US" smtClean="0"/>
              <a:pPr/>
              <a:t>‹#›</a:t>
            </a:fld>
            <a:endParaRPr lang="en-US"/>
          </a:p>
        </p:txBody>
      </p:sp>
    </p:spTree>
    <p:extLst>
      <p:ext uri="{BB962C8B-B14F-4D97-AF65-F5344CB8AC3E}">
        <p14:creationId xmlns:p14="http://schemas.microsoft.com/office/powerpoint/2010/main" xmlns="" val="4193656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0415" y="274639"/>
            <a:ext cx="3654531"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589" y="274639"/>
            <a:ext cx="1076468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F2EA7A-4582-4EBE-B56E-0A2BB79E190A}" type="datetimeFigureOut">
              <a:rPr lang="en-US" smtClean="0"/>
              <a:pPr/>
              <a:t>8/4/2018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7AFE19-8960-4999-8BB5-FA14F1DD873F}" type="slidenum">
              <a:rPr lang="en-US" smtClean="0"/>
              <a:pPr/>
              <a:t>‹#›</a:t>
            </a:fld>
            <a:endParaRPr lang="en-US"/>
          </a:p>
        </p:txBody>
      </p:sp>
    </p:spTree>
    <p:extLst>
      <p:ext uri="{BB962C8B-B14F-4D97-AF65-F5344CB8AC3E}">
        <p14:creationId xmlns:p14="http://schemas.microsoft.com/office/powerpoint/2010/main" xmlns="" val="3370072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solidFill>
                  <a:schemeClr val="tx1"/>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6F2EA7A-4582-4EBE-B56E-0A2BB79E190A}" type="datetimeFigureOut">
              <a:rPr lang="en-US" smtClean="0"/>
              <a:pPr/>
              <a:t>8/4/2018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7AFE19-8960-4999-8BB5-FA14F1DD873F}" type="slidenum">
              <a:rPr lang="en-US" smtClean="0"/>
              <a:pPr/>
              <a:t>‹#›</a:t>
            </a:fld>
            <a:endParaRPr lang="en-US"/>
          </a:p>
        </p:txBody>
      </p:sp>
      <p:grpSp>
        <p:nvGrpSpPr>
          <p:cNvPr id="7" name="Group 6" descr="Dark gray partial box."/>
          <p:cNvGrpSpPr/>
          <p:nvPr userDrawn="1"/>
        </p:nvGrpSpPr>
        <p:grpSpPr>
          <a:xfrm>
            <a:off x="1279023" y="313346"/>
            <a:ext cx="10268319" cy="1066802"/>
            <a:chOff x="989012" y="4572000"/>
            <a:chExt cx="10268319" cy="1002032"/>
          </a:xfrm>
        </p:grpSpPr>
        <p:cxnSp>
          <p:nvCxnSpPr>
            <p:cNvPr id="8" name="Straight Connector 7"/>
            <p:cNvCxnSpPr/>
            <p:nvPr/>
          </p:nvCxnSpPr>
          <p:spPr>
            <a:xfrm>
              <a:off x="4113212" y="4572000"/>
              <a:ext cx="7144119" cy="0"/>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1255743" y="4572000"/>
              <a:ext cx="0" cy="1002032"/>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989012" y="5574032"/>
              <a:ext cx="10266731" cy="0"/>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1610049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F2EA7A-4582-4EBE-B56E-0A2BB79E190A}" type="datetimeFigureOut">
              <a:rPr lang="en-US" smtClean="0"/>
              <a:pPr/>
              <a:t>8/4/2018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7AFE19-8960-4999-8BB5-FA14F1DD873F}" type="slidenum">
              <a:rPr lang="en-US" smtClean="0"/>
              <a:pPr/>
              <a:t>‹#›</a:t>
            </a:fld>
            <a:endParaRPr lang="en-US"/>
          </a:p>
        </p:txBody>
      </p:sp>
    </p:spTree>
    <p:extLst>
      <p:ext uri="{BB962C8B-B14F-4D97-AF65-F5344CB8AC3E}">
        <p14:creationId xmlns:p14="http://schemas.microsoft.com/office/powerpoint/2010/main" xmlns="" val="3121362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1188" y="1600201"/>
            <a:ext cx="5562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19007" y="1600201"/>
            <a:ext cx="621900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6F2EA7A-4582-4EBE-B56E-0A2BB79E190A}" type="datetimeFigureOut">
              <a:rPr lang="en-US" smtClean="0"/>
              <a:pPr/>
              <a:t>8/4/2018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7AFE19-8960-4999-8BB5-FA14F1DD873F}" type="slidenum">
              <a:rPr lang="en-US" smtClean="0"/>
              <a:pPr/>
              <a:t>‹#›</a:t>
            </a:fld>
            <a:endParaRPr lang="en-US"/>
          </a:p>
        </p:txBody>
      </p:sp>
      <p:grpSp>
        <p:nvGrpSpPr>
          <p:cNvPr id="8" name="Group 7" descr="Dark gray partial box."/>
          <p:cNvGrpSpPr/>
          <p:nvPr userDrawn="1"/>
        </p:nvGrpSpPr>
        <p:grpSpPr>
          <a:xfrm>
            <a:off x="1279023" y="313346"/>
            <a:ext cx="10268319" cy="1066802"/>
            <a:chOff x="989012" y="4572000"/>
            <a:chExt cx="10268319" cy="1002032"/>
          </a:xfrm>
        </p:grpSpPr>
        <p:cxnSp>
          <p:nvCxnSpPr>
            <p:cNvPr id="9" name="Straight Connector 8"/>
            <p:cNvCxnSpPr/>
            <p:nvPr/>
          </p:nvCxnSpPr>
          <p:spPr>
            <a:xfrm>
              <a:off x="4113212" y="4572000"/>
              <a:ext cx="7144119" cy="0"/>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1255743" y="4572000"/>
              <a:ext cx="0" cy="1002032"/>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989012" y="5574032"/>
              <a:ext cx="10266731" cy="0"/>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1835586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8"/>
            <a:ext cx="10969943"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4" y="1535113"/>
            <a:ext cx="538763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1754" y="2174875"/>
            <a:ext cx="53876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F2EA7A-4582-4EBE-B56E-0A2BB79E190A}" type="datetimeFigureOut">
              <a:rPr lang="en-US" smtClean="0"/>
              <a:pPr/>
              <a:t>8/4/2018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7AFE19-8960-4999-8BB5-FA14F1DD873F}" type="slidenum">
              <a:rPr lang="en-US" smtClean="0"/>
              <a:pPr/>
              <a:t>‹#›</a:t>
            </a:fld>
            <a:endParaRPr lang="en-US"/>
          </a:p>
        </p:txBody>
      </p:sp>
      <p:grpSp>
        <p:nvGrpSpPr>
          <p:cNvPr id="10" name="Group 9" descr="Dark gray partial box."/>
          <p:cNvGrpSpPr/>
          <p:nvPr userDrawn="1"/>
        </p:nvGrpSpPr>
        <p:grpSpPr>
          <a:xfrm>
            <a:off x="1279023" y="313346"/>
            <a:ext cx="10268319" cy="1066802"/>
            <a:chOff x="989012" y="4572000"/>
            <a:chExt cx="10268319" cy="1002032"/>
          </a:xfrm>
        </p:grpSpPr>
        <p:cxnSp>
          <p:nvCxnSpPr>
            <p:cNvPr id="11" name="Straight Connector 10"/>
            <p:cNvCxnSpPr/>
            <p:nvPr/>
          </p:nvCxnSpPr>
          <p:spPr>
            <a:xfrm>
              <a:off x="4113212" y="4572000"/>
              <a:ext cx="7144119" cy="0"/>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1255743" y="4572000"/>
              <a:ext cx="0" cy="1002032"/>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989012" y="5574032"/>
              <a:ext cx="10266731" cy="0"/>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2698888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6F2EA7A-4582-4EBE-B56E-0A2BB79E190A}" type="datetimeFigureOut">
              <a:rPr lang="en-US" smtClean="0"/>
              <a:pPr/>
              <a:t>8/4/2018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7AFE19-8960-4999-8BB5-FA14F1DD873F}" type="slidenum">
              <a:rPr lang="en-US" smtClean="0"/>
              <a:pPr/>
              <a:t>‹#›</a:t>
            </a:fld>
            <a:endParaRPr lang="en-US"/>
          </a:p>
        </p:txBody>
      </p:sp>
      <p:grpSp>
        <p:nvGrpSpPr>
          <p:cNvPr id="6" name="Group 5" descr="Dark gray partial box."/>
          <p:cNvGrpSpPr/>
          <p:nvPr userDrawn="1"/>
        </p:nvGrpSpPr>
        <p:grpSpPr>
          <a:xfrm>
            <a:off x="1279023" y="313346"/>
            <a:ext cx="10268319" cy="1066802"/>
            <a:chOff x="989012" y="4572000"/>
            <a:chExt cx="10268319" cy="1002032"/>
          </a:xfrm>
        </p:grpSpPr>
        <p:cxnSp>
          <p:nvCxnSpPr>
            <p:cNvPr id="7" name="Straight Connector 6"/>
            <p:cNvCxnSpPr/>
            <p:nvPr/>
          </p:nvCxnSpPr>
          <p:spPr>
            <a:xfrm>
              <a:off x="4113212" y="4572000"/>
              <a:ext cx="7144119" cy="0"/>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255743" y="4572000"/>
              <a:ext cx="0" cy="1002032"/>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989012" y="5574032"/>
              <a:ext cx="10266731" cy="0"/>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2278298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F2EA7A-4582-4EBE-B56E-0A2BB79E190A}" type="datetimeFigureOut">
              <a:rPr lang="en-US" smtClean="0"/>
              <a:pPr/>
              <a:t>8/4/2018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7AFE19-8960-4999-8BB5-FA14F1DD873F}" type="slidenum">
              <a:rPr lang="en-US" smtClean="0"/>
              <a:pPr/>
              <a:t>‹#›</a:t>
            </a:fld>
            <a:endParaRPr lang="en-US"/>
          </a:p>
        </p:txBody>
      </p:sp>
    </p:spTree>
    <p:extLst>
      <p:ext uri="{BB962C8B-B14F-4D97-AF65-F5344CB8AC3E}">
        <p14:creationId xmlns:p14="http://schemas.microsoft.com/office/powerpoint/2010/main" xmlns="" val="2003705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2" y="273050"/>
            <a:ext cx="4010039"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5492" y="273051"/>
            <a:ext cx="681389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2" y="1435101"/>
            <a:ext cx="401003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F2EA7A-4582-4EBE-B56E-0A2BB79E190A}" type="datetimeFigureOut">
              <a:rPr lang="en-US" smtClean="0"/>
              <a:pPr/>
              <a:t>8/4/2018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7AFE19-8960-4999-8BB5-FA14F1DD873F}" type="slidenum">
              <a:rPr lang="en-US" smtClean="0"/>
              <a:pPr/>
              <a:t>‹#›</a:t>
            </a:fld>
            <a:endParaRPr lang="en-US"/>
          </a:p>
        </p:txBody>
      </p:sp>
    </p:spTree>
    <p:extLst>
      <p:ext uri="{BB962C8B-B14F-4D97-AF65-F5344CB8AC3E}">
        <p14:creationId xmlns:p14="http://schemas.microsoft.com/office/powerpoint/2010/main" xmlns="" val="554371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095" y="5367338"/>
            <a:ext cx="731329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F2EA7A-4582-4EBE-B56E-0A2BB79E190A}" type="datetimeFigureOut">
              <a:rPr lang="en-US" smtClean="0"/>
              <a:pPr/>
              <a:t>8/4/2018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7AFE19-8960-4999-8BB5-FA14F1DD873F}" type="slidenum">
              <a:rPr lang="en-US" smtClean="0"/>
              <a:pPr/>
              <a:t>‹#›</a:t>
            </a:fld>
            <a:endParaRPr lang="en-US"/>
          </a:p>
        </p:txBody>
      </p:sp>
    </p:spTree>
    <p:extLst>
      <p:ext uri="{BB962C8B-B14F-4D97-AF65-F5344CB8AC3E}">
        <p14:creationId xmlns:p14="http://schemas.microsoft.com/office/powerpoint/2010/main" xmlns="" val="1177101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Black and white background Flourence city image."/>
          <p:cNvPicPr>
            <a:picLocks noChangeAspect="1"/>
          </p:cNvPicPr>
          <p:nvPr userDrawn="1"/>
        </p:nvPicPr>
        <p:blipFill>
          <a:blip r:embed="rId13" cstate="print">
            <a:alphaModFix amt="10000"/>
            <a:extLst>
              <a:ext uri="{BEBA8EAE-BF5A-486C-A8C5-ECC9F3942E4B}">
                <a14:imgProps xmlns:a14="http://schemas.microsoft.com/office/drawing/2010/main" xmlns="">
                  <a14:imgLayer r:embed="rId14">
                    <a14:imgEffect>
                      <a14:saturation sat="0"/>
                    </a14:imgEffect>
                    <a14:imgEffect>
                      <a14:brightnessContrast contrast="40000"/>
                    </a14:imgEffect>
                  </a14:imgLayer>
                </a14:imgProps>
              </a:ex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609441" y="274638"/>
            <a:ext cx="10969943"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441" y="1600201"/>
            <a:ext cx="10969943"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F2EA7A-4582-4EBE-B56E-0A2BB79E190A}" type="datetimeFigureOut">
              <a:rPr lang="en-US" smtClean="0"/>
              <a:pPr/>
              <a:t>8/4/2018</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200">
                <a:solidFill>
                  <a:srgbClr val="FFC000"/>
                </a:solidFill>
              </a:defRPr>
            </a:lvl1pPr>
          </a:lstStyle>
          <a:p>
            <a:fld id="{A67AFE19-8960-4999-8BB5-FA14F1DD873F}" type="slidenum">
              <a:rPr lang="en-US" smtClean="0"/>
              <a:pPr/>
              <a:t>‹#›</a:t>
            </a:fld>
            <a:endParaRPr lang="en-US" dirty="0"/>
          </a:p>
        </p:txBody>
      </p:sp>
    </p:spTree>
    <p:extLst>
      <p:ext uri="{BB962C8B-B14F-4D97-AF65-F5344CB8AC3E}">
        <p14:creationId xmlns:p14="http://schemas.microsoft.com/office/powerpoint/2010/main" xmlns="" val="21602909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000" kern="1200">
          <a:solidFill>
            <a:schemeClr val="tx1"/>
          </a:solidFill>
          <a:latin typeface="Arial Black" panose="020B0A04020102020204"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Arial Black" panose="020B0A04020102020204" pitchFamily="34" charset="0"/>
              </a:rPr>
              <a:t>Polymorphism</a:t>
            </a:r>
            <a:endParaRPr lang="en-US" dirty="0">
              <a:latin typeface="Arial Black" panose="020B0A04020102020204" pitchFamily="34" charset="0"/>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xmlns="" val="2577166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Early Binding &amp; Late Binding</a:t>
            </a:r>
            <a:endParaRPr lang="en-US" dirty="0"/>
          </a:p>
        </p:txBody>
      </p:sp>
      <p:graphicFrame>
        <p:nvGraphicFramePr>
          <p:cNvPr id="6" name="Table 5"/>
          <p:cNvGraphicFramePr>
            <a:graphicFrameLocks noGrp="1"/>
          </p:cNvGraphicFramePr>
          <p:nvPr/>
        </p:nvGraphicFramePr>
        <p:xfrm>
          <a:off x="989012" y="1828800"/>
          <a:ext cx="10515600" cy="4084320"/>
        </p:xfrm>
        <a:graphic>
          <a:graphicData uri="http://schemas.openxmlformats.org/drawingml/2006/table">
            <a:tbl>
              <a:tblPr firstRow="1" bandRow="1">
                <a:tableStyleId>{93296810-A885-4BE3-A3E7-6D5BEEA58F35}</a:tableStyleId>
              </a:tblPr>
              <a:tblGrid>
                <a:gridCol w="3505200"/>
                <a:gridCol w="3505200"/>
                <a:gridCol w="3505200"/>
              </a:tblGrid>
              <a:tr h="370840">
                <a:tc>
                  <a:txBody>
                    <a:bodyPr/>
                    <a:lstStyle/>
                    <a:p>
                      <a:pPr algn="ctr" fontAlgn="ctr"/>
                      <a:r>
                        <a:rPr lang="en-US" cap="all" dirty="0"/>
                        <a:t>BASIS FOR COMPARISON</a:t>
                      </a:r>
                      <a:endParaRPr lang="en-US" b="1" cap="all" dirty="0"/>
                    </a:p>
                  </a:txBody>
                  <a:tcPr marL="76200" marR="76200" marT="76200" marB="76200" anchor="ctr"/>
                </a:tc>
                <a:tc>
                  <a:txBody>
                    <a:bodyPr/>
                    <a:lstStyle/>
                    <a:p>
                      <a:pPr algn="ctr" fontAlgn="ctr"/>
                      <a:r>
                        <a:rPr lang="en-US" cap="all"/>
                        <a:t>STATIC BINDING</a:t>
                      </a:r>
                      <a:endParaRPr lang="en-US" b="1" cap="all"/>
                    </a:p>
                  </a:txBody>
                  <a:tcPr marL="76200" marR="76200" marT="76200" marB="76200" anchor="ctr"/>
                </a:tc>
                <a:tc>
                  <a:txBody>
                    <a:bodyPr/>
                    <a:lstStyle/>
                    <a:p>
                      <a:pPr algn="ctr" fontAlgn="ctr"/>
                      <a:r>
                        <a:rPr lang="en-US" cap="all" dirty="0"/>
                        <a:t>DYNAMIC BINDING</a:t>
                      </a:r>
                      <a:endParaRPr lang="en-US" b="1" cap="all" dirty="0"/>
                    </a:p>
                  </a:txBody>
                  <a:tcPr marL="76200" marR="76200" marT="76200" marB="76200" anchor="ctr"/>
                </a:tc>
              </a:tr>
              <a:tr h="370840">
                <a:tc>
                  <a:txBody>
                    <a:bodyPr/>
                    <a:lstStyle/>
                    <a:p>
                      <a:pPr algn="l" fontAlgn="t"/>
                      <a:r>
                        <a:rPr lang="en-US" dirty="0"/>
                        <a:t>Event Occurrence</a:t>
                      </a:r>
                    </a:p>
                  </a:txBody>
                  <a:tcPr marL="76200" marR="76200" marT="76200" marB="76200"/>
                </a:tc>
                <a:tc>
                  <a:txBody>
                    <a:bodyPr/>
                    <a:lstStyle/>
                    <a:p>
                      <a:pPr algn="l" fontAlgn="t"/>
                      <a:r>
                        <a:rPr lang="en-US"/>
                        <a:t>Events occur at compile time are "Static Binding".</a:t>
                      </a:r>
                      <a:br>
                        <a:rPr lang="en-US"/>
                      </a:br>
                      <a:endParaRPr lang="en-US"/>
                    </a:p>
                  </a:txBody>
                  <a:tcPr marL="76200" marR="76200" marT="76200" marB="76200"/>
                </a:tc>
                <a:tc>
                  <a:txBody>
                    <a:bodyPr/>
                    <a:lstStyle/>
                    <a:p>
                      <a:pPr algn="l" fontAlgn="t"/>
                      <a:r>
                        <a:rPr lang="en-US"/>
                        <a:t>Events occur at run time are "Dynamic Binding".</a:t>
                      </a:r>
                    </a:p>
                  </a:txBody>
                  <a:tcPr marL="76200" marR="76200" marT="76200" marB="76200"/>
                </a:tc>
              </a:tr>
              <a:tr h="370840">
                <a:tc>
                  <a:txBody>
                    <a:bodyPr/>
                    <a:lstStyle/>
                    <a:p>
                      <a:pPr algn="l" fontAlgn="t"/>
                      <a:r>
                        <a:rPr lang="en-US"/>
                        <a:t>Information</a:t>
                      </a:r>
                    </a:p>
                  </a:txBody>
                  <a:tcPr marL="76200" marR="76200" marT="76200" marB="76200"/>
                </a:tc>
                <a:tc>
                  <a:txBody>
                    <a:bodyPr/>
                    <a:lstStyle/>
                    <a:p>
                      <a:pPr algn="l" fontAlgn="t"/>
                      <a:r>
                        <a:rPr lang="en-US" dirty="0"/>
                        <a:t>All information needed to call a function is known at compile time.</a:t>
                      </a:r>
                    </a:p>
                  </a:txBody>
                  <a:tcPr marL="76200" marR="76200" marT="76200" marB="76200"/>
                </a:tc>
                <a:tc>
                  <a:txBody>
                    <a:bodyPr/>
                    <a:lstStyle/>
                    <a:p>
                      <a:pPr algn="l" fontAlgn="t"/>
                      <a:r>
                        <a:rPr lang="en-US"/>
                        <a:t>All information need to call a function come to know at run time.</a:t>
                      </a:r>
                    </a:p>
                  </a:txBody>
                  <a:tcPr marL="76200" marR="76200" marT="76200" marB="76200"/>
                </a:tc>
              </a:tr>
              <a:tr h="370840">
                <a:tc>
                  <a:txBody>
                    <a:bodyPr/>
                    <a:lstStyle/>
                    <a:p>
                      <a:pPr algn="l" fontAlgn="t"/>
                      <a:r>
                        <a:rPr lang="en-US"/>
                        <a:t>Advantage</a:t>
                      </a:r>
                    </a:p>
                  </a:txBody>
                  <a:tcPr marL="76200" marR="76200" marT="76200" marB="76200"/>
                </a:tc>
                <a:tc>
                  <a:txBody>
                    <a:bodyPr/>
                    <a:lstStyle/>
                    <a:p>
                      <a:pPr algn="l" fontAlgn="t"/>
                      <a:r>
                        <a:rPr lang="en-US"/>
                        <a:t>Efficiency.</a:t>
                      </a:r>
                    </a:p>
                  </a:txBody>
                  <a:tcPr marL="76200" marR="76200" marT="76200" marB="76200"/>
                </a:tc>
                <a:tc>
                  <a:txBody>
                    <a:bodyPr/>
                    <a:lstStyle/>
                    <a:p>
                      <a:pPr algn="l" fontAlgn="t"/>
                      <a:r>
                        <a:rPr lang="en-US"/>
                        <a:t>Flexibility.</a:t>
                      </a:r>
                    </a:p>
                  </a:txBody>
                  <a:tcPr marL="76200" marR="76200" marT="76200" marB="76200"/>
                </a:tc>
              </a:tr>
              <a:tr h="370840">
                <a:tc>
                  <a:txBody>
                    <a:bodyPr/>
                    <a:lstStyle/>
                    <a:p>
                      <a:pPr algn="l" fontAlgn="t"/>
                      <a:r>
                        <a:rPr lang="en-US"/>
                        <a:t>Time</a:t>
                      </a:r>
                    </a:p>
                  </a:txBody>
                  <a:tcPr marL="76200" marR="76200" marT="76200" marB="76200"/>
                </a:tc>
                <a:tc>
                  <a:txBody>
                    <a:bodyPr/>
                    <a:lstStyle/>
                    <a:p>
                      <a:pPr algn="l" fontAlgn="t"/>
                      <a:r>
                        <a:rPr lang="en-US"/>
                        <a:t>Fast execution.</a:t>
                      </a:r>
                    </a:p>
                  </a:txBody>
                  <a:tcPr marL="76200" marR="76200" marT="76200" marB="76200"/>
                </a:tc>
                <a:tc>
                  <a:txBody>
                    <a:bodyPr/>
                    <a:lstStyle/>
                    <a:p>
                      <a:pPr algn="l" fontAlgn="t"/>
                      <a:r>
                        <a:rPr lang="en-US"/>
                        <a:t>Slow execution.</a:t>
                      </a:r>
                    </a:p>
                  </a:txBody>
                  <a:tcPr marL="76200" marR="76200" marT="76200" marB="76200"/>
                </a:tc>
              </a:tr>
              <a:tr h="370840">
                <a:tc>
                  <a:txBody>
                    <a:bodyPr/>
                    <a:lstStyle/>
                    <a:p>
                      <a:pPr algn="l" fontAlgn="t"/>
                      <a:r>
                        <a:rPr lang="en-US"/>
                        <a:t>Alternate name</a:t>
                      </a:r>
                    </a:p>
                  </a:txBody>
                  <a:tcPr marL="76200" marR="76200" marT="76200" marB="76200"/>
                </a:tc>
                <a:tc>
                  <a:txBody>
                    <a:bodyPr/>
                    <a:lstStyle/>
                    <a:p>
                      <a:pPr algn="l" fontAlgn="t"/>
                      <a:r>
                        <a:rPr lang="en-US"/>
                        <a:t>Early Binding.</a:t>
                      </a:r>
                    </a:p>
                  </a:txBody>
                  <a:tcPr marL="76200" marR="76200" marT="76200" marB="76200"/>
                </a:tc>
                <a:tc>
                  <a:txBody>
                    <a:bodyPr/>
                    <a:lstStyle/>
                    <a:p>
                      <a:pPr algn="l" fontAlgn="t"/>
                      <a:r>
                        <a:rPr lang="en-US"/>
                        <a:t>Late Binding.</a:t>
                      </a:r>
                    </a:p>
                  </a:txBody>
                  <a:tcPr marL="76200" marR="76200" marT="76200" marB="76200"/>
                </a:tc>
              </a:tr>
              <a:tr h="370840">
                <a:tc>
                  <a:txBody>
                    <a:bodyPr/>
                    <a:lstStyle/>
                    <a:p>
                      <a:pPr algn="l" fontAlgn="t"/>
                      <a:r>
                        <a:rPr lang="en-US"/>
                        <a:t>Example</a:t>
                      </a:r>
                    </a:p>
                  </a:txBody>
                  <a:tcPr marL="76200" marR="76200" marT="76200" marB="76200"/>
                </a:tc>
                <a:tc>
                  <a:txBody>
                    <a:bodyPr/>
                    <a:lstStyle/>
                    <a:p>
                      <a:pPr algn="l" fontAlgn="t"/>
                      <a:r>
                        <a:rPr lang="en-US"/>
                        <a:t>overloaded function call, overloaded operators.</a:t>
                      </a:r>
                    </a:p>
                  </a:txBody>
                  <a:tcPr marL="76200" marR="76200" marT="76200" marB="76200"/>
                </a:tc>
                <a:tc>
                  <a:txBody>
                    <a:bodyPr/>
                    <a:lstStyle/>
                    <a:p>
                      <a:pPr algn="l" fontAlgn="t"/>
                      <a:r>
                        <a:rPr lang="en-US" dirty="0"/>
                        <a:t>Virtual function in C++, overridden methods in java.</a:t>
                      </a:r>
                    </a:p>
                  </a:txBody>
                  <a:tcPr marL="76200" marR="76200" marT="76200" marB="76200"/>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Polymorphism</a:t>
            </a:r>
          </a:p>
        </p:txBody>
      </p:sp>
      <p:sp>
        <p:nvSpPr>
          <p:cNvPr id="7" name="Slide Number Placeholder 5"/>
          <p:cNvSpPr>
            <a:spLocks noGrp="1"/>
          </p:cNvSpPr>
          <p:nvPr>
            <p:ph type="sldNum" sz="quarter" idx="12"/>
          </p:nvPr>
        </p:nvSpPr>
        <p:spPr/>
        <p:txBody>
          <a:bodyPr/>
          <a:lstStyle/>
          <a:p>
            <a:fld id="{92B1C37B-6558-4FA8-B5FA-E11A61593C6A}" type="slidenum">
              <a:rPr lang="en-US"/>
              <a:pPr/>
              <a:t>11</a:t>
            </a:fld>
            <a:endParaRPr lang="en-US"/>
          </a:p>
        </p:txBody>
      </p:sp>
      <p:sp>
        <p:nvSpPr>
          <p:cNvPr id="390146" name="Rectangle 2"/>
          <p:cNvSpPr>
            <a:spLocks noGrp="1" noChangeArrowheads="1"/>
          </p:cNvSpPr>
          <p:nvPr>
            <p:ph type="title"/>
          </p:nvPr>
        </p:nvSpPr>
        <p:spPr/>
        <p:txBody>
          <a:bodyPr/>
          <a:lstStyle/>
          <a:p>
            <a:r>
              <a:rPr lang="en-US" dirty="0" smtClean="0"/>
              <a:t>Virtual </a:t>
            </a:r>
            <a:r>
              <a:rPr lang="en-US" dirty="0"/>
              <a:t>Functions</a:t>
            </a:r>
          </a:p>
        </p:txBody>
      </p:sp>
      <p:sp>
        <p:nvSpPr>
          <p:cNvPr id="390147" name="Rectangle 3"/>
          <p:cNvSpPr>
            <a:spLocks noGrp="1" noChangeArrowheads="1"/>
          </p:cNvSpPr>
          <p:nvPr>
            <p:ph type="body" idx="1"/>
          </p:nvPr>
        </p:nvSpPr>
        <p:spPr/>
        <p:txBody>
          <a:bodyPr>
            <a:normAutofit lnSpcReduction="10000"/>
          </a:bodyPr>
          <a:lstStyle/>
          <a:p>
            <a:r>
              <a:rPr lang="en-US" b="1" dirty="0" smtClean="0"/>
              <a:t>Virtual Function</a:t>
            </a:r>
            <a:r>
              <a:rPr lang="en-US" dirty="0" smtClean="0"/>
              <a:t> is a member function of the base class which is overridden in the derived class. </a:t>
            </a:r>
          </a:p>
          <a:p>
            <a:r>
              <a:rPr lang="en-US" dirty="0" smtClean="0"/>
              <a:t>Compiler performs </a:t>
            </a:r>
            <a:r>
              <a:rPr lang="en-US" b="1" dirty="0" smtClean="0"/>
              <a:t>late binding</a:t>
            </a:r>
            <a:r>
              <a:rPr lang="en-US" dirty="0" smtClean="0"/>
              <a:t> on this function.</a:t>
            </a:r>
          </a:p>
          <a:p>
            <a:r>
              <a:rPr lang="en-US" dirty="0" smtClean="0"/>
              <a:t>To make a function virtual, we write the keyword </a:t>
            </a:r>
            <a:r>
              <a:rPr lang="en-US" b="1" dirty="0" smtClean="0"/>
              <a:t>virtual</a:t>
            </a:r>
            <a:r>
              <a:rPr lang="en-US" dirty="0" smtClean="0"/>
              <a:t> before the function definition.</a:t>
            </a:r>
          </a:p>
          <a:p>
            <a:r>
              <a:rPr lang="en-US" dirty="0" smtClean="0"/>
              <a:t>A virtual member function in a base class automatically becomes virtual in all of its derived classes.</a:t>
            </a:r>
          </a:p>
          <a:p>
            <a:r>
              <a:rPr lang="en-US" dirty="0" smtClean="0"/>
              <a:t>A class that declares or inherits a virtual function is called a </a:t>
            </a:r>
            <a:r>
              <a:rPr lang="en-US" i="1" dirty="0" smtClean="0"/>
              <a:t>polymorphic class</a:t>
            </a:r>
            <a:r>
              <a:rPr lang="en-US" dirty="0" smtClean="0"/>
              <a:t>.</a:t>
            </a:r>
          </a:p>
          <a:p>
            <a:endParaRPr 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dirty="0"/>
              <a:t>Polymorphism</a:t>
            </a:r>
          </a:p>
        </p:txBody>
      </p:sp>
      <p:sp>
        <p:nvSpPr>
          <p:cNvPr id="7" name="Slide Number Placeholder 6"/>
          <p:cNvSpPr>
            <a:spLocks noGrp="1"/>
          </p:cNvSpPr>
          <p:nvPr>
            <p:ph type="sldNum" sz="quarter" idx="12"/>
          </p:nvPr>
        </p:nvSpPr>
        <p:spPr/>
        <p:txBody>
          <a:bodyPr/>
          <a:lstStyle/>
          <a:p>
            <a:fld id="{EACEC697-ADDD-48AF-BA90-5EC7D2918770}" type="slidenum">
              <a:rPr lang="en-US"/>
              <a:pPr/>
              <a:t>12</a:t>
            </a:fld>
            <a:endParaRPr lang="en-US" dirty="0"/>
          </a:p>
        </p:txBody>
      </p:sp>
      <p:sp>
        <p:nvSpPr>
          <p:cNvPr id="366594" name="Rectangle 2"/>
          <p:cNvSpPr>
            <a:spLocks noGrp="1" noChangeArrowheads="1"/>
          </p:cNvSpPr>
          <p:nvPr>
            <p:ph type="title"/>
          </p:nvPr>
        </p:nvSpPr>
        <p:spPr/>
        <p:txBody>
          <a:bodyPr/>
          <a:lstStyle/>
          <a:p>
            <a:r>
              <a:rPr lang="en-US" sz="3200" dirty="0" smtClean="0"/>
              <a:t>Virtual Function Example</a:t>
            </a:r>
            <a:endParaRPr lang="en-US" sz="3200" dirty="0"/>
          </a:p>
        </p:txBody>
      </p:sp>
      <p:sp>
        <p:nvSpPr>
          <p:cNvPr id="366595" name="Rectangle 3"/>
          <p:cNvSpPr>
            <a:spLocks noGrp="1" noChangeArrowheads="1"/>
          </p:cNvSpPr>
          <p:nvPr>
            <p:ph type="body" sz="half" idx="1"/>
          </p:nvPr>
        </p:nvSpPr>
        <p:spPr>
          <a:xfrm>
            <a:off x="415988" y="1600201"/>
            <a:ext cx="5449824" cy="4724399"/>
          </a:xfrm>
          <a:solidFill>
            <a:schemeClr val="bg1">
              <a:lumMod val="75000"/>
            </a:schemeClr>
          </a:solidFill>
        </p:spPr>
        <p:txBody>
          <a:bodyPr vert="horz" lIns="91440" tIns="45720" rIns="91440" bIns="45720" rtlCol="0">
            <a:noAutofit/>
          </a:bodyPr>
          <a:lstStyle/>
          <a:p>
            <a:pPr>
              <a:buNone/>
            </a:pPr>
            <a:r>
              <a:rPr lang="en-US" sz="2000" dirty="0" smtClean="0"/>
              <a:t>class Animals { </a:t>
            </a:r>
          </a:p>
          <a:p>
            <a:pPr>
              <a:buNone/>
            </a:pPr>
            <a:r>
              <a:rPr lang="en-US" sz="2000" dirty="0" smtClean="0"/>
              <a:t>	public: virtual void sound() { </a:t>
            </a:r>
          </a:p>
          <a:p>
            <a:pPr>
              <a:buNone/>
            </a:pPr>
            <a:r>
              <a:rPr lang="en-US" sz="2000" dirty="0" smtClean="0"/>
              <a:t>		</a:t>
            </a:r>
            <a:r>
              <a:rPr lang="en-US" sz="2000" dirty="0" err="1" smtClean="0"/>
              <a:t>cout</a:t>
            </a:r>
            <a:r>
              <a:rPr lang="en-US" sz="2000" dirty="0" smtClean="0"/>
              <a:t> &lt;&lt; "This is parent class" &lt;&lt; </a:t>
            </a:r>
            <a:r>
              <a:rPr lang="en-US" sz="2000" dirty="0" err="1" smtClean="0"/>
              <a:t>endl</a:t>
            </a:r>
            <a:r>
              <a:rPr lang="en-US" sz="2000" dirty="0" smtClean="0"/>
              <a:t>;</a:t>
            </a:r>
          </a:p>
          <a:p>
            <a:pPr>
              <a:buNone/>
            </a:pPr>
            <a:r>
              <a:rPr lang="en-US" sz="2000" dirty="0" smtClean="0"/>
              <a:t>	}</a:t>
            </a:r>
          </a:p>
          <a:p>
            <a:pPr>
              <a:buNone/>
            </a:pPr>
            <a:r>
              <a:rPr lang="en-US" sz="2000" dirty="0" smtClean="0"/>
              <a:t>}; </a:t>
            </a:r>
          </a:p>
          <a:p>
            <a:pPr>
              <a:buNone/>
            </a:pPr>
            <a:endParaRPr lang="en-US" sz="2000" dirty="0" smtClean="0"/>
          </a:p>
          <a:p>
            <a:pPr>
              <a:buNone/>
            </a:pPr>
            <a:r>
              <a:rPr lang="en-US" sz="2000" dirty="0" smtClean="0"/>
              <a:t>class Dogs : public Animals { </a:t>
            </a:r>
          </a:p>
          <a:p>
            <a:pPr>
              <a:buNone/>
            </a:pPr>
            <a:r>
              <a:rPr lang="en-US" sz="2000" dirty="0" smtClean="0"/>
              <a:t>	private: virtual void sound() { </a:t>
            </a:r>
          </a:p>
          <a:p>
            <a:pPr>
              <a:buNone/>
            </a:pPr>
            <a:r>
              <a:rPr lang="en-US" sz="2000" dirty="0" smtClean="0"/>
              <a:t>		</a:t>
            </a:r>
            <a:r>
              <a:rPr lang="en-US" sz="2000" dirty="0" err="1" smtClean="0"/>
              <a:t>cout</a:t>
            </a:r>
            <a:r>
              <a:rPr lang="en-US" sz="2000" dirty="0" smtClean="0"/>
              <a:t> &lt;&lt; "Dogs bark" &lt;&lt; </a:t>
            </a:r>
            <a:r>
              <a:rPr lang="en-US" sz="2000" dirty="0" err="1" smtClean="0"/>
              <a:t>endl</a:t>
            </a:r>
            <a:r>
              <a:rPr lang="en-US" sz="2000" dirty="0" smtClean="0"/>
              <a:t>; </a:t>
            </a:r>
          </a:p>
          <a:p>
            <a:pPr>
              <a:buNone/>
            </a:pPr>
            <a:r>
              <a:rPr lang="en-US" sz="2000" dirty="0" smtClean="0"/>
              <a:t>	}</a:t>
            </a:r>
          </a:p>
          <a:p>
            <a:pPr>
              <a:buNone/>
            </a:pPr>
            <a:r>
              <a:rPr lang="en-US" sz="2000" dirty="0" smtClean="0"/>
              <a:t>};</a:t>
            </a:r>
          </a:p>
        </p:txBody>
      </p:sp>
      <p:sp>
        <p:nvSpPr>
          <p:cNvPr id="8" name="Rectangle 7"/>
          <p:cNvSpPr/>
          <p:nvPr/>
        </p:nvSpPr>
        <p:spPr>
          <a:xfrm>
            <a:off x="6246812" y="1752600"/>
            <a:ext cx="2667000" cy="2895600"/>
          </a:xfrm>
          <a:prstGeom prst="rect">
            <a:avLst/>
          </a:prstGeom>
          <a:solidFill>
            <a:schemeClr val="bg1">
              <a:lumMod val="75000"/>
            </a:schemeClr>
          </a:solidFill>
        </p:spPr>
        <p:txBody>
          <a:bodyPr vert="horz" lIns="91440" tIns="45720" rIns="91440" bIns="45720" rtlCol="0">
            <a:noAutofit/>
          </a:bodyPr>
          <a:lstStyle/>
          <a:p>
            <a:pPr marL="342900" indent="-342900">
              <a:lnSpc>
                <a:spcPct val="80000"/>
              </a:lnSpc>
              <a:spcBef>
                <a:spcPct val="20000"/>
              </a:spcBef>
            </a:pPr>
            <a:endParaRPr lang="en-US" sz="2000" dirty="0" smtClean="0">
              <a:solidFill>
                <a:schemeClr val="tx1"/>
              </a:solidFill>
            </a:endParaRPr>
          </a:p>
          <a:p>
            <a:pPr marL="342900" indent="-342900">
              <a:lnSpc>
                <a:spcPct val="80000"/>
              </a:lnSpc>
              <a:spcBef>
                <a:spcPct val="20000"/>
              </a:spcBef>
            </a:pPr>
            <a:endParaRPr lang="en-US" sz="2000" dirty="0" smtClean="0">
              <a:solidFill>
                <a:schemeClr val="tx1"/>
              </a:solidFill>
            </a:endParaRPr>
          </a:p>
          <a:p>
            <a:pPr marL="342900" indent="-342900">
              <a:lnSpc>
                <a:spcPct val="80000"/>
              </a:lnSpc>
              <a:spcBef>
                <a:spcPct val="20000"/>
              </a:spcBef>
            </a:pPr>
            <a:r>
              <a:rPr lang="en-US" sz="2000" dirty="0" smtClean="0">
                <a:solidFill>
                  <a:schemeClr val="tx1"/>
                </a:solidFill>
              </a:rPr>
              <a:t>Animals  *a; </a:t>
            </a:r>
          </a:p>
          <a:p>
            <a:pPr marL="342900" indent="-342900">
              <a:lnSpc>
                <a:spcPct val="80000"/>
              </a:lnSpc>
              <a:spcBef>
                <a:spcPct val="20000"/>
              </a:spcBef>
            </a:pPr>
            <a:r>
              <a:rPr lang="en-US" sz="2000" dirty="0" smtClean="0">
                <a:solidFill>
                  <a:schemeClr val="tx1"/>
                </a:solidFill>
              </a:rPr>
              <a:t>Dogs  d; </a:t>
            </a:r>
          </a:p>
          <a:p>
            <a:pPr marL="342900" indent="-342900">
              <a:lnSpc>
                <a:spcPct val="80000"/>
              </a:lnSpc>
              <a:spcBef>
                <a:spcPct val="20000"/>
              </a:spcBef>
            </a:pPr>
            <a:r>
              <a:rPr lang="en-US" sz="2000" dirty="0" smtClean="0">
                <a:solidFill>
                  <a:schemeClr val="tx1"/>
                </a:solidFill>
              </a:rPr>
              <a:t>a = &amp;d; </a:t>
            </a:r>
          </a:p>
          <a:p>
            <a:pPr marL="342900" indent="-342900">
              <a:lnSpc>
                <a:spcPct val="80000"/>
              </a:lnSpc>
              <a:spcBef>
                <a:spcPct val="20000"/>
              </a:spcBef>
            </a:pPr>
            <a:r>
              <a:rPr lang="en-US" sz="2000" dirty="0" smtClean="0">
                <a:solidFill>
                  <a:schemeClr val="tx1"/>
                </a:solidFill>
              </a:rPr>
              <a:t>a -&gt; sound();  // late binding</a:t>
            </a:r>
            <a:endParaRPr lang="en-US" sz="2000" dirty="0">
              <a:solidFill>
                <a:schemeClr val="tx1"/>
              </a:solidFill>
            </a:endParaRPr>
          </a:p>
        </p:txBody>
      </p:sp>
      <p:sp>
        <p:nvSpPr>
          <p:cNvPr id="10" name="Rectangle 9"/>
          <p:cNvSpPr/>
          <p:nvPr/>
        </p:nvSpPr>
        <p:spPr>
          <a:xfrm>
            <a:off x="9066212" y="1752600"/>
            <a:ext cx="2895600" cy="2895600"/>
          </a:xfrm>
          <a:prstGeom prst="rect">
            <a:avLst/>
          </a:prstGeom>
          <a:solidFill>
            <a:schemeClr val="bg1">
              <a:lumMod val="75000"/>
            </a:schemeClr>
          </a:solidFill>
        </p:spPr>
        <p:txBody>
          <a:bodyPr vert="horz" lIns="91440" tIns="45720" rIns="91440" bIns="45720" rtlCol="0">
            <a:noAutofit/>
          </a:bodyPr>
          <a:lstStyle/>
          <a:p>
            <a:pPr marL="342900" indent="-342900">
              <a:lnSpc>
                <a:spcPct val="80000"/>
              </a:lnSpc>
              <a:spcBef>
                <a:spcPct val="20000"/>
              </a:spcBef>
            </a:pPr>
            <a:endParaRPr lang="en-US" sz="2000" dirty="0" smtClean="0">
              <a:solidFill>
                <a:schemeClr val="tx1"/>
              </a:solidFill>
            </a:endParaRPr>
          </a:p>
          <a:p>
            <a:pPr marL="342900" indent="-342900">
              <a:lnSpc>
                <a:spcPct val="80000"/>
              </a:lnSpc>
              <a:spcBef>
                <a:spcPct val="20000"/>
              </a:spcBef>
            </a:pPr>
            <a:r>
              <a:rPr lang="en-US" sz="2000" dirty="0" smtClean="0">
                <a:solidFill>
                  <a:schemeClr val="tx1"/>
                </a:solidFill>
              </a:rPr>
              <a:t>Output</a:t>
            </a:r>
          </a:p>
          <a:p>
            <a:pPr marL="342900" indent="-342900">
              <a:lnSpc>
                <a:spcPct val="80000"/>
              </a:lnSpc>
              <a:spcBef>
                <a:spcPct val="20000"/>
              </a:spcBef>
            </a:pPr>
            <a:endParaRPr lang="en-US" sz="2000" dirty="0" smtClean="0">
              <a:solidFill>
                <a:schemeClr val="tx1"/>
              </a:solidFill>
            </a:endParaRPr>
          </a:p>
          <a:p>
            <a:pPr marL="342900" indent="-342900">
              <a:lnSpc>
                <a:spcPct val="80000"/>
              </a:lnSpc>
              <a:spcBef>
                <a:spcPct val="20000"/>
              </a:spcBef>
            </a:pPr>
            <a:endParaRPr lang="en-US" sz="2000" dirty="0" smtClean="0">
              <a:solidFill>
                <a:schemeClr val="tx1"/>
              </a:solidFill>
            </a:endParaRPr>
          </a:p>
          <a:p>
            <a:pPr marL="342900" indent="-342900">
              <a:lnSpc>
                <a:spcPct val="80000"/>
              </a:lnSpc>
              <a:spcBef>
                <a:spcPct val="20000"/>
              </a:spcBef>
            </a:pPr>
            <a:r>
              <a:rPr lang="en-US" sz="2000" dirty="0" smtClean="0">
                <a:solidFill>
                  <a:schemeClr val="tx1"/>
                </a:solidFill>
              </a:rPr>
              <a:t>Dogs bark</a:t>
            </a:r>
          </a:p>
        </p:txBody>
      </p:sp>
      <p:sp>
        <p:nvSpPr>
          <p:cNvPr id="12" name="Rectangle 3"/>
          <p:cNvSpPr txBox="1">
            <a:spLocks noChangeArrowheads="1"/>
          </p:cNvSpPr>
          <p:nvPr/>
        </p:nvSpPr>
        <p:spPr>
          <a:xfrm>
            <a:off x="6323012" y="5486400"/>
            <a:ext cx="5562600" cy="838200"/>
          </a:xfrm>
          <a:prstGeom prst="rect">
            <a:avLst/>
          </a:prstGeom>
          <a:solidFill>
            <a:schemeClr val="accent6">
              <a:lumMod val="40000"/>
              <a:lumOff val="60000"/>
            </a:schemeClr>
          </a:solidFill>
        </p:spPr>
        <p:txBody>
          <a:bodyPr vert="horz" lIns="91440" tIns="45720" rIns="91440" bIns="45720" rtlCol="0">
            <a:normAutofit fontScale="85000" lnSpcReduction="20000"/>
          </a:bodyPr>
          <a:lstStyle/>
          <a:p>
            <a:r>
              <a:rPr lang="en-US" sz="2400" dirty="0" smtClean="0"/>
              <a:t>We can also call private function of derived class from a base class pointer by declaring that function in the base class as virtual.</a:t>
            </a:r>
          </a:p>
          <a:p>
            <a:pPr marL="1143000" marR="0" lvl="2" indent="-228600" algn="l" defTabSz="914400" rtl="0" eaLnBrk="1" fontAlgn="auto" latinLnBrk="0" hangingPunct="1">
              <a:lnSpc>
                <a:spcPct val="90000"/>
              </a:lnSpc>
              <a:spcBef>
                <a:spcPct val="2000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Tx/>
              <a:buSzTx/>
              <a:buFont typeface="Arial" panose="020B0604020202020204" pitchFamily="34" charset="0"/>
              <a:buNone/>
              <a:tabLst/>
              <a:defRPr/>
            </a:pPr>
            <a:endParaRPr kumimoji="0" lang="en-US" sz="2000" b="1" i="0" u="none" strike="noStrike" kern="1200" cap="none" spc="0" normalizeH="0" baseline="0" noProof="0" dirty="0" smtClean="0">
              <a:ln>
                <a:noFill/>
              </a:ln>
              <a:solidFill>
                <a:srgbClr val="333399"/>
              </a:solidFill>
              <a:effectLst/>
              <a:uLnTx/>
              <a:uFillTx/>
              <a:latin typeface="Courier New" pitchFamily="49" charset="0"/>
              <a:ea typeface="+mn-ea"/>
              <a:cs typeface="+mn-cs"/>
            </a:endParaRPr>
          </a:p>
        </p:txBody>
      </p:sp>
      <p:sp>
        <p:nvSpPr>
          <p:cNvPr id="16" name="Up Arrow 15"/>
          <p:cNvSpPr/>
          <p:nvPr/>
        </p:nvSpPr>
        <p:spPr>
          <a:xfrm>
            <a:off x="6399212" y="3352800"/>
            <a:ext cx="76200" cy="2057400"/>
          </a:xfrm>
          <a:prstGeom prst="upArrow">
            <a:avLst/>
          </a:prstGeom>
          <a:solidFill>
            <a:srgbClr val="FF99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6595">
                                            <p:bg/>
                                          </p:spTgt>
                                        </p:tgtEl>
                                        <p:attrNameLst>
                                          <p:attrName>style.visibility</p:attrName>
                                        </p:attrNameLst>
                                      </p:cBhvr>
                                      <p:to>
                                        <p:strVal val="visible"/>
                                      </p:to>
                                    </p:set>
                                    <p:animEffect transition="in" filter="fade">
                                      <p:cBhvr>
                                        <p:cTn id="7" dur="1000"/>
                                        <p:tgtEl>
                                          <p:spTgt spid="366595">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bg/>
                                          </p:spTgt>
                                        </p:tgtEl>
                                        <p:attrNameLst>
                                          <p:attrName>style.visibility</p:attrName>
                                        </p:attrNameLst>
                                      </p:cBhvr>
                                      <p:to>
                                        <p:strVal val="visible"/>
                                      </p:to>
                                    </p:set>
                                    <p:animEffect transition="in" filter="fade">
                                      <p:cBhvr>
                                        <p:cTn id="12" dur="1000"/>
                                        <p:tgtEl>
                                          <p:spTgt spid="8">
                                            <p:bg/>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bg/>
                                          </p:spTgt>
                                        </p:tgtEl>
                                        <p:attrNameLst>
                                          <p:attrName>style.visibility</p:attrName>
                                        </p:attrNameLst>
                                      </p:cBhvr>
                                      <p:to>
                                        <p:strVal val="visible"/>
                                      </p:to>
                                    </p:set>
                                    <p:animEffect transition="in" filter="fade">
                                      <p:cBhvr>
                                        <p:cTn id="17" dur="1000"/>
                                        <p:tgtEl>
                                          <p:spTgt spid="10">
                                            <p:bg/>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20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bg/>
                                          </p:spTgt>
                                        </p:tgtEl>
                                        <p:attrNameLst>
                                          <p:attrName>style.visibility</p:attrName>
                                        </p:attrNameLst>
                                      </p:cBhvr>
                                      <p:to>
                                        <p:strVal val="visible"/>
                                      </p:to>
                                    </p:set>
                                    <p:animEffect transition="in" filter="fade">
                                      <p:cBhvr>
                                        <p:cTn id="27" dur="2000"/>
                                        <p:tgtEl>
                                          <p:spTgt spid="12">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5" grpId="0" build="allAtOnce" animBg="1"/>
      <p:bldP spid="8" grpId="0" build="allAtOnce" animBg="1"/>
      <p:bldP spid="10" grpId="0" build="allAtOnce" animBg="1"/>
      <p:bldP spid="12" grpId="0" build="allAtOnce" animBg="1"/>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Pure Virtual Function</a:t>
            </a:r>
            <a:endParaRPr lang="en-US" dirty="0"/>
          </a:p>
        </p:txBody>
      </p:sp>
      <p:sp>
        <p:nvSpPr>
          <p:cNvPr id="3" name="Content Placeholder 2"/>
          <p:cNvSpPr>
            <a:spLocks noGrp="1"/>
          </p:cNvSpPr>
          <p:nvPr>
            <p:ph sz="half" idx="1"/>
          </p:nvPr>
        </p:nvSpPr>
        <p:spPr>
          <a:xfrm>
            <a:off x="111188" y="1600201"/>
            <a:ext cx="11393424" cy="4800599"/>
          </a:xfrm>
        </p:spPr>
        <p:txBody>
          <a:bodyPr>
            <a:normAutofit/>
          </a:bodyPr>
          <a:lstStyle/>
          <a:p>
            <a:r>
              <a:rPr lang="en-US" b="1" dirty="0" smtClean="0"/>
              <a:t>Pure virtual function</a:t>
            </a:r>
            <a:r>
              <a:rPr lang="en-US" dirty="0" smtClean="0"/>
              <a:t> is a virtual function which has no definition.</a:t>
            </a:r>
          </a:p>
          <a:p>
            <a:endParaRPr lang="en-US" dirty="0" smtClean="0"/>
          </a:p>
          <a:p>
            <a:r>
              <a:rPr lang="en-US" dirty="0" smtClean="0"/>
              <a:t>Also called </a:t>
            </a:r>
            <a:r>
              <a:rPr lang="en-US" b="1" dirty="0" smtClean="0"/>
              <a:t>abstract functions</a:t>
            </a:r>
            <a:r>
              <a:rPr lang="en-US" dirty="0" smtClean="0"/>
              <a:t>.</a:t>
            </a:r>
          </a:p>
          <a:p>
            <a:endParaRPr lang="en-US" dirty="0" smtClean="0"/>
          </a:p>
          <a:p>
            <a:r>
              <a:rPr lang="en-US" dirty="0" smtClean="0"/>
              <a:t>To create a pure virtual function, we assign a value </a:t>
            </a:r>
            <a:r>
              <a:rPr lang="en-US" b="1" dirty="0" smtClean="0"/>
              <a:t>0</a:t>
            </a:r>
            <a:r>
              <a:rPr lang="en-US" dirty="0" smtClean="0"/>
              <a:t> to the function.</a:t>
            </a:r>
          </a:p>
          <a:p>
            <a:endParaRPr lang="en-US" dirty="0" smtClean="0"/>
          </a:p>
          <a:p>
            <a:r>
              <a:rPr lang="en-US" b="1" dirty="0" err="1" smtClean="0"/>
              <a:t>Eg</a:t>
            </a:r>
            <a:r>
              <a:rPr lang="en-US" b="1" dirty="0" smtClean="0"/>
              <a:t>: virtual void sound() = 0;</a:t>
            </a:r>
          </a:p>
          <a:p>
            <a:endParaRPr lang="en-US" b="1" dirty="0" smtClean="0"/>
          </a:p>
          <a:p>
            <a:pPr marL="342900" lvl="1" indent="-342900">
              <a:buFont typeface="Arial" panose="020B0604020202020204" pitchFamily="34" charset="0"/>
              <a:buChar char="•"/>
            </a:pPr>
            <a:r>
              <a:rPr lang="en-US" sz="2800" dirty="0" smtClean="0"/>
              <a:t>Tells compiler that there </a:t>
            </a:r>
            <a:r>
              <a:rPr lang="en-US" sz="2800" i="1" dirty="0" smtClean="0"/>
              <a:t>is no</a:t>
            </a:r>
            <a:r>
              <a:rPr lang="en-US" sz="2800" dirty="0" smtClean="0"/>
              <a:t> implementation.</a:t>
            </a:r>
          </a:p>
          <a:p>
            <a:pPr marL="342900" lvl="1" indent="-342900">
              <a:buFont typeface="Arial" panose="020B0604020202020204" pitchFamily="34" charset="0"/>
              <a:buChar char="•"/>
            </a:pPr>
            <a:endParaRPr lang="en-US" sz="2800" dirty="0" smtClean="0"/>
          </a:p>
          <a:p>
            <a:pPr marL="342900" lvl="1" indent="-342900">
              <a:buFont typeface="Arial" panose="020B0604020202020204" pitchFamily="34" charset="0"/>
              <a:buChar char="•"/>
            </a:pPr>
            <a:endParaRPr lang="en-US" sz="2800" dirty="0" smtClean="0"/>
          </a:p>
          <a:p>
            <a:pPr marL="342900" lvl="1" indent="-342900">
              <a:buFont typeface="Arial" panose="020B0604020202020204" pitchFamily="34" charset="0"/>
              <a:buChar char="•"/>
            </a:pPr>
            <a:endParaRPr lang="en-US" sz="2800" dirty="0" smtClean="0"/>
          </a:p>
          <a:p>
            <a:endParaRPr lang="en-US" b="1" dirty="0" smtClean="0"/>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3"/>
          <p:cNvSpPr>
            <a:spLocks noGrp="1"/>
          </p:cNvSpPr>
          <p:nvPr>
            <p:ph type="ftr" sz="quarter" idx="10"/>
          </p:nvPr>
        </p:nvSpPr>
        <p:spPr/>
        <p:txBody>
          <a:bodyPr/>
          <a:lstStyle/>
          <a:p>
            <a:r>
              <a:rPr lang="en-US"/>
              <a:t>Polymorphism</a:t>
            </a:r>
          </a:p>
        </p:txBody>
      </p:sp>
      <p:sp>
        <p:nvSpPr>
          <p:cNvPr id="11" name="Slide Number Placeholder 5"/>
          <p:cNvSpPr>
            <a:spLocks noGrp="1"/>
          </p:cNvSpPr>
          <p:nvPr>
            <p:ph type="sldNum" sz="quarter" idx="12"/>
          </p:nvPr>
        </p:nvSpPr>
        <p:spPr/>
        <p:txBody>
          <a:bodyPr/>
          <a:lstStyle/>
          <a:p>
            <a:fld id="{E004235B-F406-41D9-B234-2D6024D6C41D}" type="slidenum">
              <a:rPr lang="en-US"/>
              <a:pPr/>
              <a:t>14</a:t>
            </a:fld>
            <a:endParaRPr lang="en-US"/>
          </a:p>
        </p:txBody>
      </p:sp>
      <p:sp>
        <p:nvSpPr>
          <p:cNvPr id="409609" name="Rectangle 9"/>
          <p:cNvSpPr>
            <a:spLocks noGrp="1" noChangeArrowheads="1"/>
          </p:cNvSpPr>
          <p:nvPr>
            <p:ph type="title"/>
          </p:nvPr>
        </p:nvSpPr>
        <p:spPr/>
        <p:txBody>
          <a:bodyPr/>
          <a:lstStyle/>
          <a:p>
            <a:r>
              <a:rPr lang="en-US" dirty="0"/>
              <a:t>Abstract </a:t>
            </a:r>
            <a:r>
              <a:rPr lang="en-US" dirty="0" smtClean="0"/>
              <a:t>Class</a:t>
            </a:r>
            <a:endParaRPr lang="en-US" dirty="0"/>
          </a:p>
        </p:txBody>
      </p:sp>
      <p:sp>
        <p:nvSpPr>
          <p:cNvPr id="409610" name="Rectangle 10"/>
          <p:cNvSpPr>
            <a:spLocks noGrp="1" noChangeArrowheads="1"/>
          </p:cNvSpPr>
          <p:nvPr>
            <p:ph type="body" idx="1"/>
          </p:nvPr>
        </p:nvSpPr>
        <p:spPr/>
        <p:txBody>
          <a:bodyPr/>
          <a:lstStyle/>
          <a:p>
            <a:pPr>
              <a:lnSpc>
                <a:spcPct val="90000"/>
              </a:lnSpc>
            </a:pPr>
            <a:r>
              <a:rPr lang="en-US" sz="2000" dirty="0" smtClean="0"/>
              <a:t>Abstract class is also known as </a:t>
            </a:r>
            <a:r>
              <a:rPr lang="en-US" sz="2000" b="1" dirty="0" smtClean="0"/>
              <a:t>abstract base class</a:t>
            </a:r>
            <a:r>
              <a:rPr lang="en-US" sz="2000" dirty="0" smtClean="0"/>
              <a:t>.</a:t>
            </a:r>
          </a:p>
          <a:p>
            <a:pPr>
              <a:lnSpc>
                <a:spcPct val="90000"/>
              </a:lnSpc>
            </a:pPr>
            <a:r>
              <a:rPr lang="en-US" sz="2000" dirty="0" smtClean="0"/>
              <a:t>An </a:t>
            </a:r>
            <a:r>
              <a:rPr lang="en-US" sz="2000" b="1" dirty="0" smtClean="0"/>
              <a:t>abstract class</a:t>
            </a:r>
            <a:r>
              <a:rPr lang="en-US" sz="2000" dirty="0" smtClean="0"/>
              <a:t> is a class whose instances (objects) can't be made.</a:t>
            </a:r>
          </a:p>
          <a:p>
            <a:pPr>
              <a:lnSpc>
                <a:spcPct val="90000"/>
              </a:lnSpc>
            </a:pPr>
            <a:r>
              <a:rPr lang="en-US" sz="2000" dirty="0" smtClean="0"/>
              <a:t>Objects of subclass can be made if they are not abstract.</a:t>
            </a:r>
          </a:p>
          <a:p>
            <a:pPr>
              <a:lnSpc>
                <a:spcPct val="90000"/>
              </a:lnSpc>
            </a:pPr>
            <a:r>
              <a:rPr lang="en-US" sz="2000" b="1" dirty="0" smtClean="0"/>
              <a:t>An abstract class has at least one abstract function (pure virtual function).</a:t>
            </a:r>
          </a:p>
          <a:p>
            <a:pPr marL="342900" lvl="1" indent="-342900">
              <a:lnSpc>
                <a:spcPct val="90000"/>
              </a:lnSpc>
              <a:buFont typeface="Arial" panose="020B0604020202020204" pitchFamily="34" charset="0"/>
              <a:buChar char="•"/>
            </a:pPr>
            <a:r>
              <a:rPr lang="en-US" sz="2000" dirty="0" smtClean="0"/>
              <a:t>Abstract class can have normal functions and variables along with a pure virtual function.</a:t>
            </a:r>
          </a:p>
          <a:p>
            <a:pPr>
              <a:lnSpc>
                <a:spcPct val="90000"/>
              </a:lnSpc>
            </a:pPr>
            <a:r>
              <a:rPr lang="en-US" sz="2000" dirty="0" smtClean="0"/>
              <a:t>If even one pure virtual function is not overridden, the derived-class will also be abstract</a:t>
            </a:r>
          </a:p>
          <a:p>
            <a:pPr marL="342900" lvl="1" indent="-342900">
              <a:lnSpc>
                <a:spcPct val="90000"/>
              </a:lnSpc>
              <a:buFont typeface="Arial" panose="020B0604020202020204" pitchFamily="34" charset="0"/>
              <a:buChar char="•"/>
            </a:pPr>
            <a:r>
              <a:rPr lang="en-US" sz="2000" dirty="0" smtClean="0"/>
              <a:t>Compiler will refuse to create any objects of the class</a:t>
            </a:r>
          </a:p>
          <a:p>
            <a:pPr marL="342900" lvl="1" indent="-342900">
              <a:lnSpc>
                <a:spcPct val="90000"/>
              </a:lnSpc>
              <a:buFont typeface="Arial" panose="020B0604020202020204" pitchFamily="34" charset="0"/>
              <a:buChar char="•"/>
            </a:pPr>
            <a:r>
              <a:rPr lang="en-US" sz="2000" dirty="0" smtClean="0"/>
              <a:t>Cannot call a constructor</a:t>
            </a:r>
          </a:p>
          <a:p>
            <a:pPr>
              <a:lnSpc>
                <a:spcPct val="90000"/>
              </a:lnSpc>
            </a:pPr>
            <a:endParaRPr lang="en-US" sz="2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dirty="0"/>
              <a:t>Polymorphism</a:t>
            </a:r>
          </a:p>
        </p:txBody>
      </p:sp>
      <p:sp>
        <p:nvSpPr>
          <p:cNvPr id="7" name="Slide Number Placeholder 6"/>
          <p:cNvSpPr>
            <a:spLocks noGrp="1"/>
          </p:cNvSpPr>
          <p:nvPr>
            <p:ph type="sldNum" sz="quarter" idx="12"/>
          </p:nvPr>
        </p:nvSpPr>
        <p:spPr/>
        <p:txBody>
          <a:bodyPr/>
          <a:lstStyle/>
          <a:p>
            <a:fld id="{EACEC697-ADDD-48AF-BA90-5EC7D2918770}" type="slidenum">
              <a:rPr lang="en-US"/>
              <a:pPr/>
              <a:t>15</a:t>
            </a:fld>
            <a:endParaRPr lang="en-US" dirty="0"/>
          </a:p>
        </p:txBody>
      </p:sp>
      <p:sp>
        <p:nvSpPr>
          <p:cNvPr id="366594" name="Rectangle 2"/>
          <p:cNvSpPr>
            <a:spLocks noGrp="1" noChangeArrowheads="1"/>
          </p:cNvSpPr>
          <p:nvPr>
            <p:ph type="title"/>
          </p:nvPr>
        </p:nvSpPr>
        <p:spPr/>
        <p:txBody>
          <a:bodyPr/>
          <a:lstStyle/>
          <a:p>
            <a:r>
              <a:rPr lang="en-US" sz="3200" dirty="0" smtClean="0"/>
              <a:t>Abstract Class Example</a:t>
            </a:r>
            <a:endParaRPr lang="en-US" sz="3200" dirty="0"/>
          </a:p>
        </p:txBody>
      </p:sp>
      <p:sp>
        <p:nvSpPr>
          <p:cNvPr id="366595" name="Rectangle 3"/>
          <p:cNvSpPr>
            <a:spLocks noGrp="1" noChangeArrowheads="1"/>
          </p:cNvSpPr>
          <p:nvPr>
            <p:ph type="body" sz="half" idx="1"/>
          </p:nvPr>
        </p:nvSpPr>
        <p:spPr>
          <a:xfrm>
            <a:off x="415988" y="1600201"/>
            <a:ext cx="5678424" cy="4952999"/>
          </a:xfrm>
          <a:solidFill>
            <a:schemeClr val="bg1">
              <a:lumMod val="75000"/>
            </a:schemeClr>
          </a:solidFill>
        </p:spPr>
        <p:txBody>
          <a:bodyPr>
            <a:noAutofit/>
          </a:bodyPr>
          <a:lstStyle/>
          <a:p>
            <a:pPr>
              <a:buFontTx/>
              <a:buNone/>
            </a:pPr>
            <a:r>
              <a:rPr lang="en-US" sz="2000" dirty="0" smtClean="0"/>
              <a:t>class Employee </a:t>
            </a:r>
            <a:r>
              <a:rPr lang="en-US" sz="2000" i="1" dirty="0" smtClean="0"/>
              <a:t>// abstract base class</a:t>
            </a:r>
            <a:r>
              <a:rPr lang="en-US" sz="2000" dirty="0" smtClean="0"/>
              <a:t> { </a:t>
            </a:r>
          </a:p>
          <a:p>
            <a:pPr>
              <a:buFontTx/>
              <a:buNone/>
            </a:pPr>
            <a:r>
              <a:rPr lang="en-US" sz="2000" dirty="0" smtClean="0"/>
              <a:t>	virtual </a:t>
            </a:r>
            <a:r>
              <a:rPr lang="en-US" sz="2000" b="1" dirty="0" err="1" smtClean="0"/>
              <a:t>int</a:t>
            </a:r>
            <a:r>
              <a:rPr lang="en-US" sz="2000" dirty="0" smtClean="0"/>
              <a:t> </a:t>
            </a:r>
            <a:r>
              <a:rPr lang="en-US" sz="2000" dirty="0" err="1" smtClean="0"/>
              <a:t>getSalary</a:t>
            </a:r>
            <a:r>
              <a:rPr lang="en-US" sz="2000" dirty="0" smtClean="0"/>
              <a:t>() = 0; </a:t>
            </a:r>
            <a:r>
              <a:rPr lang="en-US" sz="2000" i="1" dirty="0" smtClean="0"/>
              <a:t>// pure virtual function</a:t>
            </a:r>
            <a:r>
              <a:rPr lang="en-US" sz="2000" dirty="0" smtClean="0"/>
              <a:t> </a:t>
            </a:r>
          </a:p>
          <a:p>
            <a:pPr>
              <a:buFontTx/>
              <a:buNone/>
            </a:pPr>
            <a:r>
              <a:rPr lang="en-US" sz="2000" dirty="0" smtClean="0"/>
              <a:t>};</a:t>
            </a:r>
          </a:p>
          <a:p>
            <a:pPr>
              <a:buFontTx/>
              <a:buNone/>
            </a:pPr>
            <a:r>
              <a:rPr lang="en-US" sz="2000" dirty="0" smtClean="0"/>
              <a:t>class Developer : public Employee { </a:t>
            </a:r>
          </a:p>
          <a:p>
            <a:pPr>
              <a:buFontTx/>
              <a:buNone/>
            </a:pPr>
            <a:r>
              <a:rPr lang="en-US" sz="2000" b="1" dirty="0" smtClean="0"/>
              <a:t>	</a:t>
            </a:r>
            <a:r>
              <a:rPr lang="en-US" sz="2000" b="1" dirty="0" err="1" smtClean="0"/>
              <a:t>int</a:t>
            </a:r>
            <a:r>
              <a:rPr lang="en-US" sz="2000" dirty="0" smtClean="0"/>
              <a:t> salary; </a:t>
            </a:r>
          </a:p>
          <a:p>
            <a:pPr>
              <a:buFontTx/>
              <a:buNone/>
            </a:pPr>
            <a:r>
              <a:rPr lang="en-US" sz="2000" dirty="0" smtClean="0"/>
              <a:t>	public: Developer(</a:t>
            </a:r>
            <a:r>
              <a:rPr lang="en-US" sz="2000" b="1" dirty="0" err="1" smtClean="0"/>
              <a:t>int</a:t>
            </a:r>
            <a:r>
              <a:rPr lang="en-US" sz="2000" dirty="0" smtClean="0"/>
              <a:t> s) { salary = s; } </a:t>
            </a:r>
          </a:p>
          <a:p>
            <a:pPr>
              <a:buFontTx/>
              <a:buNone/>
            </a:pPr>
            <a:r>
              <a:rPr lang="en-US" sz="2000" b="1" dirty="0" smtClean="0"/>
              <a:t>	</a:t>
            </a:r>
            <a:r>
              <a:rPr lang="en-US" sz="2000" b="1" dirty="0" err="1" smtClean="0"/>
              <a:t>int</a:t>
            </a:r>
            <a:r>
              <a:rPr lang="en-US" sz="2000" dirty="0" smtClean="0"/>
              <a:t> </a:t>
            </a:r>
            <a:r>
              <a:rPr lang="en-US" sz="2000" dirty="0" err="1" smtClean="0"/>
              <a:t>getSalary</a:t>
            </a:r>
            <a:r>
              <a:rPr lang="en-US" sz="2000" dirty="0" smtClean="0"/>
              <a:t>() { </a:t>
            </a:r>
            <a:r>
              <a:rPr lang="en-US" sz="2000" b="1" dirty="0" smtClean="0"/>
              <a:t>return</a:t>
            </a:r>
            <a:r>
              <a:rPr lang="en-US" sz="2000" dirty="0" smtClean="0"/>
              <a:t> salary; } </a:t>
            </a:r>
          </a:p>
          <a:p>
            <a:pPr>
              <a:buFontTx/>
              <a:buNone/>
            </a:pPr>
            <a:r>
              <a:rPr lang="en-US" sz="2000" dirty="0" smtClean="0"/>
              <a:t>};</a:t>
            </a:r>
          </a:p>
          <a:p>
            <a:pPr>
              <a:buFontTx/>
              <a:buNone/>
            </a:pPr>
            <a:r>
              <a:rPr lang="en-US" sz="2000" dirty="0" smtClean="0"/>
              <a:t>class Driver : public Employee { </a:t>
            </a:r>
          </a:p>
          <a:p>
            <a:pPr>
              <a:buFontTx/>
              <a:buNone/>
            </a:pPr>
            <a:r>
              <a:rPr lang="en-US" sz="2000" b="1" dirty="0" smtClean="0"/>
              <a:t>	</a:t>
            </a:r>
            <a:r>
              <a:rPr lang="en-US" sz="2000" b="1" dirty="0" err="1" smtClean="0"/>
              <a:t>int</a:t>
            </a:r>
            <a:r>
              <a:rPr lang="en-US" sz="2000" dirty="0" smtClean="0"/>
              <a:t> salary; </a:t>
            </a:r>
          </a:p>
          <a:p>
            <a:pPr>
              <a:buFontTx/>
              <a:buNone/>
            </a:pPr>
            <a:r>
              <a:rPr lang="en-US" sz="2000" dirty="0" smtClean="0"/>
              <a:t>	public: Driver(</a:t>
            </a:r>
            <a:r>
              <a:rPr lang="en-US" sz="2000" b="1" dirty="0" err="1" smtClean="0"/>
              <a:t>int</a:t>
            </a:r>
            <a:r>
              <a:rPr lang="en-US" sz="2000" dirty="0" smtClean="0"/>
              <a:t> t) { salary = t; } </a:t>
            </a:r>
          </a:p>
          <a:p>
            <a:pPr>
              <a:buFontTx/>
              <a:buNone/>
            </a:pPr>
            <a:r>
              <a:rPr lang="en-US" sz="2000" b="1" dirty="0" smtClean="0"/>
              <a:t>	</a:t>
            </a:r>
            <a:r>
              <a:rPr lang="en-US" sz="2000" b="1" dirty="0" err="1" smtClean="0"/>
              <a:t>int</a:t>
            </a:r>
            <a:r>
              <a:rPr lang="en-US" sz="2000" dirty="0" smtClean="0"/>
              <a:t> </a:t>
            </a:r>
            <a:r>
              <a:rPr lang="en-US" sz="2000" dirty="0" err="1" smtClean="0"/>
              <a:t>getSalary</a:t>
            </a:r>
            <a:r>
              <a:rPr lang="en-US" sz="2000" dirty="0" smtClean="0"/>
              <a:t>() { </a:t>
            </a:r>
            <a:r>
              <a:rPr lang="en-US" sz="2000" b="1" dirty="0" smtClean="0"/>
              <a:t>return</a:t>
            </a:r>
            <a:r>
              <a:rPr lang="en-US" sz="2000" dirty="0" smtClean="0"/>
              <a:t> salary; } </a:t>
            </a:r>
          </a:p>
          <a:p>
            <a:pPr>
              <a:buFontTx/>
              <a:buNone/>
            </a:pPr>
            <a:r>
              <a:rPr lang="en-US" sz="2000" dirty="0" smtClean="0"/>
              <a:t>};</a:t>
            </a:r>
          </a:p>
          <a:p>
            <a:pPr>
              <a:buFontTx/>
              <a:buNone/>
            </a:pPr>
            <a:endParaRPr lang="en-US" sz="2000" dirty="0" smtClean="0"/>
          </a:p>
        </p:txBody>
      </p:sp>
      <p:sp>
        <p:nvSpPr>
          <p:cNvPr id="8" name="Rectangle 7"/>
          <p:cNvSpPr/>
          <p:nvPr/>
        </p:nvSpPr>
        <p:spPr>
          <a:xfrm>
            <a:off x="6246812" y="1752600"/>
            <a:ext cx="5715000" cy="26670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lnSpc>
                <a:spcPct val="80000"/>
              </a:lnSpc>
              <a:spcBef>
                <a:spcPct val="20000"/>
              </a:spcBef>
            </a:pPr>
            <a:r>
              <a:rPr lang="en-US" sz="2000" dirty="0" err="1" smtClean="0">
                <a:solidFill>
                  <a:schemeClr val="tx1"/>
                </a:solidFill>
              </a:rPr>
              <a:t>int</a:t>
            </a:r>
            <a:r>
              <a:rPr lang="en-US" sz="2000" dirty="0" smtClean="0">
                <a:solidFill>
                  <a:schemeClr val="tx1"/>
                </a:solidFill>
              </a:rPr>
              <a:t> main() { </a:t>
            </a:r>
          </a:p>
          <a:p>
            <a:pPr marL="342900" indent="-342900">
              <a:lnSpc>
                <a:spcPct val="80000"/>
              </a:lnSpc>
              <a:spcBef>
                <a:spcPct val="20000"/>
              </a:spcBef>
            </a:pPr>
            <a:r>
              <a:rPr lang="en-US" sz="2000" dirty="0" smtClean="0">
                <a:solidFill>
                  <a:schemeClr val="tx1"/>
                </a:solidFill>
              </a:rPr>
              <a:t>	Developer d1(5000); Driver d2(3000); </a:t>
            </a:r>
          </a:p>
          <a:p>
            <a:pPr marL="342900" indent="-342900">
              <a:lnSpc>
                <a:spcPct val="80000"/>
              </a:lnSpc>
              <a:spcBef>
                <a:spcPct val="20000"/>
              </a:spcBef>
            </a:pPr>
            <a:r>
              <a:rPr lang="en-US" sz="2000" dirty="0" smtClean="0">
                <a:solidFill>
                  <a:schemeClr val="tx1"/>
                </a:solidFill>
              </a:rPr>
              <a:t>	</a:t>
            </a:r>
            <a:r>
              <a:rPr lang="en-US" sz="2000" dirty="0" err="1" smtClean="0">
                <a:solidFill>
                  <a:schemeClr val="tx1"/>
                </a:solidFill>
              </a:rPr>
              <a:t>int</a:t>
            </a:r>
            <a:r>
              <a:rPr lang="en-US" sz="2000" dirty="0" smtClean="0">
                <a:solidFill>
                  <a:schemeClr val="tx1"/>
                </a:solidFill>
              </a:rPr>
              <a:t> sal1, sal2; </a:t>
            </a:r>
          </a:p>
          <a:p>
            <a:pPr marL="342900" indent="-342900">
              <a:lnSpc>
                <a:spcPct val="80000"/>
              </a:lnSpc>
              <a:spcBef>
                <a:spcPct val="20000"/>
              </a:spcBef>
            </a:pPr>
            <a:r>
              <a:rPr lang="en-US" sz="2000" dirty="0" smtClean="0">
                <a:solidFill>
                  <a:schemeClr val="tx1"/>
                </a:solidFill>
              </a:rPr>
              <a:t>	sal1 = d1.getSalary(); </a:t>
            </a:r>
          </a:p>
          <a:p>
            <a:pPr marL="342900" indent="-342900">
              <a:lnSpc>
                <a:spcPct val="80000"/>
              </a:lnSpc>
              <a:spcBef>
                <a:spcPct val="20000"/>
              </a:spcBef>
            </a:pPr>
            <a:r>
              <a:rPr lang="en-US" sz="2000" dirty="0" smtClean="0">
                <a:solidFill>
                  <a:schemeClr val="tx1"/>
                </a:solidFill>
              </a:rPr>
              <a:t>	sal2 = d2.getSalary(); </a:t>
            </a:r>
          </a:p>
          <a:p>
            <a:pPr marL="342900" indent="-342900">
              <a:lnSpc>
                <a:spcPct val="80000"/>
              </a:lnSpc>
              <a:spcBef>
                <a:spcPct val="20000"/>
              </a:spcBef>
            </a:pPr>
            <a:r>
              <a:rPr lang="en-US" sz="2000" dirty="0" smtClean="0">
                <a:solidFill>
                  <a:schemeClr val="tx1"/>
                </a:solidFill>
              </a:rPr>
              <a:t>	</a:t>
            </a:r>
            <a:r>
              <a:rPr lang="en-US" sz="2000" dirty="0" err="1" smtClean="0">
                <a:solidFill>
                  <a:schemeClr val="tx1"/>
                </a:solidFill>
              </a:rPr>
              <a:t>cout</a:t>
            </a:r>
            <a:r>
              <a:rPr lang="en-US" sz="2000" dirty="0" smtClean="0">
                <a:solidFill>
                  <a:schemeClr val="tx1"/>
                </a:solidFill>
              </a:rPr>
              <a:t> &lt;&lt; "Salary of Developer : " &lt;&lt; sal1 &lt;&lt; </a:t>
            </a:r>
            <a:r>
              <a:rPr lang="en-US" sz="2000" dirty="0" err="1" smtClean="0">
                <a:solidFill>
                  <a:schemeClr val="tx1"/>
                </a:solidFill>
              </a:rPr>
              <a:t>endl</a:t>
            </a:r>
            <a:r>
              <a:rPr lang="en-US" sz="2000" dirty="0" smtClean="0">
                <a:solidFill>
                  <a:schemeClr val="tx1"/>
                </a:solidFill>
              </a:rPr>
              <a:t>; </a:t>
            </a:r>
          </a:p>
          <a:p>
            <a:pPr marL="342900" indent="-342900">
              <a:lnSpc>
                <a:spcPct val="80000"/>
              </a:lnSpc>
              <a:spcBef>
                <a:spcPct val="20000"/>
              </a:spcBef>
            </a:pPr>
            <a:r>
              <a:rPr lang="en-US" sz="2000" dirty="0" smtClean="0">
                <a:solidFill>
                  <a:schemeClr val="tx1"/>
                </a:solidFill>
              </a:rPr>
              <a:t>	</a:t>
            </a:r>
            <a:r>
              <a:rPr lang="en-US" sz="2000" dirty="0" err="1" smtClean="0">
                <a:solidFill>
                  <a:schemeClr val="tx1"/>
                </a:solidFill>
              </a:rPr>
              <a:t>cout</a:t>
            </a:r>
            <a:r>
              <a:rPr lang="en-US" sz="2000" dirty="0" smtClean="0">
                <a:solidFill>
                  <a:schemeClr val="tx1"/>
                </a:solidFill>
              </a:rPr>
              <a:t> &lt;&lt; "Salary of Driver : " &lt;&lt; sal2 &lt;&lt; </a:t>
            </a:r>
            <a:r>
              <a:rPr lang="en-US" sz="2000" dirty="0" err="1" smtClean="0">
                <a:solidFill>
                  <a:schemeClr val="tx1"/>
                </a:solidFill>
              </a:rPr>
              <a:t>endl</a:t>
            </a:r>
            <a:r>
              <a:rPr lang="en-US" sz="2000" dirty="0" smtClean="0">
                <a:solidFill>
                  <a:schemeClr val="tx1"/>
                </a:solidFill>
              </a:rPr>
              <a:t>; </a:t>
            </a:r>
          </a:p>
          <a:p>
            <a:pPr marL="342900" indent="-342900">
              <a:lnSpc>
                <a:spcPct val="80000"/>
              </a:lnSpc>
              <a:spcBef>
                <a:spcPct val="20000"/>
              </a:spcBef>
            </a:pPr>
            <a:r>
              <a:rPr lang="en-US" sz="2000" dirty="0" smtClean="0">
                <a:solidFill>
                  <a:schemeClr val="tx1"/>
                </a:solidFill>
              </a:rPr>
              <a:t>	return 0; </a:t>
            </a:r>
          </a:p>
          <a:p>
            <a:pPr marL="342900" indent="-342900">
              <a:lnSpc>
                <a:spcPct val="80000"/>
              </a:lnSpc>
              <a:spcBef>
                <a:spcPct val="20000"/>
              </a:spcBef>
            </a:pPr>
            <a:r>
              <a:rPr lang="en-US" sz="1600" dirty="0" smtClean="0">
                <a:solidFill>
                  <a:schemeClr val="tx1"/>
                </a:solidFill>
              </a:rPr>
              <a:t>}</a:t>
            </a:r>
            <a:endParaRPr lang="en-US" dirty="0">
              <a:solidFill>
                <a:schemeClr val="tx1"/>
              </a:solidFill>
            </a:endParaRPr>
          </a:p>
        </p:txBody>
      </p:sp>
      <p:sp>
        <p:nvSpPr>
          <p:cNvPr id="10" name="Rectangle 9"/>
          <p:cNvSpPr/>
          <p:nvPr/>
        </p:nvSpPr>
        <p:spPr>
          <a:xfrm>
            <a:off x="6246812" y="4572000"/>
            <a:ext cx="4114800" cy="19050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lnSpc>
                <a:spcPct val="80000"/>
              </a:lnSpc>
              <a:spcBef>
                <a:spcPct val="20000"/>
              </a:spcBef>
            </a:pPr>
            <a:endParaRPr lang="en-US" sz="1700" b="1" dirty="0" smtClean="0">
              <a:solidFill>
                <a:schemeClr val="bg1"/>
              </a:solidFill>
              <a:latin typeface="Courier New" pitchFamily="49" charset="0"/>
            </a:endParaRPr>
          </a:p>
          <a:p>
            <a:pPr marL="342900" indent="-342900">
              <a:lnSpc>
                <a:spcPct val="80000"/>
              </a:lnSpc>
              <a:spcBef>
                <a:spcPct val="20000"/>
              </a:spcBef>
            </a:pPr>
            <a:r>
              <a:rPr lang="en-US" sz="1700" b="1" dirty="0" smtClean="0">
                <a:solidFill>
                  <a:srgbClr val="333399"/>
                </a:solidFill>
                <a:latin typeface="Courier New" pitchFamily="49" charset="0"/>
              </a:rPr>
              <a:t>Output</a:t>
            </a:r>
          </a:p>
          <a:p>
            <a:pPr marL="342900" indent="-342900">
              <a:lnSpc>
                <a:spcPct val="80000"/>
              </a:lnSpc>
              <a:spcBef>
                <a:spcPct val="20000"/>
              </a:spcBef>
            </a:pPr>
            <a:endParaRPr lang="en-US" sz="1700" b="1" dirty="0" smtClean="0">
              <a:solidFill>
                <a:schemeClr val="bg1"/>
              </a:solidFill>
              <a:latin typeface="Courier New" pitchFamily="49" charset="0"/>
            </a:endParaRPr>
          </a:p>
          <a:p>
            <a:pPr marL="342900" indent="-342900">
              <a:lnSpc>
                <a:spcPct val="80000"/>
              </a:lnSpc>
              <a:spcBef>
                <a:spcPct val="20000"/>
              </a:spcBef>
            </a:pPr>
            <a:r>
              <a:rPr lang="en-US" dirty="0" smtClean="0">
                <a:solidFill>
                  <a:schemeClr val="tx1"/>
                </a:solidFill>
              </a:rPr>
              <a:t>Salary of Developer : 5000 </a:t>
            </a:r>
          </a:p>
          <a:p>
            <a:pPr marL="342900" indent="-342900">
              <a:lnSpc>
                <a:spcPct val="80000"/>
              </a:lnSpc>
              <a:spcBef>
                <a:spcPct val="20000"/>
              </a:spcBef>
            </a:pPr>
            <a:r>
              <a:rPr lang="en-US" dirty="0" smtClean="0">
                <a:solidFill>
                  <a:schemeClr val="tx1"/>
                </a:solidFill>
              </a:rPr>
              <a:t>Salary of Driver : 3000</a:t>
            </a:r>
            <a:endParaRPr lang="en-US" b="1" dirty="0" smtClean="0">
              <a:solidFill>
                <a:schemeClr val="tx1"/>
              </a:solidFill>
              <a:latin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6595">
                                            <p:bg/>
                                          </p:spTgt>
                                        </p:tgtEl>
                                        <p:attrNameLst>
                                          <p:attrName>style.visibility</p:attrName>
                                        </p:attrNameLst>
                                      </p:cBhvr>
                                      <p:to>
                                        <p:strVal val="visible"/>
                                      </p:to>
                                    </p:set>
                                    <p:animEffect transition="in" filter="fade">
                                      <p:cBhvr>
                                        <p:cTn id="7" dur="1000"/>
                                        <p:tgtEl>
                                          <p:spTgt spid="366595">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bg/>
                                          </p:spTgt>
                                        </p:tgtEl>
                                        <p:attrNameLst>
                                          <p:attrName>style.visibility</p:attrName>
                                        </p:attrNameLst>
                                      </p:cBhvr>
                                      <p:to>
                                        <p:strVal val="visible"/>
                                      </p:to>
                                    </p:set>
                                    <p:animEffect transition="in" filter="fade">
                                      <p:cBhvr>
                                        <p:cTn id="12" dur="1000"/>
                                        <p:tgtEl>
                                          <p:spTgt spid="8">
                                            <p:bg/>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bg/>
                                          </p:spTgt>
                                        </p:tgtEl>
                                        <p:attrNameLst>
                                          <p:attrName>style.visibility</p:attrName>
                                        </p:attrNameLst>
                                      </p:cBhvr>
                                      <p:to>
                                        <p:strVal val="visible"/>
                                      </p:to>
                                    </p:set>
                                    <p:animEffect transition="in" filter="fade">
                                      <p:cBhvr>
                                        <p:cTn id="17" dur="1000"/>
                                        <p:tgtEl>
                                          <p:spTgt spid="10">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5" grpId="0" build="allAtOnce" animBg="1"/>
      <p:bldP spid="8" grpId="0" build="allAtOnce" animBg="1"/>
      <p:bldP spid="10" grpId="0" build="allAtOnce"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Payroll System</a:t>
            </a:r>
            <a:endParaRPr lang="en-US" dirty="0"/>
          </a:p>
        </p:txBody>
      </p:sp>
      <p:sp>
        <p:nvSpPr>
          <p:cNvPr id="3" name="Content Placeholder 2"/>
          <p:cNvSpPr>
            <a:spLocks noGrp="1"/>
          </p:cNvSpPr>
          <p:nvPr>
            <p:ph sz="half" idx="1"/>
          </p:nvPr>
        </p:nvSpPr>
        <p:spPr>
          <a:xfrm>
            <a:off x="111188" y="1600201"/>
            <a:ext cx="10936224" cy="4525963"/>
          </a:xfrm>
        </p:spPr>
        <p:txBody>
          <a:bodyPr>
            <a:normAutofit lnSpcReduction="10000"/>
          </a:bodyPr>
          <a:lstStyle/>
          <a:p>
            <a:pPr>
              <a:buNone/>
            </a:pPr>
            <a:r>
              <a:rPr lang="en-US" dirty="0" smtClean="0"/>
              <a:t>class Employee{              //abstract base class Employee</a:t>
            </a:r>
          </a:p>
          <a:p>
            <a:pPr>
              <a:buNone/>
            </a:pPr>
            <a:r>
              <a:rPr lang="en-US" dirty="0" smtClean="0"/>
              <a:t>    protected: string name;</a:t>
            </a:r>
          </a:p>
          <a:p>
            <a:pPr>
              <a:buNone/>
            </a:pPr>
            <a:r>
              <a:rPr lang="en-US" dirty="0" smtClean="0"/>
              <a:t>    public:</a:t>
            </a:r>
          </a:p>
          <a:p>
            <a:pPr>
              <a:buNone/>
            </a:pPr>
            <a:r>
              <a:rPr lang="en-US" dirty="0" smtClean="0"/>
              <a:t>        Employee(string);</a:t>
            </a:r>
          </a:p>
          <a:p>
            <a:pPr>
              <a:buNone/>
            </a:pPr>
            <a:r>
              <a:rPr lang="en-US" dirty="0" smtClean="0"/>
              <a:t>        void </a:t>
            </a:r>
            <a:r>
              <a:rPr lang="en-US" dirty="0" err="1" smtClean="0"/>
              <a:t>setName</a:t>
            </a:r>
            <a:r>
              <a:rPr lang="en-US" dirty="0" smtClean="0"/>
              <a:t>(string);</a:t>
            </a:r>
          </a:p>
          <a:p>
            <a:pPr>
              <a:buNone/>
            </a:pPr>
            <a:r>
              <a:rPr lang="en-US" dirty="0" smtClean="0"/>
              <a:t>        string </a:t>
            </a:r>
            <a:r>
              <a:rPr lang="en-US" dirty="0" err="1" smtClean="0"/>
              <a:t>getName</a:t>
            </a:r>
            <a:r>
              <a:rPr lang="en-US" dirty="0" smtClean="0"/>
              <a:t>();</a:t>
            </a:r>
          </a:p>
          <a:p>
            <a:pPr>
              <a:buNone/>
            </a:pPr>
            <a:r>
              <a:rPr lang="en-US" dirty="0" smtClean="0"/>
              <a:t>        virtual void display();              //virtual function</a:t>
            </a:r>
          </a:p>
          <a:p>
            <a:pPr>
              <a:buNone/>
            </a:pPr>
            <a:r>
              <a:rPr lang="en-US" dirty="0" smtClean="0"/>
              <a:t>        virtual double earnings()=0;                //pure virtual function</a:t>
            </a:r>
          </a:p>
          <a:p>
            <a:pPr>
              <a:buNone/>
            </a:pPr>
            <a:r>
              <a:rPr lang="en-US" dirty="0" smtClean="0"/>
              <a:t>};</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Payroll System </a:t>
            </a:r>
            <a:r>
              <a:rPr lang="en-US" dirty="0" err="1" smtClean="0"/>
              <a:t>contd</a:t>
            </a:r>
            <a:r>
              <a:rPr lang="en-US" dirty="0" smtClean="0"/>
              <a:t>…</a:t>
            </a:r>
            <a:endParaRPr lang="en-US" dirty="0"/>
          </a:p>
        </p:txBody>
      </p:sp>
      <p:sp>
        <p:nvSpPr>
          <p:cNvPr id="3" name="Content Placeholder 2"/>
          <p:cNvSpPr>
            <a:spLocks noGrp="1"/>
          </p:cNvSpPr>
          <p:nvPr>
            <p:ph sz="half" idx="1"/>
          </p:nvPr>
        </p:nvSpPr>
        <p:spPr>
          <a:xfrm>
            <a:off x="2665412" y="1600201"/>
            <a:ext cx="7924800" cy="4525963"/>
          </a:xfrm>
        </p:spPr>
        <p:txBody>
          <a:bodyPr>
            <a:normAutofit fontScale="85000" lnSpcReduction="20000"/>
          </a:bodyPr>
          <a:lstStyle/>
          <a:p>
            <a:pPr>
              <a:buNone/>
            </a:pPr>
            <a:r>
              <a:rPr lang="en-US" dirty="0" smtClean="0"/>
              <a:t>Employee::Employee(string </a:t>
            </a:r>
            <a:r>
              <a:rPr lang="en-US" dirty="0" err="1" smtClean="0"/>
              <a:t>sname</a:t>
            </a:r>
            <a:r>
              <a:rPr lang="en-US" dirty="0" smtClean="0"/>
              <a:t>){</a:t>
            </a:r>
          </a:p>
          <a:p>
            <a:pPr>
              <a:buNone/>
            </a:pPr>
            <a:r>
              <a:rPr lang="en-US" dirty="0" smtClean="0"/>
              <a:t>    name=</a:t>
            </a:r>
            <a:r>
              <a:rPr lang="en-US" dirty="0" err="1" smtClean="0"/>
              <a:t>sname</a:t>
            </a:r>
            <a:r>
              <a:rPr lang="en-US" dirty="0" smtClean="0"/>
              <a:t>;</a:t>
            </a:r>
          </a:p>
          <a:p>
            <a:pPr>
              <a:buNone/>
            </a:pPr>
            <a:r>
              <a:rPr lang="en-US" dirty="0" smtClean="0"/>
              <a:t>}</a:t>
            </a:r>
          </a:p>
          <a:p>
            <a:pPr>
              <a:buNone/>
            </a:pPr>
            <a:r>
              <a:rPr lang="en-US" dirty="0" smtClean="0"/>
              <a:t>void Employee::</a:t>
            </a:r>
            <a:r>
              <a:rPr lang="en-US" dirty="0" err="1" smtClean="0"/>
              <a:t>setName</a:t>
            </a:r>
            <a:r>
              <a:rPr lang="en-US" dirty="0" smtClean="0"/>
              <a:t>(string </a:t>
            </a:r>
            <a:r>
              <a:rPr lang="en-US" dirty="0" err="1" smtClean="0"/>
              <a:t>sname</a:t>
            </a:r>
            <a:r>
              <a:rPr lang="en-US" dirty="0" smtClean="0"/>
              <a:t>){</a:t>
            </a:r>
          </a:p>
          <a:p>
            <a:pPr>
              <a:buNone/>
            </a:pPr>
            <a:r>
              <a:rPr lang="en-US" dirty="0" smtClean="0"/>
              <a:t>   name=</a:t>
            </a:r>
            <a:r>
              <a:rPr lang="en-US" dirty="0" err="1" smtClean="0"/>
              <a:t>sname</a:t>
            </a:r>
            <a:r>
              <a:rPr lang="en-US" dirty="0" smtClean="0"/>
              <a:t>; </a:t>
            </a:r>
          </a:p>
          <a:p>
            <a:pPr>
              <a:buNone/>
            </a:pPr>
            <a:r>
              <a:rPr lang="en-US" dirty="0" smtClean="0"/>
              <a:t>}</a:t>
            </a:r>
          </a:p>
          <a:p>
            <a:pPr>
              <a:buNone/>
            </a:pPr>
            <a:r>
              <a:rPr lang="en-US" dirty="0" smtClean="0"/>
              <a:t>string Employee::</a:t>
            </a:r>
            <a:r>
              <a:rPr lang="en-US" dirty="0" err="1" smtClean="0"/>
              <a:t>getName</a:t>
            </a:r>
            <a:r>
              <a:rPr lang="en-US" dirty="0" smtClean="0"/>
              <a:t>(){</a:t>
            </a:r>
          </a:p>
          <a:p>
            <a:pPr>
              <a:buNone/>
            </a:pPr>
            <a:r>
              <a:rPr lang="en-US" dirty="0" smtClean="0"/>
              <a:t>    return name;</a:t>
            </a:r>
          </a:p>
          <a:p>
            <a:pPr>
              <a:buNone/>
            </a:pPr>
            <a:r>
              <a:rPr lang="en-US" dirty="0" smtClean="0"/>
              <a:t>}</a:t>
            </a:r>
          </a:p>
          <a:p>
            <a:pPr>
              <a:buNone/>
            </a:pPr>
            <a:r>
              <a:rPr lang="en-US" dirty="0" smtClean="0"/>
              <a:t>void Employee::display(){</a:t>
            </a:r>
          </a:p>
          <a:p>
            <a:pPr>
              <a:buNone/>
            </a:pPr>
            <a:r>
              <a:rPr lang="en-US" dirty="0" smtClean="0"/>
              <a:t>    </a:t>
            </a:r>
            <a:r>
              <a:rPr lang="en-US" dirty="0" err="1" smtClean="0"/>
              <a:t>cout</a:t>
            </a:r>
            <a:r>
              <a:rPr lang="en-US" dirty="0" smtClean="0"/>
              <a:t>&lt;&lt;"name is:"&lt;&lt;name;</a:t>
            </a:r>
          </a:p>
          <a:p>
            <a:pPr>
              <a:buNone/>
            </a:pPr>
            <a:r>
              <a:rPr lang="en-US" dirty="0" smtClean="0"/>
              <a:t>}    </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Payroll System </a:t>
            </a:r>
            <a:r>
              <a:rPr lang="en-US" dirty="0" err="1" smtClean="0"/>
              <a:t>contd</a:t>
            </a:r>
            <a:r>
              <a:rPr lang="en-US" dirty="0" smtClean="0"/>
              <a:t>…</a:t>
            </a:r>
            <a:endParaRPr lang="en-US" dirty="0"/>
          </a:p>
        </p:txBody>
      </p:sp>
      <p:sp>
        <p:nvSpPr>
          <p:cNvPr id="4" name="Content Placeholder 3"/>
          <p:cNvSpPr>
            <a:spLocks noGrp="1"/>
          </p:cNvSpPr>
          <p:nvPr>
            <p:ph sz="half" idx="2"/>
          </p:nvPr>
        </p:nvSpPr>
        <p:spPr>
          <a:xfrm>
            <a:off x="836613" y="1600201"/>
            <a:ext cx="10820399" cy="4525963"/>
          </a:xfrm>
        </p:spPr>
        <p:txBody>
          <a:bodyPr>
            <a:normAutofit fontScale="92500"/>
          </a:bodyPr>
          <a:lstStyle/>
          <a:p>
            <a:pPr>
              <a:buNone/>
            </a:pPr>
            <a:r>
              <a:rPr lang="en-US" dirty="0" smtClean="0"/>
              <a:t>class </a:t>
            </a:r>
            <a:r>
              <a:rPr lang="en-US" dirty="0" err="1" smtClean="0"/>
              <a:t>SalariedEmployee:public</a:t>
            </a:r>
            <a:r>
              <a:rPr lang="en-US" dirty="0" smtClean="0"/>
              <a:t> Employee { //inherited class </a:t>
            </a:r>
            <a:r>
              <a:rPr lang="en-US" dirty="0" err="1" smtClean="0"/>
              <a:t>SalariedEmployee</a:t>
            </a:r>
            <a:endParaRPr lang="en-US" dirty="0" smtClean="0"/>
          </a:p>
          <a:p>
            <a:pPr>
              <a:buNone/>
            </a:pPr>
            <a:r>
              <a:rPr lang="en-US" dirty="0" smtClean="0"/>
              <a:t>    protected: double salary;</a:t>
            </a:r>
          </a:p>
          <a:p>
            <a:pPr>
              <a:buNone/>
            </a:pPr>
            <a:r>
              <a:rPr lang="en-US" dirty="0" smtClean="0"/>
              <a:t>    public:</a:t>
            </a:r>
          </a:p>
          <a:p>
            <a:pPr>
              <a:buNone/>
            </a:pPr>
            <a:r>
              <a:rPr lang="en-US" dirty="0" smtClean="0"/>
              <a:t>        </a:t>
            </a:r>
            <a:r>
              <a:rPr lang="en-US" dirty="0" err="1" smtClean="0"/>
              <a:t>SalariedEmployee</a:t>
            </a:r>
            <a:r>
              <a:rPr lang="en-US" dirty="0" smtClean="0"/>
              <a:t>(</a:t>
            </a:r>
            <a:r>
              <a:rPr lang="en-US" dirty="0" err="1" smtClean="0"/>
              <a:t>string,double</a:t>
            </a:r>
            <a:r>
              <a:rPr lang="en-US" dirty="0" smtClean="0"/>
              <a:t>);</a:t>
            </a:r>
          </a:p>
          <a:p>
            <a:pPr>
              <a:buNone/>
            </a:pPr>
            <a:r>
              <a:rPr lang="en-US" dirty="0" smtClean="0"/>
              <a:t>        void </a:t>
            </a:r>
            <a:r>
              <a:rPr lang="en-US" dirty="0" err="1" smtClean="0"/>
              <a:t>setSalary</a:t>
            </a:r>
            <a:r>
              <a:rPr lang="en-US" dirty="0" smtClean="0"/>
              <a:t>(double);</a:t>
            </a:r>
          </a:p>
          <a:p>
            <a:pPr>
              <a:buNone/>
            </a:pPr>
            <a:r>
              <a:rPr lang="en-US" dirty="0" smtClean="0"/>
              <a:t>        double </a:t>
            </a:r>
            <a:r>
              <a:rPr lang="en-US" dirty="0" err="1" smtClean="0"/>
              <a:t>getSalary</a:t>
            </a:r>
            <a:r>
              <a:rPr lang="en-US" dirty="0" smtClean="0"/>
              <a:t>();</a:t>
            </a:r>
          </a:p>
          <a:p>
            <a:pPr>
              <a:buNone/>
            </a:pPr>
            <a:r>
              <a:rPr lang="en-US" dirty="0" smtClean="0"/>
              <a:t>        void display();</a:t>
            </a:r>
          </a:p>
          <a:p>
            <a:pPr>
              <a:buNone/>
            </a:pPr>
            <a:r>
              <a:rPr lang="en-US" dirty="0" smtClean="0"/>
              <a:t>        double earnings();</a:t>
            </a:r>
          </a:p>
          <a:p>
            <a:pPr>
              <a:buNone/>
            </a:pPr>
            <a:r>
              <a:rPr lang="en-US" dirty="0" smtClean="0"/>
              <a:t>};</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Payroll System </a:t>
            </a:r>
            <a:r>
              <a:rPr lang="en-US" dirty="0" err="1" smtClean="0"/>
              <a:t>contd</a:t>
            </a:r>
            <a:r>
              <a:rPr lang="en-US" dirty="0" smtClean="0"/>
              <a:t>…</a:t>
            </a:r>
            <a:endParaRPr lang="en-US" dirty="0"/>
          </a:p>
        </p:txBody>
      </p:sp>
      <p:sp>
        <p:nvSpPr>
          <p:cNvPr id="3" name="Content Placeholder 2"/>
          <p:cNvSpPr>
            <a:spLocks noGrp="1"/>
          </p:cNvSpPr>
          <p:nvPr>
            <p:ph sz="half" idx="1"/>
          </p:nvPr>
        </p:nvSpPr>
        <p:spPr>
          <a:xfrm>
            <a:off x="760412" y="1524001"/>
            <a:ext cx="11049000" cy="5029200"/>
          </a:xfrm>
        </p:spPr>
        <p:txBody>
          <a:bodyPr>
            <a:normAutofit fontScale="62500" lnSpcReduction="20000"/>
          </a:bodyPr>
          <a:lstStyle/>
          <a:p>
            <a:pPr>
              <a:buNone/>
            </a:pPr>
            <a:r>
              <a:rPr lang="en-US" dirty="0" err="1" smtClean="0"/>
              <a:t>SalariedEmployee</a:t>
            </a:r>
            <a:r>
              <a:rPr lang="en-US" dirty="0" smtClean="0"/>
              <a:t>::</a:t>
            </a:r>
            <a:r>
              <a:rPr lang="en-US" dirty="0" err="1" smtClean="0"/>
              <a:t>SalariedEmployee</a:t>
            </a:r>
            <a:r>
              <a:rPr lang="en-US" dirty="0" smtClean="0"/>
              <a:t>(string </a:t>
            </a:r>
            <a:r>
              <a:rPr lang="en-US" dirty="0" err="1" smtClean="0"/>
              <a:t>sname,double</a:t>
            </a:r>
            <a:r>
              <a:rPr lang="en-US" dirty="0" smtClean="0"/>
              <a:t> </a:t>
            </a:r>
            <a:r>
              <a:rPr lang="en-US" dirty="0" err="1" smtClean="0"/>
              <a:t>sal</a:t>
            </a:r>
            <a:r>
              <a:rPr lang="en-US" dirty="0" smtClean="0"/>
              <a:t>):Employee(</a:t>
            </a:r>
            <a:r>
              <a:rPr lang="en-US" dirty="0" err="1" smtClean="0"/>
              <a:t>sname</a:t>
            </a:r>
            <a:r>
              <a:rPr lang="en-US" dirty="0" smtClean="0"/>
              <a:t>){  ///calling base class constructor</a:t>
            </a:r>
          </a:p>
          <a:p>
            <a:pPr>
              <a:buNone/>
            </a:pPr>
            <a:r>
              <a:rPr lang="en-US" dirty="0" smtClean="0"/>
              <a:t>    salary=</a:t>
            </a:r>
            <a:r>
              <a:rPr lang="en-US" dirty="0" err="1" smtClean="0"/>
              <a:t>sal</a:t>
            </a:r>
            <a:r>
              <a:rPr lang="en-US" dirty="0" smtClean="0"/>
              <a:t>;</a:t>
            </a:r>
          </a:p>
          <a:p>
            <a:pPr>
              <a:buNone/>
            </a:pPr>
            <a:r>
              <a:rPr lang="en-US" dirty="0" smtClean="0"/>
              <a:t>}</a:t>
            </a:r>
          </a:p>
          <a:p>
            <a:pPr>
              <a:buNone/>
            </a:pPr>
            <a:r>
              <a:rPr lang="en-US" dirty="0" smtClean="0"/>
              <a:t>void </a:t>
            </a:r>
            <a:r>
              <a:rPr lang="en-US" dirty="0" err="1" smtClean="0"/>
              <a:t>SalariedEmployee</a:t>
            </a:r>
            <a:r>
              <a:rPr lang="en-US" dirty="0" smtClean="0"/>
              <a:t>::</a:t>
            </a:r>
            <a:r>
              <a:rPr lang="en-US" dirty="0" err="1" smtClean="0"/>
              <a:t>setSalary</a:t>
            </a:r>
            <a:r>
              <a:rPr lang="en-US" dirty="0" smtClean="0"/>
              <a:t>(double </a:t>
            </a:r>
            <a:r>
              <a:rPr lang="en-US" dirty="0" err="1" smtClean="0"/>
              <a:t>sal</a:t>
            </a:r>
            <a:r>
              <a:rPr lang="en-US" dirty="0" smtClean="0"/>
              <a:t>){</a:t>
            </a:r>
          </a:p>
          <a:p>
            <a:pPr>
              <a:buNone/>
            </a:pPr>
            <a:r>
              <a:rPr lang="en-US" dirty="0" smtClean="0"/>
              <a:t>    salary=</a:t>
            </a:r>
            <a:r>
              <a:rPr lang="en-US" dirty="0" err="1" smtClean="0"/>
              <a:t>sal</a:t>
            </a:r>
            <a:r>
              <a:rPr lang="en-US" dirty="0" smtClean="0"/>
              <a:t>;</a:t>
            </a:r>
          </a:p>
          <a:p>
            <a:pPr>
              <a:buNone/>
            </a:pPr>
            <a:r>
              <a:rPr lang="en-US" dirty="0" smtClean="0"/>
              <a:t>}</a:t>
            </a:r>
          </a:p>
          <a:p>
            <a:pPr>
              <a:buNone/>
            </a:pPr>
            <a:r>
              <a:rPr lang="en-US" dirty="0" smtClean="0"/>
              <a:t>double </a:t>
            </a:r>
            <a:r>
              <a:rPr lang="en-US" dirty="0" err="1" smtClean="0"/>
              <a:t>SalariedEmployee</a:t>
            </a:r>
            <a:r>
              <a:rPr lang="en-US" dirty="0" smtClean="0"/>
              <a:t>::</a:t>
            </a:r>
            <a:r>
              <a:rPr lang="en-US" dirty="0" err="1" smtClean="0"/>
              <a:t>getSalary</a:t>
            </a:r>
            <a:r>
              <a:rPr lang="en-US" dirty="0" smtClean="0"/>
              <a:t>(){</a:t>
            </a:r>
          </a:p>
          <a:p>
            <a:pPr>
              <a:buNone/>
            </a:pPr>
            <a:r>
              <a:rPr lang="en-US" dirty="0" smtClean="0"/>
              <a:t>    return salary;</a:t>
            </a:r>
          </a:p>
          <a:p>
            <a:pPr>
              <a:buNone/>
            </a:pPr>
            <a:r>
              <a:rPr lang="en-US" dirty="0" smtClean="0"/>
              <a:t>}</a:t>
            </a:r>
          </a:p>
          <a:p>
            <a:pPr>
              <a:buNone/>
            </a:pPr>
            <a:r>
              <a:rPr lang="en-US" dirty="0" smtClean="0"/>
              <a:t>void </a:t>
            </a:r>
            <a:r>
              <a:rPr lang="en-US" dirty="0" err="1" smtClean="0"/>
              <a:t>SalariedEmployee</a:t>
            </a:r>
            <a:r>
              <a:rPr lang="en-US" dirty="0" smtClean="0"/>
              <a:t>::display(){  //method overriding</a:t>
            </a:r>
          </a:p>
          <a:p>
            <a:pPr>
              <a:buNone/>
            </a:pPr>
            <a:r>
              <a:rPr lang="en-US" dirty="0" smtClean="0"/>
              <a:t>    Employee::display();</a:t>
            </a:r>
          </a:p>
          <a:p>
            <a:pPr>
              <a:buNone/>
            </a:pPr>
            <a:r>
              <a:rPr lang="en-US" dirty="0" smtClean="0"/>
              <a:t>    </a:t>
            </a:r>
            <a:r>
              <a:rPr lang="en-US" dirty="0" err="1" smtClean="0"/>
              <a:t>cout</a:t>
            </a:r>
            <a:r>
              <a:rPr lang="en-US" dirty="0" smtClean="0"/>
              <a:t>&lt;&lt;"Earnings is:"&lt;&lt;earnings();</a:t>
            </a:r>
          </a:p>
          <a:p>
            <a:pPr>
              <a:buNone/>
            </a:pPr>
            <a:r>
              <a:rPr lang="en-US" dirty="0" smtClean="0"/>
              <a:t>}   </a:t>
            </a:r>
          </a:p>
          <a:p>
            <a:pPr>
              <a:buNone/>
            </a:pPr>
            <a:r>
              <a:rPr lang="en-US" dirty="0" smtClean="0"/>
              <a:t>double </a:t>
            </a:r>
            <a:r>
              <a:rPr lang="en-US" dirty="0" err="1" smtClean="0"/>
              <a:t>SalariedEmployee</a:t>
            </a:r>
            <a:r>
              <a:rPr lang="en-US" dirty="0" smtClean="0"/>
              <a:t>::earnings(){  //method overriding</a:t>
            </a:r>
          </a:p>
          <a:p>
            <a:pPr>
              <a:buNone/>
            </a:pPr>
            <a:r>
              <a:rPr lang="en-US" dirty="0" smtClean="0"/>
              <a:t>    return </a:t>
            </a:r>
            <a:r>
              <a:rPr lang="en-US" dirty="0" err="1" smtClean="0"/>
              <a:t>getSalary</a:t>
            </a:r>
            <a:r>
              <a:rPr lang="en-US" dirty="0" smtClean="0"/>
              <a:t>();</a:t>
            </a:r>
          </a:p>
          <a:p>
            <a:pPr>
              <a:buNone/>
            </a:pPr>
            <a:r>
              <a:rPr lang="en-US" dirty="0" smtClean="0"/>
              <a:t>}</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80F90E-0E99-4724-8BE8-7FB54E05187A}"/>
              </a:ext>
            </a:extLst>
          </p:cNvPr>
          <p:cNvSpPr>
            <a:spLocks noGrp="1"/>
          </p:cNvSpPr>
          <p:nvPr>
            <p:ph type="title"/>
          </p:nvPr>
        </p:nvSpPr>
        <p:spPr/>
        <p:txBody>
          <a:bodyPr/>
          <a:lstStyle/>
          <a:p>
            <a:r>
              <a:rPr lang="en-US" dirty="0" smtClean="0"/>
              <a:t>OOP Features</a:t>
            </a:r>
            <a:endParaRPr lang="en-US" dirty="0"/>
          </a:p>
        </p:txBody>
      </p:sp>
      <p:pic>
        <p:nvPicPr>
          <p:cNvPr id="1026" name="Picture 2" descr="E:\oop(WPU)\main-qimg-c7c7aad178ea2f646832c5e2f02368f6.png"/>
          <p:cNvPicPr>
            <a:picLocks noGrp="1" noChangeAspect="1" noChangeArrowheads="1"/>
          </p:cNvPicPr>
          <p:nvPr>
            <p:ph idx="1"/>
          </p:nvPr>
        </p:nvPicPr>
        <p:blipFill>
          <a:blip r:embed="rId2" cstate="print"/>
          <a:srcRect/>
          <a:stretch>
            <a:fillRect/>
          </a:stretch>
        </p:blipFill>
        <p:spPr bwMode="auto">
          <a:xfrm>
            <a:off x="2589212" y="2133600"/>
            <a:ext cx="7170380" cy="3585190"/>
          </a:xfrm>
          <a:prstGeom prst="rect">
            <a:avLst/>
          </a:prstGeom>
          <a:noFill/>
        </p:spPr>
      </p:pic>
    </p:spTree>
    <p:extLst>
      <p:ext uri="{BB962C8B-B14F-4D97-AF65-F5344CB8AC3E}">
        <p14:creationId xmlns:p14="http://schemas.microsoft.com/office/powerpoint/2010/main" xmlns="" val="18624441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Payroll System </a:t>
            </a:r>
            <a:r>
              <a:rPr lang="en-US" dirty="0" err="1" smtClean="0"/>
              <a:t>contd</a:t>
            </a:r>
            <a:r>
              <a:rPr lang="en-US" dirty="0" smtClean="0"/>
              <a:t>…</a:t>
            </a:r>
            <a:endParaRPr lang="en-US" dirty="0"/>
          </a:p>
        </p:txBody>
      </p:sp>
      <p:sp>
        <p:nvSpPr>
          <p:cNvPr id="3" name="Content Placeholder 2"/>
          <p:cNvSpPr>
            <a:spLocks noGrp="1"/>
          </p:cNvSpPr>
          <p:nvPr>
            <p:ph sz="half" idx="1"/>
          </p:nvPr>
        </p:nvSpPr>
        <p:spPr>
          <a:xfrm>
            <a:off x="1903412" y="1600201"/>
            <a:ext cx="7696200" cy="4525963"/>
          </a:xfrm>
        </p:spPr>
        <p:txBody>
          <a:bodyPr/>
          <a:lstStyle/>
          <a:p>
            <a:pPr>
              <a:buNone/>
            </a:pPr>
            <a:r>
              <a:rPr lang="en-US" dirty="0" err="1" smtClean="0"/>
              <a:t>int</a:t>
            </a:r>
            <a:r>
              <a:rPr lang="en-US" dirty="0" smtClean="0"/>
              <a:t> main() {</a:t>
            </a:r>
          </a:p>
          <a:p>
            <a:pPr>
              <a:buNone/>
            </a:pPr>
            <a:r>
              <a:rPr lang="en-US" dirty="0" smtClean="0"/>
              <a:t>	</a:t>
            </a:r>
            <a:r>
              <a:rPr lang="en-US" dirty="0" err="1" smtClean="0"/>
              <a:t>SalariedEmployee</a:t>
            </a:r>
            <a:r>
              <a:rPr lang="en-US" dirty="0" smtClean="0"/>
              <a:t> s(“John",25000);</a:t>
            </a:r>
          </a:p>
          <a:p>
            <a:pPr>
              <a:buNone/>
            </a:pPr>
            <a:r>
              <a:rPr lang="en-US" dirty="0" smtClean="0"/>
              <a:t>    </a:t>
            </a:r>
            <a:r>
              <a:rPr lang="en-US" dirty="0" err="1" smtClean="0"/>
              <a:t>s.display</a:t>
            </a:r>
            <a:r>
              <a:rPr lang="en-US" dirty="0" smtClean="0"/>
              <a:t>();</a:t>
            </a:r>
          </a:p>
          <a:p>
            <a:pPr>
              <a:buNone/>
            </a:pPr>
            <a:r>
              <a:rPr lang="en-US" dirty="0" smtClean="0"/>
              <a:t>	return 0;</a:t>
            </a:r>
          </a:p>
          <a:p>
            <a:pPr>
              <a:buNone/>
            </a:pPr>
            <a:r>
              <a:rPr lang="en-US" dirty="0" smtClean="0"/>
              <a:t>}</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Destructor</a:t>
            </a:r>
            <a:endParaRPr lang="en-US" dirty="0"/>
          </a:p>
        </p:txBody>
      </p:sp>
      <p:sp>
        <p:nvSpPr>
          <p:cNvPr id="3" name="Content Placeholder 2"/>
          <p:cNvSpPr>
            <a:spLocks noGrp="1"/>
          </p:cNvSpPr>
          <p:nvPr>
            <p:ph idx="1"/>
          </p:nvPr>
        </p:nvSpPr>
        <p:spPr/>
        <p:txBody>
          <a:bodyPr>
            <a:normAutofit/>
          </a:bodyPr>
          <a:lstStyle/>
          <a:p>
            <a:r>
              <a:rPr lang="en-US" dirty="0" smtClean="0"/>
              <a:t>Calling the destructor of base class, does not destruct the memory of derived class.</a:t>
            </a:r>
          </a:p>
          <a:p>
            <a:r>
              <a:rPr lang="en-US" dirty="0" smtClean="0"/>
              <a:t>This problem can be fixed up by making the base class destructor virtual.</a:t>
            </a:r>
          </a:p>
          <a:p>
            <a:r>
              <a:rPr lang="en-US" dirty="0" smtClean="0"/>
              <a:t>We can ensure that the derived class destructor gets called before the base class destructor.</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3212" y="2133600"/>
            <a:ext cx="8458200" cy="3352800"/>
          </a:xfrm>
        </p:spPr>
        <p:txBody>
          <a:bodyPr>
            <a:noAutofit/>
          </a:bodyPr>
          <a:lstStyle/>
          <a:p>
            <a:pPr>
              <a:lnSpc>
                <a:spcPct val="80000"/>
              </a:lnSpc>
              <a:buNone/>
            </a:pPr>
            <a:r>
              <a:rPr lang="en-US" sz="2000" b="1" dirty="0" smtClean="0">
                <a:solidFill>
                  <a:srgbClr val="333399"/>
                </a:solidFill>
                <a:latin typeface="Courier New" pitchFamily="49" charset="0"/>
              </a:rPr>
              <a:t>class a{</a:t>
            </a:r>
            <a:br>
              <a:rPr lang="en-US" sz="2000" b="1" dirty="0" smtClean="0">
                <a:solidFill>
                  <a:srgbClr val="333399"/>
                </a:solidFill>
                <a:latin typeface="Courier New" pitchFamily="49" charset="0"/>
              </a:rPr>
            </a:br>
            <a:r>
              <a:rPr lang="en-US" sz="2000" b="1" dirty="0" smtClean="0">
                <a:solidFill>
                  <a:srgbClr val="333399"/>
                </a:solidFill>
                <a:latin typeface="Courier New" pitchFamily="49" charset="0"/>
              </a:rPr>
              <a:t>   public: </a:t>
            </a:r>
            <a:br>
              <a:rPr lang="en-US" sz="2000" b="1" dirty="0" smtClean="0">
                <a:solidFill>
                  <a:srgbClr val="333399"/>
                </a:solidFill>
                <a:latin typeface="Courier New" pitchFamily="49" charset="0"/>
              </a:rPr>
            </a:br>
            <a:r>
              <a:rPr lang="en-US" sz="2000" b="1" dirty="0" smtClean="0">
                <a:solidFill>
                  <a:srgbClr val="333399"/>
                </a:solidFill>
                <a:latin typeface="Courier New" pitchFamily="49" charset="0"/>
              </a:rPr>
              <a:t>       a(){ </a:t>
            </a:r>
            <a:r>
              <a:rPr lang="en-US" sz="2000" b="1" dirty="0" err="1" smtClean="0">
                <a:solidFill>
                  <a:srgbClr val="333399"/>
                </a:solidFill>
                <a:latin typeface="Courier New" pitchFamily="49" charset="0"/>
              </a:rPr>
              <a:t>printf</a:t>
            </a:r>
            <a:r>
              <a:rPr lang="en-US" sz="2000" b="1" dirty="0" smtClean="0">
                <a:solidFill>
                  <a:srgbClr val="333399"/>
                </a:solidFill>
                <a:latin typeface="Courier New" pitchFamily="49" charset="0"/>
              </a:rPr>
              <a:t>("\</a:t>
            </a:r>
            <a:r>
              <a:rPr lang="en-US" sz="2000" b="1" dirty="0" err="1" smtClean="0">
                <a:solidFill>
                  <a:srgbClr val="333399"/>
                </a:solidFill>
                <a:latin typeface="Courier New" pitchFamily="49" charset="0"/>
              </a:rPr>
              <a:t>nBase</a:t>
            </a:r>
            <a:r>
              <a:rPr lang="en-US" sz="2000" b="1" dirty="0" smtClean="0">
                <a:solidFill>
                  <a:srgbClr val="333399"/>
                </a:solidFill>
                <a:latin typeface="Courier New" pitchFamily="49" charset="0"/>
              </a:rPr>
              <a:t> Constructor"); }</a:t>
            </a:r>
            <a:br>
              <a:rPr lang="en-US" sz="2000" b="1" dirty="0" smtClean="0">
                <a:solidFill>
                  <a:srgbClr val="333399"/>
                </a:solidFill>
                <a:latin typeface="Courier New" pitchFamily="49" charset="0"/>
              </a:rPr>
            </a:br>
            <a:r>
              <a:rPr lang="en-US" sz="2000" b="1" dirty="0" smtClean="0">
                <a:solidFill>
                  <a:srgbClr val="333399"/>
                </a:solidFill>
                <a:latin typeface="Courier New" pitchFamily="49" charset="0"/>
              </a:rPr>
              <a:t>       ~a(){ </a:t>
            </a:r>
            <a:r>
              <a:rPr lang="en-US" sz="2000" b="1" dirty="0" err="1" smtClean="0">
                <a:solidFill>
                  <a:srgbClr val="333399"/>
                </a:solidFill>
                <a:latin typeface="Courier New" pitchFamily="49" charset="0"/>
              </a:rPr>
              <a:t>printf</a:t>
            </a:r>
            <a:r>
              <a:rPr lang="en-US" sz="2000" b="1" dirty="0" smtClean="0">
                <a:solidFill>
                  <a:srgbClr val="333399"/>
                </a:solidFill>
                <a:latin typeface="Courier New" pitchFamily="49" charset="0"/>
              </a:rPr>
              <a:t>("\</a:t>
            </a:r>
            <a:r>
              <a:rPr lang="en-US" sz="2000" b="1" dirty="0" err="1" smtClean="0">
                <a:solidFill>
                  <a:srgbClr val="333399"/>
                </a:solidFill>
                <a:latin typeface="Courier New" pitchFamily="49" charset="0"/>
              </a:rPr>
              <a:t>nBase</a:t>
            </a:r>
            <a:r>
              <a:rPr lang="en-US" sz="2000" b="1" dirty="0" smtClean="0">
                <a:solidFill>
                  <a:srgbClr val="333399"/>
                </a:solidFill>
                <a:latin typeface="Courier New" pitchFamily="49" charset="0"/>
              </a:rPr>
              <a:t> Destructor"); } </a:t>
            </a:r>
          </a:p>
          <a:p>
            <a:pPr>
              <a:lnSpc>
                <a:spcPct val="80000"/>
              </a:lnSpc>
              <a:buNone/>
            </a:pPr>
            <a:r>
              <a:rPr lang="en-US" sz="2000" b="1" dirty="0" smtClean="0">
                <a:solidFill>
                  <a:srgbClr val="333399"/>
                </a:solidFill>
                <a:latin typeface="Courier New" pitchFamily="49" charset="0"/>
              </a:rPr>
              <a:t>};</a:t>
            </a:r>
            <a:br>
              <a:rPr lang="en-US" sz="2000" b="1" dirty="0" smtClean="0">
                <a:solidFill>
                  <a:srgbClr val="333399"/>
                </a:solidFill>
                <a:latin typeface="Courier New" pitchFamily="49" charset="0"/>
              </a:rPr>
            </a:br>
            <a:endParaRPr lang="en-US" sz="2000" b="1" dirty="0" smtClean="0">
              <a:solidFill>
                <a:srgbClr val="333399"/>
              </a:solidFill>
              <a:latin typeface="Courier New" pitchFamily="49" charset="0"/>
            </a:endParaRPr>
          </a:p>
          <a:p>
            <a:pPr>
              <a:lnSpc>
                <a:spcPct val="80000"/>
              </a:lnSpc>
              <a:buNone/>
            </a:pPr>
            <a:r>
              <a:rPr lang="en-US" sz="2000" b="1" dirty="0" smtClean="0">
                <a:solidFill>
                  <a:srgbClr val="333399"/>
                </a:solidFill>
                <a:latin typeface="Courier New" pitchFamily="49" charset="0"/>
              </a:rPr>
              <a:t>class b : public a {</a:t>
            </a:r>
            <a:br>
              <a:rPr lang="en-US" sz="2000" b="1" dirty="0" smtClean="0">
                <a:solidFill>
                  <a:srgbClr val="333399"/>
                </a:solidFill>
                <a:latin typeface="Courier New" pitchFamily="49" charset="0"/>
              </a:rPr>
            </a:br>
            <a:r>
              <a:rPr lang="en-US" sz="2000" b="1" dirty="0" smtClean="0">
                <a:solidFill>
                  <a:srgbClr val="333399"/>
                </a:solidFill>
                <a:latin typeface="Courier New" pitchFamily="49" charset="0"/>
              </a:rPr>
              <a:t>   public:</a:t>
            </a:r>
            <a:br>
              <a:rPr lang="en-US" sz="2000" b="1" dirty="0" smtClean="0">
                <a:solidFill>
                  <a:srgbClr val="333399"/>
                </a:solidFill>
                <a:latin typeface="Courier New" pitchFamily="49" charset="0"/>
              </a:rPr>
            </a:br>
            <a:r>
              <a:rPr lang="en-US" sz="2000" b="1" dirty="0" smtClean="0">
                <a:solidFill>
                  <a:srgbClr val="333399"/>
                </a:solidFill>
                <a:latin typeface="Courier New" pitchFamily="49" charset="0"/>
              </a:rPr>
              <a:t>       b(){ </a:t>
            </a:r>
            <a:r>
              <a:rPr lang="en-US" sz="2000" b="1" dirty="0" err="1" smtClean="0">
                <a:solidFill>
                  <a:srgbClr val="333399"/>
                </a:solidFill>
                <a:latin typeface="Courier New" pitchFamily="49" charset="0"/>
              </a:rPr>
              <a:t>printf</a:t>
            </a:r>
            <a:r>
              <a:rPr lang="en-US" sz="2000" b="1" dirty="0" smtClean="0">
                <a:solidFill>
                  <a:srgbClr val="333399"/>
                </a:solidFill>
                <a:latin typeface="Courier New" pitchFamily="49" charset="0"/>
              </a:rPr>
              <a:t>("\</a:t>
            </a:r>
            <a:r>
              <a:rPr lang="en-US" sz="2000" b="1" dirty="0" err="1" smtClean="0">
                <a:solidFill>
                  <a:srgbClr val="333399"/>
                </a:solidFill>
                <a:latin typeface="Courier New" pitchFamily="49" charset="0"/>
              </a:rPr>
              <a:t>nDerived</a:t>
            </a:r>
            <a:r>
              <a:rPr lang="en-US" sz="2000" b="1" dirty="0" smtClean="0">
                <a:solidFill>
                  <a:srgbClr val="333399"/>
                </a:solidFill>
                <a:latin typeface="Courier New" pitchFamily="49" charset="0"/>
              </a:rPr>
              <a:t> Constructor"); }</a:t>
            </a:r>
            <a:br>
              <a:rPr lang="en-US" sz="2000" b="1" dirty="0" smtClean="0">
                <a:solidFill>
                  <a:srgbClr val="333399"/>
                </a:solidFill>
                <a:latin typeface="Courier New" pitchFamily="49" charset="0"/>
              </a:rPr>
            </a:br>
            <a:r>
              <a:rPr lang="en-US" sz="2000" b="1" dirty="0" smtClean="0">
                <a:solidFill>
                  <a:srgbClr val="333399"/>
                </a:solidFill>
                <a:latin typeface="Courier New" pitchFamily="49" charset="0"/>
              </a:rPr>
              <a:t>       ~b(){ </a:t>
            </a:r>
            <a:r>
              <a:rPr lang="en-US" sz="2000" b="1" dirty="0" err="1" smtClean="0">
                <a:solidFill>
                  <a:srgbClr val="333399"/>
                </a:solidFill>
                <a:latin typeface="Courier New" pitchFamily="49" charset="0"/>
              </a:rPr>
              <a:t>printf</a:t>
            </a:r>
            <a:r>
              <a:rPr lang="en-US" sz="2000" b="1" dirty="0" smtClean="0">
                <a:solidFill>
                  <a:srgbClr val="333399"/>
                </a:solidFill>
                <a:latin typeface="Courier New" pitchFamily="49" charset="0"/>
              </a:rPr>
              <a:t>("\</a:t>
            </a:r>
            <a:r>
              <a:rPr lang="en-US" sz="2000" b="1" dirty="0" err="1" smtClean="0">
                <a:solidFill>
                  <a:srgbClr val="333399"/>
                </a:solidFill>
                <a:latin typeface="Courier New" pitchFamily="49" charset="0"/>
              </a:rPr>
              <a:t>nDerived</a:t>
            </a:r>
            <a:r>
              <a:rPr lang="en-US" sz="2000" b="1" dirty="0" smtClean="0">
                <a:solidFill>
                  <a:srgbClr val="333399"/>
                </a:solidFill>
                <a:latin typeface="Courier New" pitchFamily="49" charset="0"/>
              </a:rPr>
              <a:t> Destructor"); } </a:t>
            </a:r>
          </a:p>
          <a:p>
            <a:pPr>
              <a:lnSpc>
                <a:spcPct val="80000"/>
              </a:lnSpc>
              <a:buNone/>
            </a:pPr>
            <a:r>
              <a:rPr lang="en-US" sz="2000" b="1" dirty="0" smtClean="0">
                <a:solidFill>
                  <a:srgbClr val="333399"/>
                </a:solidFill>
                <a:latin typeface="Courier New" pitchFamily="49" charset="0"/>
              </a:rPr>
              <a:t>};</a:t>
            </a:r>
            <a:endParaRPr lang="en-US" sz="2000" b="1" dirty="0">
              <a:solidFill>
                <a:srgbClr val="333399"/>
              </a:solidFill>
              <a:latin typeface="Courier New" pitchFamily="49" charset="0"/>
            </a:endParaRPr>
          </a:p>
        </p:txBody>
      </p:sp>
      <p:sp>
        <p:nvSpPr>
          <p:cNvPr id="4" name="Content Placeholder 2"/>
          <p:cNvSpPr txBox="1">
            <a:spLocks/>
          </p:cNvSpPr>
          <p:nvPr/>
        </p:nvSpPr>
        <p:spPr>
          <a:xfrm>
            <a:off x="8761413" y="1828801"/>
            <a:ext cx="3200400" cy="266699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r>
            <a:br>
              <a:rPr kumimoji="0" lang="en-US" sz="3200" b="0" i="0" u="none" strike="noStrike" kern="1200" cap="none" spc="0" normalizeH="0" baseline="0" noProof="0" dirty="0" smtClean="0">
                <a:ln>
                  <a:noFill/>
                </a:ln>
                <a:solidFill>
                  <a:schemeClr val="tx1"/>
                </a:solidFill>
                <a:effectLst/>
                <a:uLnTx/>
                <a:uFillTx/>
                <a:latin typeface="+mn-lt"/>
                <a:ea typeface="+mn-ea"/>
                <a:cs typeface="+mn-cs"/>
              </a:rPr>
            </a:br>
            <a:r>
              <a:rPr lang="en-US" sz="2000" b="1" dirty="0" err="1" smtClean="0">
                <a:solidFill>
                  <a:srgbClr val="333399"/>
                </a:solidFill>
                <a:latin typeface="Courier New" pitchFamily="49" charset="0"/>
              </a:rPr>
              <a:t>int</a:t>
            </a:r>
            <a:r>
              <a:rPr lang="en-US" sz="2000" b="1" dirty="0" smtClean="0">
                <a:solidFill>
                  <a:srgbClr val="333399"/>
                </a:solidFill>
                <a:latin typeface="Courier New" pitchFamily="49" charset="0"/>
              </a:rPr>
              <a:t> main()</a:t>
            </a:r>
            <a:br>
              <a:rPr lang="en-US" sz="2000" b="1" dirty="0" smtClean="0">
                <a:solidFill>
                  <a:srgbClr val="333399"/>
                </a:solidFill>
                <a:latin typeface="Courier New" pitchFamily="49" charset="0"/>
              </a:rPr>
            </a:br>
            <a:r>
              <a:rPr lang="en-US" sz="2000" b="1" dirty="0" smtClean="0">
                <a:solidFill>
                  <a:srgbClr val="333399"/>
                </a:solidFill>
                <a:latin typeface="Courier New" pitchFamily="49" charset="0"/>
              </a:rPr>
              <a:t>{</a:t>
            </a:r>
            <a:br>
              <a:rPr lang="en-US" sz="2000" b="1" dirty="0" smtClean="0">
                <a:solidFill>
                  <a:srgbClr val="333399"/>
                </a:solidFill>
                <a:latin typeface="Courier New" pitchFamily="49" charset="0"/>
              </a:rPr>
            </a:br>
            <a:r>
              <a:rPr lang="en-US" sz="2000" b="1" dirty="0" smtClean="0">
                <a:solidFill>
                  <a:srgbClr val="333399"/>
                </a:solidFill>
                <a:latin typeface="Courier New" pitchFamily="49" charset="0"/>
              </a:rPr>
              <a:t>   a* </a:t>
            </a:r>
            <a:r>
              <a:rPr lang="en-US" sz="2000" b="1" dirty="0" err="1" smtClean="0">
                <a:solidFill>
                  <a:srgbClr val="333399"/>
                </a:solidFill>
                <a:latin typeface="Courier New" pitchFamily="49" charset="0"/>
              </a:rPr>
              <a:t>obj</a:t>
            </a:r>
            <a:r>
              <a:rPr lang="en-US" sz="2000" b="1" dirty="0" smtClean="0">
                <a:solidFill>
                  <a:srgbClr val="333399"/>
                </a:solidFill>
                <a:latin typeface="Courier New" pitchFamily="49" charset="0"/>
              </a:rPr>
              <a:t>=new b;</a:t>
            </a:r>
            <a:br>
              <a:rPr lang="en-US" sz="2000" b="1" dirty="0" smtClean="0">
                <a:solidFill>
                  <a:srgbClr val="333399"/>
                </a:solidFill>
                <a:latin typeface="Courier New" pitchFamily="49" charset="0"/>
              </a:rPr>
            </a:br>
            <a:r>
              <a:rPr lang="en-US" sz="2000" b="1" dirty="0" smtClean="0">
                <a:solidFill>
                  <a:srgbClr val="333399"/>
                </a:solidFill>
                <a:latin typeface="Courier New" pitchFamily="49" charset="0"/>
              </a:rPr>
              <a:t>   delete </a:t>
            </a:r>
            <a:r>
              <a:rPr lang="en-US" sz="2000" b="1" dirty="0" err="1" smtClean="0">
                <a:solidFill>
                  <a:srgbClr val="333399"/>
                </a:solidFill>
                <a:latin typeface="Courier New" pitchFamily="49" charset="0"/>
              </a:rPr>
              <a:t>obj</a:t>
            </a:r>
            <a:r>
              <a:rPr lang="en-US" sz="2000" b="1" dirty="0" smtClean="0">
                <a:solidFill>
                  <a:srgbClr val="333399"/>
                </a:solidFill>
                <a:latin typeface="Courier New" pitchFamily="49" charset="0"/>
              </a:rPr>
              <a:t>;</a:t>
            </a:r>
            <a:br>
              <a:rPr lang="en-US" sz="2000" b="1" dirty="0" smtClean="0">
                <a:solidFill>
                  <a:srgbClr val="333399"/>
                </a:solidFill>
                <a:latin typeface="Courier New" pitchFamily="49" charset="0"/>
              </a:rPr>
            </a:br>
            <a:r>
              <a:rPr lang="en-US" sz="2000" b="1" dirty="0" smtClean="0">
                <a:solidFill>
                  <a:srgbClr val="333399"/>
                </a:solidFill>
                <a:latin typeface="Courier New" pitchFamily="49" charset="0"/>
              </a:rPr>
              <a:t>   return 0;</a:t>
            </a:r>
            <a:br>
              <a:rPr lang="en-US" sz="2000" b="1" dirty="0" smtClean="0">
                <a:solidFill>
                  <a:srgbClr val="333399"/>
                </a:solidFill>
                <a:latin typeface="Courier New" pitchFamily="49" charset="0"/>
              </a:rPr>
            </a:br>
            <a:r>
              <a:rPr lang="en-US" sz="2000" b="1" dirty="0" smtClean="0">
                <a:solidFill>
                  <a:srgbClr val="333399"/>
                </a:solidFill>
                <a:latin typeface="Courier New" pitchFamily="49" charset="0"/>
              </a:rPr>
              <a:t>}</a:t>
            </a:r>
          </a:p>
        </p:txBody>
      </p:sp>
      <p:sp>
        <p:nvSpPr>
          <p:cNvPr id="5" name="TextBox 4"/>
          <p:cNvSpPr txBox="1"/>
          <p:nvPr/>
        </p:nvSpPr>
        <p:spPr>
          <a:xfrm>
            <a:off x="9294812" y="5029200"/>
            <a:ext cx="2514600" cy="1532727"/>
          </a:xfrm>
          <a:prstGeom prst="rect">
            <a:avLst/>
          </a:prstGeom>
          <a:noFill/>
        </p:spPr>
        <p:txBody>
          <a:bodyPr wrap="square" rtlCol="0">
            <a:spAutoFit/>
          </a:bodyPr>
          <a:lstStyle/>
          <a:p>
            <a:pPr marL="342900" lvl="0" indent="-342900">
              <a:spcBef>
                <a:spcPct val="20000"/>
              </a:spcBef>
              <a:defRPr/>
            </a:pPr>
            <a:r>
              <a:rPr lang="en-US" dirty="0" smtClean="0">
                <a:solidFill>
                  <a:srgbClr val="006600"/>
                </a:solidFill>
              </a:rPr>
              <a:t>Output:</a:t>
            </a:r>
          </a:p>
          <a:p>
            <a:pPr marL="342900" lvl="0" indent="-342900">
              <a:spcBef>
                <a:spcPct val="20000"/>
              </a:spcBef>
            </a:pPr>
            <a:r>
              <a:rPr lang="es-ES" dirty="0" smtClean="0">
                <a:solidFill>
                  <a:srgbClr val="006600"/>
                </a:solidFill>
              </a:rPr>
              <a:t>    	Base Constructor</a:t>
            </a:r>
            <a:br>
              <a:rPr lang="es-ES" dirty="0" smtClean="0">
                <a:solidFill>
                  <a:srgbClr val="006600"/>
                </a:solidFill>
              </a:rPr>
            </a:br>
            <a:r>
              <a:rPr lang="es-ES" dirty="0" err="1" smtClean="0">
                <a:solidFill>
                  <a:srgbClr val="006600"/>
                </a:solidFill>
              </a:rPr>
              <a:t>Derived</a:t>
            </a:r>
            <a:r>
              <a:rPr lang="es-ES" dirty="0" smtClean="0">
                <a:solidFill>
                  <a:srgbClr val="006600"/>
                </a:solidFill>
              </a:rPr>
              <a:t> Constructor</a:t>
            </a:r>
            <a:br>
              <a:rPr lang="es-ES" dirty="0" smtClean="0">
                <a:solidFill>
                  <a:srgbClr val="006600"/>
                </a:solidFill>
              </a:rPr>
            </a:br>
            <a:r>
              <a:rPr lang="es-ES" dirty="0" smtClean="0">
                <a:solidFill>
                  <a:srgbClr val="006600"/>
                </a:solidFill>
              </a:rPr>
              <a:t>Base Destructor</a:t>
            </a:r>
            <a:endParaRPr lang="en-US" dirty="0" smtClean="0">
              <a:solidFill>
                <a:srgbClr val="006600"/>
              </a:solidFill>
            </a:endParaRPr>
          </a:p>
          <a:p>
            <a:endParaRPr lang="en-US" dirty="0"/>
          </a:p>
        </p:txBody>
      </p:sp>
      <p:sp>
        <p:nvSpPr>
          <p:cNvPr id="6" name="Title 1"/>
          <p:cNvSpPr>
            <a:spLocks noGrp="1"/>
          </p:cNvSpPr>
          <p:nvPr>
            <p:ph type="title"/>
          </p:nvPr>
        </p:nvSpPr>
        <p:spPr>
          <a:xfrm>
            <a:off x="609441" y="274638"/>
            <a:ext cx="10969943" cy="1143000"/>
          </a:xfrm>
        </p:spPr>
        <p:txBody>
          <a:bodyPr/>
          <a:lstStyle/>
          <a:p>
            <a:r>
              <a:rPr lang="en-US" dirty="0" smtClean="0"/>
              <a:t>Destructor-Example</a:t>
            </a:r>
            <a:endParaRPr lang="en-US" dirty="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fade">
                                      <p:cBhvr>
                                        <p:cTn id="21" dur="2000"/>
                                        <p:tgtEl>
                                          <p:spTgt spid="4">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txEl>
                                              <p:pRg st="0" end="0"/>
                                            </p:txEl>
                                          </p:spTgt>
                                        </p:tgtEl>
                                        <p:attrNameLst>
                                          <p:attrName>style.visibility</p:attrName>
                                        </p:attrNameLst>
                                      </p:cBhvr>
                                      <p:to>
                                        <p:strVal val="visible"/>
                                      </p:to>
                                    </p:set>
                                    <p:animEffect transition="in" filter="fade">
                                      <p:cBhvr>
                                        <p:cTn id="26" dur="2000"/>
                                        <p:tgtEl>
                                          <p:spTgt spid="5">
                                            <p:txEl>
                                              <p:pRg st="0" end="0"/>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Effect transition="in" filter="fade">
                                      <p:cBhvr>
                                        <p:cTn id="29" dur="20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4" grpId="0" build="allAtOnce"/>
      <p:bldP spid="5" grpId="0" build="allAtOnce"/>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3212" y="2133600"/>
            <a:ext cx="8610600" cy="3352800"/>
          </a:xfrm>
        </p:spPr>
        <p:txBody>
          <a:bodyPr>
            <a:noAutofit/>
          </a:bodyPr>
          <a:lstStyle/>
          <a:p>
            <a:pPr>
              <a:lnSpc>
                <a:spcPct val="80000"/>
              </a:lnSpc>
              <a:buNone/>
            </a:pPr>
            <a:r>
              <a:rPr lang="en-US" sz="2000" b="1" dirty="0" smtClean="0">
                <a:solidFill>
                  <a:srgbClr val="333399"/>
                </a:solidFill>
                <a:latin typeface="Courier New" pitchFamily="49" charset="0"/>
              </a:rPr>
              <a:t>class a{</a:t>
            </a:r>
            <a:br>
              <a:rPr lang="en-US" sz="2000" b="1" dirty="0" smtClean="0">
                <a:solidFill>
                  <a:srgbClr val="333399"/>
                </a:solidFill>
                <a:latin typeface="Courier New" pitchFamily="49" charset="0"/>
              </a:rPr>
            </a:br>
            <a:r>
              <a:rPr lang="en-US" sz="2000" b="1" dirty="0" smtClean="0">
                <a:solidFill>
                  <a:srgbClr val="333399"/>
                </a:solidFill>
                <a:latin typeface="Courier New" pitchFamily="49" charset="0"/>
              </a:rPr>
              <a:t>   public: </a:t>
            </a:r>
            <a:br>
              <a:rPr lang="en-US" sz="2000" b="1" dirty="0" smtClean="0">
                <a:solidFill>
                  <a:srgbClr val="333399"/>
                </a:solidFill>
                <a:latin typeface="Courier New" pitchFamily="49" charset="0"/>
              </a:rPr>
            </a:br>
            <a:r>
              <a:rPr lang="en-US" sz="2000" b="1" dirty="0" smtClean="0">
                <a:solidFill>
                  <a:srgbClr val="333399"/>
                </a:solidFill>
                <a:latin typeface="Courier New" pitchFamily="49" charset="0"/>
              </a:rPr>
              <a:t>       a(){ </a:t>
            </a:r>
            <a:r>
              <a:rPr lang="en-US" sz="2000" b="1" dirty="0" err="1" smtClean="0">
                <a:solidFill>
                  <a:srgbClr val="333399"/>
                </a:solidFill>
                <a:latin typeface="Courier New" pitchFamily="49" charset="0"/>
              </a:rPr>
              <a:t>printf</a:t>
            </a:r>
            <a:r>
              <a:rPr lang="en-US" sz="2000" b="1" dirty="0" smtClean="0">
                <a:solidFill>
                  <a:srgbClr val="333399"/>
                </a:solidFill>
                <a:latin typeface="Courier New" pitchFamily="49" charset="0"/>
              </a:rPr>
              <a:t>("\</a:t>
            </a:r>
            <a:r>
              <a:rPr lang="en-US" sz="2000" b="1" dirty="0" err="1" smtClean="0">
                <a:solidFill>
                  <a:srgbClr val="333399"/>
                </a:solidFill>
                <a:latin typeface="Courier New" pitchFamily="49" charset="0"/>
              </a:rPr>
              <a:t>nBase</a:t>
            </a:r>
            <a:r>
              <a:rPr lang="en-US" sz="2000" b="1" dirty="0" smtClean="0">
                <a:solidFill>
                  <a:srgbClr val="333399"/>
                </a:solidFill>
                <a:latin typeface="Courier New" pitchFamily="49" charset="0"/>
              </a:rPr>
              <a:t> Constructor"); }</a:t>
            </a:r>
            <a:br>
              <a:rPr lang="en-US" sz="2000" b="1" dirty="0" smtClean="0">
                <a:solidFill>
                  <a:srgbClr val="333399"/>
                </a:solidFill>
                <a:latin typeface="Courier New" pitchFamily="49" charset="0"/>
              </a:rPr>
            </a:br>
            <a:r>
              <a:rPr lang="en-US" sz="2000" b="1" dirty="0" smtClean="0">
                <a:solidFill>
                  <a:srgbClr val="333399"/>
                </a:solidFill>
                <a:latin typeface="Courier New" pitchFamily="49" charset="0"/>
              </a:rPr>
              <a:t>       </a:t>
            </a:r>
            <a:r>
              <a:rPr lang="en-US" sz="2000" b="1" i="1" u="sng" dirty="0" smtClean="0">
                <a:solidFill>
                  <a:srgbClr val="333399"/>
                </a:solidFill>
                <a:latin typeface="Courier New" pitchFamily="49" charset="0"/>
              </a:rPr>
              <a:t>virtual</a:t>
            </a:r>
            <a:r>
              <a:rPr lang="en-US" sz="2000" b="1" dirty="0" smtClean="0">
                <a:solidFill>
                  <a:srgbClr val="333399"/>
                </a:solidFill>
                <a:latin typeface="Courier New" pitchFamily="49" charset="0"/>
              </a:rPr>
              <a:t> ~a(){ </a:t>
            </a:r>
            <a:r>
              <a:rPr lang="en-US" sz="2000" b="1" dirty="0" err="1" smtClean="0">
                <a:solidFill>
                  <a:srgbClr val="333399"/>
                </a:solidFill>
                <a:latin typeface="Courier New" pitchFamily="49" charset="0"/>
              </a:rPr>
              <a:t>printf</a:t>
            </a:r>
            <a:r>
              <a:rPr lang="en-US" sz="2000" b="1" dirty="0" smtClean="0">
                <a:solidFill>
                  <a:srgbClr val="333399"/>
                </a:solidFill>
                <a:latin typeface="Courier New" pitchFamily="49" charset="0"/>
              </a:rPr>
              <a:t>("\</a:t>
            </a:r>
            <a:r>
              <a:rPr lang="en-US" sz="2000" b="1" dirty="0" err="1" smtClean="0">
                <a:solidFill>
                  <a:srgbClr val="333399"/>
                </a:solidFill>
                <a:latin typeface="Courier New" pitchFamily="49" charset="0"/>
              </a:rPr>
              <a:t>nBase</a:t>
            </a:r>
            <a:r>
              <a:rPr lang="en-US" sz="2000" b="1" dirty="0" smtClean="0">
                <a:solidFill>
                  <a:srgbClr val="333399"/>
                </a:solidFill>
                <a:latin typeface="Courier New" pitchFamily="49" charset="0"/>
              </a:rPr>
              <a:t> Destructor"); } </a:t>
            </a:r>
          </a:p>
          <a:p>
            <a:pPr>
              <a:lnSpc>
                <a:spcPct val="80000"/>
              </a:lnSpc>
              <a:buNone/>
            </a:pPr>
            <a:r>
              <a:rPr lang="en-US" sz="2000" b="1" dirty="0" smtClean="0">
                <a:solidFill>
                  <a:srgbClr val="333399"/>
                </a:solidFill>
                <a:latin typeface="Courier New" pitchFamily="49" charset="0"/>
              </a:rPr>
              <a:t>};</a:t>
            </a:r>
            <a:br>
              <a:rPr lang="en-US" sz="2000" b="1" dirty="0" smtClean="0">
                <a:solidFill>
                  <a:srgbClr val="333399"/>
                </a:solidFill>
                <a:latin typeface="Courier New" pitchFamily="49" charset="0"/>
              </a:rPr>
            </a:br>
            <a:endParaRPr lang="en-US" sz="2000" b="1" dirty="0" smtClean="0">
              <a:solidFill>
                <a:srgbClr val="333399"/>
              </a:solidFill>
              <a:latin typeface="Courier New" pitchFamily="49" charset="0"/>
            </a:endParaRPr>
          </a:p>
          <a:p>
            <a:pPr>
              <a:lnSpc>
                <a:spcPct val="80000"/>
              </a:lnSpc>
              <a:buNone/>
            </a:pPr>
            <a:r>
              <a:rPr lang="en-US" sz="2000" b="1" dirty="0" smtClean="0">
                <a:solidFill>
                  <a:srgbClr val="333399"/>
                </a:solidFill>
                <a:latin typeface="Courier New" pitchFamily="49" charset="0"/>
              </a:rPr>
              <a:t>class b : public a {</a:t>
            </a:r>
            <a:br>
              <a:rPr lang="en-US" sz="2000" b="1" dirty="0" smtClean="0">
                <a:solidFill>
                  <a:srgbClr val="333399"/>
                </a:solidFill>
                <a:latin typeface="Courier New" pitchFamily="49" charset="0"/>
              </a:rPr>
            </a:br>
            <a:r>
              <a:rPr lang="en-US" sz="2000" b="1" dirty="0" smtClean="0">
                <a:solidFill>
                  <a:srgbClr val="333399"/>
                </a:solidFill>
                <a:latin typeface="Courier New" pitchFamily="49" charset="0"/>
              </a:rPr>
              <a:t>   public:</a:t>
            </a:r>
            <a:br>
              <a:rPr lang="en-US" sz="2000" b="1" dirty="0" smtClean="0">
                <a:solidFill>
                  <a:srgbClr val="333399"/>
                </a:solidFill>
                <a:latin typeface="Courier New" pitchFamily="49" charset="0"/>
              </a:rPr>
            </a:br>
            <a:r>
              <a:rPr lang="en-US" sz="2000" b="1" dirty="0" smtClean="0">
                <a:solidFill>
                  <a:srgbClr val="333399"/>
                </a:solidFill>
                <a:latin typeface="Courier New" pitchFamily="49" charset="0"/>
              </a:rPr>
              <a:t>       b(){ </a:t>
            </a:r>
            <a:r>
              <a:rPr lang="en-US" sz="2000" b="1" dirty="0" err="1" smtClean="0">
                <a:solidFill>
                  <a:srgbClr val="333399"/>
                </a:solidFill>
                <a:latin typeface="Courier New" pitchFamily="49" charset="0"/>
              </a:rPr>
              <a:t>printf</a:t>
            </a:r>
            <a:r>
              <a:rPr lang="en-US" sz="2000" b="1" dirty="0" smtClean="0">
                <a:solidFill>
                  <a:srgbClr val="333399"/>
                </a:solidFill>
                <a:latin typeface="Courier New" pitchFamily="49" charset="0"/>
              </a:rPr>
              <a:t>("\</a:t>
            </a:r>
            <a:r>
              <a:rPr lang="en-US" sz="2000" b="1" dirty="0" err="1" smtClean="0">
                <a:solidFill>
                  <a:srgbClr val="333399"/>
                </a:solidFill>
                <a:latin typeface="Courier New" pitchFamily="49" charset="0"/>
              </a:rPr>
              <a:t>nDerived</a:t>
            </a:r>
            <a:r>
              <a:rPr lang="en-US" sz="2000" b="1" dirty="0" smtClean="0">
                <a:solidFill>
                  <a:srgbClr val="333399"/>
                </a:solidFill>
                <a:latin typeface="Courier New" pitchFamily="49" charset="0"/>
              </a:rPr>
              <a:t> Constructor"); }</a:t>
            </a:r>
            <a:br>
              <a:rPr lang="en-US" sz="2000" b="1" dirty="0" smtClean="0">
                <a:solidFill>
                  <a:srgbClr val="333399"/>
                </a:solidFill>
                <a:latin typeface="Courier New" pitchFamily="49" charset="0"/>
              </a:rPr>
            </a:br>
            <a:r>
              <a:rPr lang="en-US" sz="2000" b="1" dirty="0" smtClean="0">
                <a:solidFill>
                  <a:srgbClr val="333399"/>
                </a:solidFill>
                <a:latin typeface="Courier New" pitchFamily="49" charset="0"/>
              </a:rPr>
              <a:t>       ~b(){ </a:t>
            </a:r>
            <a:r>
              <a:rPr lang="en-US" sz="2000" b="1" dirty="0" err="1" smtClean="0">
                <a:solidFill>
                  <a:srgbClr val="333399"/>
                </a:solidFill>
                <a:latin typeface="Courier New" pitchFamily="49" charset="0"/>
              </a:rPr>
              <a:t>printf</a:t>
            </a:r>
            <a:r>
              <a:rPr lang="en-US" sz="2000" b="1" dirty="0" smtClean="0">
                <a:solidFill>
                  <a:srgbClr val="333399"/>
                </a:solidFill>
                <a:latin typeface="Courier New" pitchFamily="49" charset="0"/>
              </a:rPr>
              <a:t>("\</a:t>
            </a:r>
            <a:r>
              <a:rPr lang="en-US" sz="2000" b="1" dirty="0" err="1" smtClean="0">
                <a:solidFill>
                  <a:srgbClr val="333399"/>
                </a:solidFill>
                <a:latin typeface="Courier New" pitchFamily="49" charset="0"/>
              </a:rPr>
              <a:t>nDerived</a:t>
            </a:r>
            <a:r>
              <a:rPr lang="en-US" sz="2000" b="1" dirty="0" smtClean="0">
                <a:solidFill>
                  <a:srgbClr val="333399"/>
                </a:solidFill>
                <a:latin typeface="Courier New" pitchFamily="49" charset="0"/>
              </a:rPr>
              <a:t> Destructor"); } </a:t>
            </a:r>
          </a:p>
          <a:p>
            <a:pPr>
              <a:lnSpc>
                <a:spcPct val="80000"/>
              </a:lnSpc>
              <a:buNone/>
            </a:pPr>
            <a:r>
              <a:rPr lang="en-US" sz="2000" b="1" dirty="0" smtClean="0">
                <a:solidFill>
                  <a:srgbClr val="333399"/>
                </a:solidFill>
                <a:latin typeface="Courier New" pitchFamily="49" charset="0"/>
              </a:rPr>
              <a:t>};</a:t>
            </a:r>
            <a:endParaRPr lang="en-US" sz="2000" b="1" dirty="0">
              <a:solidFill>
                <a:srgbClr val="333399"/>
              </a:solidFill>
              <a:latin typeface="Courier New" pitchFamily="49" charset="0"/>
            </a:endParaRPr>
          </a:p>
        </p:txBody>
      </p:sp>
      <p:sp>
        <p:nvSpPr>
          <p:cNvPr id="4" name="Content Placeholder 2"/>
          <p:cNvSpPr txBox="1">
            <a:spLocks/>
          </p:cNvSpPr>
          <p:nvPr/>
        </p:nvSpPr>
        <p:spPr>
          <a:xfrm>
            <a:off x="8761413" y="1828801"/>
            <a:ext cx="3200400" cy="266699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r>
            <a:br>
              <a:rPr kumimoji="0" lang="en-US" sz="3200" b="0" i="0" u="none" strike="noStrike" kern="1200" cap="none" spc="0" normalizeH="0" baseline="0" noProof="0" dirty="0" smtClean="0">
                <a:ln>
                  <a:noFill/>
                </a:ln>
                <a:solidFill>
                  <a:schemeClr val="tx1"/>
                </a:solidFill>
                <a:effectLst/>
                <a:uLnTx/>
                <a:uFillTx/>
                <a:latin typeface="+mn-lt"/>
                <a:ea typeface="+mn-ea"/>
                <a:cs typeface="+mn-cs"/>
              </a:rPr>
            </a:br>
            <a:r>
              <a:rPr lang="en-US" sz="2000" b="1" dirty="0" err="1" smtClean="0">
                <a:solidFill>
                  <a:srgbClr val="333399"/>
                </a:solidFill>
                <a:latin typeface="Courier New" pitchFamily="49" charset="0"/>
              </a:rPr>
              <a:t>int</a:t>
            </a:r>
            <a:r>
              <a:rPr lang="en-US" sz="2000" b="1" dirty="0" smtClean="0">
                <a:solidFill>
                  <a:srgbClr val="333399"/>
                </a:solidFill>
                <a:latin typeface="Courier New" pitchFamily="49" charset="0"/>
              </a:rPr>
              <a:t> main()</a:t>
            </a:r>
            <a:br>
              <a:rPr lang="en-US" sz="2000" b="1" dirty="0" smtClean="0">
                <a:solidFill>
                  <a:srgbClr val="333399"/>
                </a:solidFill>
                <a:latin typeface="Courier New" pitchFamily="49" charset="0"/>
              </a:rPr>
            </a:br>
            <a:r>
              <a:rPr lang="en-US" sz="2000" b="1" dirty="0" smtClean="0">
                <a:solidFill>
                  <a:srgbClr val="333399"/>
                </a:solidFill>
                <a:latin typeface="Courier New" pitchFamily="49" charset="0"/>
              </a:rPr>
              <a:t>{</a:t>
            </a:r>
            <a:br>
              <a:rPr lang="en-US" sz="2000" b="1" dirty="0" smtClean="0">
                <a:solidFill>
                  <a:srgbClr val="333399"/>
                </a:solidFill>
                <a:latin typeface="Courier New" pitchFamily="49" charset="0"/>
              </a:rPr>
            </a:br>
            <a:r>
              <a:rPr lang="en-US" sz="2000" b="1" dirty="0" smtClean="0">
                <a:solidFill>
                  <a:srgbClr val="333399"/>
                </a:solidFill>
                <a:latin typeface="Courier New" pitchFamily="49" charset="0"/>
              </a:rPr>
              <a:t>   a* </a:t>
            </a:r>
            <a:r>
              <a:rPr lang="en-US" sz="2000" b="1" dirty="0" err="1" smtClean="0">
                <a:solidFill>
                  <a:srgbClr val="333399"/>
                </a:solidFill>
                <a:latin typeface="Courier New" pitchFamily="49" charset="0"/>
              </a:rPr>
              <a:t>obj</a:t>
            </a:r>
            <a:r>
              <a:rPr lang="en-US" sz="2000" b="1" dirty="0" smtClean="0">
                <a:solidFill>
                  <a:srgbClr val="333399"/>
                </a:solidFill>
                <a:latin typeface="Courier New" pitchFamily="49" charset="0"/>
              </a:rPr>
              <a:t>=new b;</a:t>
            </a:r>
            <a:br>
              <a:rPr lang="en-US" sz="2000" b="1" dirty="0" smtClean="0">
                <a:solidFill>
                  <a:srgbClr val="333399"/>
                </a:solidFill>
                <a:latin typeface="Courier New" pitchFamily="49" charset="0"/>
              </a:rPr>
            </a:br>
            <a:r>
              <a:rPr lang="en-US" sz="2000" b="1" dirty="0" smtClean="0">
                <a:solidFill>
                  <a:srgbClr val="333399"/>
                </a:solidFill>
                <a:latin typeface="Courier New" pitchFamily="49" charset="0"/>
              </a:rPr>
              <a:t>   delete </a:t>
            </a:r>
            <a:r>
              <a:rPr lang="en-US" sz="2000" b="1" dirty="0" err="1" smtClean="0">
                <a:solidFill>
                  <a:srgbClr val="333399"/>
                </a:solidFill>
                <a:latin typeface="Courier New" pitchFamily="49" charset="0"/>
              </a:rPr>
              <a:t>obj</a:t>
            </a:r>
            <a:r>
              <a:rPr lang="en-US" sz="2000" b="1" dirty="0" smtClean="0">
                <a:solidFill>
                  <a:srgbClr val="333399"/>
                </a:solidFill>
                <a:latin typeface="Courier New" pitchFamily="49" charset="0"/>
              </a:rPr>
              <a:t>;</a:t>
            </a:r>
            <a:br>
              <a:rPr lang="en-US" sz="2000" b="1" dirty="0" smtClean="0">
                <a:solidFill>
                  <a:srgbClr val="333399"/>
                </a:solidFill>
                <a:latin typeface="Courier New" pitchFamily="49" charset="0"/>
              </a:rPr>
            </a:br>
            <a:r>
              <a:rPr lang="en-US" sz="2000" b="1" dirty="0" smtClean="0">
                <a:solidFill>
                  <a:srgbClr val="333399"/>
                </a:solidFill>
                <a:latin typeface="Courier New" pitchFamily="49" charset="0"/>
              </a:rPr>
              <a:t>   return 0;</a:t>
            </a:r>
            <a:br>
              <a:rPr lang="en-US" sz="2000" b="1" dirty="0" smtClean="0">
                <a:solidFill>
                  <a:srgbClr val="333399"/>
                </a:solidFill>
                <a:latin typeface="Courier New" pitchFamily="49" charset="0"/>
              </a:rPr>
            </a:br>
            <a:r>
              <a:rPr lang="en-US" sz="2000" b="1" dirty="0" smtClean="0">
                <a:solidFill>
                  <a:srgbClr val="333399"/>
                </a:solidFill>
                <a:latin typeface="Courier New" pitchFamily="49" charset="0"/>
              </a:rPr>
              <a:t>}</a:t>
            </a:r>
          </a:p>
        </p:txBody>
      </p:sp>
      <p:sp>
        <p:nvSpPr>
          <p:cNvPr id="5" name="TextBox 4"/>
          <p:cNvSpPr txBox="1"/>
          <p:nvPr/>
        </p:nvSpPr>
        <p:spPr>
          <a:xfrm>
            <a:off x="9294812" y="5029200"/>
            <a:ext cx="2514600" cy="1532727"/>
          </a:xfrm>
          <a:prstGeom prst="rect">
            <a:avLst/>
          </a:prstGeom>
          <a:noFill/>
        </p:spPr>
        <p:txBody>
          <a:bodyPr wrap="square" rtlCol="0">
            <a:spAutoFit/>
          </a:bodyPr>
          <a:lstStyle/>
          <a:p>
            <a:pPr marL="342900" lvl="0" indent="-342900">
              <a:spcBef>
                <a:spcPct val="20000"/>
              </a:spcBef>
              <a:defRPr/>
            </a:pPr>
            <a:r>
              <a:rPr lang="en-US" dirty="0" smtClean="0">
                <a:solidFill>
                  <a:srgbClr val="006600"/>
                </a:solidFill>
              </a:rPr>
              <a:t>Output:</a:t>
            </a:r>
          </a:p>
          <a:p>
            <a:pPr marL="342900" lvl="0" indent="-342900">
              <a:spcBef>
                <a:spcPct val="20000"/>
              </a:spcBef>
            </a:pPr>
            <a:r>
              <a:rPr lang="es-ES" dirty="0" smtClean="0">
                <a:solidFill>
                  <a:srgbClr val="006600"/>
                </a:solidFill>
              </a:rPr>
              <a:t>    	 Base Constructor</a:t>
            </a:r>
            <a:br>
              <a:rPr lang="es-ES" dirty="0" smtClean="0">
                <a:solidFill>
                  <a:srgbClr val="006600"/>
                </a:solidFill>
              </a:rPr>
            </a:br>
            <a:r>
              <a:rPr lang="es-ES" dirty="0" err="1" smtClean="0">
                <a:solidFill>
                  <a:srgbClr val="006600"/>
                </a:solidFill>
              </a:rPr>
              <a:t>Derived</a:t>
            </a:r>
            <a:r>
              <a:rPr lang="es-ES" dirty="0" smtClean="0">
                <a:solidFill>
                  <a:srgbClr val="006600"/>
                </a:solidFill>
              </a:rPr>
              <a:t> Constructor</a:t>
            </a:r>
            <a:br>
              <a:rPr lang="es-ES" dirty="0" smtClean="0">
                <a:solidFill>
                  <a:srgbClr val="006600"/>
                </a:solidFill>
              </a:rPr>
            </a:br>
            <a:r>
              <a:rPr lang="es-ES" b="1" dirty="0" err="1" smtClean="0">
                <a:solidFill>
                  <a:srgbClr val="006600"/>
                </a:solidFill>
              </a:rPr>
              <a:t>Derived</a:t>
            </a:r>
            <a:r>
              <a:rPr lang="es-ES" b="1" dirty="0" smtClean="0">
                <a:solidFill>
                  <a:srgbClr val="006600"/>
                </a:solidFill>
              </a:rPr>
              <a:t> Destructor</a:t>
            </a:r>
            <a:r>
              <a:rPr lang="es-ES" dirty="0" smtClean="0">
                <a:solidFill>
                  <a:srgbClr val="006600"/>
                </a:solidFill>
              </a:rPr>
              <a:t/>
            </a:r>
            <a:br>
              <a:rPr lang="es-ES" dirty="0" smtClean="0">
                <a:solidFill>
                  <a:srgbClr val="006600"/>
                </a:solidFill>
              </a:rPr>
            </a:br>
            <a:r>
              <a:rPr lang="es-ES" dirty="0" smtClean="0">
                <a:solidFill>
                  <a:srgbClr val="006600"/>
                </a:solidFill>
              </a:rPr>
              <a:t>Base Destructor</a:t>
            </a:r>
            <a:endParaRPr lang="en-US" dirty="0">
              <a:solidFill>
                <a:srgbClr val="006600"/>
              </a:solidFill>
            </a:endParaRPr>
          </a:p>
        </p:txBody>
      </p:sp>
      <p:sp>
        <p:nvSpPr>
          <p:cNvPr id="6" name="Title 1"/>
          <p:cNvSpPr>
            <a:spLocks noGrp="1"/>
          </p:cNvSpPr>
          <p:nvPr>
            <p:ph type="title"/>
          </p:nvPr>
        </p:nvSpPr>
        <p:spPr>
          <a:xfrm>
            <a:off x="609441" y="274638"/>
            <a:ext cx="10969943" cy="1143000"/>
          </a:xfrm>
        </p:spPr>
        <p:txBody>
          <a:bodyPr/>
          <a:lstStyle/>
          <a:p>
            <a:r>
              <a:rPr lang="en-US" dirty="0" smtClean="0"/>
              <a:t>Virtual Destructor-Example</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10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fade">
                                      <p:cBhvr>
                                        <p:cTn id="21" dur="1000"/>
                                        <p:tgtEl>
                                          <p:spTgt spid="4">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txEl>
                                              <p:pRg st="0" end="0"/>
                                            </p:txEl>
                                          </p:spTgt>
                                        </p:tgtEl>
                                        <p:attrNameLst>
                                          <p:attrName>style.visibility</p:attrName>
                                        </p:attrNameLst>
                                      </p:cBhvr>
                                      <p:to>
                                        <p:strVal val="visible"/>
                                      </p:to>
                                    </p:set>
                                    <p:animEffect transition="in" filter="fade">
                                      <p:cBhvr>
                                        <p:cTn id="26" dur="1000"/>
                                        <p:tgtEl>
                                          <p:spTgt spid="5">
                                            <p:txEl>
                                              <p:pRg st="0" end="0"/>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Effect transition="in" filter="fade">
                                      <p:cBhvr>
                                        <p:cTn id="29" dur="10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4" grpId="0" build="allAtOnce"/>
      <p:bldP spid="5" grpId="0"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a:t>
            </a:r>
            <a:endParaRPr lang="en-US" dirty="0"/>
          </a:p>
        </p:txBody>
      </p:sp>
      <p:sp>
        <p:nvSpPr>
          <p:cNvPr id="5" name="Content Placeholder 4"/>
          <p:cNvSpPr>
            <a:spLocks noGrp="1"/>
          </p:cNvSpPr>
          <p:nvPr>
            <p:ph idx="1"/>
          </p:nvPr>
        </p:nvSpPr>
        <p:spPr/>
        <p:txBody>
          <a:bodyPr/>
          <a:lstStyle/>
          <a:p>
            <a:endParaRPr lang="en-US" dirty="0"/>
          </a:p>
        </p:txBody>
      </p:sp>
      <p:sp>
        <p:nvSpPr>
          <p:cNvPr id="6" name="Rectangle 5">
            <a:extLst>
              <a:ext uri="{FF2B5EF4-FFF2-40B4-BE49-F238E27FC236}">
                <a16:creationId xmlns:a16="http://schemas.microsoft.com/office/drawing/2014/main" xmlns="" id="{99CA00FA-67BE-4E6B-A584-5F45EF4646C7}"/>
              </a:ext>
            </a:extLst>
          </p:cNvPr>
          <p:cNvSpPr/>
          <p:nvPr/>
        </p:nvSpPr>
        <p:spPr>
          <a:xfrm>
            <a:off x="5180012" y="1801550"/>
            <a:ext cx="1676400" cy="533400"/>
          </a:xfrm>
          <a:prstGeom prst="rect">
            <a:avLst/>
          </a:prstGeom>
          <a:solidFill>
            <a:srgbClr val="333399"/>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Polymorphism</a:t>
            </a:r>
            <a:endParaRPr lang="en-US" dirty="0"/>
          </a:p>
        </p:txBody>
      </p:sp>
      <p:sp>
        <p:nvSpPr>
          <p:cNvPr id="7" name="Rectangle 6">
            <a:extLst>
              <a:ext uri="{FF2B5EF4-FFF2-40B4-BE49-F238E27FC236}">
                <a16:creationId xmlns:a16="http://schemas.microsoft.com/office/drawing/2014/main" xmlns="" id="{29A8CD98-4826-4FE8-AD8E-8203BFA7053F}"/>
              </a:ext>
            </a:extLst>
          </p:cNvPr>
          <p:cNvSpPr/>
          <p:nvPr/>
        </p:nvSpPr>
        <p:spPr>
          <a:xfrm>
            <a:off x="2741612" y="3276600"/>
            <a:ext cx="1676400" cy="533400"/>
          </a:xfrm>
          <a:prstGeom prst="rect">
            <a:avLst/>
          </a:prstGeom>
          <a:solidFill>
            <a:srgbClr val="009999"/>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Compile time polymorphism</a:t>
            </a:r>
            <a:endParaRPr lang="en-US" dirty="0"/>
          </a:p>
        </p:txBody>
      </p:sp>
      <p:sp>
        <p:nvSpPr>
          <p:cNvPr id="8" name="Rectangle 7">
            <a:extLst>
              <a:ext uri="{FF2B5EF4-FFF2-40B4-BE49-F238E27FC236}">
                <a16:creationId xmlns:a16="http://schemas.microsoft.com/office/drawing/2014/main" xmlns="" id="{5DD8DE61-87EE-4E66-98E7-8EDB47EDBCB4}"/>
              </a:ext>
            </a:extLst>
          </p:cNvPr>
          <p:cNvSpPr/>
          <p:nvPr/>
        </p:nvSpPr>
        <p:spPr>
          <a:xfrm>
            <a:off x="7466012" y="3276600"/>
            <a:ext cx="1676400" cy="533400"/>
          </a:xfrm>
          <a:prstGeom prst="rect">
            <a:avLst/>
          </a:prstGeom>
          <a:solidFill>
            <a:srgbClr val="009999"/>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Runtime polymorphism</a:t>
            </a:r>
            <a:endParaRPr lang="en-US" dirty="0"/>
          </a:p>
        </p:txBody>
      </p:sp>
      <p:sp>
        <p:nvSpPr>
          <p:cNvPr id="9" name="Rectangle 8">
            <a:extLst>
              <a:ext uri="{FF2B5EF4-FFF2-40B4-BE49-F238E27FC236}">
                <a16:creationId xmlns:a16="http://schemas.microsoft.com/office/drawing/2014/main" xmlns="" id="{3A0A7BD4-085C-4670-A83F-95AE1A0832CB}"/>
              </a:ext>
            </a:extLst>
          </p:cNvPr>
          <p:cNvSpPr/>
          <p:nvPr/>
        </p:nvSpPr>
        <p:spPr>
          <a:xfrm>
            <a:off x="1065212" y="4797932"/>
            <a:ext cx="1676400" cy="533400"/>
          </a:xfrm>
          <a:prstGeom prst="rect">
            <a:avLst/>
          </a:prstGeom>
          <a:solidFill>
            <a:srgbClr val="33CCFF"/>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Function Overloading</a:t>
            </a:r>
            <a:endParaRPr lang="en-US" dirty="0"/>
          </a:p>
        </p:txBody>
      </p:sp>
      <p:sp>
        <p:nvSpPr>
          <p:cNvPr id="10" name="Rectangle 9">
            <a:extLst>
              <a:ext uri="{FF2B5EF4-FFF2-40B4-BE49-F238E27FC236}">
                <a16:creationId xmlns:a16="http://schemas.microsoft.com/office/drawing/2014/main" xmlns="" id="{8F177DD2-869F-4B38-B50A-6BB7B3417854}"/>
              </a:ext>
            </a:extLst>
          </p:cNvPr>
          <p:cNvSpPr/>
          <p:nvPr/>
        </p:nvSpPr>
        <p:spPr>
          <a:xfrm>
            <a:off x="4113212" y="4876800"/>
            <a:ext cx="1676400" cy="533400"/>
          </a:xfrm>
          <a:prstGeom prst="rect">
            <a:avLst/>
          </a:prstGeom>
          <a:solidFill>
            <a:srgbClr val="33CCFF"/>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Operator Overloading</a:t>
            </a:r>
            <a:endParaRPr lang="en-US" dirty="0"/>
          </a:p>
        </p:txBody>
      </p:sp>
      <p:sp>
        <p:nvSpPr>
          <p:cNvPr id="11" name="Rectangle 10">
            <a:extLst>
              <a:ext uri="{FF2B5EF4-FFF2-40B4-BE49-F238E27FC236}">
                <a16:creationId xmlns:a16="http://schemas.microsoft.com/office/drawing/2014/main" xmlns="" id="{5B72EFDC-EE49-4404-AC13-79E944237343}"/>
              </a:ext>
            </a:extLst>
          </p:cNvPr>
          <p:cNvSpPr/>
          <p:nvPr/>
        </p:nvSpPr>
        <p:spPr>
          <a:xfrm>
            <a:off x="7542212" y="4876800"/>
            <a:ext cx="1676400" cy="533400"/>
          </a:xfrm>
          <a:prstGeom prst="rect">
            <a:avLst/>
          </a:prstGeom>
          <a:solidFill>
            <a:srgbClr val="33CCFF"/>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Virtual Functions</a:t>
            </a:r>
            <a:endParaRPr lang="en-US" dirty="0"/>
          </a:p>
        </p:txBody>
      </p:sp>
      <p:cxnSp>
        <p:nvCxnSpPr>
          <p:cNvPr id="12" name="Straight Arrow Connector 11">
            <a:extLst>
              <a:ext uri="{FF2B5EF4-FFF2-40B4-BE49-F238E27FC236}">
                <a16:creationId xmlns:a16="http://schemas.microsoft.com/office/drawing/2014/main" xmlns="" id="{230EE3CB-A099-46B1-88E8-7E137CE3D2DD}"/>
              </a:ext>
            </a:extLst>
          </p:cNvPr>
          <p:cNvCxnSpPr>
            <a:cxnSpLocks/>
            <a:stCxn id="6" idx="1"/>
            <a:endCxn id="7" idx="0"/>
          </p:cNvCxnSpPr>
          <p:nvPr/>
        </p:nvCxnSpPr>
        <p:spPr>
          <a:xfrm rot="10800000" flipV="1">
            <a:off x="3579812" y="2068250"/>
            <a:ext cx="1600200" cy="1208350"/>
          </a:xfrm>
          <a:prstGeom prst="straightConnector1">
            <a:avLst/>
          </a:prstGeom>
          <a:ln>
            <a:tailEnd type="triangle" w="lg" len="lg"/>
          </a:ln>
        </p:spPr>
        <p:style>
          <a:lnRef idx="2">
            <a:schemeClr val="accent6"/>
          </a:lnRef>
          <a:fillRef idx="0">
            <a:schemeClr val="accent6"/>
          </a:fillRef>
          <a:effectRef idx="1">
            <a:schemeClr val="accent6"/>
          </a:effectRef>
          <a:fontRef idx="minor">
            <a:schemeClr val="tx1"/>
          </a:fontRef>
        </p:style>
      </p:cxnSp>
      <p:cxnSp>
        <p:nvCxnSpPr>
          <p:cNvPr id="13" name="Straight Arrow Connector 12">
            <a:extLst>
              <a:ext uri="{FF2B5EF4-FFF2-40B4-BE49-F238E27FC236}">
                <a16:creationId xmlns:a16="http://schemas.microsoft.com/office/drawing/2014/main" xmlns="" id="{6EA8B0E3-CBAC-409B-B40F-83BE870FE9EE}"/>
              </a:ext>
            </a:extLst>
          </p:cNvPr>
          <p:cNvCxnSpPr>
            <a:cxnSpLocks/>
            <a:stCxn id="6" idx="3"/>
            <a:endCxn id="8" idx="0"/>
          </p:cNvCxnSpPr>
          <p:nvPr/>
        </p:nvCxnSpPr>
        <p:spPr>
          <a:xfrm>
            <a:off x="6856412" y="2068250"/>
            <a:ext cx="1447800" cy="1208350"/>
          </a:xfrm>
          <a:prstGeom prst="straightConnector1">
            <a:avLst/>
          </a:prstGeom>
          <a:ln>
            <a:tailEnd type="triangle" w="lg" len="lg"/>
          </a:ln>
        </p:spPr>
        <p:style>
          <a:lnRef idx="2">
            <a:schemeClr val="accent6"/>
          </a:lnRef>
          <a:fillRef idx="0">
            <a:schemeClr val="accent6"/>
          </a:fillRef>
          <a:effectRef idx="1">
            <a:schemeClr val="accent6"/>
          </a:effectRef>
          <a:fontRef idx="minor">
            <a:schemeClr val="tx1"/>
          </a:fontRef>
        </p:style>
      </p:cxnSp>
      <p:cxnSp>
        <p:nvCxnSpPr>
          <p:cNvPr id="18" name="Straight Arrow Connector 17">
            <a:extLst>
              <a:ext uri="{FF2B5EF4-FFF2-40B4-BE49-F238E27FC236}">
                <a16:creationId xmlns:a16="http://schemas.microsoft.com/office/drawing/2014/main" xmlns="" id="{230EE3CB-A099-46B1-88E8-7E137CE3D2DD}"/>
              </a:ext>
            </a:extLst>
          </p:cNvPr>
          <p:cNvCxnSpPr>
            <a:cxnSpLocks/>
          </p:cNvCxnSpPr>
          <p:nvPr/>
        </p:nvCxnSpPr>
        <p:spPr>
          <a:xfrm rot="10800000" flipV="1">
            <a:off x="2132012" y="3810000"/>
            <a:ext cx="1295400" cy="990600"/>
          </a:xfrm>
          <a:prstGeom prst="straightConnector1">
            <a:avLst/>
          </a:prstGeom>
          <a:ln>
            <a:tailEnd type="triangle" w="lg" len="lg"/>
          </a:ln>
        </p:spPr>
        <p:style>
          <a:lnRef idx="2">
            <a:schemeClr val="accent6"/>
          </a:lnRef>
          <a:fillRef idx="0">
            <a:schemeClr val="accent6"/>
          </a:fillRef>
          <a:effectRef idx="1">
            <a:schemeClr val="accent6"/>
          </a:effectRef>
          <a:fontRef idx="minor">
            <a:schemeClr val="tx1"/>
          </a:fontRef>
        </p:style>
      </p:cxnSp>
      <p:cxnSp>
        <p:nvCxnSpPr>
          <p:cNvPr id="22" name="Straight Arrow Connector 21">
            <a:extLst>
              <a:ext uri="{FF2B5EF4-FFF2-40B4-BE49-F238E27FC236}">
                <a16:creationId xmlns:a16="http://schemas.microsoft.com/office/drawing/2014/main" xmlns="" id="{6EA8B0E3-CBAC-409B-B40F-83BE870FE9EE}"/>
              </a:ext>
            </a:extLst>
          </p:cNvPr>
          <p:cNvCxnSpPr>
            <a:cxnSpLocks/>
            <a:stCxn id="7" idx="2"/>
          </p:cNvCxnSpPr>
          <p:nvPr/>
        </p:nvCxnSpPr>
        <p:spPr>
          <a:xfrm rot="16200000" flipH="1">
            <a:off x="3770312" y="3619500"/>
            <a:ext cx="1066800" cy="1447800"/>
          </a:xfrm>
          <a:prstGeom prst="straightConnector1">
            <a:avLst/>
          </a:prstGeom>
          <a:ln>
            <a:tailEnd type="triangle" w="lg" len="lg"/>
          </a:ln>
        </p:spPr>
        <p:style>
          <a:lnRef idx="2">
            <a:schemeClr val="accent6"/>
          </a:lnRef>
          <a:fillRef idx="0">
            <a:schemeClr val="accent6"/>
          </a:fillRef>
          <a:effectRef idx="1">
            <a:schemeClr val="accent6"/>
          </a:effectRef>
          <a:fontRef idx="minor">
            <a:schemeClr val="tx1"/>
          </a:fontRef>
        </p:style>
      </p:cxnSp>
      <p:cxnSp>
        <p:nvCxnSpPr>
          <p:cNvPr id="24" name="Straight Arrow Connector 23"/>
          <p:cNvCxnSpPr/>
          <p:nvPr/>
        </p:nvCxnSpPr>
        <p:spPr>
          <a:xfrm rot="5400000">
            <a:off x="7769984" y="4340984"/>
            <a:ext cx="1070043" cy="1588"/>
          </a:xfrm>
          <a:prstGeom prst="straightConnector1">
            <a:avLst/>
          </a:prstGeom>
          <a:ln>
            <a:tailEnd type="triangle" w="lg" len="lg"/>
          </a:ln>
        </p:spPr>
        <p:style>
          <a:lnRef idx="2">
            <a:schemeClr val="accent6"/>
          </a:lnRef>
          <a:fillRef idx="0">
            <a:schemeClr val="accent6"/>
          </a:fillRef>
          <a:effectRef idx="1">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1000"/>
                                        <p:tgtEl>
                                          <p:spTgt spid="12"/>
                                        </p:tgtEl>
                                      </p:cBhvr>
                                    </p:animEffect>
                                  </p:childTnLst>
                                </p:cTn>
                              </p:par>
                              <p:par>
                                <p:cTn id="13" presetID="22" presetClass="entr" presetSubtype="1"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up)">
                                      <p:cBhvr>
                                        <p:cTn id="15" dur="1000"/>
                                        <p:tgtEl>
                                          <p:spTgt spid="13"/>
                                        </p:tgtEl>
                                      </p:cBhvr>
                                    </p:animEffect>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up)">
                                      <p:cBhvr>
                                        <p:cTn id="27" dur="1000"/>
                                        <p:tgtEl>
                                          <p:spTgt spid="18"/>
                                        </p:tgtEl>
                                      </p:cBhvr>
                                    </p:animEffect>
                                  </p:childTnLst>
                                </p:cTn>
                              </p:par>
                              <p:par>
                                <p:cTn id="28" presetID="22" presetClass="entr" presetSubtype="1" fill="hold"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up)">
                                      <p:cBhvr>
                                        <p:cTn id="30" dur="1000"/>
                                        <p:tgtEl>
                                          <p:spTgt spid="22"/>
                                        </p:tgtEl>
                                      </p:cBhvr>
                                    </p:animEffect>
                                  </p:childTnLst>
                                </p:cTn>
                              </p:par>
                            </p:childTnLst>
                          </p:cTn>
                        </p:par>
                        <p:par>
                          <p:cTn id="31" fill="hold">
                            <p:stCondLst>
                              <p:cond delay="1000"/>
                            </p:stCondLst>
                            <p:childTnLst>
                              <p:par>
                                <p:cTn id="32" presetID="10" presetClass="entr" presetSubtype="0"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wipe(up)">
                                      <p:cBhvr>
                                        <p:cTn id="42" dur="500"/>
                                        <p:tgtEl>
                                          <p:spTgt spid="2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fade">
                                      <p:cBhvr>
                                        <p:cTn id="4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dirty="0"/>
              <a:t>Polymorphism</a:t>
            </a:r>
          </a:p>
        </p:txBody>
      </p:sp>
      <p:sp>
        <p:nvSpPr>
          <p:cNvPr id="7" name="Slide Number Placeholder 6"/>
          <p:cNvSpPr>
            <a:spLocks noGrp="1"/>
          </p:cNvSpPr>
          <p:nvPr>
            <p:ph type="sldNum" sz="quarter" idx="12"/>
          </p:nvPr>
        </p:nvSpPr>
        <p:spPr/>
        <p:txBody>
          <a:bodyPr/>
          <a:lstStyle/>
          <a:p>
            <a:fld id="{EACEC697-ADDD-48AF-BA90-5EC7D2918770}" type="slidenum">
              <a:rPr lang="en-US"/>
              <a:pPr/>
              <a:t>4</a:t>
            </a:fld>
            <a:endParaRPr lang="en-US" dirty="0"/>
          </a:p>
        </p:txBody>
      </p:sp>
      <p:sp>
        <p:nvSpPr>
          <p:cNvPr id="366594" name="Rectangle 2"/>
          <p:cNvSpPr>
            <a:spLocks noGrp="1" noChangeArrowheads="1"/>
          </p:cNvSpPr>
          <p:nvPr>
            <p:ph type="title"/>
          </p:nvPr>
        </p:nvSpPr>
        <p:spPr/>
        <p:txBody>
          <a:bodyPr/>
          <a:lstStyle/>
          <a:p>
            <a:r>
              <a:rPr lang="en-US" sz="3200" dirty="0" smtClean="0"/>
              <a:t>Accessing </a:t>
            </a:r>
            <a:r>
              <a:rPr lang="en-US" sz="3200" dirty="0"/>
              <a:t>Members of</a:t>
            </a:r>
            <a:br>
              <a:rPr lang="en-US" sz="3200" dirty="0"/>
            </a:br>
            <a:r>
              <a:rPr lang="en-US" sz="3200" dirty="0"/>
              <a:t>Base and Derived </a:t>
            </a:r>
            <a:r>
              <a:rPr lang="en-US" sz="3200" dirty="0" smtClean="0"/>
              <a:t>Classes using an object</a:t>
            </a:r>
            <a:endParaRPr lang="en-US" sz="3200" dirty="0"/>
          </a:p>
        </p:txBody>
      </p:sp>
      <p:sp>
        <p:nvSpPr>
          <p:cNvPr id="8" name="Rectangle 7"/>
          <p:cNvSpPr/>
          <p:nvPr/>
        </p:nvSpPr>
        <p:spPr>
          <a:xfrm>
            <a:off x="7008812" y="1752600"/>
            <a:ext cx="1905000" cy="3352800"/>
          </a:xfrm>
          <a:prstGeom prst="rect">
            <a:avLst/>
          </a:prstGeom>
          <a:solidFill>
            <a:schemeClr val="bg1">
              <a:lumMod val="75000"/>
            </a:schemeClr>
          </a:solidFill>
        </p:spPr>
        <p:txBody>
          <a:bodyPr vert="horz" lIns="91440" tIns="45720" rIns="91440" bIns="45720" rtlCol="0">
            <a:noAutofit/>
          </a:bodyPr>
          <a:lstStyle/>
          <a:p>
            <a:pPr marL="342900" indent="-342900">
              <a:lnSpc>
                <a:spcPct val="80000"/>
              </a:lnSpc>
              <a:spcBef>
                <a:spcPct val="20000"/>
              </a:spcBef>
            </a:pPr>
            <a:endParaRPr lang="en-US" sz="2000" dirty="0" smtClean="0">
              <a:solidFill>
                <a:schemeClr val="tx1"/>
              </a:solidFill>
            </a:endParaRPr>
          </a:p>
          <a:p>
            <a:pPr marL="342900" indent="-342900">
              <a:lnSpc>
                <a:spcPct val="80000"/>
              </a:lnSpc>
              <a:spcBef>
                <a:spcPct val="20000"/>
              </a:spcBef>
            </a:pPr>
            <a:endParaRPr lang="en-US" sz="2000" dirty="0" smtClean="0">
              <a:solidFill>
                <a:schemeClr val="tx1"/>
              </a:solidFill>
            </a:endParaRPr>
          </a:p>
          <a:p>
            <a:pPr marL="342900" indent="-342900">
              <a:lnSpc>
                <a:spcPct val="80000"/>
              </a:lnSpc>
              <a:spcBef>
                <a:spcPct val="20000"/>
              </a:spcBef>
            </a:pPr>
            <a:r>
              <a:rPr lang="en-US" sz="2000" dirty="0" smtClean="0">
                <a:solidFill>
                  <a:schemeClr val="tx1"/>
                </a:solidFill>
              </a:rPr>
              <a:t>Shape s;</a:t>
            </a:r>
          </a:p>
          <a:p>
            <a:pPr marL="342900" indent="-342900">
              <a:lnSpc>
                <a:spcPct val="80000"/>
              </a:lnSpc>
              <a:spcBef>
                <a:spcPct val="20000"/>
              </a:spcBef>
            </a:pPr>
            <a:r>
              <a:rPr lang="en-US" sz="2000" dirty="0" smtClean="0">
                <a:solidFill>
                  <a:schemeClr val="tx1"/>
                </a:solidFill>
              </a:rPr>
              <a:t>s.rotate(); </a:t>
            </a:r>
          </a:p>
          <a:p>
            <a:pPr marL="342900" indent="-342900">
              <a:lnSpc>
                <a:spcPct val="80000"/>
              </a:lnSpc>
              <a:spcBef>
                <a:spcPct val="20000"/>
              </a:spcBef>
            </a:pPr>
            <a:r>
              <a:rPr lang="en-US" sz="2000" dirty="0" smtClean="0">
                <a:solidFill>
                  <a:schemeClr val="tx1"/>
                </a:solidFill>
              </a:rPr>
              <a:t>s.draw();</a:t>
            </a:r>
          </a:p>
          <a:p>
            <a:pPr marL="342900" indent="-342900">
              <a:lnSpc>
                <a:spcPct val="80000"/>
              </a:lnSpc>
              <a:spcBef>
                <a:spcPct val="20000"/>
              </a:spcBef>
            </a:pPr>
            <a:endParaRPr lang="en-US" sz="2000" dirty="0" smtClean="0">
              <a:solidFill>
                <a:schemeClr val="tx1"/>
              </a:solidFill>
            </a:endParaRPr>
          </a:p>
          <a:p>
            <a:pPr marL="342900" indent="-342900">
              <a:lnSpc>
                <a:spcPct val="80000"/>
              </a:lnSpc>
              <a:spcBef>
                <a:spcPct val="20000"/>
              </a:spcBef>
            </a:pPr>
            <a:r>
              <a:rPr lang="en-US" sz="2000" dirty="0" smtClean="0">
                <a:solidFill>
                  <a:schemeClr val="tx1"/>
                </a:solidFill>
              </a:rPr>
              <a:t>Circle c;</a:t>
            </a:r>
          </a:p>
          <a:p>
            <a:pPr marL="342900" indent="-342900">
              <a:lnSpc>
                <a:spcPct val="80000"/>
              </a:lnSpc>
              <a:spcBef>
                <a:spcPct val="20000"/>
              </a:spcBef>
            </a:pPr>
            <a:r>
              <a:rPr lang="en-US" sz="2000" dirty="0" smtClean="0">
                <a:solidFill>
                  <a:schemeClr val="tx1"/>
                </a:solidFill>
              </a:rPr>
              <a:t>c.rotate(); </a:t>
            </a:r>
          </a:p>
          <a:p>
            <a:pPr marL="342900" indent="-342900">
              <a:lnSpc>
                <a:spcPct val="80000"/>
              </a:lnSpc>
              <a:spcBef>
                <a:spcPct val="20000"/>
              </a:spcBef>
            </a:pPr>
            <a:r>
              <a:rPr lang="en-US" sz="2000" dirty="0" smtClean="0">
                <a:solidFill>
                  <a:schemeClr val="tx1"/>
                </a:solidFill>
              </a:rPr>
              <a:t>c.draw();</a:t>
            </a:r>
          </a:p>
          <a:p>
            <a:pPr marL="342900" indent="-342900">
              <a:lnSpc>
                <a:spcPct val="80000"/>
              </a:lnSpc>
              <a:spcBef>
                <a:spcPct val="20000"/>
              </a:spcBef>
            </a:pPr>
            <a:r>
              <a:rPr lang="en-US" sz="2000" dirty="0" smtClean="0">
                <a:solidFill>
                  <a:schemeClr val="tx1"/>
                </a:solidFill>
              </a:rPr>
              <a:t>c.scale();</a:t>
            </a:r>
            <a:endParaRPr lang="en-US" sz="2000" dirty="0">
              <a:solidFill>
                <a:schemeClr val="tx1"/>
              </a:solidFill>
            </a:endParaRPr>
          </a:p>
        </p:txBody>
      </p:sp>
      <p:sp>
        <p:nvSpPr>
          <p:cNvPr id="10" name="Rectangle 9"/>
          <p:cNvSpPr/>
          <p:nvPr/>
        </p:nvSpPr>
        <p:spPr>
          <a:xfrm>
            <a:off x="9066212" y="1752600"/>
            <a:ext cx="2895600" cy="3276600"/>
          </a:xfrm>
          <a:prstGeom prst="rect">
            <a:avLst/>
          </a:prstGeom>
          <a:solidFill>
            <a:schemeClr val="bg1">
              <a:lumMod val="75000"/>
            </a:schemeClr>
          </a:solidFill>
        </p:spPr>
        <p:txBody>
          <a:bodyPr vert="horz" lIns="91440" tIns="45720" rIns="91440" bIns="45720" rtlCol="0">
            <a:noAutofit/>
          </a:bodyPr>
          <a:lstStyle/>
          <a:p>
            <a:pPr marL="342900" indent="-342900">
              <a:lnSpc>
                <a:spcPct val="80000"/>
              </a:lnSpc>
              <a:spcBef>
                <a:spcPct val="20000"/>
              </a:spcBef>
            </a:pPr>
            <a:endParaRPr lang="en-US" sz="2000" dirty="0" smtClean="0">
              <a:solidFill>
                <a:schemeClr val="tx1"/>
              </a:solidFill>
            </a:endParaRPr>
          </a:p>
          <a:p>
            <a:pPr marL="342900" indent="-342900">
              <a:lnSpc>
                <a:spcPct val="80000"/>
              </a:lnSpc>
              <a:spcBef>
                <a:spcPct val="20000"/>
              </a:spcBef>
            </a:pPr>
            <a:r>
              <a:rPr lang="en-US" sz="2000" dirty="0" smtClean="0">
                <a:solidFill>
                  <a:schemeClr val="tx1"/>
                </a:solidFill>
              </a:rPr>
              <a:t>Output</a:t>
            </a:r>
          </a:p>
          <a:p>
            <a:pPr marL="342900" indent="-342900">
              <a:lnSpc>
                <a:spcPct val="80000"/>
              </a:lnSpc>
              <a:spcBef>
                <a:spcPct val="20000"/>
              </a:spcBef>
            </a:pPr>
            <a:endParaRPr lang="en-US" sz="2000" dirty="0" smtClean="0">
              <a:solidFill>
                <a:schemeClr val="tx1"/>
              </a:solidFill>
            </a:endParaRPr>
          </a:p>
          <a:p>
            <a:pPr marL="342900" indent="-342900">
              <a:lnSpc>
                <a:spcPct val="80000"/>
              </a:lnSpc>
              <a:spcBef>
                <a:spcPct val="20000"/>
              </a:spcBef>
            </a:pPr>
            <a:r>
              <a:rPr lang="en-US" sz="2000" dirty="0" err="1" smtClean="0">
                <a:solidFill>
                  <a:schemeClr val="tx1"/>
                </a:solidFill>
              </a:rPr>
              <a:t>shape:rotate</a:t>
            </a:r>
            <a:r>
              <a:rPr lang="en-US" sz="2000" dirty="0" smtClean="0">
                <a:solidFill>
                  <a:schemeClr val="tx1"/>
                </a:solidFill>
              </a:rPr>
              <a:t> </a:t>
            </a:r>
          </a:p>
          <a:p>
            <a:pPr marL="342900" indent="-342900">
              <a:lnSpc>
                <a:spcPct val="80000"/>
              </a:lnSpc>
              <a:spcBef>
                <a:spcPct val="20000"/>
              </a:spcBef>
            </a:pPr>
            <a:r>
              <a:rPr lang="en-US" sz="2000" dirty="0" smtClean="0">
                <a:solidFill>
                  <a:schemeClr val="tx1"/>
                </a:solidFill>
              </a:rPr>
              <a:t>shape:draw </a:t>
            </a:r>
          </a:p>
          <a:p>
            <a:pPr marL="342900" indent="-342900">
              <a:lnSpc>
                <a:spcPct val="80000"/>
              </a:lnSpc>
              <a:spcBef>
                <a:spcPct val="20000"/>
              </a:spcBef>
            </a:pPr>
            <a:endParaRPr lang="en-US" sz="2000" dirty="0" smtClean="0">
              <a:solidFill>
                <a:schemeClr val="tx1"/>
              </a:solidFill>
            </a:endParaRPr>
          </a:p>
          <a:p>
            <a:pPr marL="342900" indent="-342900">
              <a:lnSpc>
                <a:spcPct val="80000"/>
              </a:lnSpc>
              <a:spcBef>
                <a:spcPct val="20000"/>
              </a:spcBef>
            </a:pPr>
            <a:endParaRPr lang="en-US" sz="2000" dirty="0" err="1" smtClean="0">
              <a:solidFill>
                <a:schemeClr val="tx1"/>
              </a:solidFill>
            </a:endParaRPr>
          </a:p>
          <a:p>
            <a:pPr marL="342900" indent="-342900">
              <a:lnSpc>
                <a:spcPct val="80000"/>
              </a:lnSpc>
              <a:spcBef>
                <a:spcPct val="20000"/>
              </a:spcBef>
            </a:pPr>
            <a:r>
              <a:rPr lang="en-US" sz="2000" dirty="0" smtClean="0">
                <a:solidFill>
                  <a:schemeClr val="tx1"/>
                </a:solidFill>
              </a:rPr>
              <a:t>circle:rotate </a:t>
            </a:r>
          </a:p>
          <a:p>
            <a:pPr marL="342900" indent="-342900">
              <a:lnSpc>
                <a:spcPct val="80000"/>
              </a:lnSpc>
              <a:spcBef>
                <a:spcPct val="20000"/>
              </a:spcBef>
            </a:pPr>
            <a:r>
              <a:rPr lang="en-US" sz="2000" dirty="0" smtClean="0">
                <a:solidFill>
                  <a:schemeClr val="tx1"/>
                </a:solidFill>
              </a:rPr>
              <a:t>shape:draw </a:t>
            </a:r>
          </a:p>
          <a:p>
            <a:pPr marL="342900" indent="-342900">
              <a:lnSpc>
                <a:spcPct val="80000"/>
              </a:lnSpc>
              <a:spcBef>
                <a:spcPct val="20000"/>
              </a:spcBef>
            </a:pPr>
            <a:r>
              <a:rPr lang="en-US" sz="2000" dirty="0" smtClean="0">
                <a:solidFill>
                  <a:schemeClr val="tx1"/>
                </a:solidFill>
              </a:rPr>
              <a:t>circle:scale</a:t>
            </a:r>
          </a:p>
        </p:txBody>
      </p:sp>
      <p:cxnSp>
        <p:nvCxnSpPr>
          <p:cNvPr id="11" name="Straight Arrow Connector 10"/>
          <p:cNvCxnSpPr/>
          <p:nvPr/>
        </p:nvCxnSpPr>
        <p:spPr>
          <a:xfrm>
            <a:off x="8380412" y="2819400"/>
            <a:ext cx="609600" cy="1588"/>
          </a:xfrm>
          <a:prstGeom prst="straightConnector1">
            <a:avLst/>
          </a:prstGeom>
          <a:ln>
            <a:solidFill>
              <a:srgbClr val="FF99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8304212" y="3124200"/>
            <a:ext cx="838200" cy="1588"/>
          </a:xfrm>
          <a:prstGeom prst="straightConnector1">
            <a:avLst/>
          </a:prstGeom>
          <a:ln>
            <a:solidFill>
              <a:srgbClr val="FF99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8456612" y="4038600"/>
            <a:ext cx="609600" cy="1588"/>
          </a:xfrm>
          <a:prstGeom prst="straightConnector1">
            <a:avLst/>
          </a:prstGeom>
          <a:ln>
            <a:solidFill>
              <a:srgbClr val="FF99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8304212" y="4343400"/>
            <a:ext cx="838200" cy="1588"/>
          </a:xfrm>
          <a:prstGeom prst="straightConnector1">
            <a:avLst/>
          </a:prstGeom>
          <a:ln>
            <a:solidFill>
              <a:srgbClr val="FF99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8532812" y="4646612"/>
            <a:ext cx="609600" cy="1588"/>
          </a:xfrm>
          <a:prstGeom prst="straightConnector1">
            <a:avLst/>
          </a:prstGeom>
          <a:ln>
            <a:solidFill>
              <a:srgbClr val="FF9900"/>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065212" y="1447800"/>
            <a:ext cx="5638800" cy="4495800"/>
          </a:xfrm>
          <a:prstGeom prst="rect">
            <a:avLst/>
          </a:prstGeom>
          <a:solidFill>
            <a:schemeClr val="bg1">
              <a:lumMod val="75000"/>
            </a:schemeClr>
          </a:solidFill>
        </p:spPr>
        <p:style>
          <a:lnRef idx="1">
            <a:schemeClr val="dk1"/>
          </a:lnRef>
          <a:fillRef idx="2">
            <a:schemeClr val="dk1"/>
          </a:fillRef>
          <a:effectRef idx="1">
            <a:schemeClr val="dk1"/>
          </a:effectRef>
          <a:fontRef idx="minor">
            <a:schemeClr val="dk1"/>
          </a:fontRef>
        </p:style>
        <p:txBody>
          <a:bodyPr rtlCol="0" anchor="ctr"/>
          <a:lstStyle/>
          <a:p>
            <a:pPr>
              <a:buNone/>
            </a:pPr>
            <a:r>
              <a:rPr lang="en-US" dirty="0" smtClean="0"/>
              <a:t>class Shape {</a:t>
            </a:r>
          </a:p>
          <a:p>
            <a:pPr>
              <a:buNone/>
            </a:pPr>
            <a:r>
              <a:rPr lang="en-US" dirty="0" smtClean="0"/>
              <a:t>	public: void rotate() {</a:t>
            </a:r>
          </a:p>
          <a:p>
            <a:pPr>
              <a:buNone/>
            </a:pPr>
            <a:r>
              <a:rPr lang="en-US" dirty="0" smtClean="0"/>
              <a:t>		</a:t>
            </a:r>
            <a:r>
              <a:rPr lang="en-US" dirty="0" err="1" smtClean="0"/>
              <a:t>cout</a:t>
            </a:r>
            <a:r>
              <a:rPr lang="en-US" dirty="0" smtClean="0"/>
              <a:t> &lt;&lt; “</a:t>
            </a:r>
            <a:r>
              <a:rPr lang="en-US" dirty="0" err="1" smtClean="0"/>
              <a:t>shape:rotate</a:t>
            </a:r>
            <a:r>
              <a:rPr lang="en-US" dirty="0" smtClean="0"/>
              <a:t>" &lt;&lt; </a:t>
            </a:r>
            <a:r>
              <a:rPr lang="en-US" dirty="0" err="1" smtClean="0"/>
              <a:t>endl</a:t>
            </a:r>
            <a:r>
              <a:rPr lang="en-US" dirty="0" smtClean="0"/>
              <a:t>; 	}</a:t>
            </a:r>
          </a:p>
          <a:p>
            <a:pPr>
              <a:buNone/>
            </a:pPr>
            <a:r>
              <a:rPr lang="en-US" dirty="0" smtClean="0"/>
              <a:t>	void draw() {</a:t>
            </a:r>
          </a:p>
          <a:p>
            <a:pPr>
              <a:buNone/>
            </a:pPr>
            <a:r>
              <a:rPr lang="en-US" dirty="0" smtClean="0"/>
              <a:t>		</a:t>
            </a:r>
            <a:r>
              <a:rPr lang="en-US" dirty="0" err="1" smtClean="0"/>
              <a:t>cout</a:t>
            </a:r>
            <a:r>
              <a:rPr lang="en-US" dirty="0" smtClean="0"/>
              <a:t> &lt;&lt; “</a:t>
            </a:r>
            <a:r>
              <a:rPr lang="en-US" dirty="0" err="1" smtClean="0"/>
              <a:t>shape:draw</a:t>
            </a:r>
            <a:r>
              <a:rPr lang="en-US" dirty="0" smtClean="0"/>
              <a:t>" &lt;&lt; </a:t>
            </a:r>
            <a:r>
              <a:rPr lang="en-US" dirty="0" err="1" smtClean="0"/>
              <a:t>endl</a:t>
            </a:r>
            <a:r>
              <a:rPr lang="en-US" dirty="0" smtClean="0"/>
              <a:t>; 	}</a:t>
            </a:r>
          </a:p>
          <a:p>
            <a:pPr>
              <a:buNone/>
            </a:pPr>
            <a:r>
              <a:rPr lang="en-US" dirty="0" smtClean="0"/>
              <a:t>};	</a:t>
            </a:r>
          </a:p>
          <a:p>
            <a:pPr>
              <a:buNone/>
            </a:pPr>
            <a:r>
              <a:rPr lang="en-US" dirty="0" smtClean="0"/>
              <a:t>class Circle: public Shape {</a:t>
            </a:r>
          </a:p>
          <a:p>
            <a:pPr>
              <a:buNone/>
            </a:pPr>
            <a:r>
              <a:rPr lang="en-US" dirty="0" smtClean="0"/>
              <a:t>	public: void rotate() {</a:t>
            </a:r>
          </a:p>
          <a:p>
            <a:pPr>
              <a:buNone/>
            </a:pPr>
            <a:r>
              <a:rPr lang="en-US" dirty="0" smtClean="0"/>
              <a:t>		</a:t>
            </a:r>
            <a:r>
              <a:rPr lang="en-US" dirty="0" err="1" smtClean="0"/>
              <a:t>cout</a:t>
            </a:r>
            <a:r>
              <a:rPr lang="en-US" dirty="0" smtClean="0"/>
              <a:t> &lt;&lt; “</a:t>
            </a:r>
            <a:r>
              <a:rPr lang="en-US" dirty="0" err="1" smtClean="0"/>
              <a:t>circle:rotate</a:t>
            </a:r>
            <a:r>
              <a:rPr lang="en-US" dirty="0" smtClean="0"/>
              <a:t>" &lt;&lt; </a:t>
            </a:r>
            <a:r>
              <a:rPr lang="en-US" dirty="0" err="1" smtClean="0"/>
              <a:t>endl</a:t>
            </a:r>
            <a:r>
              <a:rPr lang="en-US" dirty="0" smtClean="0"/>
              <a:t>; 	}</a:t>
            </a:r>
          </a:p>
          <a:p>
            <a:pPr>
              <a:buNone/>
            </a:pPr>
            <a:r>
              <a:rPr lang="en-US" dirty="0" smtClean="0"/>
              <a:t>	void scale() {</a:t>
            </a:r>
          </a:p>
          <a:p>
            <a:pPr>
              <a:buNone/>
            </a:pPr>
            <a:r>
              <a:rPr lang="en-US" dirty="0" smtClean="0"/>
              <a:t>		</a:t>
            </a:r>
            <a:r>
              <a:rPr lang="en-US" dirty="0" err="1" smtClean="0"/>
              <a:t>cout</a:t>
            </a:r>
            <a:r>
              <a:rPr lang="en-US" dirty="0" smtClean="0"/>
              <a:t> &lt;&lt; “</a:t>
            </a:r>
            <a:r>
              <a:rPr lang="en-US" dirty="0" err="1" smtClean="0"/>
              <a:t>circle:scale</a:t>
            </a:r>
            <a:r>
              <a:rPr lang="en-US" dirty="0" smtClean="0"/>
              <a:t>" &lt;&lt; </a:t>
            </a:r>
            <a:r>
              <a:rPr lang="en-US" dirty="0" err="1" smtClean="0"/>
              <a:t>endl</a:t>
            </a:r>
            <a:r>
              <a:rPr lang="en-US" dirty="0" smtClean="0"/>
              <a:t>; 	}</a:t>
            </a:r>
          </a:p>
          <a:p>
            <a:pPr>
              <a:buNone/>
            </a:pPr>
            <a:r>
              <a:rPr lang="en-US" dirty="0" smtClean="0"/>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2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2000"/>
                                        <p:tgtEl>
                                          <p:spTgt spid="10"/>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2000"/>
                                        <p:tgtEl>
                                          <p:spTgt spid="11"/>
                                        </p:tgtEl>
                                      </p:cBhvr>
                                    </p:animEffect>
                                  </p:childTnLst>
                                </p:cTn>
                              </p:par>
                              <p:par>
                                <p:cTn id="21" presetID="10"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2000"/>
                                        <p:tgtEl>
                                          <p:spTgt spid="13"/>
                                        </p:tgtEl>
                                      </p:cBhvr>
                                    </p:animEffect>
                                  </p:childTnLst>
                                </p:cTn>
                              </p:par>
                              <p:par>
                                <p:cTn id="24" presetID="10" presetClass="entr" presetSubtype="0"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2000"/>
                                        <p:tgtEl>
                                          <p:spTgt spid="14"/>
                                        </p:tgtEl>
                                      </p:cBhvr>
                                    </p:animEffect>
                                  </p:childTnLst>
                                </p:cTn>
                              </p:par>
                              <p:par>
                                <p:cTn id="27" presetID="10"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2000"/>
                                        <p:tgtEl>
                                          <p:spTgt spid="15"/>
                                        </p:tgtEl>
                                      </p:cBhvr>
                                    </p:animEffect>
                                  </p:childTnLst>
                                </p:cTn>
                              </p:par>
                              <p:par>
                                <p:cTn id="30" presetID="10" presetClass="entr" presetSubtype="0" fill="hold"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66594" name="Rectangle 2"/>
          <p:cNvSpPr>
            <a:spLocks noGrp="1" noChangeArrowheads="1"/>
          </p:cNvSpPr>
          <p:nvPr>
            <p:ph type="title"/>
          </p:nvPr>
        </p:nvSpPr>
        <p:spPr/>
        <p:txBody>
          <a:bodyPr/>
          <a:lstStyle/>
          <a:p>
            <a:r>
              <a:rPr lang="en-US" sz="3200" dirty="0" smtClean="0"/>
              <a:t>Accessing </a:t>
            </a:r>
            <a:r>
              <a:rPr lang="en-US" sz="3200" dirty="0"/>
              <a:t>Members of</a:t>
            </a:r>
            <a:br>
              <a:rPr lang="en-US" sz="3200" dirty="0"/>
            </a:br>
            <a:r>
              <a:rPr lang="en-US" sz="3200" dirty="0"/>
              <a:t>Base and Derived </a:t>
            </a:r>
            <a:r>
              <a:rPr lang="en-US" sz="3200" dirty="0" smtClean="0"/>
              <a:t>Classes using a pointer</a:t>
            </a:r>
            <a:endParaRPr lang="en-US" sz="3200" dirty="0"/>
          </a:p>
        </p:txBody>
      </p:sp>
      <p:sp>
        <p:nvSpPr>
          <p:cNvPr id="5" name="Footer Placeholder 4"/>
          <p:cNvSpPr>
            <a:spLocks noGrp="1"/>
          </p:cNvSpPr>
          <p:nvPr>
            <p:ph type="ftr" sz="quarter" idx="11"/>
          </p:nvPr>
        </p:nvSpPr>
        <p:spPr/>
        <p:txBody>
          <a:bodyPr/>
          <a:lstStyle/>
          <a:p>
            <a:r>
              <a:rPr lang="en-US" dirty="0"/>
              <a:t>Polymorphism</a:t>
            </a:r>
          </a:p>
        </p:txBody>
      </p:sp>
      <p:sp>
        <p:nvSpPr>
          <p:cNvPr id="7" name="Slide Number Placeholder 6"/>
          <p:cNvSpPr>
            <a:spLocks noGrp="1"/>
          </p:cNvSpPr>
          <p:nvPr>
            <p:ph type="sldNum" sz="quarter" idx="12"/>
          </p:nvPr>
        </p:nvSpPr>
        <p:spPr/>
        <p:txBody>
          <a:bodyPr/>
          <a:lstStyle/>
          <a:p>
            <a:fld id="{EACEC697-ADDD-48AF-BA90-5EC7D2918770}" type="slidenum">
              <a:rPr lang="en-US"/>
              <a:pPr/>
              <a:t>5</a:t>
            </a:fld>
            <a:endParaRPr lang="en-US" dirty="0"/>
          </a:p>
        </p:txBody>
      </p:sp>
      <p:sp>
        <p:nvSpPr>
          <p:cNvPr id="8" name="Rectangle 7"/>
          <p:cNvSpPr/>
          <p:nvPr/>
        </p:nvSpPr>
        <p:spPr>
          <a:xfrm>
            <a:off x="6246812" y="1752600"/>
            <a:ext cx="2667000" cy="3429000"/>
          </a:xfrm>
          <a:prstGeom prst="rect">
            <a:avLst/>
          </a:prstGeom>
          <a:solidFill>
            <a:schemeClr val="bg1">
              <a:lumMod val="75000"/>
            </a:schemeClr>
          </a:solidFill>
        </p:spPr>
        <p:txBody>
          <a:bodyPr vert="horz" lIns="91440" tIns="45720" rIns="91440" bIns="45720" rtlCol="0">
            <a:noAutofit/>
          </a:bodyPr>
          <a:lstStyle/>
          <a:p>
            <a:pPr marL="342900" indent="-342900">
              <a:lnSpc>
                <a:spcPct val="80000"/>
              </a:lnSpc>
              <a:spcBef>
                <a:spcPct val="20000"/>
              </a:spcBef>
            </a:pPr>
            <a:endParaRPr lang="en-US" sz="2000" dirty="0" smtClean="0">
              <a:solidFill>
                <a:schemeClr val="tx1"/>
              </a:solidFill>
            </a:endParaRPr>
          </a:p>
          <a:p>
            <a:pPr marL="342900" indent="-342900">
              <a:lnSpc>
                <a:spcPct val="80000"/>
              </a:lnSpc>
              <a:spcBef>
                <a:spcPct val="20000"/>
              </a:spcBef>
            </a:pPr>
            <a:endParaRPr lang="en-US" sz="2000" dirty="0" smtClean="0">
              <a:solidFill>
                <a:schemeClr val="tx1"/>
              </a:solidFill>
            </a:endParaRPr>
          </a:p>
          <a:p>
            <a:pPr marL="342900" indent="-342900">
              <a:lnSpc>
                <a:spcPct val="80000"/>
              </a:lnSpc>
              <a:spcBef>
                <a:spcPct val="20000"/>
              </a:spcBef>
            </a:pPr>
            <a:r>
              <a:rPr lang="en-US" sz="2000" dirty="0" smtClean="0">
                <a:solidFill>
                  <a:schemeClr val="tx1"/>
                </a:solidFill>
              </a:rPr>
              <a:t>Shape *</a:t>
            </a:r>
            <a:r>
              <a:rPr lang="en-US" sz="2000" dirty="0" err="1" smtClean="0">
                <a:solidFill>
                  <a:schemeClr val="tx1"/>
                </a:solidFill>
              </a:rPr>
              <a:t>sptr</a:t>
            </a:r>
            <a:r>
              <a:rPr lang="en-US" sz="2000" dirty="0" smtClean="0">
                <a:solidFill>
                  <a:schemeClr val="tx1"/>
                </a:solidFill>
              </a:rPr>
              <a:t>;</a:t>
            </a:r>
          </a:p>
          <a:p>
            <a:pPr marL="342900" indent="-342900">
              <a:lnSpc>
                <a:spcPct val="80000"/>
              </a:lnSpc>
              <a:spcBef>
                <a:spcPct val="20000"/>
              </a:spcBef>
            </a:pPr>
            <a:r>
              <a:rPr lang="en-US" sz="2000" dirty="0" err="1" smtClean="0">
                <a:solidFill>
                  <a:schemeClr val="tx1"/>
                </a:solidFill>
              </a:rPr>
              <a:t>sptr</a:t>
            </a:r>
            <a:r>
              <a:rPr lang="en-US" sz="2000" dirty="0" smtClean="0">
                <a:solidFill>
                  <a:schemeClr val="tx1"/>
                </a:solidFill>
              </a:rPr>
              <a:t>-&gt; rotate();</a:t>
            </a:r>
          </a:p>
          <a:p>
            <a:pPr marL="342900" indent="-342900">
              <a:lnSpc>
                <a:spcPct val="80000"/>
              </a:lnSpc>
              <a:spcBef>
                <a:spcPct val="20000"/>
              </a:spcBef>
            </a:pPr>
            <a:r>
              <a:rPr lang="en-US" sz="2000" dirty="0" err="1" smtClean="0">
                <a:solidFill>
                  <a:schemeClr val="tx1"/>
                </a:solidFill>
              </a:rPr>
              <a:t>sptr</a:t>
            </a:r>
            <a:r>
              <a:rPr lang="en-US" sz="2000" dirty="0" smtClean="0">
                <a:solidFill>
                  <a:schemeClr val="tx1"/>
                </a:solidFill>
              </a:rPr>
              <a:t>-&gt; draw();</a:t>
            </a:r>
          </a:p>
          <a:p>
            <a:pPr marL="342900" indent="-342900">
              <a:lnSpc>
                <a:spcPct val="80000"/>
              </a:lnSpc>
              <a:spcBef>
                <a:spcPct val="20000"/>
              </a:spcBef>
            </a:pPr>
            <a:endParaRPr lang="en-US" sz="2000" dirty="0" smtClean="0">
              <a:solidFill>
                <a:schemeClr val="tx1"/>
              </a:solidFill>
            </a:endParaRPr>
          </a:p>
          <a:p>
            <a:pPr marL="342900" indent="-342900">
              <a:lnSpc>
                <a:spcPct val="80000"/>
              </a:lnSpc>
              <a:spcBef>
                <a:spcPct val="20000"/>
              </a:spcBef>
            </a:pPr>
            <a:r>
              <a:rPr lang="en-US" sz="2000" dirty="0" smtClean="0">
                <a:solidFill>
                  <a:schemeClr val="tx1"/>
                </a:solidFill>
              </a:rPr>
              <a:t>Circle *</a:t>
            </a:r>
            <a:r>
              <a:rPr lang="en-US" sz="2000" dirty="0" err="1" smtClean="0">
                <a:solidFill>
                  <a:schemeClr val="tx1"/>
                </a:solidFill>
              </a:rPr>
              <a:t>cptr</a:t>
            </a:r>
            <a:r>
              <a:rPr lang="en-US" sz="2000" dirty="0" smtClean="0">
                <a:solidFill>
                  <a:schemeClr val="tx1"/>
                </a:solidFill>
              </a:rPr>
              <a:t>;</a:t>
            </a:r>
          </a:p>
          <a:p>
            <a:pPr marL="342900" indent="-342900">
              <a:lnSpc>
                <a:spcPct val="80000"/>
              </a:lnSpc>
              <a:spcBef>
                <a:spcPct val="20000"/>
              </a:spcBef>
            </a:pPr>
            <a:r>
              <a:rPr lang="en-US" sz="2000" dirty="0" err="1" smtClean="0">
                <a:solidFill>
                  <a:schemeClr val="tx1"/>
                </a:solidFill>
              </a:rPr>
              <a:t>cptr</a:t>
            </a:r>
            <a:r>
              <a:rPr lang="en-US" sz="2000" dirty="0" smtClean="0">
                <a:solidFill>
                  <a:schemeClr val="tx1"/>
                </a:solidFill>
              </a:rPr>
              <a:t>-&gt; rotate();</a:t>
            </a:r>
          </a:p>
          <a:p>
            <a:pPr marL="342900" indent="-342900">
              <a:lnSpc>
                <a:spcPct val="80000"/>
              </a:lnSpc>
              <a:spcBef>
                <a:spcPct val="20000"/>
              </a:spcBef>
            </a:pPr>
            <a:r>
              <a:rPr lang="en-US" sz="2000" dirty="0" err="1" smtClean="0">
                <a:solidFill>
                  <a:schemeClr val="tx1"/>
                </a:solidFill>
              </a:rPr>
              <a:t>cptr</a:t>
            </a:r>
            <a:r>
              <a:rPr lang="en-US" sz="2000" dirty="0" smtClean="0">
                <a:solidFill>
                  <a:schemeClr val="tx1"/>
                </a:solidFill>
              </a:rPr>
              <a:t>-&gt; draw();</a:t>
            </a:r>
          </a:p>
          <a:p>
            <a:pPr marL="342900" indent="-342900">
              <a:lnSpc>
                <a:spcPct val="80000"/>
              </a:lnSpc>
              <a:spcBef>
                <a:spcPct val="20000"/>
              </a:spcBef>
            </a:pPr>
            <a:r>
              <a:rPr lang="en-US" sz="2000" dirty="0" err="1" smtClean="0">
                <a:solidFill>
                  <a:schemeClr val="tx1"/>
                </a:solidFill>
              </a:rPr>
              <a:t>cptr</a:t>
            </a:r>
            <a:r>
              <a:rPr lang="en-US" sz="2000" dirty="0" smtClean="0">
                <a:solidFill>
                  <a:schemeClr val="tx1"/>
                </a:solidFill>
              </a:rPr>
              <a:t>-&gt; scale();</a:t>
            </a:r>
            <a:endParaRPr lang="en-US" sz="2000" dirty="0">
              <a:solidFill>
                <a:schemeClr val="tx1"/>
              </a:solidFill>
            </a:endParaRPr>
          </a:p>
        </p:txBody>
      </p:sp>
      <p:sp>
        <p:nvSpPr>
          <p:cNvPr id="10" name="Rectangle 9"/>
          <p:cNvSpPr/>
          <p:nvPr/>
        </p:nvSpPr>
        <p:spPr>
          <a:xfrm>
            <a:off x="9066212" y="1752600"/>
            <a:ext cx="2895600" cy="3429000"/>
          </a:xfrm>
          <a:prstGeom prst="rect">
            <a:avLst/>
          </a:prstGeom>
          <a:solidFill>
            <a:schemeClr val="bg1">
              <a:lumMod val="75000"/>
            </a:schemeClr>
          </a:solidFill>
        </p:spPr>
        <p:txBody>
          <a:bodyPr vert="horz" lIns="91440" tIns="45720" rIns="91440" bIns="45720" rtlCol="0">
            <a:noAutofit/>
          </a:bodyPr>
          <a:lstStyle/>
          <a:p>
            <a:pPr marL="342900" indent="-342900">
              <a:lnSpc>
                <a:spcPct val="80000"/>
              </a:lnSpc>
              <a:spcBef>
                <a:spcPct val="20000"/>
              </a:spcBef>
            </a:pPr>
            <a:endParaRPr lang="en-US" sz="2000" dirty="0" smtClean="0">
              <a:solidFill>
                <a:schemeClr val="tx1"/>
              </a:solidFill>
            </a:endParaRPr>
          </a:p>
          <a:p>
            <a:pPr marL="342900" indent="-342900">
              <a:lnSpc>
                <a:spcPct val="80000"/>
              </a:lnSpc>
              <a:spcBef>
                <a:spcPct val="20000"/>
              </a:spcBef>
            </a:pPr>
            <a:r>
              <a:rPr lang="en-US" sz="2000" dirty="0" smtClean="0">
                <a:solidFill>
                  <a:schemeClr val="tx1"/>
                </a:solidFill>
              </a:rPr>
              <a:t>Output</a:t>
            </a:r>
          </a:p>
          <a:p>
            <a:pPr marL="342900" indent="-342900">
              <a:lnSpc>
                <a:spcPct val="80000"/>
              </a:lnSpc>
              <a:spcBef>
                <a:spcPct val="20000"/>
              </a:spcBef>
            </a:pPr>
            <a:endParaRPr lang="en-US" sz="2000" dirty="0" smtClean="0">
              <a:solidFill>
                <a:schemeClr val="tx1"/>
              </a:solidFill>
            </a:endParaRPr>
          </a:p>
          <a:p>
            <a:pPr marL="342900" indent="-342900">
              <a:lnSpc>
                <a:spcPct val="80000"/>
              </a:lnSpc>
              <a:spcBef>
                <a:spcPct val="20000"/>
              </a:spcBef>
            </a:pPr>
            <a:r>
              <a:rPr lang="en-US" sz="2000" dirty="0" smtClean="0">
                <a:solidFill>
                  <a:schemeClr val="tx1"/>
                </a:solidFill>
              </a:rPr>
              <a:t>shape:rotate </a:t>
            </a:r>
          </a:p>
          <a:p>
            <a:pPr marL="342900" indent="-342900">
              <a:lnSpc>
                <a:spcPct val="80000"/>
              </a:lnSpc>
              <a:spcBef>
                <a:spcPct val="20000"/>
              </a:spcBef>
            </a:pPr>
            <a:r>
              <a:rPr lang="en-US" sz="2000" dirty="0" smtClean="0">
                <a:solidFill>
                  <a:schemeClr val="tx1"/>
                </a:solidFill>
              </a:rPr>
              <a:t>shape:draw </a:t>
            </a:r>
          </a:p>
          <a:p>
            <a:pPr marL="342900" indent="-342900">
              <a:lnSpc>
                <a:spcPct val="80000"/>
              </a:lnSpc>
              <a:spcBef>
                <a:spcPct val="20000"/>
              </a:spcBef>
            </a:pPr>
            <a:endParaRPr lang="en-US" sz="2000" dirty="0" smtClean="0">
              <a:solidFill>
                <a:schemeClr val="tx1"/>
              </a:solidFill>
            </a:endParaRPr>
          </a:p>
          <a:p>
            <a:pPr marL="342900" indent="-342900">
              <a:lnSpc>
                <a:spcPct val="80000"/>
              </a:lnSpc>
              <a:spcBef>
                <a:spcPct val="20000"/>
              </a:spcBef>
            </a:pPr>
            <a:endParaRPr lang="en-US" sz="2000" dirty="0" err="1" smtClean="0">
              <a:solidFill>
                <a:schemeClr val="tx1"/>
              </a:solidFill>
            </a:endParaRPr>
          </a:p>
          <a:p>
            <a:pPr marL="342900" indent="-342900">
              <a:lnSpc>
                <a:spcPct val="80000"/>
              </a:lnSpc>
              <a:spcBef>
                <a:spcPct val="20000"/>
              </a:spcBef>
            </a:pPr>
            <a:r>
              <a:rPr lang="en-US" sz="2000" dirty="0" smtClean="0">
                <a:solidFill>
                  <a:schemeClr val="tx1"/>
                </a:solidFill>
              </a:rPr>
              <a:t>circle:rotate </a:t>
            </a:r>
          </a:p>
          <a:p>
            <a:pPr marL="342900" indent="-342900">
              <a:lnSpc>
                <a:spcPct val="80000"/>
              </a:lnSpc>
              <a:spcBef>
                <a:spcPct val="20000"/>
              </a:spcBef>
            </a:pPr>
            <a:r>
              <a:rPr lang="en-US" sz="2000" dirty="0" smtClean="0">
                <a:solidFill>
                  <a:schemeClr val="tx1"/>
                </a:solidFill>
              </a:rPr>
              <a:t>shape:draw </a:t>
            </a:r>
          </a:p>
          <a:p>
            <a:pPr marL="342900" indent="-342900">
              <a:lnSpc>
                <a:spcPct val="80000"/>
              </a:lnSpc>
              <a:spcBef>
                <a:spcPct val="20000"/>
              </a:spcBef>
            </a:pPr>
            <a:r>
              <a:rPr lang="en-US" sz="2000" dirty="0" smtClean="0">
                <a:solidFill>
                  <a:schemeClr val="tx1"/>
                </a:solidFill>
              </a:rPr>
              <a:t>circle:scale</a:t>
            </a:r>
          </a:p>
        </p:txBody>
      </p:sp>
      <p:cxnSp>
        <p:nvCxnSpPr>
          <p:cNvPr id="9" name="Straight Arrow Connector 8"/>
          <p:cNvCxnSpPr/>
          <p:nvPr/>
        </p:nvCxnSpPr>
        <p:spPr>
          <a:xfrm>
            <a:off x="8532812" y="2894012"/>
            <a:ext cx="609600" cy="1588"/>
          </a:xfrm>
          <a:prstGeom prst="straightConnector1">
            <a:avLst/>
          </a:prstGeom>
          <a:ln>
            <a:solidFill>
              <a:srgbClr val="FF99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8304212" y="3122612"/>
            <a:ext cx="838200" cy="1588"/>
          </a:xfrm>
          <a:prstGeom prst="straightConnector1">
            <a:avLst/>
          </a:prstGeom>
          <a:ln>
            <a:solidFill>
              <a:srgbClr val="FF99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8380412" y="4038600"/>
            <a:ext cx="609600" cy="1588"/>
          </a:xfrm>
          <a:prstGeom prst="straightConnector1">
            <a:avLst/>
          </a:prstGeom>
          <a:ln>
            <a:solidFill>
              <a:srgbClr val="FF99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8151812" y="4343400"/>
            <a:ext cx="838200" cy="1588"/>
          </a:xfrm>
          <a:prstGeom prst="straightConnector1">
            <a:avLst/>
          </a:prstGeom>
          <a:ln>
            <a:solidFill>
              <a:srgbClr val="FF99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8456612" y="4648200"/>
            <a:ext cx="609600" cy="1588"/>
          </a:xfrm>
          <a:prstGeom prst="straightConnector1">
            <a:avLst/>
          </a:prstGeom>
          <a:ln>
            <a:solidFill>
              <a:srgbClr val="FF9900"/>
            </a:solidFill>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141412" y="1524000"/>
            <a:ext cx="5029200" cy="4495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dirty="0" smtClean="0">
                <a:solidFill>
                  <a:schemeClr val="tx1"/>
                </a:solidFill>
              </a:rPr>
              <a:t>class Shape {</a:t>
            </a:r>
          </a:p>
          <a:p>
            <a:pPr>
              <a:buNone/>
            </a:pPr>
            <a:r>
              <a:rPr lang="en-US" dirty="0" smtClean="0">
                <a:solidFill>
                  <a:schemeClr val="tx1"/>
                </a:solidFill>
              </a:rPr>
              <a:t>	public: void rotate() {</a:t>
            </a:r>
          </a:p>
          <a:p>
            <a:pPr>
              <a:buNone/>
            </a:pPr>
            <a:r>
              <a:rPr lang="en-US" dirty="0" smtClean="0">
                <a:solidFill>
                  <a:schemeClr val="tx1"/>
                </a:solidFill>
              </a:rPr>
              <a:t>		</a:t>
            </a:r>
            <a:r>
              <a:rPr lang="en-US" dirty="0" err="1" smtClean="0">
                <a:solidFill>
                  <a:schemeClr val="tx1"/>
                </a:solidFill>
              </a:rPr>
              <a:t>cout</a:t>
            </a:r>
            <a:r>
              <a:rPr lang="en-US" dirty="0" smtClean="0">
                <a:solidFill>
                  <a:schemeClr val="tx1"/>
                </a:solidFill>
              </a:rPr>
              <a:t> &lt;&lt; “</a:t>
            </a:r>
            <a:r>
              <a:rPr lang="en-US" dirty="0" err="1" smtClean="0">
                <a:solidFill>
                  <a:schemeClr val="tx1"/>
                </a:solidFill>
              </a:rPr>
              <a:t>shape:rotate</a:t>
            </a:r>
            <a:r>
              <a:rPr lang="en-US" dirty="0" smtClean="0">
                <a:solidFill>
                  <a:schemeClr val="tx1"/>
                </a:solidFill>
              </a:rPr>
              <a:t>" &lt;&lt; </a:t>
            </a:r>
            <a:r>
              <a:rPr lang="en-US" dirty="0" err="1" smtClean="0">
                <a:solidFill>
                  <a:schemeClr val="tx1"/>
                </a:solidFill>
              </a:rPr>
              <a:t>endl</a:t>
            </a:r>
            <a:r>
              <a:rPr lang="en-US" dirty="0" smtClean="0">
                <a:solidFill>
                  <a:schemeClr val="tx1"/>
                </a:solidFill>
              </a:rPr>
              <a:t>; 	}</a:t>
            </a:r>
          </a:p>
          <a:p>
            <a:pPr>
              <a:buNone/>
            </a:pPr>
            <a:r>
              <a:rPr lang="en-US" dirty="0" smtClean="0">
                <a:solidFill>
                  <a:schemeClr val="tx1"/>
                </a:solidFill>
              </a:rPr>
              <a:t>	void draw() {</a:t>
            </a:r>
          </a:p>
          <a:p>
            <a:pPr>
              <a:buNone/>
            </a:pPr>
            <a:r>
              <a:rPr lang="en-US" dirty="0" smtClean="0">
                <a:solidFill>
                  <a:schemeClr val="tx1"/>
                </a:solidFill>
              </a:rPr>
              <a:t>		</a:t>
            </a:r>
            <a:r>
              <a:rPr lang="en-US" dirty="0" err="1" smtClean="0">
                <a:solidFill>
                  <a:schemeClr val="tx1"/>
                </a:solidFill>
              </a:rPr>
              <a:t>cout</a:t>
            </a:r>
            <a:r>
              <a:rPr lang="en-US" dirty="0" smtClean="0">
                <a:solidFill>
                  <a:schemeClr val="tx1"/>
                </a:solidFill>
              </a:rPr>
              <a:t> &lt;&lt; “</a:t>
            </a:r>
            <a:r>
              <a:rPr lang="en-US" dirty="0" err="1" smtClean="0">
                <a:solidFill>
                  <a:schemeClr val="tx1"/>
                </a:solidFill>
              </a:rPr>
              <a:t>shape:draw</a:t>
            </a:r>
            <a:r>
              <a:rPr lang="en-US" dirty="0" smtClean="0">
                <a:solidFill>
                  <a:schemeClr val="tx1"/>
                </a:solidFill>
              </a:rPr>
              <a:t>" &lt;&lt; </a:t>
            </a:r>
            <a:r>
              <a:rPr lang="en-US" dirty="0" err="1" smtClean="0">
                <a:solidFill>
                  <a:schemeClr val="tx1"/>
                </a:solidFill>
              </a:rPr>
              <a:t>endl</a:t>
            </a:r>
            <a:r>
              <a:rPr lang="en-US" dirty="0" smtClean="0">
                <a:solidFill>
                  <a:schemeClr val="tx1"/>
                </a:solidFill>
              </a:rPr>
              <a:t>; 	}</a:t>
            </a:r>
          </a:p>
          <a:p>
            <a:pPr>
              <a:buNone/>
            </a:pPr>
            <a:r>
              <a:rPr lang="en-US" dirty="0" smtClean="0">
                <a:solidFill>
                  <a:schemeClr val="tx1"/>
                </a:solidFill>
              </a:rPr>
              <a:t>};	</a:t>
            </a:r>
          </a:p>
          <a:p>
            <a:pPr>
              <a:buNone/>
            </a:pPr>
            <a:r>
              <a:rPr lang="en-US" dirty="0" smtClean="0">
                <a:solidFill>
                  <a:schemeClr val="tx1"/>
                </a:solidFill>
              </a:rPr>
              <a:t>class Circle: public Shape {</a:t>
            </a:r>
          </a:p>
          <a:p>
            <a:pPr>
              <a:buNone/>
            </a:pPr>
            <a:r>
              <a:rPr lang="en-US" dirty="0" smtClean="0">
                <a:solidFill>
                  <a:schemeClr val="tx1"/>
                </a:solidFill>
              </a:rPr>
              <a:t>	public: void rotate() {</a:t>
            </a:r>
          </a:p>
          <a:p>
            <a:pPr>
              <a:buNone/>
            </a:pPr>
            <a:r>
              <a:rPr lang="en-US" dirty="0" smtClean="0">
                <a:solidFill>
                  <a:schemeClr val="tx1"/>
                </a:solidFill>
              </a:rPr>
              <a:t>		</a:t>
            </a:r>
            <a:r>
              <a:rPr lang="en-US" dirty="0" err="1" smtClean="0">
                <a:solidFill>
                  <a:schemeClr val="tx1"/>
                </a:solidFill>
              </a:rPr>
              <a:t>cout</a:t>
            </a:r>
            <a:r>
              <a:rPr lang="en-US" dirty="0" smtClean="0">
                <a:solidFill>
                  <a:schemeClr val="tx1"/>
                </a:solidFill>
              </a:rPr>
              <a:t> &lt;&lt; “</a:t>
            </a:r>
            <a:r>
              <a:rPr lang="en-US" dirty="0" err="1" smtClean="0">
                <a:solidFill>
                  <a:schemeClr val="tx1"/>
                </a:solidFill>
              </a:rPr>
              <a:t>circle:rotate</a:t>
            </a:r>
            <a:r>
              <a:rPr lang="en-US" dirty="0" smtClean="0">
                <a:solidFill>
                  <a:schemeClr val="tx1"/>
                </a:solidFill>
              </a:rPr>
              <a:t>" &lt;&lt; </a:t>
            </a:r>
            <a:r>
              <a:rPr lang="en-US" dirty="0" err="1" smtClean="0">
                <a:solidFill>
                  <a:schemeClr val="tx1"/>
                </a:solidFill>
              </a:rPr>
              <a:t>endl</a:t>
            </a:r>
            <a:r>
              <a:rPr lang="en-US" dirty="0" smtClean="0">
                <a:solidFill>
                  <a:schemeClr val="tx1"/>
                </a:solidFill>
              </a:rPr>
              <a:t>; 	}</a:t>
            </a:r>
          </a:p>
          <a:p>
            <a:pPr>
              <a:buNone/>
            </a:pPr>
            <a:r>
              <a:rPr lang="en-US" dirty="0" smtClean="0">
                <a:solidFill>
                  <a:schemeClr val="tx1"/>
                </a:solidFill>
              </a:rPr>
              <a:t>	void scale() {</a:t>
            </a:r>
          </a:p>
          <a:p>
            <a:pPr>
              <a:buNone/>
            </a:pPr>
            <a:r>
              <a:rPr lang="en-US" dirty="0" smtClean="0">
                <a:solidFill>
                  <a:schemeClr val="tx1"/>
                </a:solidFill>
              </a:rPr>
              <a:t>		</a:t>
            </a:r>
            <a:r>
              <a:rPr lang="en-US" dirty="0" err="1" smtClean="0">
                <a:solidFill>
                  <a:schemeClr val="tx1"/>
                </a:solidFill>
              </a:rPr>
              <a:t>cout</a:t>
            </a:r>
            <a:r>
              <a:rPr lang="en-US" dirty="0" smtClean="0">
                <a:solidFill>
                  <a:schemeClr val="tx1"/>
                </a:solidFill>
              </a:rPr>
              <a:t> &lt;&lt; “</a:t>
            </a:r>
            <a:r>
              <a:rPr lang="en-US" dirty="0" err="1" smtClean="0">
                <a:solidFill>
                  <a:schemeClr val="tx1"/>
                </a:solidFill>
              </a:rPr>
              <a:t>circle:scale</a:t>
            </a:r>
            <a:r>
              <a:rPr lang="en-US" dirty="0" smtClean="0">
                <a:solidFill>
                  <a:schemeClr val="tx1"/>
                </a:solidFill>
              </a:rPr>
              <a:t>" &lt;&lt; </a:t>
            </a:r>
            <a:r>
              <a:rPr lang="en-US" dirty="0" err="1" smtClean="0">
                <a:solidFill>
                  <a:schemeClr val="tx1"/>
                </a:solidFill>
              </a:rPr>
              <a:t>endl</a:t>
            </a:r>
            <a:r>
              <a:rPr lang="en-US" dirty="0" smtClean="0">
                <a:solidFill>
                  <a:schemeClr val="tx1"/>
                </a:solidFill>
              </a:rPr>
              <a:t>; 	}</a:t>
            </a:r>
          </a:p>
          <a:p>
            <a:pPr>
              <a:buNone/>
            </a:pPr>
            <a:r>
              <a:rPr lang="en-US" dirty="0" smtClean="0">
                <a:solidFill>
                  <a:schemeClr val="tx1"/>
                </a:solidFill>
              </a:rPr>
              <a:t>};</a:t>
            </a:r>
          </a:p>
        </p:txBody>
      </p:sp>
    </p:spTree>
  </p:cSld>
  <p:clrMapOvr>
    <a:overrideClrMapping bg1="lt1" tx1="dk1" bg2="lt2" tx2="dk2" accent1="accent1" accent2="accent2" accent3="accent3" accent4="accent4" accent5="accent5" accent6="accent6" hlink="hlink" folHlink="folHlink"/>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2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2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2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2000"/>
                                        <p:tgtEl>
                                          <p:spTgt spid="9"/>
                                        </p:tgtEl>
                                      </p:cBhvr>
                                    </p:animEffect>
                                  </p:childTnLst>
                                </p:cTn>
                              </p:par>
                              <p:par>
                                <p:cTn id="23" presetID="10"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2000"/>
                                        <p:tgtEl>
                                          <p:spTgt spid="11"/>
                                        </p:tgtEl>
                                      </p:cBhvr>
                                    </p:animEffect>
                                  </p:childTnLst>
                                </p:cTn>
                              </p:par>
                              <p:par>
                                <p:cTn id="26" presetID="10"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2000"/>
                                        <p:tgtEl>
                                          <p:spTgt spid="12"/>
                                        </p:tgtEl>
                                      </p:cBhvr>
                                    </p:animEffect>
                                  </p:childTnLst>
                                </p:cTn>
                              </p:par>
                              <p:par>
                                <p:cTn id="29" presetID="10"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20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Early Binding</a:t>
            </a:r>
            <a:endParaRPr lang="en-US" dirty="0"/>
          </a:p>
        </p:txBody>
      </p:sp>
      <p:sp>
        <p:nvSpPr>
          <p:cNvPr id="3" name="Content Placeholder 2"/>
          <p:cNvSpPr>
            <a:spLocks noGrp="1"/>
          </p:cNvSpPr>
          <p:nvPr>
            <p:ph idx="1"/>
          </p:nvPr>
        </p:nvSpPr>
        <p:spPr>
          <a:xfrm>
            <a:off x="609441" y="1905001"/>
            <a:ext cx="10969943" cy="4419599"/>
          </a:xfrm>
          <a:solidFill>
            <a:schemeClr val="accent6">
              <a:lumMod val="20000"/>
              <a:lumOff val="80000"/>
            </a:schemeClr>
          </a:solidFill>
          <a:ln>
            <a:solidFill>
              <a:schemeClr val="accent6">
                <a:lumMod val="75000"/>
              </a:schemeClr>
            </a:solidFill>
          </a:ln>
        </p:spPr>
        <p:txBody>
          <a:bodyPr>
            <a:normAutofit fontScale="92500" lnSpcReduction="10000"/>
          </a:bodyPr>
          <a:lstStyle/>
          <a:p>
            <a:r>
              <a:rPr lang="en-US" dirty="0" smtClean="0"/>
              <a:t>Early binding refers to events that occur at compile time. </a:t>
            </a:r>
          </a:p>
          <a:p>
            <a:endParaRPr lang="en-US" dirty="0" smtClean="0"/>
          </a:p>
          <a:p>
            <a:r>
              <a:rPr lang="en-US" dirty="0" smtClean="0"/>
              <a:t>Occurs when all information needed to call a function is known at compile time.</a:t>
            </a:r>
          </a:p>
          <a:p>
            <a:endParaRPr lang="en-US" dirty="0" smtClean="0"/>
          </a:p>
          <a:p>
            <a:r>
              <a:rPr lang="en-US" dirty="0" smtClean="0"/>
              <a:t>Examples : Standard library functions, overloaded function calls, and overloaded operators. </a:t>
            </a:r>
          </a:p>
          <a:p>
            <a:endParaRPr lang="en-US" dirty="0" smtClean="0"/>
          </a:p>
          <a:p>
            <a:r>
              <a:rPr lang="en-US" dirty="0" smtClean="0"/>
              <a:t>The main advantage to early binding is efficiency.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2000"/>
                                        <p:tgtEl>
                                          <p:spTgt spid="3">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20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2000"/>
                                        <p:tgtEl>
                                          <p:spTgt spid="3">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dirty="0"/>
              <a:t>Polymorphism</a:t>
            </a:r>
          </a:p>
        </p:txBody>
      </p:sp>
      <p:sp>
        <p:nvSpPr>
          <p:cNvPr id="7" name="Slide Number Placeholder 6"/>
          <p:cNvSpPr>
            <a:spLocks noGrp="1"/>
          </p:cNvSpPr>
          <p:nvPr>
            <p:ph type="sldNum" sz="quarter" idx="12"/>
          </p:nvPr>
        </p:nvSpPr>
        <p:spPr/>
        <p:txBody>
          <a:bodyPr/>
          <a:lstStyle/>
          <a:p>
            <a:fld id="{EACEC697-ADDD-48AF-BA90-5EC7D2918770}" type="slidenum">
              <a:rPr lang="en-US"/>
              <a:pPr/>
              <a:t>7</a:t>
            </a:fld>
            <a:endParaRPr lang="en-US" dirty="0"/>
          </a:p>
        </p:txBody>
      </p:sp>
      <p:sp>
        <p:nvSpPr>
          <p:cNvPr id="366594" name="Rectangle 2"/>
          <p:cNvSpPr>
            <a:spLocks noGrp="1" noChangeArrowheads="1"/>
          </p:cNvSpPr>
          <p:nvPr>
            <p:ph type="title"/>
          </p:nvPr>
        </p:nvSpPr>
        <p:spPr/>
        <p:txBody>
          <a:bodyPr/>
          <a:lstStyle/>
          <a:p>
            <a:r>
              <a:rPr lang="en-US" sz="3200" dirty="0" smtClean="0"/>
              <a:t>Early Binding- Example</a:t>
            </a:r>
            <a:endParaRPr lang="en-US" sz="3200" dirty="0"/>
          </a:p>
        </p:txBody>
      </p:sp>
      <p:sp>
        <p:nvSpPr>
          <p:cNvPr id="8" name="Rectangle 7"/>
          <p:cNvSpPr/>
          <p:nvPr/>
        </p:nvSpPr>
        <p:spPr>
          <a:xfrm>
            <a:off x="6246812" y="1752600"/>
            <a:ext cx="4953000" cy="2057400"/>
          </a:xfrm>
          <a:prstGeom prst="rect">
            <a:avLst/>
          </a:prstGeom>
          <a:solidFill>
            <a:schemeClr val="bg1">
              <a:lumMod val="75000"/>
            </a:schemeClr>
          </a:solidFill>
        </p:spPr>
        <p:txBody>
          <a:bodyPr vert="horz" lIns="91440" tIns="45720" rIns="91440" bIns="45720" rtlCol="0">
            <a:noAutofit/>
          </a:bodyPr>
          <a:lstStyle/>
          <a:p>
            <a:pPr marL="342900" indent="-342900">
              <a:lnSpc>
                <a:spcPct val="80000"/>
              </a:lnSpc>
              <a:spcBef>
                <a:spcPct val="20000"/>
              </a:spcBef>
            </a:pPr>
            <a:endParaRPr lang="en-US" sz="2000" dirty="0" smtClean="0">
              <a:solidFill>
                <a:schemeClr val="tx1"/>
              </a:solidFill>
            </a:endParaRPr>
          </a:p>
          <a:p>
            <a:pPr marL="342900" indent="-342900">
              <a:lnSpc>
                <a:spcPct val="80000"/>
              </a:lnSpc>
              <a:spcBef>
                <a:spcPct val="20000"/>
              </a:spcBef>
            </a:pPr>
            <a:endParaRPr lang="en-US" sz="2000" dirty="0" smtClean="0">
              <a:solidFill>
                <a:schemeClr val="tx1"/>
              </a:solidFill>
            </a:endParaRPr>
          </a:p>
          <a:p>
            <a:pPr marL="342900" indent="-342900">
              <a:lnSpc>
                <a:spcPct val="80000"/>
              </a:lnSpc>
              <a:spcBef>
                <a:spcPct val="20000"/>
              </a:spcBef>
            </a:pPr>
            <a:r>
              <a:rPr lang="en-US" sz="2000" dirty="0" smtClean="0">
                <a:solidFill>
                  <a:schemeClr val="tx1"/>
                </a:solidFill>
              </a:rPr>
              <a:t>Animals  *a; </a:t>
            </a:r>
          </a:p>
          <a:p>
            <a:pPr marL="342900" indent="-342900">
              <a:lnSpc>
                <a:spcPct val="80000"/>
              </a:lnSpc>
              <a:spcBef>
                <a:spcPct val="20000"/>
              </a:spcBef>
            </a:pPr>
            <a:r>
              <a:rPr lang="en-US" sz="2000" dirty="0" smtClean="0">
                <a:solidFill>
                  <a:schemeClr val="tx1"/>
                </a:solidFill>
              </a:rPr>
              <a:t>Dogs  d; </a:t>
            </a:r>
          </a:p>
          <a:p>
            <a:pPr marL="342900" indent="-342900">
              <a:lnSpc>
                <a:spcPct val="80000"/>
              </a:lnSpc>
              <a:spcBef>
                <a:spcPct val="20000"/>
              </a:spcBef>
            </a:pPr>
            <a:r>
              <a:rPr lang="en-US" sz="2000" dirty="0" smtClean="0">
                <a:solidFill>
                  <a:schemeClr val="tx1"/>
                </a:solidFill>
              </a:rPr>
              <a:t>a = &amp;d; </a:t>
            </a:r>
          </a:p>
          <a:p>
            <a:pPr marL="342900" indent="-342900">
              <a:lnSpc>
                <a:spcPct val="80000"/>
              </a:lnSpc>
              <a:spcBef>
                <a:spcPct val="20000"/>
              </a:spcBef>
            </a:pPr>
            <a:r>
              <a:rPr lang="en-US" sz="2000" dirty="0" smtClean="0">
                <a:solidFill>
                  <a:schemeClr val="tx1"/>
                </a:solidFill>
              </a:rPr>
              <a:t>a -&gt; sound();  // early binding</a:t>
            </a:r>
            <a:endParaRPr lang="en-US" sz="2000" dirty="0">
              <a:solidFill>
                <a:schemeClr val="tx1"/>
              </a:solidFill>
            </a:endParaRPr>
          </a:p>
        </p:txBody>
      </p:sp>
      <p:sp>
        <p:nvSpPr>
          <p:cNvPr id="10" name="Rectangle 9"/>
          <p:cNvSpPr/>
          <p:nvPr/>
        </p:nvSpPr>
        <p:spPr>
          <a:xfrm>
            <a:off x="6627812" y="4800600"/>
            <a:ext cx="2895600" cy="1752600"/>
          </a:xfrm>
          <a:prstGeom prst="rect">
            <a:avLst/>
          </a:prstGeom>
          <a:solidFill>
            <a:schemeClr val="bg1">
              <a:lumMod val="75000"/>
            </a:schemeClr>
          </a:solidFill>
        </p:spPr>
        <p:txBody>
          <a:bodyPr vert="horz" lIns="91440" tIns="45720" rIns="91440" bIns="45720" rtlCol="0">
            <a:noAutofit/>
          </a:bodyPr>
          <a:lstStyle/>
          <a:p>
            <a:pPr marL="342900" indent="-342900">
              <a:lnSpc>
                <a:spcPct val="80000"/>
              </a:lnSpc>
              <a:spcBef>
                <a:spcPct val="20000"/>
              </a:spcBef>
            </a:pPr>
            <a:endParaRPr lang="en-US" sz="2000" dirty="0" smtClean="0">
              <a:solidFill>
                <a:schemeClr val="tx1"/>
              </a:solidFill>
            </a:endParaRPr>
          </a:p>
          <a:p>
            <a:pPr marL="342900" indent="-342900">
              <a:lnSpc>
                <a:spcPct val="80000"/>
              </a:lnSpc>
              <a:spcBef>
                <a:spcPct val="20000"/>
              </a:spcBef>
            </a:pPr>
            <a:r>
              <a:rPr lang="en-US" sz="2000" dirty="0" smtClean="0">
                <a:solidFill>
                  <a:schemeClr val="tx1"/>
                </a:solidFill>
              </a:rPr>
              <a:t>Output:</a:t>
            </a:r>
          </a:p>
          <a:p>
            <a:pPr marL="342900" indent="-342900">
              <a:lnSpc>
                <a:spcPct val="80000"/>
              </a:lnSpc>
              <a:spcBef>
                <a:spcPct val="20000"/>
              </a:spcBef>
            </a:pPr>
            <a:endParaRPr lang="en-US" sz="2000" dirty="0" smtClean="0">
              <a:solidFill>
                <a:schemeClr val="tx1"/>
              </a:solidFill>
            </a:endParaRPr>
          </a:p>
          <a:p>
            <a:pPr marL="342900" indent="-342900">
              <a:lnSpc>
                <a:spcPct val="80000"/>
              </a:lnSpc>
              <a:spcBef>
                <a:spcPct val="20000"/>
              </a:spcBef>
            </a:pPr>
            <a:r>
              <a:rPr lang="en-US" sz="2000" dirty="0" smtClean="0">
                <a:solidFill>
                  <a:schemeClr val="tx1"/>
                </a:solidFill>
              </a:rPr>
              <a:t>This is parent class</a:t>
            </a:r>
          </a:p>
        </p:txBody>
      </p:sp>
      <p:sp>
        <p:nvSpPr>
          <p:cNvPr id="11" name="Rectangle 10"/>
          <p:cNvSpPr/>
          <p:nvPr/>
        </p:nvSpPr>
        <p:spPr>
          <a:xfrm>
            <a:off x="608012" y="1752600"/>
            <a:ext cx="5105400" cy="3733800"/>
          </a:xfrm>
          <a:prstGeom prst="rect">
            <a:avLst/>
          </a:prstGeom>
          <a:solidFill>
            <a:schemeClr val="bg1">
              <a:lumMod val="75000"/>
            </a:schemeClr>
          </a:solidFill>
        </p:spPr>
        <p:txBody>
          <a:bodyPr vert="horz" lIns="91440" tIns="45720" rIns="91440" bIns="45720" rtlCol="0">
            <a:noAutofit/>
          </a:bodyPr>
          <a:lstStyle/>
          <a:p>
            <a:pPr marL="342900" indent="-342900">
              <a:lnSpc>
                <a:spcPct val="80000"/>
              </a:lnSpc>
              <a:spcBef>
                <a:spcPct val="20000"/>
              </a:spcBef>
              <a:buFontTx/>
              <a:buNone/>
            </a:pPr>
            <a:r>
              <a:rPr lang="en-US" sz="2000" dirty="0" smtClean="0"/>
              <a:t>class Animals { </a:t>
            </a:r>
          </a:p>
          <a:p>
            <a:pPr marL="342900" indent="-342900">
              <a:lnSpc>
                <a:spcPct val="80000"/>
              </a:lnSpc>
              <a:spcBef>
                <a:spcPct val="20000"/>
              </a:spcBef>
              <a:buFontTx/>
              <a:buNone/>
            </a:pPr>
            <a:r>
              <a:rPr lang="en-US" sz="2000" dirty="0" smtClean="0"/>
              <a:t>	public: void sound() { </a:t>
            </a:r>
          </a:p>
          <a:p>
            <a:pPr marL="342900" indent="-342900">
              <a:lnSpc>
                <a:spcPct val="80000"/>
              </a:lnSpc>
              <a:spcBef>
                <a:spcPct val="20000"/>
              </a:spcBef>
              <a:buFontTx/>
              <a:buNone/>
            </a:pPr>
            <a:r>
              <a:rPr lang="en-US" sz="2000" dirty="0" smtClean="0"/>
              <a:t>		</a:t>
            </a:r>
            <a:r>
              <a:rPr lang="en-US" sz="2000" dirty="0" err="1" smtClean="0"/>
              <a:t>cout</a:t>
            </a:r>
            <a:r>
              <a:rPr lang="en-US" sz="2000" dirty="0" smtClean="0"/>
              <a:t> &lt;&lt; "This is parent class" &lt;&lt; </a:t>
            </a:r>
            <a:r>
              <a:rPr lang="en-US" sz="2000" dirty="0" err="1" smtClean="0"/>
              <a:t>endl</a:t>
            </a:r>
            <a:r>
              <a:rPr lang="en-US" sz="2000" dirty="0" smtClean="0"/>
              <a:t>;</a:t>
            </a:r>
          </a:p>
          <a:p>
            <a:pPr marL="342900" indent="-342900">
              <a:lnSpc>
                <a:spcPct val="80000"/>
              </a:lnSpc>
              <a:spcBef>
                <a:spcPct val="20000"/>
              </a:spcBef>
              <a:buFontTx/>
              <a:buNone/>
            </a:pPr>
            <a:r>
              <a:rPr lang="en-US" sz="2000" dirty="0" smtClean="0"/>
              <a:t>	}</a:t>
            </a:r>
          </a:p>
          <a:p>
            <a:pPr marL="342900" indent="-342900">
              <a:lnSpc>
                <a:spcPct val="80000"/>
              </a:lnSpc>
              <a:spcBef>
                <a:spcPct val="20000"/>
              </a:spcBef>
              <a:buFontTx/>
              <a:buNone/>
            </a:pPr>
            <a:r>
              <a:rPr lang="en-US" sz="2000" dirty="0" smtClean="0"/>
              <a:t>}; </a:t>
            </a:r>
          </a:p>
          <a:p>
            <a:pPr marL="342900" indent="-342900">
              <a:lnSpc>
                <a:spcPct val="80000"/>
              </a:lnSpc>
              <a:spcBef>
                <a:spcPct val="20000"/>
              </a:spcBef>
              <a:buFontTx/>
              <a:buNone/>
            </a:pPr>
            <a:endParaRPr lang="en-US" sz="2000" dirty="0" smtClean="0"/>
          </a:p>
          <a:p>
            <a:pPr marL="342900" indent="-342900">
              <a:lnSpc>
                <a:spcPct val="80000"/>
              </a:lnSpc>
              <a:spcBef>
                <a:spcPct val="20000"/>
              </a:spcBef>
              <a:buFontTx/>
              <a:buNone/>
            </a:pPr>
            <a:r>
              <a:rPr lang="en-US" sz="2000" dirty="0" smtClean="0"/>
              <a:t>class Dogs : public Animals { </a:t>
            </a:r>
          </a:p>
          <a:p>
            <a:pPr marL="342900" indent="-342900">
              <a:lnSpc>
                <a:spcPct val="80000"/>
              </a:lnSpc>
              <a:spcBef>
                <a:spcPct val="20000"/>
              </a:spcBef>
              <a:buFontTx/>
              <a:buNone/>
            </a:pPr>
            <a:r>
              <a:rPr lang="en-US" sz="2000" dirty="0" smtClean="0"/>
              <a:t>	public: void sound() { </a:t>
            </a:r>
          </a:p>
          <a:p>
            <a:pPr marL="342900" indent="-342900">
              <a:lnSpc>
                <a:spcPct val="80000"/>
              </a:lnSpc>
              <a:spcBef>
                <a:spcPct val="20000"/>
              </a:spcBef>
              <a:buFontTx/>
              <a:buNone/>
            </a:pPr>
            <a:r>
              <a:rPr lang="en-US" sz="2000" dirty="0" smtClean="0"/>
              <a:t>		</a:t>
            </a:r>
            <a:r>
              <a:rPr lang="en-US" sz="2000" dirty="0" err="1" smtClean="0"/>
              <a:t>cout</a:t>
            </a:r>
            <a:r>
              <a:rPr lang="en-US" sz="2000" dirty="0" smtClean="0"/>
              <a:t> &lt;&lt; "Dogs bark" &lt;&lt; </a:t>
            </a:r>
            <a:r>
              <a:rPr lang="en-US" sz="2000" dirty="0" err="1" smtClean="0"/>
              <a:t>endl</a:t>
            </a:r>
            <a:r>
              <a:rPr lang="en-US" sz="2000" dirty="0" smtClean="0"/>
              <a:t>; </a:t>
            </a:r>
          </a:p>
          <a:p>
            <a:pPr marL="342900" indent="-342900">
              <a:lnSpc>
                <a:spcPct val="80000"/>
              </a:lnSpc>
              <a:spcBef>
                <a:spcPct val="20000"/>
              </a:spcBef>
              <a:buFontTx/>
              <a:buNone/>
            </a:pPr>
            <a:r>
              <a:rPr lang="en-US" sz="2000" dirty="0" smtClean="0"/>
              <a:t>	}</a:t>
            </a:r>
          </a:p>
          <a:p>
            <a:pPr marL="342900" indent="-342900">
              <a:lnSpc>
                <a:spcPct val="80000"/>
              </a:lnSpc>
              <a:spcBef>
                <a:spcPct val="20000"/>
              </a:spcBef>
              <a:buFontTx/>
              <a:buNone/>
            </a:pPr>
            <a:r>
              <a:rPr lang="en-US" sz="2000"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bg/>
                                          </p:spTgt>
                                        </p:tgtEl>
                                        <p:attrNameLst>
                                          <p:attrName>style.visibility</p:attrName>
                                        </p:attrNameLst>
                                      </p:cBhvr>
                                      <p:to>
                                        <p:strVal val="visible"/>
                                      </p:to>
                                    </p:set>
                                    <p:animEffect transition="in" filter="fade">
                                      <p:cBhvr>
                                        <p:cTn id="12" dur="1000"/>
                                        <p:tgtEl>
                                          <p:spTgt spid="8">
                                            <p:bg/>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bg/>
                                          </p:spTgt>
                                        </p:tgtEl>
                                        <p:attrNameLst>
                                          <p:attrName>style.visibility</p:attrName>
                                        </p:attrNameLst>
                                      </p:cBhvr>
                                      <p:to>
                                        <p:strVal val="visible"/>
                                      </p:to>
                                    </p:set>
                                    <p:animEffect transition="in" filter="fade">
                                      <p:cBhvr>
                                        <p:cTn id="17" dur="1000"/>
                                        <p:tgtEl>
                                          <p:spTgt spid="10">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animBg="1"/>
      <p:bldP spid="10" grpId="0" build="allAtOnce"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Late Binding</a:t>
            </a:r>
            <a:endParaRPr lang="en-US" dirty="0"/>
          </a:p>
        </p:txBody>
      </p:sp>
      <p:sp>
        <p:nvSpPr>
          <p:cNvPr id="4" name="Content Placeholder 2"/>
          <p:cNvSpPr txBox="1">
            <a:spLocks/>
          </p:cNvSpPr>
          <p:nvPr/>
        </p:nvSpPr>
        <p:spPr>
          <a:xfrm>
            <a:off x="608012" y="1752600"/>
            <a:ext cx="10969943" cy="4495799"/>
          </a:xfrm>
          <a:prstGeom prst="rect">
            <a:avLst/>
          </a:prstGeom>
          <a:solidFill>
            <a:schemeClr val="accent6">
              <a:lumMod val="20000"/>
              <a:lumOff val="80000"/>
            </a:schemeClr>
          </a:solidFill>
          <a:ln>
            <a:solidFill>
              <a:schemeClr val="accent6">
                <a:lumMod val="75000"/>
              </a:schemeClr>
            </a:solidFill>
          </a:ln>
        </p:spPr>
        <p:txBody>
          <a:bodyPr vert="horz" lIns="91440" tIns="45720" rIns="91440" bIns="45720" rtlCol="0">
            <a:normAutofit/>
          </a:bodyPr>
          <a:lstStyle/>
          <a:p>
            <a:pPr marL="342900" marR="0" lvl="0" indent="-342900" fontAlgn="auto">
              <a:lnSpc>
                <a:spcPct val="90000"/>
              </a:lnSpc>
              <a:spcBef>
                <a:spcPct val="20000"/>
              </a:spcBef>
              <a:spcAft>
                <a:spcPts val="0"/>
              </a:spcAft>
              <a:buClrTx/>
              <a:buSzTx/>
              <a:buFont typeface="Arial" panose="020B0604020202020204" pitchFamily="34" charset="0"/>
              <a:buChar char="•"/>
              <a:tabLst/>
              <a:defRPr/>
            </a:pPr>
            <a:r>
              <a:rPr lang="en-US" sz="2500" dirty="0" smtClean="0"/>
              <a:t>Late binding refers to function calls that are not resolved until run time. </a:t>
            </a:r>
          </a:p>
          <a:p>
            <a:pPr marL="342900" marR="0" lvl="0" indent="-342900" fontAlgn="auto">
              <a:lnSpc>
                <a:spcPct val="90000"/>
              </a:lnSpc>
              <a:spcBef>
                <a:spcPct val="20000"/>
              </a:spcBef>
              <a:spcAft>
                <a:spcPts val="0"/>
              </a:spcAft>
              <a:buClrTx/>
              <a:buSzTx/>
              <a:buFont typeface="Arial" panose="020B0604020202020204" pitchFamily="34" charset="0"/>
              <a:buChar char="•"/>
              <a:tabLst/>
              <a:defRPr/>
            </a:pPr>
            <a:endParaRPr lang="en-US" sz="2500" dirty="0" smtClean="0"/>
          </a:p>
          <a:p>
            <a:pPr marL="342900" marR="0" lvl="0" indent="-342900" fontAlgn="auto">
              <a:lnSpc>
                <a:spcPct val="90000"/>
              </a:lnSpc>
              <a:spcBef>
                <a:spcPct val="20000"/>
              </a:spcBef>
              <a:spcAft>
                <a:spcPts val="0"/>
              </a:spcAft>
              <a:buClrTx/>
              <a:buSzTx/>
              <a:buFont typeface="Arial" panose="020B0604020202020204" pitchFamily="34" charset="0"/>
              <a:buChar char="•"/>
              <a:tabLst/>
              <a:defRPr/>
            </a:pPr>
            <a:r>
              <a:rPr lang="en-US" sz="2500" dirty="0" smtClean="0"/>
              <a:t>Virtual functions are used to achieve late binding. </a:t>
            </a:r>
          </a:p>
          <a:p>
            <a:pPr marL="342900" marR="0" lvl="0" indent="-342900" fontAlgn="auto">
              <a:lnSpc>
                <a:spcPct val="90000"/>
              </a:lnSpc>
              <a:spcBef>
                <a:spcPct val="20000"/>
              </a:spcBef>
              <a:spcAft>
                <a:spcPts val="0"/>
              </a:spcAft>
              <a:buClrTx/>
              <a:buSzTx/>
              <a:buFont typeface="Arial" panose="020B0604020202020204" pitchFamily="34" charset="0"/>
              <a:buChar char="•"/>
              <a:tabLst/>
              <a:defRPr/>
            </a:pPr>
            <a:endParaRPr lang="en-US" sz="2500" dirty="0" smtClean="0"/>
          </a:p>
          <a:p>
            <a:pPr marL="342900" marR="0" lvl="0" indent="-342900" fontAlgn="auto">
              <a:lnSpc>
                <a:spcPct val="90000"/>
              </a:lnSpc>
              <a:spcBef>
                <a:spcPct val="20000"/>
              </a:spcBef>
              <a:spcAft>
                <a:spcPts val="0"/>
              </a:spcAft>
              <a:buClrTx/>
              <a:buSzTx/>
              <a:buFont typeface="Arial" panose="020B0604020202020204" pitchFamily="34" charset="0"/>
              <a:buChar char="•"/>
              <a:tabLst/>
              <a:defRPr/>
            </a:pPr>
            <a:r>
              <a:rPr lang="en-US" sz="2500" dirty="0" smtClean="0"/>
              <a:t>The main advantage to late binding is flexibility. </a:t>
            </a:r>
          </a:p>
          <a:p>
            <a:pPr marL="342900" marR="0" lvl="0" indent="-342900" fontAlgn="auto">
              <a:lnSpc>
                <a:spcPct val="90000"/>
              </a:lnSpc>
              <a:spcBef>
                <a:spcPct val="20000"/>
              </a:spcBef>
              <a:spcAft>
                <a:spcPts val="0"/>
              </a:spcAft>
              <a:buClrTx/>
              <a:buSzTx/>
              <a:buFont typeface="Arial" panose="020B0604020202020204" pitchFamily="34" charset="0"/>
              <a:buChar char="•"/>
              <a:tabLst/>
              <a:defRPr/>
            </a:pPr>
            <a:endParaRPr lang="en-US" sz="2500" dirty="0" smtClean="0"/>
          </a:p>
          <a:p>
            <a:pPr marL="342900" marR="0" lvl="0" indent="-342900" fontAlgn="auto">
              <a:lnSpc>
                <a:spcPct val="90000"/>
              </a:lnSpc>
              <a:spcBef>
                <a:spcPct val="20000"/>
              </a:spcBef>
              <a:spcAft>
                <a:spcPts val="0"/>
              </a:spcAft>
              <a:buClrTx/>
              <a:buSzTx/>
              <a:buFont typeface="Arial" panose="020B0604020202020204" pitchFamily="34" charset="0"/>
              <a:buChar char="•"/>
              <a:tabLst/>
              <a:defRPr/>
            </a:pPr>
            <a:r>
              <a:rPr lang="en-US" sz="2500" dirty="0" smtClean="0"/>
              <a:t>As a function call is not resolved until run time, late binding has slower execution times</a:t>
            </a:r>
            <a:endParaRPr lang="en-US" sz="25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2000"/>
                                        <p:tgtEl>
                                          <p:spTgt spid="4">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2000"/>
                                        <p:tgtEl>
                                          <p:spTgt spid="4">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20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animEffect transition="in" filter="fade">
                                      <p:cBhvr>
                                        <p:cTn id="16" dur="2000"/>
                                        <p:tgtEl>
                                          <p:spTgt spid="4">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animEffect transition="in" filter="fade">
                                      <p:cBhvr>
                                        <p:cTn id="19" dur="20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dirty="0"/>
              <a:t>Polymorphism</a:t>
            </a:r>
          </a:p>
        </p:txBody>
      </p:sp>
      <p:sp>
        <p:nvSpPr>
          <p:cNvPr id="7" name="Slide Number Placeholder 6"/>
          <p:cNvSpPr>
            <a:spLocks noGrp="1"/>
          </p:cNvSpPr>
          <p:nvPr>
            <p:ph type="sldNum" sz="quarter" idx="12"/>
          </p:nvPr>
        </p:nvSpPr>
        <p:spPr/>
        <p:txBody>
          <a:bodyPr/>
          <a:lstStyle/>
          <a:p>
            <a:fld id="{EACEC697-ADDD-48AF-BA90-5EC7D2918770}" type="slidenum">
              <a:rPr lang="en-US"/>
              <a:pPr/>
              <a:t>9</a:t>
            </a:fld>
            <a:endParaRPr lang="en-US" dirty="0"/>
          </a:p>
        </p:txBody>
      </p:sp>
      <p:sp>
        <p:nvSpPr>
          <p:cNvPr id="366594" name="Rectangle 2"/>
          <p:cNvSpPr>
            <a:spLocks noGrp="1" noChangeArrowheads="1"/>
          </p:cNvSpPr>
          <p:nvPr>
            <p:ph type="title"/>
          </p:nvPr>
        </p:nvSpPr>
        <p:spPr/>
        <p:txBody>
          <a:bodyPr/>
          <a:lstStyle/>
          <a:p>
            <a:r>
              <a:rPr lang="en-US" sz="3200" dirty="0" smtClean="0"/>
              <a:t>Late Binding- Example</a:t>
            </a:r>
            <a:endParaRPr lang="en-US" sz="3200" dirty="0"/>
          </a:p>
        </p:txBody>
      </p:sp>
      <p:sp>
        <p:nvSpPr>
          <p:cNvPr id="8" name="Rectangle 7"/>
          <p:cNvSpPr/>
          <p:nvPr/>
        </p:nvSpPr>
        <p:spPr>
          <a:xfrm>
            <a:off x="6246812" y="1752600"/>
            <a:ext cx="5105400" cy="2895600"/>
          </a:xfrm>
          <a:prstGeom prst="rect">
            <a:avLst/>
          </a:prstGeom>
          <a:solidFill>
            <a:schemeClr val="bg1">
              <a:lumMod val="75000"/>
            </a:schemeClr>
          </a:solidFill>
        </p:spPr>
        <p:txBody>
          <a:bodyPr vert="horz" lIns="91440" tIns="45720" rIns="91440" bIns="45720" rtlCol="0">
            <a:noAutofit/>
          </a:bodyPr>
          <a:lstStyle/>
          <a:p>
            <a:pPr marL="342900" indent="-342900">
              <a:lnSpc>
                <a:spcPct val="80000"/>
              </a:lnSpc>
              <a:spcBef>
                <a:spcPct val="20000"/>
              </a:spcBef>
            </a:pPr>
            <a:endParaRPr lang="en-US" sz="2000" dirty="0" smtClean="0">
              <a:solidFill>
                <a:schemeClr val="tx1"/>
              </a:solidFill>
            </a:endParaRPr>
          </a:p>
          <a:p>
            <a:pPr marL="342900" indent="-342900">
              <a:lnSpc>
                <a:spcPct val="80000"/>
              </a:lnSpc>
              <a:spcBef>
                <a:spcPct val="20000"/>
              </a:spcBef>
            </a:pPr>
            <a:endParaRPr lang="en-US" sz="2000" dirty="0" smtClean="0">
              <a:solidFill>
                <a:schemeClr val="tx1"/>
              </a:solidFill>
            </a:endParaRPr>
          </a:p>
          <a:p>
            <a:pPr marL="342900" indent="-342900">
              <a:lnSpc>
                <a:spcPct val="80000"/>
              </a:lnSpc>
              <a:spcBef>
                <a:spcPct val="20000"/>
              </a:spcBef>
            </a:pPr>
            <a:r>
              <a:rPr lang="en-US" sz="2000" dirty="0" smtClean="0">
                <a:solidFill>
                  <a:schemeClr val="tx1"/>
                </a:solidFill>
              </a:rPr>
              <a:t>Animals  *a; </a:t>
            </a:r>
          </a:p>
          <a:p>
            <a:pPr marL="342900" indent="-342900">
              <a:lnSpc>
                <a:spcPct val="80000"/>
              </a:lnSpc>
              <a:spcBef>
                <a:spcPct val="20000"/>
              </a:spcBef>
            </a:pPr>
            <a:r>
              <a:rPr lang="en-US" sz="2000" dirty="0" smtClean="0">
                <a:solidFill>
                  <a:schemeClr val="tx1"/>
                </a:solidFill>
              </a:rPr>
              <a:t>Dogs  d; </a:t>
            </a:r>
          </a:p>
          <a:p>
            <a:pPr marL="342900" indent="-342900">
              <a:lnSpc>
                <a:spcPct val="80000"/>
              </a:lnSpc>
              <a:spcBef>
                <a:spcPct val="20000"/>
              </a:spcBef>
            </a:pPr>
            <a:r>
              <a:rPr lang="en-US" sz="2000" dirty="0" smtClean="0">
                <a:solidFill>
                  <a:schemeClr val="tx1"/>
                </a:solidFill>
              </a:rPr>
              <a:t>a = &amp;d; </a:t>
            </a:r>
          </a:p>
          <a:p>
            <a:pPr marL="342900" indent="-342900">
              <a:lnSpc>
                <a:spcPct val="80000"/>
              </a:lnSpc>
              <a:spcBef>
                <a:spcPct val="20000"/>
              </a:spcBef>
            </a:pPr>
            <a:r>
              <a:rPr lang="en-US" sz="2000" dirty="0" smtClean="0">
                <a:solidFill>
                  <a:schemeClr val="tx1"/>
                </a:solidFill>
              </a:rPr>
              <a:t>a -&gt; sound();  // </a:t>
            </a:r>
            <a:r>
              <a:rPr lang="en-US" sz="2000" smtClean="0">
                <a:solidFill>
                  <a:schemeClr val="tx1"/>
                </a:solidFill>
              </a:rPr>
              <a:t>late binding</a:t>
            </a:r>
          </a:p>
          <a:p>
            <a:pPr marL="342900" indent="-342900">
              <a:lnSpc>
                <a:spcPct val="80000"/>
              </a:lnSpc>
              <a:spcBef>
                <a:spcPct val="20000"/>
              </a:spcBef>
            </a:pPr>
            <a:endParaRPr lang="en-US" sz="2000" dirty="0">
              <a:solidFill>
                <a:schemeClr val="tx1"/>
              </a:solidFill>
            </a:endParaRPr>
          </a:p>
        </p:txBody>
      </p:sp>
      <p:sp>
        <p:nvSpPr>
          <p:cNvPr id="10" name="Rectangle 9"/>
          <p:cNvSpPr/>
          <p:nvPr/>
        </p:nvSpPr>
        <p:spPr>
          <a:xfrm>
            <a:off x="8456612" y="5181600"/>
            <a:ext cx="2895600" cy="1447800"/>
          </a:xfrm>
          <a:prstGeom prst="rect">
            <a:avLst/>
          </a:prstGeom>
          <a:solidFill>
            <a:schemeClr val="bg1">
              <a:lumMod val="75000"/>
            </a:schemeClr>
          </a:solidFill>
        </p:spPr>
        <p:txBody>
          <a:bodyPr vert="horz" lIns="91440" tIns="45720" rIns="91440" bIns="45720" rtlCol="0">
            <a:noAutofit/>
          </a:bodyPr>
          <a:lstStyle/>
          <a:p>
            <a:pPr marL="342900" indent="-342900">
              <a:lnSpc>
                <a:spcPct val="80000"/>
              </a:lnSpc>
              <a:spcBef>
                <a:spcPct val="20000"/>
              </a:spcBef>
            </a:pPr>
            <a:endParaRPr lang="en-US" sz="2000" dirty="0" smtClean="0">
              <a:solidFill>
                <a:schemeClr val="tx1"/>
              </a:solidFill>
            </a:endParaRPr>
          </a:p>
          <a:p>
            <a:pPr marL="342900" indent="-342900">
              <a:lnSpc>
                <a:spcPct val="80000"/>
              </a:lnSpc>
              <a:spcBef>
                <a:spcPct val="20000"/>
              </a:spcBef>
            </a:pPr>
            <a:r>
              <a:rPr lang="en-US" sz="2000" dirty="0" smtClean="0">
                <a:solidFill>
                  <a:schemeClr val="tx1"/>
                </a:solidFill>
              </a:rPr>
              <a:t>Output</a:t>
            </a:r>
          </a:p>
          <a:p>
            <a:pPr marL="342900" indent="-342900">
              <a:lnSpc>
                <a:spcPct val="80000"/>
              </a:lnSpc>
              <a:spcBef>
                <a:spcPct val="20000"/>
              </a:spcBef>
            </a:pPr>
            <a:endParaRPr lang="en-US" sz="2000" dirty="0" smtClean="0">
              <a:solidFill>
                <a:schemeClr val="tx1"/>
              </a:solidFill>
            </a:endParaRPr>
          </a:p>
          <a:p>
            <a:pPr marL="342900" indent="-342900">
              <a:lnSpc>
                <a:spcPct val="80000"/>
              </a:lnSpc>
              <a:spcBef>
                <a:spcPct val="20000"/>
              </a:spcBef>
            </a:pPr>
            <a:r>
              <a:rPr lang="en-US" sz="2000" dirty="0" smtClean="0">
                <a:solidFill>
                  <a:schemeClr val="tx1"/>
                </a:solidFill>
              </a:rPr>
              <a:t>Dogs bark</a:t>
            </a:r>
          </a:p>
        </p:txBody>
      </p:sp>
      <p:sp>
        <p:nvSpPr>
          <p:cNvPr id="12" name="Rectangle 3"/>
          <p:cNvSpPr txBox="1">
            <a:spLocks noChangeArrowheads="1"/>
          </p:cNvSpPr>
          <p:nvPr/>
        </p:nvSpPr>
        <p:spPr>
          <a:xfrm>
            <a:off x="2208212" y="5257800"/>
            <a:ext cx="5562600" cy="838200"/>
          </a:xfrm>
          <a:prstGeom prst="rect">
            <a:avLst/>
          </a:prstGeom>
          <a:solidFill>
            <a:schemeClr val="accent6">
              <a:lumMod val="40000"/>
              <a:lumOff val="60000"/>
            </a:schemeClr>
          </a:solidFill>
        </p:spPr>
        <p:txBody>
          <a:bodyPr vert="horz" lIns="91440" tIns="45720" rIns="91440" bIns="45720" rtlCol="0">
            <a:normAutofit/>
          </a:bodyPr>
          <a:lstStyle/>
          <a:p>
            <a:pPr marL="342900" marR="0" lvl="0" indent="-342900" algn="l" defTabSz="914400" rtl="0" eaLnBrk="1" fontAlgn="auto" latinLnBrk="0" hangingPunct="1">
              <a:lnSpc>
                <a:spcPct val="90000"/>
              </a:lnSpc>
              <a:spcBef>
                <a:spcPct val="20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access to methods is determined at run time by the </a:t>
            </a:r>
            <a:r>
              <a:rPr kumimoji="0" lang="en-US" sz="2400" b="0" i="1" u="none" strike="noStrike" kern="1200" cap="none" spc="0" normalizeH="0" baseline="0" noProof="0" dirty="0" smtClean="0">
                <a:ln>
                  <a:noFill/>
                </a:ln>
                <a:solidFill>
                  <a:schemeClr val="tx1"/>
                </a:solidFill>
                <a:effectLst/>
                <a:uLnTx/>
                <a:uFillTx/>
                <a:latin typeface="+mn-lt"/>
                <a:ea typeface="+mn-ea"/>
                <a:cs typeface="+mn-cs"/>
              </a:rPr>
              <a:t>type of the object</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1143000" marR="0" lvl="2" indent="-228600" algn="l" defTabSz="914400" rtl="0" eaLnBrk="1" fontAlgn="auto" latinLnBrk="0" hangingPunct="1">
              <a:lnSpc>
                <a:spcPct val="90000"/>
              </a:lnSpc>
              <a:spcBef>
                <a:spcPct val="2000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Tx/>
              <a:buSzTx/>
              <a:buFont typeface="Arial" panose="020B0604020202020204" pitchFamily="34" charset="0"/>
              <a:buNone/>
              <a:tabLst/>
              <a:defRPr/>
            </a:pPr>
            <a:endParaRPr kumimoji="0" lang="en-US" sz="2000" b="1" i="0" u="none" strike="noStrike" kern="1200" cap="none" spc="0" normalizeH="0" baseline="0" noProof="0" dirty="0" smtClean="0">
              <a:ln>
                <a:noFill/>
              </a:ln>
              <a:solidFill>
                <a:srgbClr val="333399"/>
              </a:solidFill>
              <a:effectLst/>
              <a:uLnTx/>
              <a:uFillTx/>
              <a:latin typeface="Courier New" pitchFamily="49" charset="0"/>
              <a:ea typeface="+mn-ea"/>
              <a:cs typeface="+mn-cs"/>
            </a:endParaRPr>
          </a:p>
        </p:txBody>
      </p:sp>
      <p:sp>
        <p:nvSpPr>
          <p:cNvPr id="16" name="Up Arrow 15"/>
          <p:cNvSpPr/>
          <p:nvPr/>
        </p:nvSpPr>
        <p:spPr>
          <a:xfrm>
            <a:off x="6399212" y="3733800"/>
            <a:ext cx="76200" cy="1676400"/>
          </a:xfrm>
          <a:prstGeom prst="upArrow">
            <a:avLst/>
          </a:prstGeom>
          <a:solidFill>
            <a:srgbClr val="FF99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31812" y="1752600"/>
            <a:ext cx="5334000" cy="3352800"/>
          </a:xfrm>
          <a:prstGeom prst="rect">
            <a:avLst/>
          </a:prstGeom>
          <a:solidFill>
            <a:schemeClr val="bg1">
              <a:lumMod val="75000"/>
            </a:schemeClr>
          </a:solidFill>
        </p:spPr>
        <p:txBody>
          <a:bodyPr vert="horz" lIns="91440" tIns="45720" rIns="91440" bIns="45720" rtlCol="0">
            <a:noAutofit/>
          </a:bodyPr>
          <a:lstStyle/>
          <a:p>
            <a:pPr marL="342900" indent="-342900">
              <a:lnSpc>
                <a:spcPct val="80000"/>
              </a:lnSpc>
              <a:spcBef>
                <a:spcPct val="20000"/>
              </a:spcBef>
              <a:buNone/>
            </a:pPr>
            <a:r>
              <a:rPr lang="en-US" sz="2000" dirty="0" smtClean="0">
                <a:solidFill>
                  <a:schemeClr val="tx1"/>
                </a:solidFill>
              </a:rPr>
              <a:t>class Animals { </a:t>
            </a:r>
          </a:p>
          <a:p>
            <a:pPr marL="342900" indent="-342900">
              <a:lnSpc>
                <a:spcPct val="80000"/>
              </a:lnSpc>
              <a:spcBef>
                <a:spcPct val="20000"/>
              </a:spcBef>
              <a:buNone/>
            </a:pPr>
            <a:r>
              <a:rPr lang="en-US" sz="2000" dirty="0" smtClean="0">
                <a:solidFill>
                  <a:schemeClr val="tx1"/>
                </a:solidFill>
              </a:rPr>
              <a:t>	public: virtual void sound() { </a:t>
            </a:r>
          </a:p>
          <a:p>
            <a:pPr marL="342900" indent="-342900">
              <a:lnSpc>
                <a:spcPct val="80000"/>
              </a:lnSpc>
              <a:spcBef>
                <a:spcPct val="20000"/>
              </a:spcBef>
              <a:buNone/>
            </a:pPr>
            <a:r>
              <a:rPr lang="en-US" sz="2000" dirty="0" smtClean="0">
                <a:solidFill>
                  <a:schemeClr val="tx1"/>
                </a:solidFill>
              </a:rPr>
              <a:t>		</a:t>
            </a:r>
            <a:r>
              <a:rPr lang="en-US" sz="2000" dirty="0" err="1" smtClean="0">
                <a:solidFill>
                  <a:schemeClr val="tx1"/>
                </a:solidFill>
              </a:rPr>
              <a:t>cout</a:t>
            </a:r>
            <a:r>
              <a:rPr lang="en-US" sz="2000" dirty="0" smtClean="0">
                <a:solidFill>
                  <a:schemeClr val="tx1"/>
                </a:solidFill>
              </a:rPr>
              <a:t> &lt;&lt; "This is parent class" &lt;&lt; </a:t>
            </a:r>
            <a:r>
              <a:rPr lang="en-US" sz="2000" dirty="0" err="1" smtClean="0">
                <a:solidFill>
                  <a:schemeClr val="tx1"/>
                </a:solidFill>
              </a:rPr>
              <a:t>endl</a:t>
            </a:r>
            <a:r>
              <a:rPr lang="en-US" sz="2000" dirty="0" smtClean="0">
                <a:solidFill>
                  <a:schemeClr val="tx1"/>
                </a:solidFill>
              </a:rPr>
              <a:t>;</a:t>
            </a:r>
          </a:p>
          <a:p>
            <a:pPr marL="342900" indent="-342900">
              <a:lnSpc>
                <a:spcPct val="80000"/>
              </a:lnSpc>
              <a:spcBef>
                <a:spcPct val="20000"/>
              </a:spcBef>
              <a:buNone/>
            </a:pPr>
            <a:r>
              <a:rPr lang="en-US" sz="2000" dirty="0" smtClean="0">
                <a:solidFill>
                  <a:schemeClr val="tx1"/>
                </a:solidFill>
              </a:rPr>
              <a:t>	}</a:t>
            </a:r>
          </a:p>
          <a:p>
            <a:pPr marL="342900" indent="-342900">
              <a:lnSpc>
                <a:spcPct val="80000"/>
              </a:lnSpc>
              <a:spcBef>
                <a:spcPct val="20000"/>
              </a:spcBef>
              <a:buNone/>
            </a:pPr>
            <a:r>
              <a:rPr lang="en-US" sz="2000" dirty="0" smtClean="0">
                <a:solidFill>
                  <a:schemeClr val="tx1"/>
                </a:solidFill>
              </a:rPr>
              <a:t>}; </a:t>
            </a:r>
          </a:p>
          <a:p>
            <a:pPr marL="342900" indent="-342900">
              <a:lnSpc>
                <a:spcPct val="80000"/>
              </a:lnSpc>
              <a:spcBef>
                <a:spcPct val="20000"/>
              </a:spcBef>
              <a:buNone/>
            </a:pPr>
            <a:endParaRPr lang="en-US" sz="2000" dirty="0" smtClean="0">
              <a:solidFill>
                <a:schemeClr val="tx1"/>
              </a:solidFill>
            </a:endParaRPr>
          </a:p>
          <a:p>
            <a:pPr marL="342900" indent="-342900">
              <a:lnSpc>
                <a:spcPct val="80000"/>
              </a:lnSpc>
              <a:spcBef>
                <a:spcPct val="20000"/>
              </a:spcBef>
              <a:buNone/>
            </a:pPr>
            <a:r>
              <a:rPr lang="en-US" sz="2000" dirty="0" smtClean="0">
                <a:solidFill>
                  <a:schemeClr val="tx1"/>
                </a:solidFill>
              </a:rPr>
              <a:t>class Dogs : public Animals { </a:t>
            </a:r>
          </a:p>
          <a:p>
            <a:pPr marL="342900" indent="-342900">
              <a:lnSpc>
                <a:spcPct val="80000"/>
              </a:lnSpc>
              <a:spcBef>
                <a:spcPct val="20000"/>
              </a:spcBef>
              <a:buNone/>
            </a:pPr>
            <a:r>
              <a:rPr lang="en-US" sz="2000" dirty="0" smtClean="0">
                <a:solidFill>
                  <a:schemeClr val="tx1"/>
                </a:solidFill>
              </a:rPr>
              <a:t>	public: void sound() { </a:t>
            </a:r>
          </a:p>
          <a:p>
            <a:pPr marL="342900" indent="-342900">
              <a:lnSpc>
                <a:spcPct val="80000"/>
              </a:lnSpc>
              <a:spcBef>
                <a:spcPct val="20000"/>
              </a:spcBef>
              <a:buNone/>
            </a:pPr>
            <a:r>
              <a:rPr lang="en-US" sz="2000" dirty="0" smtClean="0">
                <a:solidFill>
                  <a:schemeClr val="tx1"/>
                </a:solidFill>
              </a:rPr>
              <a:t>		</a:t>
            </a:r>
            <a:r>
              <a:rPr lang="en-US" sz="2000" dirty="0" err="1" smtClean="0">
                <a:solidFill>
                  <a:schemeClr val="tx1"/>
                </a:solidFill>
              </a:rPr>
              <a:t>cout</a:t>
            </a:r>
            <a:r>
              <a:rPr lang="en-US" sz="2000" dirty="0" smtClean="0">
                <a:solidFill>
                  <a:schemeClr val="tx1"/>
                </a:solidFill>
              </a:rPr>
              <a:t> &lt;&lt; "Dogs bark" &lt;&lt; </a:t>
            </a:r>
            <a:r>
              <a:rPr lang="en-US" sz="2000" dirty="0" err="1" smtClean="0">
                <a:solidFill>
                  <a:schemeClr val="tx1"/>
                </a:solidFill>
              </a:rPr>
              <a:t>endl</a:t>
            </a:r>
            <a:r>
              <a:rPr lang="en-US" sz="2000" dirty="0" smtClean="0">
                <a:solidFill>
                  <a:schemeClr val="tx1"/>
                </a:solidFill>
              </a:rPr>
              <a:t>; </a:t>
            </a:r>
          </a:p>
          <a:p>
            <a:pPr marL="342900" indent="-342900">
              <a:lnSpc>
                <a:spcPct val="80000"/>
              </a:lnSpc>
              <a:spcBef>
                <a:spcPct val="20000"/>
              </a:spcBef>
              <a:buNone/>
            </a:pPr>
            <a:r>
              <a:rPr lang="en-US" sz="2000" dirty="0" smtClean="0">
                <a:solidFill>
                  <a:schemeClr val="tx1"/>
                </a:solidFill>
              </a:rPr>
              <a:t>	}</a:t>
            </a:r>
          </a:p>
          <a:p>
            <a:pPr marL="342900" indent="-342900">
              <a:lnSpc>
                <a:spcPct val="80000"/>
              </a:lnSpc>
              <a:spcBef>
                <a:spcPct val="20000"/>
              </a:spcBef>
              <a:buNone/>
            </a:pPr>
            <a:r>
              <a:rPr lang="en-US" sz="2000" dirty="0" smtClean="0">
                <a:solidFill>
                  <a:schemeClr val="tx1"/>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animEffect transition="in" filter="fade">
                                      <p:cBhvr>
                                        <p:cTn id="7" dur="1000"/>
                                        <p:tgtEl>
                                          <p:spTgt spid="8">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2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bg/>
                                          </p:spTgt>
                                        </p:tgtEl>
                                        <p:attrNameLst>
                                          <p:attrName>style.visibility</p:attrName>
                                        </p:attrNameLst>
                                      </p:cBhvr>
                                      <p:to>
                                        <p:strVal val="visible"/>
                                      </p:to>
                                    </p:set>
                                    <p:animEffect transition="in" filter="fade">
                                      <p:cBhvr>
                                        <p:cTn id="17" dur="1000"/>
                                        <p:tgtEl>
                                          <p:spTgt spid="10">
                                            <p:bg/>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bg/>
                                          </p:spTgt>
                                        </p:tgtEl>
                                        <p:attrNameLst>
                                          <p:attrName>style.visibility</p:attrName>
                                        </p:attrNameLst>
                                      </p:cBhvr>
                                      <p:to>
                                        <p:strVal val="visible"/>
                                      </p:to>
                                    </p:set>
                                    <p:animEffect transition="in" filter="fade">
                                      <p:cBhvr>
                                        <p:cTn id="22" dur="2000"/>
                                        <p:tgtEl>
                                          <p:spTgt spid="12">
                                            <p:bg/>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allAtOnce" animBg="1"/>
      <p:bldP spid="12" grpId="0" uiExpand="1" build="allAtOnce" animBg="1"/>
      <p:bldP spid="16" grpId="0" animBg="1"/>
      <p:bldP spid="1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12684</TotalTime>
  <Words>1124</Words>
  <Application>Microsoft Office PowerPoint</Application>
  <PresentationFormat>Custom</PresentationFormat>
  <Paragraphs>353</Paragraphs>
  <Slides>23</Slides>
  <Notes>11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Polymorphism</vt:lpstr>
      <vt:lpstr>OOP Features</vt:lpstr>
      <vt:lpstr>Polymorphism</vt:lpstr>
      <vt:lpstr>Accessing Members of Base and Derived Classes using an object</vt:lpstr>
      <vt:lpstr>Accessing Members of Base and Derived Classes using a pointer</vt:lpstr>
      <vt:lpstr>Early Binding</vt:lpstr>
      <vt:lpstr>Early Binding- Example</vt:lpstr>
      <vt:lpstr>Late Binding</vt:lpstr>
      <vt:lpstr>Late Binding- Example</vt:lpstr>
      <vt:lpstr>Early Binding &amp; Late Binding</vt:lpstr>
      <vt:lpstr>Virtual Functions</vt:lpstr>
      <vt:lpstr>Virtual Function Example</vt:lpstr>
      <vt:lpstr>Pure Virtual Function</vt:lpstr>
      <vt:lpstr>Abstract Class</vt:lpstr>
      <vt:lpstr>Abstract Class Example</vt:lpstr>
      <vt:lpstr>Example Payroll System</vt:lpstr>
      <vt:lpstr>Example Payroll System contd…</vt:lpstr>
      <vt:lpstr>Example Payroll System contd…</vt:lpstr>
      <vt:lpstr>Example Payroll System contd…</vt:lpstr>
      <vt:lpstr>Example Payroll System contd…</vt:lpstr>
      <vt:lpstr>Virtual Destructor</vt:lpstr>
      <vt:lpstr>Destructor-Example</vt:lpstr>
      <vt:lpstr>Virtual Destructor-Example</vt:lpstr>
    </vt:vector>
  </TitlesOfParts>
  <Company>NVIDIA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skinger</dc:creator>
  <cp:lastModifiedBy>Administrator</cp:lastModifiedBy>
  <cp:revision>224</cp:revision>
  <dcterms:created xsi:type="dcterms:W3CDTF">2018-04-24T16:08:04Z</dcterms:created>
  <dcterms:modified xsi:type="dcterms:W3CDTF">2018-08-04T04:22:34Z</dcterms:modified>
</cp:coreProperties>
</file>