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8" r:id="rId5"/>
    <p:sldMasterId id="2147483759" r:id="rId6"/>
    <p:sldMasterId id="2147483760" r:id="rId7"/>
    <p:sldMasterId id="2147483761" r:id="rId8"/>
    <p:sldMasterId id="2147483762" r:id="rId9"/>
    <p:sldMasterId id="2147483763" r:id="rId10"/>
    <p:sldMasterId id="2147483764" r:id="rId11"/>
    <p:sldMasterId id="2147483765" r:id="rId12"/>
    <p:sldMasterId id="2147483766" r:id="rId13"/>
    <p:sldMasterId id="2147483767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  <p:sldId id="333" r:id="rId93"/>
    <p:sldId id="334" r:id="rId94"/>
  </p:sldIdLst>
  <p:sldSz cy="6858000" cx="12188825"/>
  <p:notesSz cx="6858000" cy="9144000"/>
  <p:embeddedFontLst>
    <p:embeddedFont>
      <p:font typeface="Arimo"/>
      <p:regular r:id="rId95"/>
      <p:bold r:id="rId96"/>
      <p:italic r:id="rId97"/>
      <p:boldItalic r:id="rId98"/>
    </p:embeddedFont>
    <p:embeddedFont>
      <p:font typeface="Arial Black"/>
      <p:regular r:id="rId99"/>
    </p:embeddedFont>
    <p:embeddedFont>
      <p:font typeface="Open Sans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5C06B1-2314-41E5-A893-B500535F9A42}">
  <a:tblStyle styleId="{285C06B1-2314-41E5-A893-B500535F9A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3B2B3CA-3B30-4D34-AAD4-BDDE449034C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82E30C-B30A-4C1D-861A-FC5CA04B3445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5.xml"/><Relationship Id="rId42" Type="http://schemas.openxmlformats.org/officeDocument/2006/relationships/slide" Target="slides/slide27.xml"/><Relationship Id="rId41" Type="http://schemas.openxmlformats.org/officeDocument/2006/relationships/slide" Target="slides/slide26.xml"/><Relationship Id="rId44" Type="http://schemas.openxmlformats.org/officeDocument/2006/relationships/slide" Target="slides/slide29.xml"/><Relationship Id="rId43" Type="http://schemas.openxmlformats.org/officeDocument/2006/relationships/slide" Target="slides/slide28.xml"/><Relationship Id="rId46" Type="http://schemas.openxmlformats.org/officeDocument/2006/relationships/slide" Target="slides/slide31.xml"/><Relationship Id="rId45" Type="http://schemas.openxmlformats.org/officeDocument/2006/relationships/slide" Target="slides/slide30.xml"/><Relationship Id="rId48" Type="http://schemas.openxmlformats.org/officeDocument/2006/relationships/slide" Target="slides/slide33.xml"/><Relationship Id="rId47" Type="http://schemas.openxmlformats.org/officeDocument/2006/relationships/slide" Target="slides/slide32.xml"/><Relationship Id="rId49" Type="http://schemas.openxmlformats.org/officeDocument/2006/relationships/slide" Target="slides/slide34.xml"/><Relationship Id="rId103" Type="http://schemas.openxmlformats.org/officeDocument/2006/relationships/font" Target="fonts/OpenSans-boldItalic.fntdata"/><Relationship Id="rId102" Type="http://schemas.openxmlformats.org/officeDocument/2006/relationships/font" Target="fonts/OpenSans-italic.fntdata"/><Relationship Id="rId101" Type="http://schemas.openxmlformats.org/officeDocument/2006/relationships/font" Target="fonts/OpenSans-bold.fntdata"/><Relationship Id="rId100" Type="http://schemas.openxmlformats.org/officeDocument/2006/relationships/font" Target="fonts/OpenSans-regular.fntdata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5" Type="http://schemas.openxmlformats.org/officeDocument/2006/relationships/slide" Target="slides/slide20.xml"/><Relationship Id="rId34" Type="http://schemas.openxmlformats.org/officeDocument/2006/relationships/slide" Target="slides/slide19.xml"/><Relationship Id="rId37" Type="http://schemas.openxmlformats.org/officeDocument/2006/relationships/slide" Target="slides/slide22.xml"/><Relationship Id="rId36" Type="http://schemas.openxmlformats.org/officeDocument/2006/relationships/slide" Target="slides/slide21.xml"/><Relationship Id="rId39" Type="http://schemas.openxmlformats.org/officeDocument/2006/relationships/slide" Target="slides/slide24.xml"/><Relationship Id="rId38" Type="http://schemas.openxmlformats.org/officeDocument/2006/relationships/slide" Target="slides/slide23.xml"/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9" Type="http://schemas.openxmlformats.org/officeDocument/2006/relationships/slide" Target="slides/slide14.xml"/><Relationship Id="rId95" Type="http://schemas.openxmlformats.org/officeDocument/2006/relationships/font" Target="fonts/Arimo-regular.fntdata"/><Relationship Id="rId94" Type="http://schemas.openxmlformats.org/officeDocument/2006/relationships/slide" Target="slides/slide79.xml"/><Relationship Id="rId97" Type="http://schemas.openxmlformats.org/officeDocument/2006/relationships/font" Target="fonts/Arimo-italic.fntdata"/><Relationship Id="rId96" Type="http://schemas.openxmlformats.org/officeDocument/2006/relationships/font" Target="fonts/Arimo-bold.fntdata"/><Relationship Id="rId11" Type="http://schemas.openxmlformats.org/officeDocument/2006/relationships/slideMaster" Target="slideMasters/slideMaster7.xml"/><Relationship Id="rId99" Type="http://schemas.openxmlformats.org/officeDocument/2006/relationships/font" Target="fonts/ArialBlack-regular.fntdata"/><Relationship Id="rId10" Type="http://schemas.openxmlformats.org/officeDocument/2006/relationships/slideMaster" Target="slideMasters/slideMaster6.xml"/><Relationship Id="rId98" Type="http://schemas.openxmlformats.org/officeDocument/2006/relationships/font" Target="fonts/Arimo-boldItalic.fntdata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91" Type="http://schemas.openxmlformats.org/officeDocument/2006/relationships/slide" Target="slides/slide76.xml"/><Relationship Id="rId90" Type="http://schemas.openxmlformats.org/officeDocument/2006/relationships/slide" Target="slides/slide75.xml"/><Relationship Id="rId93" Type="http://schemas.openxmlformats.org/officeDocument/2006/relationships/slide" Target="slides/slide78.xml"/><Relationship Id="rId92" Type="http://schemas.openxmlformats.org/officeDocument/2006/relationships/slide" Target="slides/slide77.xml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0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84" Type="http://schemas.openxmlformats.org/officeDocument/2006/relationships/slide" Target="slides/slide69.xml"/><Relationship Id="rId83" Type="http://schemas.openxmlformats.org/officeDocument/2006/relationships/slide" Target="slides/slide68.xml"/><Relationship Id="rId86" Type="http://schemas.openxmlformats.org/officeDocument/2006/relationships/slide" Target="slides/slide71.xml"/><Relationship Id="rId85" Type="http://schemas.openxmlformats.org/officeDocument/2006/relationships/slide" Target="slides/slide70.xml"/><Relationship Id="rId88" Type="http://schemas.openxmlformats.org/officeDocument/2006/relationships/slide" Target="slides/slide73.xml"/><Relationship Id="rId87" Type="http://schemas.openxmlformats.org/officeDocument/2006/relationships/slide" Target="slides/slide72.xml"/><Relationship Id="rId89" Type="http://schemas.openxmlformats.org/officeDocument/2006/relationships/slide" Target="slides/slide74.xml"/><Relationship Id="rId80" Type="http://schemas.openxmlformats.org/officeDocument/2006/relationships/slide" Target="slides/slide65.xml"/><Relationship Id="rId82" Type="http://schemas.openxmlformats.org/officeDocument/2006/relationships/slide" Target="slides/slide67.xml"/><Relationship Id="rId81" Type="http://schemas.openxmlformats.org/officeDocument/2006/relationships/slide" Target="slides/slide66.xml"/><Relationship Id="rId1" Type="http://schemas.openxmlformats.org/officeDocument/2006/relationships/theme" Target="theme/theme1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8.xml"/><Relationship Id="rId72" Type="http://schemas.openxmlformats.org/officeDocument/2006/relationships/slide" Target="slides/slide57.xml"/><Relationship Id="rId75" Type="http://schemas.openxmlformats.org/officeDocument/2006/relationships/slide" Target="slides/slide60.xml"/><Relationship Id="rId74" Type="http://schemas.openxmlformats.org/officeDocument/2006/relationships/slide" Target="slides/slide59.xml"/><Relationship Id="rId77" Type="http://schemas.openxmlformats.org/officeDocument/2006/relationships/slide" Target="slides/slide62.xml"/><Relationship Id="rId76" Type="http://schemas.openxmlformats.org/officeDocument/2006/relationships/slide" Target="slides/slide61.xml"/><Relationship Id="rId79" Type="http://schemas.openxmlformats.org/officeDocument/2006/relationships/slide" Target="slides/slide64.xml"/><Relationship Id="rId78" Type="http://schemas.openxmlformats.org/officeDocument/2006/relationships/slide" Target="slides/slide63.xml"/><Relationship Id="rId71" Type="http://schemas.openxmlformats.org/officeDocument/2006/relationships/slide" Target="slides/slide56.xml"/><Relationship Id="rId70" Type="http://schemas.openxmlformats.org/officeDocument/2006/relationships/slide" Target="slides/slide55.xml"/><Relationship Id="rId62" Type="http://schemas.openxmlformats.org/officeDocument/2006/relationships/slide" Target="slides/slide47.xml"/><Relationship Id="rId61" Type="http://schemas.openxmlformats.org/officeDocument/2006/relationships/slide" Target="slides/slide46.xml"/><Relationship Id="rId64" Type="http://schemas.openxmlformats.org/officeDocument/2006/relationships/slide" Target="slides/slide49.xml"/><Relationship Id="rId63" Type="http://schemas.openxmlformats.org/officeDocument/2006/relationships/slide" Target="slides/slide48.xml"/><Relationship Id="rId66" Type="http://schemas.openxmlformats.org/officeDocument/2006/relationships/slide" Target="slides/slide51.xml"/><Relationship Id="rId65" Type="http://schemas.openxmlformats.org/officeDocument/2006/relationships/slide" Target="slides/slide50.xml"/><Relationship Id="rId68" Type="http://schemas.openxmlformats.org/officeDocument/2006/relationships/slide" Target="slides/slide53.xml"/><Relationship Id="rId67" Type="http://schemas.openxmlformats.org/officeDocument/2006/relationships/slide" Target="slides/slide52.xml"/><Relationship Id="rId60" Type="http://schemas.openxmlformats.org/officeDocument/2006/relationships/slide" Target="slides/slide45.xml"/><Relationship Id="rId69" Type="http://schemas.openxmlformats.org/officeDocument/2006/relationships/slide" Target="slides/slide54.xml"/><Relationship Id="rId51" Type="http://schemas.openxmlformats.org/officeDocument/2006/relationships/slide" Target="slides/slide36.xml"/><Relationship Id="rId50" Type="http://schemas.openxmlformats.org/officeDocument/2006/relationships/slide" Target="slides/slide35.xml"/><Relationship Id="rId53" Type="http://schemas.openxmlformats.org/officeDocument/2006/relationships/slide" Target="slides/slide38.xml"/><Relationship Id="rId52" Type="http://schemas.openxmlformats.org/officeDocument/2006/relationships/slide" Target="slides/slide37.xml"/><Relationship Id="rId55" Type="http://schemas.openxmlformats.org/officeDocument/2006/relationships/slide" Target="slides/slide40.xml"/><Relationship Id="rId54" Type="http://schemas.openxmlformats.org/officeDocument/2006/relationships/slide" Target="slides/slide39.xml"/><Relationship Id="rId57" Type="http://schemas.openxmlformats.org/officeDocument/2006/relationships/slide" Target="slides/slide42.xml"/><Relationship Id="rId56" Type="http://schemas.openxmlformats.org/officeDocument/2006/relationships/slide" Target="slides/slide41.xml"/><Relationship Id="rId59" Type="http://schemas.openxmlformats.org/officeDocument/2006/relationships/slide" Target="slides/slide44.xml"/><Relationship Id="rId58" Type="http://schemas.openxmlformats.org/officeDocument/2006/relationships/slide" Target="slides/slide4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3" name="Google Shape;893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4" name="Google Shape;8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1" name="Google Shape;10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9" name="Google Shape;1009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0" name="Google Shape;10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3" name="Google Shape;10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1" name="Google Shape;1061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2" name="Google Shape;10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2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1" name="Google Shape;116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1:notes"/>
          <p:cNvSpPr/>
          <p:nvPr>
            <p:ph idx="2" type="sldImg"/>
          </p:nvPr>
        </p:nvSpPr>
        <p:spPr>
          <a:xfrm>
            <a:off x="439738" y="715963"/>
            <a:ext cx="6270625" cy="3529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41:notes"/>
          <p:cNvSpPr txBox="1"/>
          <p:nvPr>
            <p:ph idx="1" type="body"/>
          </p:nvPr>
        </p:nvSpPr>
        <p:spPr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5" name="Google Shape;118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7" name="Google Shape;120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9" name="Google Shape;122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5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0" name="Google Shape;1270;p5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1" name="Google Shape;127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5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5" name="Google Shape;1285;p5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6" name="Google Shape;1286;p54:notes"/>
          <p:cNvSpPr txBox="1"/>
          <p:nvPr>
            <p:ph idx="1" type="body"/>
          </p:nvPr>
        </p:nvSpPr>
        <p:spPr>
          <a:xfrm>
            <a:off x="915988" y="3257550"/>
            <a:ext cx="73120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5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5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4" name="Google Shape;1304;p5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5" name="Google Shape;1305;p57:notes"/>
          <p:cNvSpPr txBox="1"/>
          <p:nvPr>
            <p:ph idx="1" type="body"/>
          </p:nvPr>
        </p:nvSpPr>
        <p:spPr>
          <a:xfrm>
            <a:off x="915988" y="3257550"/>
            <a:ext cx="73120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1" name="Google Shape;1311;p5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2" name="Google Shape;131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5" name="Google Shape;1325;p6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6" name="Google Shape;132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6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3" name="Google Shape;1343;p6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4" name="Google Shape;134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6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4" name="Google Shape;1364;p6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5" name="Google Shape;136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6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6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0" name="Google Shape;1400;p7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1" name="Google Shape;140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0" name="Google Shape;1410;p7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1" name="Google Shape;1411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9" name="Google Shape;1419;p7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0" name="Google Shape;142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9" name="Google Shape;1429;p7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0" name="Google Shape;143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7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7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8" name="Google Shape;1458;p7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9" name="Google Shape;145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22" name="Google Shape;22;p2"/>
          <p:cNvGrpSpPr/>
          <p:nvPr/>
        </p:nvGrpSpPr>
        <p:grpSpPr>
          <a:xfrm>
            <a:off x="989012" y="2362200"/>
            <a:ext cx="10268319" cy="1066802"/>
            <a:chOff x="989012" y="4572000"/>
            <a:chExt cx="10268319" cy="1002032"/>
          </a:xfrm>
        </p:grpSpPr>
        <p:cxnSp>
          <p:nvCxnSpPr>
            <p:cNvPr id="23" name="Google Shape;23;p2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1"/>
          <p:cNvSpPr txBox="1"/>
          <p:nvPr>
            <p:ph idx="1" type="body"/>
          </p:nvPr>
        </p:nvSpPr>
        <p:spPr>
          <a:xfrm rot="5400000">
            <a:off x="3831431" y="-1621789"/>
            <a:ext cx="4525963" cy="109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0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3" name="Google Shape;713;p11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4" name="Google Shape;714;p11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5" name="Google Shape;715;p11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1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8" name="Google Shape;718;p111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9" name="Google Shape;719;p11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0" name="Google Shape;720;p11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1" name="Google Shape;721;p11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2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4" name="Google Shape;724;p112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5" name="Google Shape;725;p11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6" name="Google Shape;726;p11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7" name="Google Shape;727;p11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3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0" name="Google Shape;730;p113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1" name="Google Shape;731;p11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2" name="Google Shape;732;p11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3" name="Google Shape;733;p11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4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6" name="Google Shape;736;p114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7" name="Google Shape;737;p114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8" name="Google Shape;738;p11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9" name="Google Shape;739;p11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0" name="Google Shape;740;p11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5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3" name="Google Shape;743;p115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4" name="Google Shape;744;p115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5" name="Google Shape;745;p115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6" name="Google Shape;746;p115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7" name="Google Shape;747;p11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8" name="Google Shape;748;p11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9" name="Google Shape;749;p11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2" name="Google Shape;752;p11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3" name="Google Shape;753;p11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17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6" name="Google Shape;756;p117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7" name="Google Shape;757;p117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8" name="Google Shape;758;p11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9" name="Google Shape;759;p11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0" name="Google Shape;760;p11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8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3" name="Google Shape;763;p118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4" name="Google Shape;764;p118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5" name="Google Shape;765;p11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6" name="Google Shape;766;p11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7" name="Google Shape;767;p11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1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0" name="Google Shape;770;p119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1" name="Google Shape;771;p11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2" name="Google Shape;772;p11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3" name="Google Shape;773;p11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10681917" y="1373136"/>
            <a:ext cx="5851525" cy="3654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3269166" y="-2181938"/>
            <a:ext cx="5851525" cy="107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20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6" name="Google Shape;776;p120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7" name="Google Shape;777;p12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8" name="Google Shape;778;p12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32" name="Google Shape;32;p3"/>
          <p:cNvGrpSpPr/>
          <p:nvPr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33" name="Google Shape;33;p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3" name="Google Shape;163;p22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2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0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0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0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8" name="Google Shape;238;p34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3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3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9" name="Google Shape;269;p39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3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4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4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41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4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4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42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42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42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4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4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7" name="Google Shape;297;p4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4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1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4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45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4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4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3" name="Google Shape;313;p46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4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4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4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4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4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Google Shape;327;p4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5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5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5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4" name="Google Shape;344;p51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5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5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5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5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5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53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5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" name="Google Shape;359;p5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5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54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54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54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5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5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5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1188" y="1600201"/>
            <a:ext cx="5562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819007" y="1600201"/>
            <a:ext cx="621900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53" name="Google Shape;53;p6"/>
          <p:cNvGrpSpPr/>
          <p:nvPr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54" name="Google Shape;54;p6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6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6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2" name="Google Shape;372;p5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5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5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5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8" name="Google Shape;378;p5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1" name="Google Shape;381;p57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57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Google Shape;383;p5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4" name="Google Shape;384;p5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5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8" name="Google Shape;388;p58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58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5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Google Shape;391;p5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2" name="Google Shape;392;p5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5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7" name="Google Shape;397;p5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8" name="Google Shape;398;p5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6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6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4" name="Google Shape;404;p6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3" name="Google Shape;413;p6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6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6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8" name="Google Shape;418;p63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9" name="Google Shape;419;p6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0" name="Google Shape;420;p6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1" name="Google Shape;421;p6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4" name="Google Shape;424;p64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6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6" name="Google Shape;426;p6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7" name="Google Shape;427;p6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0" name="Google Shape;430;p65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1" name="Google Shape;431;p6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2" name="Google Shape;432;p6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3" name="Google Shape;433;p6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66" name="Google Shape;66;p7"/>
          <p:cNvGrpSpPr/>
          <p:nvPr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7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7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6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6" name="Google Shape;436;p66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7" name="Google Shape;437;p66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8" name="Google Shape;438;p6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9" name="Google Shape;439;p6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0" name="Google Shape;440;p6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7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3" name="Google Shape;443;p67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4" name="Google Shape;444;p67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5" name="Google Shape;445;p67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6" name="Google Shape;446;p67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7" name="Google Shape;447;p6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6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9" name="Google Shape;449;p6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2" name="Google Shape;452;p6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3" name="Google Shape;453;p6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6" name="Google Shape;456;p69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7" name="Google Shape;457;p69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8" name="Google Shape;458;p6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9" name="Google Shape;459;p6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0" name="Google Shape;460;p6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0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3" name="Google Shape;463;p70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4" name="Google Shape;464;p70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5" name="Google Shape;465;p7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6" name="Google Shape;466;p7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7" name="Google Shape;467;p7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1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0" name="Google Shape;470;p71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1" name="Google Shape;471;p7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2" name="Google Shape;472;p7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3" name="Google Shape;473;p7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6" name="Google Shape;476;p72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7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8" name="Google Shape;478;p7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Google Shape;479;p7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8" name="Google Shape;488;p74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9" name="Google Shape;489;p7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0" name="Google Shape;490;p7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1" name="Google Shape;491;p7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4" name="Google Shape;494;p75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5" name="Google Shape;495;p7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6" name="Google Shape;496;p7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7" name="Google Shape;497;p7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6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0" name="Google Shape;500;p76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1" name="Google Shape;501;p7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Google Shape;502;p7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75" name="Google Shape;75;p8"/>
          <p:cNvGrpSpPr/>
          <p:nvPr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6" name="Google Shape;506;p77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7" name="Google Shape;507;p77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8" name="Google Shape;508;p7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9" name="Google Shape;509;p7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0" name="Google Shape;510;p7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8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3" name="Google Shape;513;p78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4" name="Google Shape;514;p78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5" name="Google Shape;515;p78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6" name="Google Shape;516;p78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7" name="Google Shape;517;p7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8" name="Google Shape;518;p7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9" name="Google Shape;519;p7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2" name="Google Shape;522;p7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3" name="Google Shape;523;p7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4" name="Google Shape;524;p7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7" name="Google Shape;527;p8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8" name="Google Shape;528;p8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1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1" name="Google Shape;531;p81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2" name="Google Shape;532;p81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Google Shape;533;p8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4" name="Google Shape;534;p8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5" name="Google Shape;535;p8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2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8" name="Google Shape;538;p82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9" name="Google Shape;539;p82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0" name="Google Shape;540;p8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1" name="Google Shape;541;p8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2" name="Google Shape;542;p8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5" name="Google Shape;545;p83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p8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7" name="Google Shape;547;p8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8" name="Google Shape;548;p8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4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1" name="Google Shape;551;p84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2" name="Google Shape;552;p8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3" name="Google Shape;553;p8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4" name="Google Shape;554;p8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6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3" name="Google Shape;563;p8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4" name="Google Shape;564;p8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5" name="Google Shape;565;p8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7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8" name="Google Shape;568;p87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Google Shape;569;p8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p8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1" name="Google Shape;571;p8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609442" y="273050"/>
            <a:ext cx="4010039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765492" y="273051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609442" y="1435101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8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4" name="Google Shape;574;p88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5" name="Google Shape;575;p8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6" name="Google Shape;576;p8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7" name="Google Shape;577;p8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9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0" name="Google Shape;580;p89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1" name="Google Shape;581;p8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2" name="Google Shape;582;p8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3" name="Google Shape;583;p8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0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6" name="Google Shape;586;p90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7" name="Google Shape;587;p90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Google Shape;588;p9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9" name="Google Shape;589;p9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0" name="Google Shape;590;p9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1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3" name="Google Shape;593;p91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4" name="Google Shape;594;p91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5" name="Google Shape;595;p91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6" name="Google Shape;596;p91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7" name="Google Shape;597;p9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8" name="Google Shape;598;p9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9" name="Google Shape;599;p9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2" name="Google Shape;602;p9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3" name="Google Shape;603;p9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3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6" name="Google Shape;606;p93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7" name="Google Shape;607;p93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8" name="Google Shape;608;p9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9" name="Google Shape;609;p9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0" name="Google Shape;610;p9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4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3" name="Google Shape;613;p94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4" name="Google Shape;614;p94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5" name="Google Shape;615;p9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6" name="Google Shape;616;p9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7" name="Google Shape;617;p9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5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0" name="Google Shape;620;p95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1" name="Google Shape;621;p9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2" name="Google Shape;622;p9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3" name="Google Shape;623;p9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6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6" name="Google Shape;626;p96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7" name="Google Shape;627;p9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8" name="Google Shape;628;p9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9" name="Google Shape;629;p9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8" name="Google Shape;638;p9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9" name="Google Shape;639;p9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0"/>
          <p:cNvSpPr/>
          <p:nvPr>
            <p:ph idx="2" type="pic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9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2" name="Google Shape;642;p99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3" name="Google Shape;643;p9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4" name="Google Shape;644;p9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5" name="Google Shape;645;p9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0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8" name="Google Shape;648;p100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9" name="Google Shape;649;p10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0" name="Google Shape;650;p10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1" name="Google Shape;651;p10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1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4" name="Google Shape;654;p101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5" name="Google Shape;655;p10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p10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7" name="Google Shape;657;p10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2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0" name="Google Shape;660;p102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1" name="Google Shape;661;p102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2" name="Google Shape;662;p10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3" name="Google Shape;663;p10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4" name="Google Shape;664;p10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3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7" name="Google Shape;667;p103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8" name="Google Shape;668;p103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9" name="Google Shape;669;p103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0" name="Google Shape;670;p103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1" name="Google Shape;671;p10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2" name="Google Shape;672;p10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3" name="Google Shape;673;p10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4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6" name="Google Shape;676;p10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7" name="Google Shape;677;p10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8" name="Google Shape;678;p10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5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1" name="Google Shape;681;p105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2" name="Google Shape;682;p105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3" name="Google Shape;683;p10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4" name="Google Shape;684;p10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5" name="Google Shape;685;p10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06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8" name="Google Shape;688;p106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9" name="Google Shape;689;p106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0" name="Google Shape;690;p10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1" name="Google Shape;691;p10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2" name="Google Shape;692;p10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5" name="Google Shape;695;p107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6" name="Google Shape;696;p10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7" name="Google Shape;697;p10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8" name="Google Shape;698;p10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8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1" name="Google Shape;701;p108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2" name="Google Shape;702;p10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3" name="Google Shape;703;p10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4" name="Google Shape;704;p10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 and white background Flourence city image." id="10" name="Google Shape;10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7" name="Google Shape;707;p109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8" name="Google Shape;708;p10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9" name="Google Shape;709;p10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0" name="Google Shape;710;p10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3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3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4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4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1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7" name="Google Shape;407;p61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6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9" name="Google Shape;409;p6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6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2" name="Google Shape;482;p73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3" name="Google Shape;483;p7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4" name="Google Shape;484;p7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5" name="Google Shape;485;p7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5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7" name="Google Shape;557;p85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8" name="Google Shape;558;p8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9" name="Google Shape;559;p8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0" name="Google Shape;560;p8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2" name="Google Shape;632;p97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3" name="Google Shape;633;p9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4" name="Google Shape;634;p9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5" name="Google Shape;635;p9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1"/>
          <p:cNvSpPr txBox="1"/>
          <p:nvPr>
            <p:ph type="ctrTitle"/>
          </p:nvPr>
        </p:nvSpPr>
        <p:spPr>
          <a:xfrm>
            <a:off x="914162" y="2209800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CS214	   Object Oriented Programming</a:t>
            </a:r>
            <a:endParaRPr b="0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85" name="Google Shape;785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55" y="141679"/>
            <a:ext cx="10193528" cy="20701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30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Classes for Files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2" name="Google Shape;862;p130"/>
          <p:cNvGraphicFramePr/>
          <p:nvPr/>
        </p:nvGraphicFramePr>
        <p:xfrm>
          <a:off x="1370012" y="1447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{285C06B1-2314-41E5-A893-B500535F9A42}</a:tableStyleId>
              </a:tblPr>
              <a:tblGrid>
                <a:gridCol w="2971225"/>
                <a:gridCol w="746817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name</a:t>
                      </a:r>
                      <a:endParaRPr b="1" sz="2000" u="none" cap="none" strike="noStrik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Contents </a:t>
                      </a:r>
                      <a:endParaRPr b="1" sz="2000" u="none" cap="none" strike="noStrik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95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fstream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(general file input/output stream class) </a:t>
                      </a:r>
                      <a:endParaRPr b="0" sz="2000" u="none" cap="none" strike="noStrike">
                        <a:solidFill>
                          <a:srgbClr val="7030A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This is used to both read and write data from/to files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Provides support for simultaneous input and output operations 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Contains open( ) with default input mode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Inherits all the function from istream and ostream classes through iostream</a:t>
                      </a:r>
                      <a:endParaRPr b="0" sz="2000" u="none" cap="none" strike="noStrike">
                        <a:solidFill>
                          <a:srgbClr val="7030A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1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ifstream</a:t>
                      </a:r>
                      <a:endParaRPr b="1" sz="2000" u="none" cap="none" strike="noStrike">
                        <a:solidFill>
                          <a:srgbClr val="0F243E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(file input stream)</a:t>
                      </a:r>
                      <a:endParaRPr sz="2000" u="none" cap="none" strike="noStrike">
                        <a:solidFill>
                          <a:srgbClr val="0F243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F243E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This is used to read data from files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F243E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input operations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F243E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open( ) with default input mode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F243E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Inherits the functions </a:t>
                      </a: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get( )</a:t>
                      </a: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getline( )</a:t>
                      </a: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read()</a:t>
                      </a: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seekg( ) </a:t>
                      </a: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tellg( )</a:t>
                      </a: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function from </a:t>
                      </a:r>
                      <a:r>
                        <a:rPr lang="en-US" sz="2000" u="none" cap="none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istream</a:t>
                      </a:r>
                      <a:endParaRPr sz="2000" u="none" cap="none" strike="noStrike">
                        <a:solidFill>
                          <a:srgbClr val="FF33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ofstream</a:t>
                      </a:r>
                      <a:endParaRPr b="1" sz="2000" u="none" cap="none" strike="noStrike">
                        <a:solidFill>
                          <a:srgbClr val="974806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(file output stream)</a:t>
                      </a:r>
                      <a:endParaRPr sz="2000" u="none" cap="none" strike="noStrike">
                        <a:solidFill>
                          <a:srgbClr val="97480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74806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This is used to create a file and write data on files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4806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output operations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4806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</a:t>
                      </a: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open( ) </a:t>
                      </a: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default output mode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4806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Inherits </a:t>
                      </a: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put( )</a:t>
                      </a: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seekp( )</a:t>
                      </a: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tellp( )</a:t>
                      </a: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write( ) </a:t>
                      </a: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 from </a:t>
                      </a:r>
                      <a:r>
                        <a:rPr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ostream</a:t>
                      </a:r>
                      <a:endParaRPr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3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in File Handling</a:t>
            </a:r>
            <a:endParaRPr/>
          </a:p>
        </p:txBody>
      </p:sp>
      <p:sp>
        <p:nvSpPr>
          <p:cNvPr id="868" name="Google Shape;868;p131"/>
          <p:cNvSpPr txBox="1"/>
          <p:nvPr>
            <p:ph idx="1" type="body"/>
          </p:nvPr>
        </p:nvSpPr>
        <p:spPr>
          <a:xfrm>
            <a:off x="1217611" y="1295400"/>
            <a:ext cx="10361772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20"/>
              <a:buFont typeface="Arial"/>
              <a:buNone/>
            </a:pPr>
            <a:r>
              <a:rPr b="1" i="0" lang="en-US" sz="222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Following steps are followed in File I/O Process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0" i="0" sz="148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9" name="Google Shape;869;p131"/>
          <p:cNvSpPr/>
          <p:nvPr/>
        </p:nvSpPr>
        <p:spPr>
          <a:xfrm>
            <a:off x="1217611" y="1752600"/>
            <a:ext cx="10971214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eriod"/>
            </a:pPr>
            <a:r>
              <a:rPr lang="en-US" sz="2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Include the header file fstream in the program    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i.e. #include&lt;fstream.h&gt;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Cambria"/>
              <a:buAutoNum type="arabicPeriod"/>
            </a:pPr>
            <a:r>
              <a:rPr lang="en-US" sz="2200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Declare file stream object                                           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i.e.</a:t>
            </a:r>
            <a:r>
              <a:rPr lang="en-US" sz="2200">
                <a:solidFill>
                  <a:srgbClr val="CC00FF"/>
                </a:solidFill>
                <a:latin typeface="Cambria"/>
                <a:ea typeface="Cambria"/>
                <a:cs typeface="Cambria"/>
                <a:sym typeface="Cambria"/>
              </a:rPr>
              <a:t> ofstream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fout;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	</a:t>
            </a:r>
            <a:r>
              <a:rPr lang="en-US" sz="2200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       ifstream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fin;	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3. Open the file with the file stream object 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		 i.e. fout.open(“country.txt”);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	        fin.open(“capital.txt”);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C00FF"/>
                </a:solidFill>
                <a:latin typeface="Cambria"/>
                <a:ea typeface="Cambria"/>
                <a:cs typeface="Cambria"/>
                <a:sym typeface="Cambria"/>
              </a:rPr>
              <a:t>4. Use the file stream object with &gt;&gt;, &lt;&lt;, or other input/output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i.e.  fout&lt;&lt;“India “;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	       fout&lt;&lt;“United states of America”;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     </a:t>
            </a:r>
            <a:r>
              <a:rPr lang="en-US" sz="2200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fin&gt;&gt;name;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5. Close the files                                                                  		i.e. fout.close();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	       fin.close();	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32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used in File Handling</a:t>
            </a:r>
            <a:endParaRPr/>
          </a:p>
        </p:txBody>
      </p:sp>
      <p:graphicFrame>
        <p:nvGraphicFramePr>
          <p:cNvPr id="875" name="Google Shape;875;p132"/>
          <p:cNvGraphicFramePr/>
          <p:nvPr/>
        </p:nvGraphicFramePr>
        <p:xfrm>
          <a:off x="1979612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{63B2B3CA-3B30-4D34-AAD4-BDDE449034C6}</a:tableStyleId>
              </a:tblPr>
              <a:tblGrid>
                <a:gridCol w="1987150"/>
                <a:gridCol w="59614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open( )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 open/create a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close( )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 close an existing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get( )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a single character from a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put( )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a single character in file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read( )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data from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write( )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data into file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33"/>
          <p:cNvSpPr txBox="1"/>
          <p:nvPr>
            <p:ph type="title"/>
          </p:nvPr>
        </p:nvSpPr>
        <p:spPr>
          <a:xfrm>
            <a:off x="609442" y="23787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open() 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33"/>
          <p:cNvSpPr txBox="1"/>
          <p:nvPr>
            <p:ph idx="1" type="body"/>
          </p:nvPr>
        </p:nvSpPr>
        <p:spPr>
          <a:xfrm>
            <a:off x="130195" y="1600200"/>
            <a:ext cx="4432606" cy="487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open file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Constructor</a:t>
            </a:r>
            <a:endParaRPr/>
          </a:p>
          <a:p>
            <a:pPr indent="-3429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open() function</a:t>
            </a:r>
            <a:endParaRPr/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1435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By using Constructor: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file is opened while creating object of stream classes</a:t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Syntax: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file_stream_class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stream_object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</a:t>
            </a:r>
            <a:r>
              <a:rPr b="0" i="1" lang="en-US" sz="1800" u="none" cap="none" strike="noStrike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filename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”);</a:t>
            </a:r>
            <a:endParaRPr b="0" i="1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133"/>
          <p:cNvSpPr txBox="1"/>
          <p:nvPr/>
        </p:nvSpPr>
        <p:spPr>
          <a:xfrm>
            <a:off x="5032970" y="2802060"/>
            <a:ext cx="3879808" cy="2677656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#include&lt;fstream&gt;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ifstream fin("abc.txt");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ofstream fout("xyz.txt");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33"/>
          <p:cNvSpPr txBox="1"/>
          <p:nvPr/>
        </p:nvSpPr>
        <p:spPr>
          <a:xfrm>
            <a:off x="9757110" y="3579370"/>
            <a:ext cx="2323385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MITWPU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133"/>
          <p:cNvSpPr txBox="1"/>
          <p:nvPr/>
        </p:nvSpPr>
        <p:spPr>
          <a:xfrm>
            <a:off x="8833422" y="5527836"/>
            <a:ext cx="3251635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CSE dept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33"/>
          <p:cNvSpPr txBox="1"/>
          <p:nvPr/>
        </p:nvSpPr>
        <p:spPr>
          <a:xfrm>
            <a:off x="9398191" y="515582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133"/>
          <p:cNvSpPr txBox="1"/>
          <p:nvPr/>
        </p:nvSpPr>
        <p:spPr>
          <a:xfrm>
            <a:off x="9547919" y="2876283"/>
            <a:ext cx="3550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 open in input mode</a:t>
            </a:r>
            <a:endParaRPr/>
          </a:p>
        </p:txBody>
      </p:sp>
      <p:cxnSp>
        <p:nvCxnSpPr>
          <p:cNvPr id="887" name="Google Shape;887;p133"/>
          <p:cNvCxnSpPr/>
          <p:nvPr/>
        </p:nvCxnSpPr>
        <p:spPr>
          <a:xfrm flipH="1">
            <a:off x="8151812" y="3222559"/>
            <a:ext cx="1610892" cy="119704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88" name="Google Shape;888;p133"/>
          <p:cNvSpPr txBox="1"/>
          <p:nvPr/>
        </p:nvSpPr>
        <p:spPr>
          <a:xfrm>
            <a:off x="9175065" y="4625059"/>
            <a:ext cx="4295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 open in output mode</a:t>
            </a:r>
            <a:endParaRPr/>
          </a:p>
        </p:txBody>
      </p:sp>
      <p:cxnSp>
        <p:nvCxnSpPr>
          <p:cNvPr id="889" name="Google Shape;889;p133"/>
          <p:cNvCxnSpPr>
            <a:stCxn id="888" idx="1"/>
          </p:cNvCxnSpPr>
          <p:nvPr/>
        </p:nvCxnSpPr>
        <p:spPr>
          <a:xfrm flipH="1">
            <a:off x="8380365" y="4825114"/>
            <a:ext cx="794700" cy="687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90" name="Google Shape;890;p133"/>
          <p:cNvSpPr txBox="1"/>
          <p:nvPr/>
        </p:nvSpPr>
        <p:spPr>
          <a:xfrm>
            <a:off x="9931591" y="326062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34"/>
          <p:cNvSpPr/>
          <p:nvPr/>
        </p:nvSpPr>
        <p:spPr>
          <a:xfrm>
            <a:off x="-1588" y="628162"/>
            <a:ext cx="5765800" cy="622983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//Creating files with Constructor function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#include&lt;fstream.h&gt;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000">
                <a:solidFill>
                  <a:srgbClr val="6A4600"/>
                </a:solidFill>
                <a:latin typeface="Courier New"/>
                <a:ea typeface="Courier New"/>
                <a:cs typeface="Courier New"/>
                <a:sym typeface="Courier New"/>
              </a:rPr>
              <a:t>char name[30];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4600"/>
                </a:solidFill>
                <a:latin typeface="Courier New"/>
                <a:ea typeface="Courier New"/>
                <a:cs typeface="Courier New"/>
                <a:sym typeface="Courier New"/>
              </a:rPr>
              <a:t>	float cost;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outf(“</a:t>
            </a:r>
            <a:r>
              <a:rPr b="1"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PRODUCT.TXT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”); 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&lt;&lt;”Enter Product Name: “;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&gt;&gt;name;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outf &lt;&lt;name &lt;&lt;”\n”;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&lt;&lt;”Enter Product Cost :”;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&gt;&gt;cost;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outf &lt;&lt;cost &lt;&lt;“\n”;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outf.close(); </a:t>
            </a:r>
            <a:endParaRPr/>
          </a:p>
        </p:txBody>
      </p:sp>
      <p:sp>
        <p:nvSpPr>
          <p:cNvPr id="897" name="Google Shape;897;p134"/>
          <p:cNvSpPr/>
          <p:nvPr/>
        </p:nvSpPr>
        <p:spPr>
          <a:xfrm>
            <a:off x="5789612" y="628162"/>
            <a:ext cx="6321426" cy="4248638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inf(“</a:t>
            </a:r>
            <a:r>
              <a:rPr b="1"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PRODUCT.TXT</a:t>
            </a: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”); </a:t>
            </a:r>
            <a:endParaRPr b="1" sz="20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inf &gt;&gt;name;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inf &gt;&gt;cost;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&lt;&lt;”\n”;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</a:t>
            </a: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Product Name : </a:t>
            </a: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“ &lt;&lt; name &lt;&lt;”\n”;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&lt;&lt;”Product Cost: “ &lt;&lt; cost &lt;&lt;”\n”;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inf.close();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return 0;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134"/>
          <p:cNvSpPr/>
          <p:nvPr/>
        </p:nvSpPr>
        <p:spPr>
          <a:xfrm>
            <a:off x="5789612" y="5047762"/>
            <a:ext cx="5638800" cy="1610835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Enter Product Name: Pen-Drive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Enter Product Cost : 750.50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Product Name : Pen-Drive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Product Cost: 750.50</a:t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Google Shape;899;p134"/>
          <p:cNvSpPr/>
          <p:nvPr/>
        </p:nvSpPr>
        <p:spPr>
          <a:xfrm>
            <a:off x="3427412" y="26313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Working with Single File</a:t>
            </a:r>
            <a:endParaRPr b="1" sz="2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3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open()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35"/>
          <p:cNvSpPr txBox="1"/>
          <p:nvPr>
            <p:ph idx="1" type="body"/>
          </p:nvPr>
        </p:nvSpPr>
        <p:spPr>
          <a:xfrm>
            <a:off x="150812" y="1600202"/>
            <a:ext cx="5232538" cy="392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open file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Constructor</a:t>
            </a:r>
            <a:endParaRPr/>
          </a:p>
          <a:p>
            <a:pPr indent="-3429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open() function</a:t>
            </a:r>
            <a:endParaRPr/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2)   By using open() function:</a:t>
            </a:r>
            <a:endParaRPr/>
          </a:p>
          <a:p>
            <a:pPr indent="-87313" lvl="0" marL="87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function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open()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can be used to open multiple files that use the same stream object              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Syntax:   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0" i="1" lang="en-US" sz="200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file-stream-class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0" i="1" lang="en-US" sz="20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stream-object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stream-object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. </a:t>
            </a:r>
            <a:r>
              <a:rPr b="0" i="1" lang="en-US" sz="200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open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(“filename”, mode); </a:t>
            </a:r>
            <a:endParaRPr/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35"/>
          <p:cNvSpPr txBox="1"/>
          <p:nvPr/>
        </p:nvSpPr>
        <p:spPr>
          <a:xfrm>
            <a:off x="5395667" y="1925466"/>
            <a:ext cx="3578971" cy="3785652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#include&lt;fstream&gt;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ifstream fin;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fin.open("abc.txt");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ofstream fout;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fout.open("xyz.txt");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fstream file;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file.open("pqr.txt");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35"/>
          <p:cNvSpPr txBox="1"/>
          <p:nvPr/>
        </p:nvSpPr>
        <p:spPr>
          <a:xfrm>
            <a:off x="9455103" y="3394932"/>
            <a:ext cx="2412694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MITWPU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135"/>
          <p:cNvSpPr txBox="1"/>
          <p:nvPr/>
        </p:nvSpPr>
        <p:spPr>
          <a:xfrm>
            <a:off x="9402711" y="4876800"/>
            <a:ext cx="2438400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CSE dept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135"/>
          <p:cNvSpPr txBox="1"/>
          <p:nvPr/>
        </p:nvSpPr>
        <p:spPr>
          <a:xfrm>
            <a:off x="9935696" y="303840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135"/>
          <p:cNvSpPr txBox="1"/>
          <p:nvPr/>
        </p:nvSpPr>
        <p:spPr>
          <a:xfrm>
            <a:off x="9935696" y="4551364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135"/>
          <p:cNvSpPr txBox="1"/>
          <p:nvPr/>
        </p:nvSpPr>
        <p:spPr>
          <a:xfrm>
            <a:off x="9585980" y="2592499"/>
            <a:ext cx="2833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 open in input mode</a:t>
            </a:r>
            <a:endParaRPr/>
          </a:p>
        </p:txBody>
      </p:sp>
      <p:cxnSp>
        <p:nvCxnSpPr>
          <p:cNvPr id="912" name="Google Shape;912;p135"/>
          <p:cNvCxnSpPr/>
          <p:nvPr/>
        </p:nvCxnSpPr>
        <p:spPr>
          <a:xfrm flipH="1">
            <a:off x="8228012" y="2927016"/>
            <a:ext cx="1357969" cy="65438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13" name="Google Shape;913;p135"/>
          <p:cNvSpPr txBox="1"/>
          <p:nvPr/>
        </p:nvSpPr>
        <p:spPr>
          <a:xfrm>
            <a:off x="9355793" y="4228199"/>
            <a:ext cx="2833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 open in output mode</a:t>
            </a:r>
            <a:endParaRPr/>
          </a:p>
        </p:txBody>
      </p:sp>
      <p:cxnSp>
        <p:nvCxnSpPr>
          <p:cNvPr id="914" name="Google Shape;914;p135"/>
          <p:cNvCxnSpPr>
            <a:stCxn id="913" idx="1"/>
          </p:cNvCxnSpPr>
          <p:nvPr/>
        </p:nvCxnSpPr>
        <p:spPr>
          <a:xfrm rot="10800000">
            <a:off x="8228093" y="4343265"/>
            <a:ext cx="1127700" cy="696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15" name="Google Shape;915;p135"/>
          <p:cNvSpPr txBox="1"/>
          <p:nvPr/>
        </p:nvSpPr>
        <p:spPr>
          <a:xfrm>
            <a:off x="9107728" y="6211669"/>
            <a:ext cx="2438400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35"/>
          <p:cNvSpPr txBox="1"/>
          <p:nvPr/>
        </p:nvSpPr>
        <p:spPr>
          <a:xfrm>
            <a:off x="9705509" y="58790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pqr.txt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7" name="Google Shape;917;p135"/>
          <p:cNvCxnSpPr>
            <a:stCxn id="916" idx="1"/>
          </p:cNvCxnSpPr>
          <p:nvPr/>
        </p:nvCxnSpPr>
        <p:spPr>
          <a:xfrm rot="10800000">
            <a:off x="8228009" y="5200034"/>
            <a:ext cx="1477500" cy="8637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18" name="Google Shape;918;p135"/>
          <p:cNvSpPr txBox="1"/>
          <p:nvPr/>
        </p:nvSpPr>
        <p:spPr>
          <a:xfrm>
            <a:off x="6569679" y="5802400"/>
            <a:ext cx="28330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pqr.txt open in input &amp; output mode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3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Opening Modes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4" name="Google Shape;924;p1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13" y="1675666"/>
            <a:ext cx="5400994" cy="4191734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136"/>
          <p:cNvSpPr txBox="1"/>
          <p:nvPr/>
        </p:nvSpPr>
        <p:spPr>
          <a:xfrm>
            <a:off x="6076279" y="1603248"/>
            <a:ext cx="4763478" cy="3170099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#include&lt;fstream&gt;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ifstream fin;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fin.open("abc.txt",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ios::in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ofstream fout;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fout.open("xyz.txt",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ios::out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fstream file;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file.open("pqr.txt",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ios::out|ios::app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36"/>
          <p:cNvSpPr txBox="1"/>
          <p:nvPr/>
        </p:nvSpPr>
        <p:spPr>
          <a:xfrm>
            <a:off x="9752012" y="2709392"/>
            <a:ext cx="2412694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MITWPU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136"/>
          <p:cNvSpPr txBox="1"/>
          <p:nvPr/>
        </p:nvSpPr>
        <p:spPr>
          <a:xfrm>
            <a:off x="9752012" y="5427600"/>
            <a:ext cx="2438400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CSE dept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36"/>
          <p:cNvSpPr txBox="1"/>
          <p:nvPr/>
        </p:nvSpPr>
        <p:spPr>
          <a:xfrm>
            <a:off x="10424959" y="2340301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136"/>
          <p:cNvSpPr txBox="1"/>
          <p:nvPr/>
        </p:nvSpPr>
        <p:spPr>
          <a:xfrm>
            <a:off x="10622275" y="50582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36"/>
          <p:cNvSpPr txBox="1"/>
          <p:nvPr/>
        </p:nvSpPr>
        <p:spPr>
          <a:xfrm>
            <a:off x="9447212" y="1870473"/>
            <a:ext cx="2741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 open in input mode</a:t>
            </a:r>
            <a:endParaRPr/>
          </a:p>
        </p:txBody>
      </p:sp>
      <p:sp>
        <p:nvSpPr>
          <p:cNvPr id="931" name="Google Shape;931;p136"/>
          <p:cNvSpPr txBox="1"/>
          <p:nvPr/>
        </p:nvSpPr>
        <p:spPr>
          <a:xfrm>
            <a:off x="9371012" y="4736068"/>
            <a:ext cx="2833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 open in output mode</a:t>
            </a:r>
            <a:endParaRPr/>
          </a:p>
        </p:txBody>
      </p:sp>
      <p:sp>
        <p:nvSpPr>
          <p:cNvPr id="932" name="Google Shape;932;p136"/>
          <p:cNvSpPr txBox="1"/>
          <p:nvPr/>
        </p:nvSpPr>
        <p:spPr>
          <a:xfrm>
            <a:off x="6295892" y="6052066"/>
            <a:ext cx="2438400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136"/>
          <p:cNvSpPr txBox="1"/>
          <p:nvPr/>
        </p:nvSpPr>
        <p:spPr>
          <a:xfrm>
            <a:off x="7013443" y="5682734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pqr.txt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4" name="Google Shape;934;p136"/>
          <p:cNvCxnSpPr/>
          <p:nvPr/>
        </p:nvCxnSpPr>
        <p:spPr>
          <a:xfrm flipH="1">
            <a:off x="9197313" y="2214090"/>
            <a:ext cx="1043837" cy="642473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35" name="Google Shape;935;p136"/>
          <p:cNvCxnSpPr/>
          <p:nvPr/>
        </p:nvCxnSpPr>
        <p:spPr>
          <a:xfrm rot="10800000">
            <a:off x="9705841" y="3733800"/>
            <a:ext cx="1499864" cy="1101146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36" name="Google Shape;936;p136"/>
          <p:cNvSpPr txBox="1"/>
          <p:nvPr/>
        </p:nvSpPr>
        <p:spPr>
          <a:xfrm>
            <a:off x="5942013" y="5242934"/>
            <a:ext cx="358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pqr.txt open in output  &amp; append mode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7" name="Google Shape;937;p136"/>
          <p:cNvCxnSpPr/>
          <p:nvPr/>
        </p:nvCxnSpPr>
        <p:spPr>
          <a:xfrm flipH="1" rot="10800000">
            <a:off x="8659089" y="4442790"/>
            <a:ext cx="150406" cy="80014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37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close()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37"/>
          <p:cNvSpPr txBox="1"/>
          <p:nvPr>
            <p:ph idx="1" type="body"/>
          </p:nvPr>
        </p:nvSpPr>
        <p:spPr>
          <a:xfrm>
            <a:off x="609441" y="1600201"/>
            <a:ext cx="10969943" cy="83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function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close()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used to close file. File must be closed after completing all operations on 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Syntax: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stream_object.close();</a:t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37"/>
          <p:cNvSpPr txBox="1"/>
          <p:nvPr/>
        </p:nvSpPr>
        <p:spPr>
          <a:xfrm>
            <a:off x="509440" y="2531573"/>
            <a:ext cx="4672000" cy="4093428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#include&lt;fstream&gt;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ifstream fin;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fin.open("abc.txt",ios::in);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ofstream fout;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fout.open("xyz.txt",ios::out);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fstream file;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file.open("pqr.txt",ios::out|ios::app);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fin.close();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fout.close();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file.close();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37"/>
          <p:cNvSpPr txBox="1"/>
          <p:nvPr/>
        </p:nvSpPr>
        <p:spPr>
          <a:xfrm>
            <a:off x="5533508" y="3168935"/>
            <a:ext cx="2496264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MITWPU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137"/>
          <p:cNvSpPr txBox="1"/>
          <p:nvPr/>
        </p:nvSpPr>
        <p:spPr>
          <a:xfrm>
            <a:off x="5660284" y="4562934"/>
            <a:ext cx="2667000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CSE dept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37"/>
          <p:cNvSpPr txBox="1"/>
          <p:nvPr/>
        </p:nvSpPr>
        <p:spPr>
          <a:xfrm>
            <a:off x="5876928" y="2799603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137"/>
          <p:cNvSpPr txBox="1"/>
          <p:nvPr/>
        </p:nvSpPr>
        <p:spPr>
          <a:xfrm>
            <a:off x="6460384" y="4272774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137"/>
          <p:cNvSpPr txBox="1"/>
          <p:nvPr/>
        </p:nvSpPr>
        <p:spPr>
          <a:xfrm>
            <a:off x="5714840" y="5753272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137"/>
          <p:cNvSpPr txBox="1"/>
          <p:nvPr/>
        </p:nvSpPr>
        <p:spPr>
          <a:xfrm>
            <a:off x="5318780" y="6093023"/>
            <a:ext cx="3008503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/>
          </a:p>
        </p:txBody>
      </p:sp>
      <p:sp>
        <p:nvSpPr>
          <p:cNvPr id="951" name="Google Shape;951;p137"/>
          <p:cNvSpPr txBox="1"/>
          <p:nvPr/>
        </p:nvSpPr>
        <p:spPr>
          <a:xfrm>
            <a:off x="5365124" y="2427748"/>
            <a:ext cx="2833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 open in input mode</a:t>
            </a:r>
            <a:endParaRPr/>
          </a:p>
        </p:txBody>
      </p:sp>
      <p:sp>
        <p:nvSpPr>
          <p:cNvPr id="952" name="Google Shape;952;p137"/>
          <p:cNvSpPr txBox="1"/>
          <p:nvPr/>
        </p:nvSpPr>
        <p:spPr>
          <a:xfrm>
            <a:off x="5494251" y="3968724"/>
            <a:ext cx="2833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 open in output mode</a:t>
            </a:r>
            <a:endParaRPr/>
          </a:p>
        </p:txBody>
      </p:sp>
      <p:sp>
        <p:nvSpPr>
          <p:cNvPr id="953" name="Google Shape;953;p137"/>
          <p:cNvSpPr txBox="1"/>
          <p:nvPr/>
        </p:nvSpPr>
        <p:spPr>
          <a:xfrm>
            <a:off x="5533508" y="5434143"/>
            <a:ext cx="3989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.txt open in output &amp; append mode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137"/>
          <p:cNvCxnSpPr/>
          <p:nvPr/>
        </p:nvCxnSpPr>
        <p:spPr>
          <a:xfrm flipH="1">
            <a:off x="3732212" y="2664880"/>
            <a:ext cx="1614510" cy="1150386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55" name="Google Shape;955;p137"/>
          <p:cNvCxnSpPr>
            <a:stCxn id="952" idx="1"/>
          </p:cNvCxnSpPr>
          <p:nvPr/>
        </p:nvCxnSpPr>
        <p:spPr>
          <a:xfrm flipH="1">
            <a:off x="4037151" y="4153390"/>
            <a:ext cx="1457100" cy="4095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56" name="Google Shape;956;p137"/>
          <p:cNvCxnSpPr>
            <a:stCxn id="953" idx="1"/>
          </p:cNvCxnSpPr>
          <p:nvPr/>
        </p:nvCxnSpPr>
        <p:spPr>
          <a:xfrm rot="10800000">
            <a:off x="4418108" y="5209309"/>
            <a:ext cx="1115400" cy="4095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38"/>
          <p:cNvSpPr/>
          <p:nvPr/>
        </p:nvSpPr>
        <p:spPr>
          <a:xfrm>
            <a:off x="0" y="457200"/>
            <a:ext cx="5103812" cy="640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//Creating files with open( ) function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#include&lt;fstream.h&gt;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ofstream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fout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fout.open(“</a:t>
            </a: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country.txt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”);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fout&lt;&lt;“India \n”; 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fout&lt;&lt;“United states of America \n”; 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fout&lt;&lt;“United Kingdom \n”; 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fout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.close();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fout.</a:t>
            </a:r>
            <a:r>
              <a:rPr i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capital.txt</a:t>
            </a: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”);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fout&lt;&lt;”New Delhi \n”; </a:t>
            </a:r>
            <a:endParaRPr sz="2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fout&lt;&lt;”Washington\n”; </a:t>
            </a:r>
            <a:endParaRPr sz="2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fout&lt;&lt;”London\n”; </a:t>
            </a:r>
            <a:endParaRPr sz="2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fout.close(); 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Google Shape;963;p138"/>
          <p:cNvSpPr/>
          <p:nvPr/>
        </p:nvSpPr>
        <p:spPr>
          <a:xfrm>
            <a:off x="5256212" y="457200"/>
            <a:ext cx="4191000" cy="6400800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=80;    //size of line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line[N];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ifstream </a:t>
            </a:r>
            <a:r>
              <a:rPr i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fin.open(“</a:t>
            </a:r>
            <a:r>
              <a:rPr i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country.txt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</a:t>
            </a: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contents of country file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\n”;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fin.getline(line,N);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cout&lt;&lt;line;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C0CFF"/>
                </a:solidFill>
                <a:latin typeface="Arial"/>
                <a:ea typeface="Arial"/>
                <a:cs typeface="Arial"/>
                <a:sym typeface="Arial"/>
              </a:rPr>
              <a:t>fin.close(); </a:t>
            </a:r>
            <a:endParaRPr sz="2000">
              <a:solidFill>
                <a:srgbClr val="0C0C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i="1"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fin.open</a:t>
            </a:r>
            <a:r>
              <a:rPr i="1" lang="en-US" sz="2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(“capital.txt”); </a:t>
            </a:r>
            <a:endParaRPr sz="20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</a:t>
            </a:r>
            <a:r>
              <a:rPr i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contents of capital file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while(fin)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fin.getline(line, N); </a:t>
            </a:r>
            <a:endParaRPr sz="20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cout&lt;&lt;line;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fin.close(); 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4" name="Google Shape;964;p138"/>
          <p:cNvSpPr/>
          <p:nvPr/>
        </p:nvSpPr>
        <p:spPr>
          <a:xfrm>
            <a:off x="9560982" y="457200"/>
            <a:ext cx="2439987" cy="3048000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 of country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United states of America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United Kingdom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contents of capital file </a:t>
            </a:r>
            <a:endParaRPr i="1"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New Delhi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Washington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138"/>
          <p:cNvSpPr/>
          <p:nvPr/>
        </p:nvSpPr>
        <p:spPr>
          <a:xfrm>
            <a:off x="3427412" y="26313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Working with Multiple Files</a:t>
            </a:r>
            <a:endParaRPr b="1" sz="2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39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  is_open( )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139"/>
          <p:cNvSpPr txBox="1"/>
          <p:nvPr>
            <p:ph idx="1" type="body"/>
          </p:nvPr>
        </p:nvSpPr>
        <p:spPr>
          <a:xfrm>
            <a:off x="609441" y="1600202"/>
            <a:ext cx="10969943" cy="1176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function returns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the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file is opened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associated with this stream. Otherwise, it returns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false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Syntax</a:t>
            </a: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 fin.is_open();  </a:t>
            </a:r>
            <a:endParaRPr b="0" i="1" sz="18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</a:t>
            </a:r>
            <a:endParaRPr b="0" i="0" sz="18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1" sz="18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139"/>
          <p:cNvSpPr txBox="1"/>
          <p:nvPr/>
        </p:nvSpPr>
        <p:spPr>
          <a:xfrm>
            <a:off x="464357" y="2955053"/>
            <a:ext cx="5477655" cy="34778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#include&lt;fstream&gt;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namespace std;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main()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ifstream fin;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fin.open("abc.txt"); 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if 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(!fin.is_open()</a:t>
            </a: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cout&lt;&lt;"Cannot open file!"&lt;&lt;endl;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fin.close();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}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3" name="Google Shape;973;p139"/>
          <p:cNvSpPr txBox="1"/>
          <p:nvPr/>
        </p:nvSpPr>
        <p:spPr>
          <a:xfrm>
            <a:off x="7868001" y="5334000"/>
            <a:ext cx="1790389" cy="40011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 Welcome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139"/>
          <p:cNvSpPr txBox="1"/>
          <p:nvPr/>
        </p:nvSpPr>
        <p:spPr>
          <a:xfrm>
            <a:off x="8229795" y="49646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" name="Google Shape;975;p139"/>
          <p:cNvCxnSpPr>
            <a:stCxn id="976" idx="1"/>
          </p:cNvCxnSpPr>
          <p:nvPr/>
        </p:nvCxnSpPr>
        <p:spPr>
          <a:xfrm flipH="1">
            <a:off x="3427562" y="4318210"/>
            <a:ext cx="2910300" cy="6477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76" name="Google Shape;976;p139"/>
          <p:cNvSpPr txBox="1"/>
          <p:nvPr/>
        </p:nvSpPr>
        <p:spPr>
          <a:xfrm>
            <a:off x="6337862" y="3995044"/>
            <a:ext cx="20425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1 if file is open else return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2"/>
          <p:cNvSpPr txBox="1"/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File Handling and Exception Handling</a:t>
            </a:r>
            <a:endParaRPr b="0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40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used in Input/output Operations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2" name="Google Shape;982;p140"/>
          <p:cNvGraphicFramePr/>
          <p:nvPr/>
        </p:nvGraphicFramePr>
        <p:xfrm>
          <a:off x="760411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{63B2B3CA-3B30-4D34-AAD4-BDDE449034C6}</a:tableStyleId>
              </a:tblPr>
              <a:tblGrid>
                <a:gridCol w="2592825"/>
                <a:gridCol w="4113075"/>
                <a:gridCol w="4113075"/>
              </a:tblGrid>
              <a:tr h="51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Parameter</a:t>
                      </a:r>
                      <a:endParaRPr b="1" sz="2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</a:tr>
              <a:tr h="61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get( 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a single character from a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ch=cin.get();      OR          cin.get(ch);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ch=fin.get();      OR           fin.get(ch)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5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getline()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a line or text that ends with a newline character from a file </a:t>
                      </a:r>
                      <a:endParaRPr sz="18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getline(cin, line)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getline(cin, line,delimchar)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      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getline(fin, line)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getline(fin,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line, delimchar)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42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put( 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a single character in file.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cout.put(ch)    OR      fout.put(ch) 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5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read( 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data from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file . read ((char *)&amp;V , sizeof (V));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5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write( 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data into file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file . write ((char *)&amp;V , sizeof (V));</a:t>
                      </a:r>
                      <a:endParaRPr sz="18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3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&gt;&gt; operator (Extraction)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data from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cin&gt;&gt;ch              OR     fin&gt;&gt;ch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49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&lt;&lt; operator(Insertion)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data into file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cout&lt;&lt;ch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OR      fout&lt;&lt;ch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4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and Writing into file using get() and put()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141"/>
          <p:cNvSpPr txBox="1"/>
          <p:nvPr>
            <p:ph idx="1" type="body"/>
          </p:nvPr>
        </p:nvSpPr>
        <p:spPr>
          <a:xfrm>
            <a:off x="609441" y="1600202"/>
            <a:ext cx="10969943" cy="1176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get() function reads single character from file and put() function writes single character to file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Syntax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 ch=fin.get();     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fin.get(ch)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fout.put(ch)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141"/>
          <p:cNvSpPr txBox="1"/>
          <p:nvPr/>
        </p:nvSpPr>
        <p:spPr>
          <a:xfrm>
            <a:off x="324486" y="2841937"/>
            <a:ext cx="3581400" cy="3970318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#include&lt;fstream&gt;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main( 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ifstream fin;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fin.open("abc.txt"); 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ofstream fout;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fout.open("xyz.txt");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char ch=‘H’;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fin.get(ch);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fout .put(ch);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fin.close(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fout.close(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} 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0" name="Google Shape;990;p141"/>
          <p:cNvSpPr txBox="1"/>
          <p:nvPr/>
        </p:nvSpPr>
        <p:spPr>
          <a:xfrm>
            <a:off x="7030400" y="3593068"/>
            <a:ext cx="1790389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141"/>
          <p:cNvSpPr txBox="1"/>
          <p:nvPr/>
        </p:nvSpPr>
        <p:spPr>
          <a:xfrm>
            <a:off x="7061469" y="5057076"/>
            <a:ext cx="1825398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992" name="Google Shape;992;p141"/>
          <p:cNvSpPr txBox="1"/>
          <p:nvPr/>
        </p:nvSpPr>
        <p:spPr>
          <a:xfrm>
            <a:off x="7030400" y="323880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141"/>
          <p:cNvSpPr txBox="1"/>
          <p:nvPr/>
        </p:nvSpPr>
        <p:spPr>
          <a:xfrm>
            <a:off x="7269927" y="472807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4" name="Google Shape;994;p141"/>
          <p:cNvCxnSpPr/>
          <p:nvPr/>
        </p:nvCxnSpPr>
        <p:spPr>
          <a:xfrm flipH="1">
            <a:off x="3507346" y="3608141"/>
            <a:ext cx="1291666" cy="55074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95" name="Google Shape;995;p141"/>
          <p:cNvSpPr txBox="1"/>
          <p:nvPr/>
        </p:nvSpPr>
        <p:spPr>
          <a:xfrm>
            <a:off x="4216935" y="3214972"/>
            <a:ext cx="2804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 open in input mode</a:t>
            </a:r>
            <a:endParaRPr/>
          </a:p>
        </p:txBody>
      </p:sp>
      <p:cxnSp>
        <p:nvCxnSpPr>
          <p:cNvPr id="996" name="Google Shape;996;p141"/>
          <p:cNvCxnSpPr>
            <a:stCxn id="997" idx="1"/>
          </p:cNvCxnSpPr>
          <p:nvPr/>
        </p:nvCxnSpPr>
        <p:spPr>
          <a:xfrm flipH="1">
            <a:off x="3503462" y="4636516"/>
            <a:ext cx="1199700" cy="255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97" name="Google Shape;997;p141"/>
          <p:cNvSpPr txBox="1"/>
          <p:nvPr/>
        </p:nvSpPr>
        <p:spPr>
          <a:xfrm>
            <a:off x="4703162" y="4451850"/>
            <a:ext cx="2836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 open in output mode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42"/>
          <p:cNvSpPr/>
          <p:nvPr/>
        </p:nvSpPr>
        <p:spPr>
          <a:xfrm>
            <a:off x="303212" y="464456"/>
            <a:ext cx="5334000" cy="640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Character I/O with get() and put()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 main() </a:t>
            </a:r>
            <a:endParaRPr sz="20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count=0;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char c;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</a:t>
            </a:r>
            <a:r>
              <a:rPr i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INPUT TEXT  :\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n”;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cin.get( c 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 c !=‘\n’)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cout.put(c);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count++;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cin.get( c 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42"/>
          <p:cNvSpPr/>
          <p:nvPr/>
        </p:nvSpPr>
        <p:spPr>
          <a:xfrm>
            <a:off x="5789612" y="457200"/>
            <a:ext cx="6208712" cy="182154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 “\n Number of characters =” &lt;&lt;count &lt;&lt;”\n”;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142"/>
          <p:cNvSpPr/>
          <p:nvPr/>
        </p:nvSpPr>
        <p:spPr>
          <a:xfrm>
            <a:off x="5813424" y="2514600"/>
            <a:ext cx="5515430" cy="2362200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TEXT :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oriented programming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characters=27 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Google Shape;1006;p142"/>
          <p:cNvSpPr/>
          <p:nvPr/>
        </p:nvSpPr>
        <p:spPr>
          <a:xfrm>
            <a:off x="3427412" y="26313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 / O Operations on characters</a:t>
            </a:r>
            <a:endParaRPr b="1" sz="2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43"/>
          <p:cNvSpPr/>
          <p:nvPr/>
        </p:nvSpPr>
        <p:spPr>
          <a:xfrm>
            <a:off x="0" y="464456"/>
            <a:ext cx="6513512" cy="640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#include&lt;string.h&gt;</a:t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str[80]</a:t>
            </a: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cout&lt;&lt;”Enter a string: \n”;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cin&gt;&gt;str; </a:t>
            </a:r>
            <a:endParaRPr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len =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(str); </a:t>
            </a:r>
            <a:endParaRPr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cout&lt;&lt;“\n 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Opening the ‘Demo.txt’ file and storing the string in it.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\n\n”);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(“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Demo.txt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”, 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ios::in 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sz="2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ios::out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(int i=0;i&lt;len;i++)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file.</a:t>
            </a: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str[i]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</p:txBody>
      </p:sp>
      <p:sp>
        <p:nvSpPr>
          <p:cNvPr id="1013" name="Google Shape;1013;p143"/>
          <p:cNvSpPr/>
          <p:nvPr/>
        </p:nvSpPr>
        <p:spPr>
          <a:xfrm>
            <a:off x="6627812" y="464456"/>
            <a:ext cx="5522912" cy="464094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file.seekg(0);    //go to the start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char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ch; 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</a:t>
            </a:r>
            <a:r>
              <a:rPr i="1"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Reading the file contents: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</a:t>
            </a:r>
            <a:r>
              <a:rPr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	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file.</a:t>
            </a:r>
            <a:r>
              <a:rPr i="1" lang="en-US" sz="2000">
                <a:solidFill>
                  <a:srgbClr val="0C0CFF"/>
                </a:solidFill>
                <a:latin typeface="Arial"/>
                <a:ea typeface="Arial"/>
                <a:cs typeface="Arial"/>
                <a:sym typeface="Arial"/>
              </a:rPr>
              <a:t>get(ch); </a:t>
            </a:r>
            <a:endParaRPr sz="2000">
              <a:solidFill>
                <a:srgbClr val="0C0C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cout&lt;&lt;</a:t>
            </a:r>
            <a:r>
              <a:rPr i="1" lang="en-US" sz="2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4" name="Google Shape;1014;p143"/>
          <p:cNvSpPr/>
          <p:nvPr/>
        </p:nvSpPr>
        <p:spPr>
          <a:xfrm>
            <a:off x="6631553" y="5246910"/>
            <a:ext cx="5515430" cy="1560288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string:</a:t>
            </a: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C++_Programming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Opening the ‘Demo.txt’ file and storing the string in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Reading the file contents: </a:t>
            </a: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C++_Programming</a:t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143"/>
          <p:cNvSpPr/>
          <p:nvPr/>
        </p:nvSpPr>
        <p:spPr>
          <a:xfrm>
            <a:off x="3427412" y="26313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 / O Operations on characters</a:t>
            </a:r>
            <a:endParaRPr b="1" sz="2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44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getline() 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44"/>
          <p:cNvSpPr txBox="1"/>
          <p:nvPr>
            <p:ph idx="1" type="body"/>
          </p:nvPr>
        </p:nvSpPr>
        <p:spPr>
          <a:xfrm>
            <a:off x="609441" y="1600202"/>
            <a:ext cx="10969943" cy="120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getline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() function reads a line or text that ends with a newline character from a file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Syntax</a:t>
            </a: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getline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(object, char* str, char delim = ‘\n’);</a:t>
            </a: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getline(fin, line)</a:t>
            </a:r>
            <a:endParaRPr b="0" i="1" sz="18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getline(fin, line, delimchar)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1" sz="18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144"/>
          <p:cNvSpPr txBox="1"/>
          <p:nvPr/>
        </p:nvSpPr>
        <p:spPr>
          <a:xfrm>
            <a:off x="464357" y="2955053"/>
            <a:ext cx="4029855" cy="3754874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#include&lt;fstream&gt;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namespace std;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main() 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string str;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ifstream fin;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fin.open("test.txt");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getline(fin,str);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	cout&lt;&lt;"Data of File is"&lt;&lt;endl;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cout&lt;&lt;str;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fin.close();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return 0;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}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3" name="Google Shape;1023;p144"/>
          <p:cNvSpPr txBox="1"/>
          <p:nvPr/>
        </p:nvSpPr>
        <p:spPr>
          <a:xfrm>
            <a:off x="5898194" y="3712929"/>
            <a:ext cx="2787018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 Welcome to MITWPU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144"/>
          <p:cNvSpPr txBox="1"/>
          <p:nvPr/>
        </p:nvSpPr>
        <p:spPr>
          <a:xfrm>
            <a:off x="7716385" y="5181212"/>
            <a:ext cx="2504977" cy="861774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of file is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Hi, Welcome to MITWPU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44"/>
          <p:cNvSpPr txBox="1"/>
          <p:nvPr/>
        </p:nvSpPr>
        <p:spPr>
          <a:xfrm>
            <a:off x="6246812" y="331382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144"/>
          <p:cNvSpPr txBox="1"/>
          <p:nvPr/>
        </p:nvSpPr>
        <p:spPr>
          <a:xfrm>
            <a:off x="7999412" y="4891367"/>
            <a:ext cx="16440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Screen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" name="Google Shape;1027;p144"/>
          <p:cNvCxnSpPr>
            <a:stCxn id="1028" idx="1"/>
          </p:cNvCxnSpPr>
          <p:nvPr/>
        </p:nvCxnSpPr>
        <p:spPr>
          <a:xfrm flipH="1">
            <a:off x="2894115" y="4451592"/>
            <a:ext cx="1977000" cy="3489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28" name="Google Shape;1028;p144"/>
          <p:cNvSpPr txBox="1"/>
          <p:nvPr/>
        </p:nvSpPr>
        <p:spPr>
          <a:xfrm>
            <a:off x="4871115" y="4266926"/>
            <a:ext cx="220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a line from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4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and Writing into file using &gt;&gt; &amp; &lt;&lt; operator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45"/>
          <p:cNvSpPr txBox="1"/>
          <p:nvPr>
            <p:ph idx="1" type="body"/>
          </p:nvPr>
        </p:nvSpPr>
        <p:spPr>
          <a:xfrm>
            <a:off x="609441" y="1600202"/>
            <a:ext cx="10969943" cy="1176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Extraction &gt;&gt; operator reads data from file and Insertion &lt;&lt; operator writes data to file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Syntax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 fin&gt;&gt;ch</a:t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fout&lt;&lt;ch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45"/>
          <p:cNvSpPr txBox="1"/>
          <p:nvPr/>
        </p:nvSpPr>
        <p:spPr>
          <a:xfrm>
            <a:off x="464358" y="2743200"/>
            <a:ext cx="3581400" cy="4093428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#include&lt;fstream&gt;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main()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ifstream fin;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fin.open("abc.txt");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ofstream fout;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fout.open("xyz.txt");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char ch[30];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</a:t>
            </a:r>
            <a:r>
              <a:rPr b="1"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fin&gt;&gt;ch; </a:t>
            </a:r>
            <a:endParaRPr b="1" sz="180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	fout &lt;&lt; ch;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fin.close(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fout.close(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}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6" name="Google Shape;1036;p145"/>
          <p:cNvSpPr txBox="1"/>
          <p:nvPr/>
        </p:nvSpPr>
        <p:spPr>
          <a:xfrm>
            <a:off x="7030400" y="3593068"/>
            <a:ext cx="1790389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 Welcome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45"/>
          <p:cNvSpPr txBox="1"/>
          <p:nvPr/>
        </p:nvSpPr>
        <p:spPr>
          <a:xfrm>
            <a:off x="7264984" y="5181600"/>
            <a:ext cx="1825398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 Welcome</a:t>
            </a:r>
            <a:endParaRPr/>
          </a:p>
        </p:txBody>
      </p:sp>
      <p:sp>
        <p:nvSpPr>
          <p:cNvPr id="1038" name="Google Shape;1038;p145"/>
          <p:cNvSpPr txBox="1"/>
          <p:nvPr/>
        </p:nvSpPr>
        <p:spPr>
          <a:xfrm>
            <a:off x="7030400" y="323880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145"/>
          <p:cNvSpPr txBox="1"/>
          <p:nvPr/>
        </p:nvSpPr>
        <p:spPr>
          <a:xfrm>
            <a:off x="7392194" y="48006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0" name="Google Shape;1040;p145"/>
          <p:cNvCxnSpPr/>
          <p:nvPr/>
        </p:nvCxnSpPr>
        <p:spPr>
          <a:xfrm flipH="1">
            <a:off x="2513012" y="4572000"/>
            <a:ext cx="1712168" cy="48138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41" name="Google Shape;1041;p145"/>
          <p:cNvSpPr txBox="1"/>
          <p:nvPr/>
        </p:nvSpPr>
        <p:spPr>
          <a:xfrm>
            <a:off x="4290921" y="4518151"/>
            <a:ext cx="291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a data from file abc.txt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2" name="Google Shape;1042;p145"/>
          <p:cNvCxnSpPr/>
          <p:nvPr/>
        </p:nvCxnSpPr>
        <p:spPr>
          <a:xfrm flipH="1">
            <a:off x="2670171" y="5334000"/>
            <a:ext cx="1520670" cy="77752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43" name="Google Shape;1043;p145"/>
          <p:cNvSpPr txBox="1"/>
          <p:nvPr/>
        </p:nvSpPr>
        <p:spPr>
          <a:xfrm>
            <a:off x="4225180" y="5105400"/>
            <a:ext cx="2674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 a data to file xyz.txt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4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read() &amp; write() Functions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46"/>
          <p:cNvSpPr txBox="1"/>
          <p:nvPr>
            <p:ph idx="1" type="body"/>
          </p:nvPr>
        </p:nvSpPr>
        <p:spPr>
          <a:xfrm>
            <a:off x="1065212" y="1600202"/>
            <a:ext cx="10668000" cy="2971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 ) function reads a data from file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 ) function writes a data to file 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file . read ((char *)&amp;V , sizeof (V));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		 file . write ((char *)&amp;V , sizeof (V));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47"/>
          <p:cNvSpPr/>
          <p:nvPr/>
        </p:nvSpPr>
        <p:spPr>
          <a:xfrm>
            <a:off x="0" y="464456"/>
            <a:ext cx="7008812" cy="640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#include&lt;fstream.h&gt;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#include&lt;iomanip.h&gt;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[4]={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175.8,157.0,180.25,151.457}</a:t>
            </a:r>
            <a:endParaRPr sz="20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outfile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outfile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(“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Demo.txt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outfile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.write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((char *)&amp; data, 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(data))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outfile.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close();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i=0;i&lt;4;i++)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data[i]=0;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.open(“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Demo.txt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.read((char *)&amp; data, 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(data));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6" name="Google Shape;1056;p147"/>
          <p:cNvSpPr/>
          <p:nvPr/>
        </p:nvSpPr>
        <p:spPr>
          <a:xfrm>
            <a:off x="7085012" y="471713"/>
            <a:ext cx="5029200" cy="464094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i=0;i&lt;4;i++)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cout.setf(ios::showpoint);</a:t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cout&lt;&lt;setw(10);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D3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setprecision(2)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data[i]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infile.close();</a:t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7" name="Google Shape;1057;p147"/>
          <p:cNvSpPr/>
          <p:nvPr/>
        </p:nvSpPr>
        <p:spPr>
          <a:xfrm>
            <a:off x="7161211" y="5246910"/>
            <a:ext cx="4876801" cy="1560288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175.80    157.00  180.25    151.45</a:t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47"/>
          <p:cNvSpPr/>
          <p:nvPr/>
        </p:nvSpPr>
        <p:spPr>
          <a:xfrm>
            <a:off x="3427412" y="26313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 / O Operations on Binary Files</a:t>
            </a:r>
            <a:endParaRPr b="1" sz="2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48"/>
          <p:cNvSpPr/>
          <p:nvPr/>
        </p:nvSpPr>
        <p:spPr>
          <a:xfrm>
            <a:off x="0" y="464456"/>
            <a:ext cx="3198812" cy="6393544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#include&lt;iomanip.h&gt;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 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readdata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displaydata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:: readdata()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sz="18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cout&lt;&lt; "Enter Book name:” 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cin&gt;&gt;name;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cout&lt;&lt; "Enter Book code: ”;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cin&gt;&gt; code;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&lt;&lt;"Enter cost : ;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cin&gt;&gt;cost;</a:t>
            </a:r>
            <a:endParaRPr sz="18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5" name="Google Shape;1065;p148"/>
          <p:cNvSpPr/>
          <p:nvPr/>
        </p:nvSpPr>
        <p:spPr>
          <a:xfrm>
            <a:off x="3275012" y="464456"/>
            <a:ext cx="4267200" cy="639354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:: 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displaydata ()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setiosflags(</a:t>
            </a:r>
            <a:r>
              <a:rPr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ios: : left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&lt;&lt;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setw(10)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&lt;&lt;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setiosflags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(ios: :right)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&lt;&lt;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setw(10)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&lt;&lt;setprecision(2)&lt;&lt;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setw(10)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&lt;&lt;</a:t>
            </a: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&lt;&lt;endl;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store </a:t>
            </a:r>
            <a:r>
              <a:rPr lang="en-US" sz="1600">
                <a:solidFill>
                  <a:srgbClr val="0C0CFF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fstream file;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file.open(“book.txt”, ios::in |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ios::out);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cout&lt;&lt;“Enter Details of 3 books”;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 i&lt;3; i++)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product[i].readdata();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file.</a:t>
            </a:r>
            <a:r>
              <a:rPr b="1"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en-US" sz="16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((char *) </a:t>
            </a: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1600">
                <a:solidFill>
                  <a:srgbClr val="0C0CFF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-US" sz="16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[i], </a:t>
            </a: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product[</a:t>
            </a: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 sz="16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66" name="Google Shape;1066;p148"/>
          <p:cNvSpPr/>
          <p:nvPr/>
        </p:nvSpPr>
        <p:spPr>
          <a:xfrm>
            <a:off x="2284412" y="33569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Reading and Writing a Class Object</a:t>
            </a:r>
            <a:endParaRPr b="1" sz="2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48"/>
          <p:cNvSpPr/>
          <p:nvPr/>
        </p:nvSpPr>
        <p:spPr>
          <a:xfrm>
            <a:off x="7653109" y="464456"/>
            <a:ext cx="4535715" cy="349794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file.seekg(0);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cout&lt;&lt;“\BOOK DETAILS :\n\n”;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for(int i=0; i&lt;3; i++)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((char *) &amp;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product[i]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(product[i])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product[</a:t>
            </a: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displaydata();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file.close();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068" name="Google Shape;1068;p148"/>
          <p:cNvSpPr/>
          <p:nvPr/>
        </p:nvSpPr>
        <p:spPr>
          <a:xfrm>
            <a:off x="7653108" y="4114800"/>
            <a:ext cx="4535715" cy="1560288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49"/>
          <p:cNvSpPr txBox="1"/>
          <p:nvPr>
            <p:ph type="title"/>
          </p:nvPr>
        </p:nvSpPr>
        <p:spPr>
          <a:xfrm>
            <a:off x="5389940" y="228600"/>
            <a:ext cx="54471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read() &amp; write() Functions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49"/>
          <p:cNvSpPr txBox="1"/>
          <p:nvPr/>
        </p:nvSpPr>
        <p:spPr>
          <a:xfrm>
            <a:off x="19205" y="152400"/>
            <a:ext cx="4345073" cy="6617196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class Student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int rollno;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string name;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public: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void getdata()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cout&lt;&lt;"enter roll no &amp; name of student";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    cin&gt;&gt;rollno&gt;&gt;name;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void putdata()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cout&lt;&lt;"Roll"&lt;&lt;rollno;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cout&lt;&lt;"Name";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cout&lt;&lt;name;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};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main()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Student S1,S2;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S1.getdata();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fstream file;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file.open(“test.dat",ios::binary);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       file.write((char *)&amp;S1,sizeof(S1)); </a:t>
            </a:r>
            <a:endParaRPr b="1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       file.read((char *)&amp;S2,sizeof(S2));</a:t>
            </a:r>
            <a:endParaRPr b="1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S2.putdata() 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file.close();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return 0;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5" name="Google Shape;1075;p149"/>
          <p:cNvSpPr txBox="1"/>
          <p:nvPr/>
        </p:nvSpPr>
        <p:spPr>
          <a:xfrm>
            <a:off x="5898194" y="3712929"/>
            <a:ext cx="2264412" cy="58477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49"/>
          <p:cNvSpPr txBox="1"/>
          <p:nvPr/>
        </p:nvSpPr>
        <p:spPr>
          <a:xfrm>
            <a:off x="5713421" y="5300304"/>
            <a:ext cx="2400070" cy="58477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Roll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 Abc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49"/>
          <p:cNvSpPr txBox="1"/>
          <p:nvPr/>
        </p:nvSpPr>
        <p:spPr>
          <a:xfrm>
            <a:off x="6246812" y="331382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149"/>
          <p:cNvSpPr txBox="1"/>
          <p:nvPr/>
        </p:nvSpPr>
        <p:spPr>
          <a:xfrm>
            <a:off x="6056542" y="4992527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Screen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3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 to be covered in File Handling</a:t>
            </a:r>
            <a:endParaRPr/>
          </a:p>
        </p:txBody>
      </p:sp>
      <p:sp>
        <p:nvSpPr>
          <p:cNvPr id="796" name="Google Shape;796;p123"/>
          <p:cNvSpPr txBox="1"/>
          <p:nvPr>
            <p:ph idx="1" type="body"/>
          </p:nvPr>
        </p:nvSpPr>
        <p:spPr>
          <a:xfrm>
            <a:off x="1218882" y="1434571"/>
            <a:ext cx="9599929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Steams and Files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classes &amp; Stream Errors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Pointers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I/O with Member functions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Formatted I/O and I/O manipulators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 during file operations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 of extraction and insertion operators 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50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Pointers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150"/>
          <p:cNvSpPr txBox="1"/>
          <p:nvPr>
            <p:ph idx="1" type="body"/>
          </p:nvPr>
        </p:nvSpPr>
        <p:spPr>
          <a:xfrm>
            <a:off x="1217612" y="1417638"/>
            <a:ext cx="10361772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file have two associated pointers known as  the file pointers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One of them is called the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Input  Pointer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(or </a:t>
            </a:r>
            <a:r>
              <a:rPr b="1" i="0" lang="en-US" sz="200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get pointer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other is called the 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Output Pointer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(or </a:t>
            </a:r>
            <a:r>
              <a:rPr b="1" i="0" lang="en-US" sz="2000" u="none" cap="none" strike="noStrike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put pointer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input pointer  is used for reading the contents of a given file  location and the output pointer is used for writing  to a given file location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85" name="Google Shape;1085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3429000"/>
            <a:ext cx="82296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150"/>
          <p:cNvSpPr/>
          <p:nvPr/>
        </p:nvSpPr>
        <p:spPr>
          <a:xfrm>
            <a:off x="3761168" y="6477000"/>
            <a:ext cx="47785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Action on file pointers while opening a file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5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for Manipulation of File Pointers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51"/>
          <p:cNvSpPr txBox="1"/>
          <p:nvPr>
            <p:ph idx="1" type="body"/>
          </p:nvPr>
        </p:nvSpPr>
        <p:spPr>
          <a:xfrm>
            <a:off x="609441" y="1600201"/>
            <a:ext cx="10969943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move file pointer to desired position use these function to manage the file pointers</a:t>
            </a:r>
            <a:endParaRPr b="0" i="0" sz="18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seekg( ) 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moves get pointer (input) to a specified location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seekp( ) 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moves put pointer (output) to a specified location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tellg( ) 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gives the current position of the get pointer 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tellp( )  :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gives the current position of the put pointer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53734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For example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infile.seekg(10);                        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moves the file pointer to the byte number 10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3333F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								ofstream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fileout;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CC00F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CC00FF"/>
                </a:solidFill>
                <a:latin typeface="Cambria"/>
                <a:ea typeface="Cambria"/>
                <a:cs typeface="Cambria"/>
                <a:sym typeface="Cambria"/>
              </a:rPr>
              <a:t>								fileout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.open(“</a:t>
            </a:r>
            <a:r>
              <a:rPr b="0" i="0" lang="en-US" sz="185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welcome.txt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”,</a:t>
            </a:r>
            <a:r>
              <a:rPr b="0" i="0" lang="en-US" sz="185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ios::app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	int p=</a:t>
            </a:r>
            <a:r>
              <a:rPr b="0" i="0" lang="en-US" sz="185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fileout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.tellp( ); </a:t>
            </a:r>
            <a:endParaRPr b="0" i="0" sz="18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52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Manipulation functions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8" name="Google Shape;1098;p152"/>
          <p:cNvGraphicFramePr/>
          <p:nvPr/>
        </p:nvGraphicFramePr>
        <p:xfrm>
          <a:off x="1979612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{63B2B3CA-3B30-4D34-AAD4-BDDE449034C6}</a:tableStyleId>
              </a:tblPr>
              <a:tblGrid>
                <a:gridCol w="3301850"/>
                <a:gridCol w="53087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seekg(0, ios :: beg)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 to start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seekg(0, ios :: cur)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stay at current position  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seekg(0, ios :: end)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 to the end of file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seekg(m, ios :: beg)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move to m+1 byte in the file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seekg(m, ios :: cur)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 forward by m bytes from the current position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seekg(-m, ios :: cur)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 backward by m bytes from the current position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seekg(-m, ios :: end)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 backward by m bytes from the end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53"/>
          <p:cNvSpPr txBox="1"/>
          <p:nvPr>
            <p:ph type="title"/>
          </p:nvPr>
        </p:nvSpPr>
        <p:spPr>
          <a:xfrm>
            <a:off x="609441" y="167908"/>
            <a:ext cx="10969943" cy="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Program to set file pointer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53"/>
          <p:cNvSpPr txBox="1"/>
          <p:nvPr>
            <p:ph idx="1" type="body"/>
          </p:nvPr>
        </p:nvSpPr>
        <p:spPr>
          <a:xfrm>
            <a:off x="609441" y="1600202"/>
            <a:ext cx="10969943" cy="37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153"/>
          <p:cNvSpPr txBox="1"/>
          <p:nvPr/>
        </p:nvSpPr>
        <p:spPr>
          <a:xfrm>
            <a:off x="303212" y="685800"/>
            <a:ext cx="5659655" cy="6186309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fstream file;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file.open("test.txt");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if(!file.is_open())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{cout &lt;&lt; " Cannot open file!";	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file &lt;&lt; "This is the first line “&lt;&lt;endl;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file &lt;&lt; "This is the second line" &lt;&lt;endl;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            file.seekg(ios::beg);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for (int i = 0; i != 5; ++i) { 	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cout &lt;&lt; (char)file.get() &lt;&lt; endl;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}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char next = file.get();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cout &lt;&lt; "The next character is " &lt;&lt; (char)next 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cout&lt;&lt;endl;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        file.seekg(ios::beg);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char* str = new char[50];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file.getline(str, 50); 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cout &lt;&lt; str &lt;&lt; endl;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file.ignore(); 	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cout &lt;&lt; "Peek " &lt;&lt; (char) </a:t>
            </a:r>
            <a:r>
              <a:rPr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file.peek() </a:t>
            </a: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&lt;&lt; endl;              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cout &lt;&lt; "Current position is " </a:t>
            </a:r>
            <a:r>
              <a:rPr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&lt;&lt; file.tellg() </a:t>
            </a: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&lt;&lt; endl;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file.close( );    }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53"/>
          <p:cNvSpPr txBox="1"/>
          <p:nvPr/>
        </p:nvSpPr>
        <p:spPr>
          <a:xfrm>
            <a:off x="7207396" y="2326630"/>
            <a:ext cx="2264412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the first line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the second line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153"/>
          <p:cNvSpPr txBox="1"/>
          <p:nvPr/>
        </p:nvSpPr>
        <p:spPr>
          <a:xfrm>
            <a:off x="9752624" y="3729721"/>
            <a:ext cx="2436201" cy="2308324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next character is=i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the first line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Peek= 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position is= 24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153"/>
          <p:cNvSpPr txBox="1"/>
          <p:nvPr/>
        </p:nvSpPr>
        <p:spPr>
          <a:xfrm>
            <a:off x="7836960" y="2013407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153"/>
          <p:cNvSpPr txBox="1"/>
          <p:nvPr/>
        </p:nvSpPr>
        <p:spPr>
          <a:xfrm>
            <a:off x="10056199" y="3170953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Screen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0" name="Google Shape;1110;p153"/>
          <p:cNvCxnSpPr>
            <a:stCxn id="1111" idx="1"/>
          </p:cNvCxnSpPr>
          <p:nvPr/>
        </p:nvCxnSpPr>
        <p:spPr>
          <a:xfrm rot="10800000">
            <a:off x="3198812" y="1323550"/>
            <a:ext cx="2895600" cy="5046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1" name="Google Shape;1111;p153"/>
          <p:cNvSpPr txBox="1"/>
          <p:nvPr/>
        </p:nvSpPr>
        <p:spPr>
          <a:xfrm>
            <a:off x="6094412" y="1658873"/>
            <a:ext cx="34102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open file test.txt for input and output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2" name="Google Shape;1112;p153"/>
          <p:cNvCxnSpPr/>
          <p:nvPr/>
        </p:nvCxnSpPr>
        <p:spPr>
          <a:xfrm rot="10800000">
            <a:off x="2933323" y="2712092"/>
            <a:ext cx="3253721" cy="541747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3" name="Google Shape;1113;p153"/>
          <p:cNvSpPr txBox="1"/>
          <p:nvPr/>
        </p:nvSpPr>
        <p:spPr>
          <a:xfrm>
            <a:off x="6095793" y="3048000"/>
            <a:ext cx="24418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reset position of the input</a:t>
            </a:r>
            <a:endParaRPr/>
          </a:p>
        </p:txBody>
      </p:sp>
      <p:cxnSp>
        <p:nvCxnSpPr>
          <p:cNvPr id="1114" name="Google Shape;1114;p153"/>
          <p:cNvCxnSpPr/>
          <p:nvPr/>
        </p:nvCxnSpPr>
        <p:spPr>
          <a:xfrm rot="10800000">
            <a:off x="2846687" y="4819299"/>
            <a:ext cx="3171525" cy="23654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5" name="Google Shape;1115;p153"/>
          <p:cNvSpPr txBox="1"/>
          <p:nvPr/>
        </p:nvSpPr>
        <p:spPr>
          <a:xfrm>
            <a:off x="6006494" y="4901625"/>
            <a:ext cx="19480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reset position again </a:t>
            </a:r>
            <a:endParaRPr/>
          </a:p>
        </p:txBody>
      </p:sp>
      <p:cxnSp>
        <p:nvCxnSpPr>
          <p:cNvPr id="1116" name="Google Shape;1116;p153"/>
          <p:cNvCxnSpPr>
            <a:stCxn id="1117" idx="1"/>
          </p:cNvCxnSpPr>
          <p:nvPr/>
        </p:nvCxnSpPr>
        <p:spPr>
          <a:xfrm flipH="1">
            <a:off x="4151012" y="5897434"/>
            <a:ext cx="1791000" cy="2019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7" name="Google Shape;1117;p153"/>
          <p:cNvSpPr txBox="1"/>
          <p:nvPr/>
        </p:nvSpPr>
        <p:spPr>
          <a:xfrm>
            <a:off x="5942012" y="5605046"/>
            <a:ext cx="3124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show the next character without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extracting it from file</a:t>
            </a:r>
            <a:endParaRPr/>
          </a:p>
        </p:txBody>
      </p:sp>
      <p:cxnSp>
        <p:nvCxnSpPr>
          <p:cNvPr id="1118" name="Google Shape;1118;p153"/>
          <p:cNvCxnSpPr/>
          <p:nvPr/>
        </p:nvCxnSpPr>
        <p:spPr>
          <a:xfrm flipH="1">
            <a:off x="4905023" y="6477000"/>
            <a:ext cx="1322681" cy="2687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9" name="Google Shape;1119;p153"/>
          <p:cNvSpPr txBox="1"/>
          <p:nvPr/>
        </p:nvSpPr>
        <p:spPr>
          <a:xfrm>
            <a:off x="6227704" y="6260393"/>
            <a:ext cx="19593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 current 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54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Handling functions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154"/>
          <p:cNvSpPr txBox="1"/>
          <p:nvPr>
            <p:ph idx="1" type="body"/>
          </p:nvPr>
        </p:nvSpPr>
        <p:spPr>
          <a:xfrm>
            <a:off x="609441" y="1600201"/>
            <a:ext cx="10969943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Streams have error state, Flags are set if error occurs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126" name="Google Shape;1126;p154"/>
          <p:cNvGraphicFramePr/>
          <p:nvPr/>
        </p:nvGraphicFramePr>
        <p:xfrm>
          <a:off x="2055812" y="2590800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DAFEA4"/>
                    </a:gs>
                    <a:gs pos="35000">
                      <a:srgbClr val="E3FEBF"/>
                    </a:gs>
                    <a:gs pos="100000">
                      <a:srgbClr val="F4FEE6"/>
                    </a:gs>
                  </a:gsLst>
                  <a:lin ang="16200000" scaled="0"/>
                </a:gradFill>
                <a:tableStyleId>{4782E30C-B30A-4C1D-861A-FC5CA04B3445}</a:tableStyleId>
              </a:tblPr>
              <a:tblGrid>
                <a:gridCol w="2250825"/>
                <a:gridCol w="7502775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FUNCTION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RETURN VALUE AND MEANING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</a:tr>
              <a:tr h="1027425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eof()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returns true (non zero) if end of file is encountered while reading; </a:t>
                      </a:r>
                      <a:endParaRPr sz="2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otherwise return false(zero)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</a:tr>
              <a:tr h="684950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fail()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return true when an input or output operation has failed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</a:tr>
              <a:tr h="684950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bad()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returns true if an invalid operation is attempted or any unrecoverable error has occurred.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</a:tr>
              <a:tr h="342475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good()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returns true if no error has occurred.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55"/>
          <p:cNvSpPr txBox="1"/>
          <p:nvPr>
            <p:ph type="title"/>
          </p:nvPr>
        </p:nvSpPr>
        <p:spPr>
          <a:xfrm>
            <a:off x="3122612" y="-91321"/>
            <a:ext cx="571357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b="1" i="0" lang="en-US" sz="25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US" sz="21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to check stream errors</a:t>
            </a:r>
            <a:endParaRPr b="1" i="0" sz="21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155"/>
          <p:cNvSpPr txBox="1"/>
          <p:nvPr>
            <p:ph idx="1" type="body"/>
          </p:nvPr>
        </p:nvSpPr>
        <p:spPr>
          <a:xfrm>
            <a:off x="609441" y="1600202"/>
            <a:ext cx="10969943" cy="37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155"/>
          <p:cNvSpPr txBox="1"/>
          <p:nvPr/>
        </p:nvSpPr>
        <p:spPr>
          <a:xfrm>
            <a:off x="-1588" y="381000"/>
            <a:ext cx="7039850" cy="6463308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std::ios;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std::cout;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std::endl;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std::cin;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main() 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int integerValue;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cout&lt;&lt;"Before a Bad input operation: "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&lt;&lt;"\ncin.rdstate(): “&lt;&lt;cin.rdstate()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&lt;&lt;"\n cin.eof():"&lt;&lt;cin.eof();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cout&lt;&lt;"\ncin.fail(): “&lt;&lt;cin.fail() &lt;&lt;"\ncin.bad(): “&lt;&lt;cin.bad()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&lt;&lt;"\ncin.good(): "&lt;&lt;cin.good()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&lt;&lt;"\n\nExpects an integer, but enter a character: ";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cin&gt;&gt;integerValue;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cout&lt;&lt;endl;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cout&lt;&lt;"After a bad input operation: "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 &lt;&lt;"\n cin.rdstate(): "&lt;&lt;cin.rdstate() &lt;&lt;"\n cin.eof(): "&lt;&lt;cin.eof() &lt;&lt;"\n cin.fail(): "&lt;&lt;cin.fail()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&lt;&lt;"\n cin.bad(): "&lt;&lt;cin.bad()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&lt;&lt;"\n cin.good(): "&lt;&lt;cin.good() &lt;&lt;endl&lt;&lt;endl;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cin.clear(ios::goodbit);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cout&lt;&lt;"After cin.clear()" &lt;&lt;"\ncin.fail(): "&lt;&lt;cin.fail()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&lt;&lt;"\ncin.good(): "&lt;&lt;cin.good()&lt;&lt;endl&lt;&lt;endl;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return 0;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55"/>
          <p:cNvSpPr txBox="1"/>
          <p:nvPr/>
        </p:nvSpPr>
        <p:spPr>
          <a:xfrm>
            <a:off x="7313612" y="685800"/>
            <a:ext cx="4572000" cy="61555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 a Bad input operation: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cin.rdstate():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cin.eof():0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cin.fail():0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cin.bad():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cin.good():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Expects an integer, but enter a character: 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a bad input operation: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cin.rdstate(): 4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cin.eof():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cin.fail():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cin.bad():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cin.good():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cin.clear()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cin.fail():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cin.good():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155"/>
          <p:cNvSpPr txBox="1"/>
          <p:nvPr/>
        </p:nvSpPr>
        <p:spPr>
          <a:xfrm>
            <a:off x="8380412" y="286226"/>
            <a:ext cx="20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Screen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5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Overloading stream insertion (&lt;&lt;) and extraction (&gt;&gt;) operators</a:t>
            </a:r>
            <a:endParaRPr/>
          </a:p>
        </p:txBody>
      </p:sp>
      <p:sp>
        <p:nvSpPr>
          <p:cNvPr id="1141" name="Google Shape;1141;p156"/>
          <p:cNvSpPr txBox="1"/>
          <p:nvPr>
            <p:ph idx="1" type="body"/>
          </p:nvPr>
        </p:nvSpPr>
        <p:spPr>
          <a:xfrm>
            <a:off x="609441" y="1600201"/>
            <a:ext cx="11276171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C++, stream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insertion operator “&lt;&lt;”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used for output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extraction operator “&gt;&gt;”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used for input.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We must know following things before we start overloading these operators.</a:t>
            </a:r>
            <a:endParaRPr/>
          </a:p>
          <a:p>
            <a:pPr indent="0" lvl="0" marL="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b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1)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cout is an object of ostream class and cin is an object istream class</a:t>
            </a:r>
            <a:endParaRPr/>
          </a:p>
          <a:p>
            <a:pPr indent="0" lvl="0" marL="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b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2)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These operators must be overloaded as a global function. </a:t>
            </a:r>
            <a:endParaRPr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And if we want to allow them to access private data members of class, we must make them friend. </a:t>
            </a:r>
            <a:endParaRPr/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57"/>
          <p:cNvSpPr txBox="1"/>
          <p:nvPr>
            <p:ph type="title"/>
          </p:nvPr>
        </p:nvSpPr>
        <p:spPr>
          <a:xfrm>
            <a:off x="4570412" y="378235"/>
            <a:ext cx="7086600" cy="857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b="1" i="0" lang="en-US" sz="25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Program for operator overloading</a:t>
            </a:r>
            <a:endParaRPr b="1" i="0" sz="25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57"/>
          <p:cNvSpPr txBox="1"/>
          <p:nvPr>
            <p:ph idx="1" type="body"/>
          </p:nvPr>
        </p:nvSpPr>
        <p:spPr>
          <a:xfrm>
            <a:off x="609441" y="1600202"/>
            <a:ext cx="10969943" cy="37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57"/>
          <p:cNvSpPr txBox="1"/>
          <p:nvPr/>
        </p:nvSpPr>
        <p:spPr>
          <a:xfrm>
            <a:off x="0" y="590193"/>
            <a:ext cx="5973049" cy="6247864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 Complex{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   		int real, imag;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Complex(int r = 0, int i =0) {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real = r;   imag = 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}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friend ostream &amp; operator &lt;&lt; (ostream &amp;out, const Complex &amp;c);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friend istream &amp; operator &gt;&gt; (istream &amp;in,  Complex &amp;c);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ostream &amp; operator &lt;&lt; (ostream &amp;out, const Complex &amp;c)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out &lt;&lt; c.real;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   out &lt;&lt; "+i" &lt;&lt; c.imag &lt;&lt; 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return out;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istream &amp; operator &gt;&gt; (istream &amp;in,  Complex &amp;c)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cout &lt;&lt; "Enter Real Part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   in &gt;&gt; c.real;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cout &lt;&lt; "Enter Imagenory Part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in &gt;&gt; c.imag;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return in;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49" name="Google Shape;1149;p157"/>
          <p:cNvCxnSpPr/>
          <p:nvPr/>
        </p:nvCxnSpPr>
        <p:spPr>
          <a:xfrm flipH="1">
            <a:off x="5722066" y="2393913"/>
            <a:ext cx="1601630" cy="68635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50" name="Google Shape;1150;p157"/>
          <p:cNvSpPr txBox="1"/>
          <p:nvPr/>
        </p:nvSpPr>
        <p:spPr>
          <a:xfrm>
            <a:off x="7323696" y="2055359"/>
            <a:ext cx="31667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Overloading function for insertion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1" name="Google Shape;1151;p157"/>
          <p:cNvCxnSpPr/>
          <p:nvPr/>
        </p:nvCxnSpPr>
        <p:spPr>
          <a:xfrm flipH="1">
            <a:off x="5506660" y="2895600"/>
            <a:ext cx="2006821" cy="529778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52" name="Google Shape;1152;p157"/>
          <p:cNvSpPr txBox="1"/>
          <p:nvPr/>
        </p:nvSpPr>
        <p:spPr>
          <a:xfrm>
            <a:off x="7541472" y="2723283"/>
            <a:ext cx="32817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Overloading function for Extraction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5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Handling Topics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58"/>
          <p:cNvSpPr txBox="1"/>
          <p:nvPr>
            <p:ph idx="1" type="body"/>
          </p:nvPr>
        </p:nvSpPr>
        <p:spPr>
          <a:xfrm>
            <a:off x="609441" y="1600201"/>
            <a:ext cx="10969943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 Mechanism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Exceptions, re-throwing an exception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and Inheritance.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59"/>
          <p:cNvSpPr txBox="1"/>
          <p:nvPr>
            <p:ph type="title"/>
          </p:nvPr>
        </p:nvSpPr>
        <p:spPr>
          <a:xfrm>
            <a:off x="2055812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Exception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4" name="Google Shape;1164;p159"/>
          <p:cNvSpPr txBox="1"/>
          <p:nvPr>
            <p:ph idx="1" type="body"/>
          </p:nvPr>
        </p:nvSpPr>
        <p:spPr>
          <a:xfrm>
            <a:off x="455612" y="1600200"/>
            <a:ext cx="10937875" cy="428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1" i="0" lang="en-US" sz="3200" u="none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An exception is a unusual, often </a:t>
            </a:r>
            <a:r>
              <a:rPr b="1" i="0" lang="en-US" sz="3200" u="sng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unpredictable</a:t>
            </a:r>
            <a:r>
              <a:rPr b="1" i="0" lang="en-US" sz="3200" u="none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 event, detectable by </a:t>
            </a:r>
            <a:r>
              <a:rPr b="1" i="0" lang="en-US" sz="3200" u="sng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software</a:t>
            </a:r>
            <a:r>
              <a:rPr b="1" i="0" lang="en-US" sz="3200" u="none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 or</a:t>
            </a:r>
            <a:r>
              <a:rPr b="1" i="0" lang="en-US" sz="3200" u="sng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 hardware</a:t>
            </a:r>
            <a:r>
              <a:rPr b="1" i="0" lang="en-US" sz="3200" u="none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, that requires special processing occurring at runtime</a:t>
            </a:r>
            <a:endParaRPr/>
          </a:p>
          <a:p>
            <a:pPr indent="-295275" lvl="0" marL="342900" marR="0" rtl="0" algn="just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folHlink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1" i="0" lang="en-US" sz="3200" u="none" cap="none" strike="noStrike">
                <a:solidFill>
                  <a:srgbClr val="9900CC"/>
                </a:solidFill>
                <a:latin typeface="Arimo"/>
                <a:ea typeface="Arimo"/>
                <a:cs typeface="Arimo"/>
                <a:sym typeface="Arimo"/>
              </a:rPr>
              <a:t>In C++, a variable or class object that represents an exceptional </a:t>
            </a:r>
            <a:r>
              <a:rPr b="1" i="0" lang="en-US" sz="3200" u="sng" cap="none" strike="noStrike">
                <a:solidFill>
                  <a:srgbClr val="9900CC"/>
                </a:solidFill>
                <a:latin typeface="Arimo"/>
                <a:ea typeface="Arimo"/>
                <a:cs typeface="Arimo"/>
                <a:sym typeface="Arimo"/>
              </a:rPr>
              <a:t>event</a:t>
            </a:r>
            <a:r>
              <a:rPr b="1" i="0" lang="en-US" sz="3200" u="none" cap="none" strike="noStrike">
                <a:solidFill>
                  <a:srgbClr val="9900CC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r>
              <a:rPr b="1" i="0" lang="en-US" sz="1400" u="none" cap="none" strike="noStrike">
                <a:solidFill>
                  <a:srgbClr val="9900CC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24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Console–program–file interaction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2" name="Google Shape;802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412" y="1417638"/>
            <a:ext cx="9372600" cy="528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60"/>
          <p:cNvSpPr txBox="1"/>
          <p:nvPr>
            <p:ph idx="4294967295" type="title"/>
          </p:nvPr>
        </p:nvSpPr>
        <p:spPr>
          <a:xfrm>
            <a:off x="150812" y="0"/>
            <a:ext cx="10969625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b="1" i="0" lang="en-US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1170" name="Google Shape;1170;p160"/>
          <p:cNvSpPr txBox="1"/>
          <p:nvPr>
            <p:ph idx="4294967295" type="body"/>
          </p:nvPr>
        </p:nvSpPr>
        <p:spPr>
          <a:xfrm>
            <a:off x="455613" y="563562"/>
            <a:ext cx="11430000" cy="629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80"/>
              <a:buFont typeface="Noto Sans Symbols"/>
              <a:buChar char="➢"/>
            </a:pPr>
            <a:r>
              <a:rPr b="0" i="0" lang="en-US" sz="238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4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 problems that occur during a program’s execution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4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 infrequently</a:t>
            </a:r>
            <a:endParaRPr/>
          </a:p>
          <a:p>
            <a:pPr indent="-1809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</a:pPr>
            <a:r>
              <a:t/>
            </a:r>
            <a:endParaRPr b="0" i="0" sz="2550" u="none" cap="none" strike="noStrike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550"/>
              <a:buFont typeface="Arial"/>
              <a:buChar char="•"/>
            </a:pPr>
            <a:r>
              <a:rPr b="0" i="0" lang="en-US" sz="2550" u="none" cap="none" strike="noStrike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without handling,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crashes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Falls into unknown state</a:t>
            </a:r>
            <a:endParaRPr/>
          </a:p>
          <a:p>
            <a:pPr indent="-16383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</a:pPr>
            <a:r>
              <a:t/>
            </a:r>
            <a:endParaRPr b="0" i="0" sz="1020" u="none" cap="none" strike="noStrike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0" i="0" lang="en-US" sz="238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handler</a:t>
            </a:r>
            <a:r>
              <a:rPr b="0" i="0" lang="en-US" sz="238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section of program code that is designed to execute when a particular exception occurs</a:t>
            </a:r>
            <a:endParaRPr/>
          </a:p>
          <a:p>
            <a:pPr indent="-25114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Noto Sans Symbols"/>
              <a:buNone/>
            </a:pPr>
            <a:r>
              <a:t/>
            </a:r>
            <a:endParaRPr b="0" i="0" sz="144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582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5"/>
              <a:buFont typeface="Noto Sans Symbols"/>
              <a:buNone/>
            </a:pPr>
            <a:r>
              <a:t/>
            </a:r>
            <a:endParaRPr b="0" i="0" sz="1105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80"/>
              <a:buFont typeface="Noto Sans Symbols"/>
              <a:buChar char="➢"/>
            </a:pPr>
            <a:r>
              <a:rPr b="0" i="0" lang="en-US" sz="238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4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resolve exceptions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a program to continue executing 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Notify the user of the problem and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Terminate the program in a controlled manner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4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clear, robust, fault-tolerant programs</a:t>
            </a:r>
            <a:endParaRPr/>
          </a:p>
          <a:p>
            <a:pPr indent="-19939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r>
              <a:t/>
            </a:r>
            <a:endParaRPr b="0" i="0" sz="136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removes error handling code from "main line" of program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61"/>
          <p:cNvSpPr txBox="1"/>
          <p:nvPr>
            <p:ph type="title"/>
          </p:nvPr>
        </p:nvSpPr>
        <p:spPr>
          <a:xfrm>
            <a:off x="22494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Exceptions</a:t>
            </a: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176" name="Google Shape;1176;p161"/>
          <p:cNvSpPr txBox="1"/>
          <p:nvPr>
            <p:ph idx="1" type="body"/>
          </p:nvPr>
        </p:nvSpPr>
        <p:spPr>
          <a:xfrm>
            <a:off x="608012" y="1539876"/>
            <a:ext cx="11201401" cy="249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28650" lvl="0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Exceptions thrown by the Language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/>
          </a:p>
          <a:p>
            <a:pPr indent="-628650" lvl="0" marL="6286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Exceptions thrown by Standard Library Routines</a:t>
            </a:r>
            <a:endParaRPr/>
          </a:p>
          <a:p>
            <a:pPr indent="-628650" lvl="0" marL="6286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Exceptions thrown by user code, using </a:t>
            </a:r>
            <a:r>
              <a:rPr b="1" i="1" lang="en-US" sz="2800" u="none" cap="none" strike="noStrike">
                <a:solidFill>
                  <a:srgbClr val="0C0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b="0" i="0" sz="2800" u="none" cap="none" strike="noStrike">
              <a:solidFill>
                <a:srgbClr val="99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62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Importance of Exception Handling</a:t>
            </a:r>
            <a:endParaRPr/>
          </a:p>
        </p:txBody>
      </p:sp>
      <p:sp>
        <p:nvSpPr>
          <p:cNvPr id="1182" name="Google Shape;1182;p162"/>
          <p:cNvSpPr txBox="1"/>
          <p:nvPr>
            <p:ph idx="1" type="body"/>
          </p:nvPr>
        </p:nvSpPr>
        <p:spPr>
          <a:xfrm>
            <a:off x="609441" y="1600201"/>
            <a:ext cx="10969943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 can handle any exceptions they choose</a:t>
            </a:r>
            <a:endParaRPr/>
          </a:p>
          <a:p>
            <a:pPr indent="-285750" lvl="1" marL="742950" marR="0" rtl="0" algn="just">
              <a:spcBef>
                <a:spcPts val="1800"/>
              </a:spcBef>
              <a:spcAft>
                <a:spcPts val="0"/>
              </a:spcAft>
              <a:buClr>
                <a:srgbClr val="953734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exceptions</a:t>
            </a:r>
            <a:endParaRPr/>
          </a:p>
          <a:p>
            <a:pPr indent="-285750" lvl="1" marL="742950" marR="0" rtl="0" algn="just">
              <a:spcBef>
                <a:spcPts val="1800"/>
              </a:spcBef>
              <a:spcAft>
                <a:spcPts val="0"/>
              </a:spcAft>
              <a:buClr>
                <a:srgbClr val="953734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exceptions of a certain type</a:t>
            </a:r>
            <a:endParaRPr/>
          </a:p>
          <a:p>
            <a:pPr indent="-285750" lvl="1" marL="742950" marR="0" rtl="0" algn="just">
              <a:spcBef>
                <a:spcPts val="1800"/>
              </a:spcBef>
              <a:spcAft>
                <a:spcPts val="0"/>
              </a:spcAft>
              <a:buClr>
                <a:srgbClr val="953734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exceptions of a group of related types</a:t>
            </a:r>
            <a:endParaRPr/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standard mechanism for processing errors</a:t>
            </a:r>
            <a:endParaRPr/>
          </a:p>
          <a:p>
            <a:pPr indent="-285750" lvl="1" marL="742950" marR="0" rtl="0" algn="just">
              <a:spcBef>
                <a:spcPts val="1800"/>
              </a:spcBef>
              <a:spcAft>
                <a:spcPts val="0"/>
              </a:spcAft>
              <a:buClr>
                <a:srgbClr val="7030A0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Especially important when working on a project with a large team of programmers</a:t>
            </a:r>
            <a:endParaRPr/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exception handling, a program can continue executing (rather than terminating) after dealing with a problem. </a:t>
            </a:r>
            <a:endParaRPr b="0" i="0" sz="333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rgbClr val="3333FF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no exceptions occur, there is no performance penalty</a:t>
            </a:r>
            <a:endParaRPr/>
          </a:p>
          <a:p>
            <a:pPr indent="-201930" lvl="0" marL="342900" marR="0" rtl="0" algn="l">
              <a:spcBef>
                <a:spcPts val="16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63"/>
          <p:cNvSpPr txBox="1"/>
          <p:nvPr>
            <p:ph type="title"/>
          </p:nvPr>
        </p:nvSpPr>
        <p:spPr>
          <a:xfrm>
            <a:off x="1770062" y="168275"/>
            <a:ext cx="8610600" cy="746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4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try-catch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8" name="Google Shape;1188;p163"/>
          <p:cNvSpPr/>
          <p:nvPr/>
        </p:nvSpPr>
        <p:spPr>
          <a:xfrm>
            <a:off x="2841625" y="2400300"/>
            <a:ext cx="5010150" cy="232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(Formal Parameter)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(Formal Parameter) </a:t>
            </a:r>
            <a:endParaRPr/>
          </a:p>
        </p:txBody>
      </p:sp>
      <p:sp>
        <p:nvSpPr>
          <p:cNvPr id="1189" name="Google Shape;1189;p163"/>
          <p:cNvSpPr txBox="1"/>
          <p:nvPr/>
        </p:nvSpPr>
        <p:spPr>
          <a:xfrm>
            <a:off x="2430462" y="1914525"/>
            <a:ext cx="354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Try-Catch Statement</a:t>
            </a:r>
            <a:endParaRPr b="1" i="0" sz="24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163"/>
          <p:cNvSpPr txBox="1"/>
          <p:nvPr/>
        </p:nvSpPr>
        <p:spPr>
          <a:xfrm>
            <a:off x="717550" y="1113264"/>
            <a:ext cx="10896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How one part of the program catches and processes the exception that another part of the program throws.</a:t>
            </a:r>
            <a:endParaRPr/>
          </a:p>
        </p:txBody>
      </p:sp>
      <p:sp>
        <p:nvSpPr>
          <p:cNvPr id="1191" name="Google Shape;1191;p163"/>
          <p:cNvSpPr txBox="1"/>
          <p:nvPr/>
        </p:nvSpPr>
        <p:spPr>
          <a:xfrm>
            <a:off x="2451100" y="4786313"/>
            <a:ext cx="3714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Formal Parameter</a:t>
            </a:r>
            <a:endParaRPr b="1" i="0" sz="24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63"/>
          <p:cNvSpPr/>
          <p:nvPr/>
        </p:nvSpPr>
        <p:spPr>
          <a:xfrm>
            <a:off x="2870200" y="5205413"/>
            <a:ext cx="4953000" cy="12763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DataType VariableName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                                    </a:t>
            </a:r>
            <a:endParaRPr/>
          </a:p>
        </p:txBody>
      </p:sp>
      <p:sp>
        <p:nvSpPr>
          <p:cNvPr id="1193" name="Google Shape;1193;p163"/>
          <p:cNvSpPr/>
          <p:nvPr/>
        </p:nvSpPr>
        <p:spPr>
          <a:xfrm>
            <a:off x="3043237" y="5353051"/>
            <a:ext cx="414338" cy="942975"/>
          </a:xfrm>
          <a:prstGeom prst="leftBrace">
            <a:avLst>
              <a:gd fmla="val 18965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64"/>
          <p:cNvSpPr txBox="1"/>
          <p:nvPr>
            <p:ph idx="4294967295" type="body"/>
          </p:nvPr>
        </p:nvSpPr>
        <p:spPr>
          <a:xfrm>
            <a:off x="182561" y="551765"/>
            <a:ext cx="3429000" cy="449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a=10,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b=0,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c;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c=a/b;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cout&lt;&lt;c;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return 0;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None/>
            </a:pPr>
            <a:r>
              <a:t/>
            </a:r>
            <a:endParaRPr b="0" i="0" sz="13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164"/>
          <p:cNvSpPr txBox="1"/>
          <p:nvPr>
            <p:ph idx="4294967295" type="title"/>
          </p:nvPr>
        </p:nvSpPr>
        <p:spPr>
          <a:xfrm>
            <a:off x="455612" y="0"/>
            <a:ext cx="10969625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b="1" i="0" lang="en-US" sz="25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Exception Handling</a:t>
            </a:r>
            <a:endParaRPr b="1" i="0" sz="25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64"/>
          <p:cNvSpPr/>
          <p:nvPr/>
        </p:nvSpPr>
        <p:spPr>
          <a:xfrm>
            <a:off x="-350838" y="5188168"/>
            <a:ext cx="39623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Above program compiles successful but the program fails during run time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164"/>
          <p:cNvSpPr txBox="1"/>
          <p:nvPr/>
        </p:nvSpPr>
        <p:spPr>
          <a:xfrm>
            <a:off x="3960812" y="526977"/>
            <a:ext cx="4343400" cy="49594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a=10,b=0,c;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//try block activates exception handling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(b!=0)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c=a/b;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cout&lt;&lt;c;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throw(b);       //throws exception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164"/>
          <p:cNvSpPr txBox="1"/>
          <p:nvPr/>
        </p:nvSpPr>
        <p:spPr>
          <a:xfrm>
            <a:off x="8456612" y="532293"/>
            <a:ext cx="3581400" cy="29921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857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catch(int i)  //catches exception</a:t>
            </a:r>
            <a:endParaRPr/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cout&lt;&lt; “Division by zero not possible”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cout&lt;&lt;“ End of Program”;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endParaRPr/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164"/>
          <p:cNvSpPr/>
          <p:nvPr/>
        </p:nvSpPr>
        <p:spPr>
          <a:xfrm>
            <a:off x="9218612" y="3599765"/>
            <a:ext cx="2846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Division by zero not possible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Program</a:t>
            </a:r>
            <a:endParaRPr/>
          </a:p>
        </p:txBody>
      </p:sp>
      <p:sp>
        <p:nvSpPr>
          <p:cNvPr id="1204" name="Google Shape;1204;p164"/>
          <p:cNvSpPr/>
          <p:nvPr/>
        </p:nvSpPr>
        <p:spPr>
          <a:xfrm>
            <a:off x="0" y="6067435"/>
            <a:ext cx="4678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Floating point exception (core dumped)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65"/>
          <p:cNvSpPr txBox="1"/>
          <p:nvPr>
            <p:ph type="title"/>
          </p:nvPr>
        </p:nvSpPr>
        <p:spPr>
          <a:xfrm>
            <a:off x="2284412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4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165"/>
          <p:cNvSpPr txBox="1"/>
          <p:nvPr>
            <p:ph idx="1" type="body"/>
          </p:nvPr>
        </p:nvSpPr>
        <p:spPr>
          <a:xfrm>
            <a:off x="303212" y="1566863"/>
            <a:ext cx="11506200" cy="398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mo"/>
                <a:ea typeface="Arimo"/>
                <a:cs typeface="Arimo"/>
                <a:sym typeface="Arimo"/>
              </a:rPr>
              <a:t>   Throw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 signal the fact that an exception has occurred; also called </a:t>
            </a:r>
            <a:r>
              <a:rPr b="0" i="1" lang="en-US" sz="2600" u="none" cap="none" strike="noStrike">
                <a:solidFill>
                  <a:schemeClr val="accent2"/>
                </a:solidFill>
                <a:latin typeface="Arimo"/>
                <a:ea typeface="Arimo"/>
                <a:cs typeface="Arimo"/>
                <a:sym typeface="Arimo"/>
              </a:rPr>
              <a:t>raise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Throw Statement</a:t>
            </a:r>
            <a:endParaRPr b="1" i="1" sz="2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11" name="Google Shape;1211;p165"/>
          <p:cNvSpPr/>
          <p:nvPr/>
        </p:nvSpPr>
        <p:spPr>
          <a:xfrm>
            <a:off x="5808662" y="3557588"/>
            <a:ext cx="3143250" cy="102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66"/>
          <p:cNvSpPr txBox="1"/>
          <p:nvPr>
            <p:ph type="title"/>
          </p:nvPr>
        </p:nvSpPr>
        <p:spPr>
          <a:xfrm>
            <a:off x="2112962" y="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of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try-catch</a:t>
            </a:r>
            <a:endParaRPr b="1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7" name="Google Shape;1217;p166"/>
          <p:cNvSpPr/>
          <p:nvPr/>
        </p:nvSpPr>
        <p:spPr>
          <a:xfrm>
            <a:off x="6818312" y="1562100"/>
            <a:ext cx="2552700" cy="13144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statements throw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exception</a:t>
            </a: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18" name="Google Shape;1218;p166"/>
          <p:cNvSpPr/>
          <p:nvPr/>
        </p:nvSpPr>
        <p:spPr>
          <a:xfrm>
            <a:off x="4532312" y="5410200"/>
            <a:ext cx="3086100" cy="1143000"/>
          </a:xfrm>
          <a:prstGeom prst="ellipse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entire try-catch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</p:txBody>
      </p:sp>
      <p:sp>
        <p:nvSpPr>
          <p:cNvPr id="1219" name="Google Shape;1219;p166"/>
          <p:cNvSpPr/>
          <p:nvPr/>
        </p:nvSpPr>
        <p:spPr>
          <a:xfrm>
            <a:off x="2855912" y="1562100"/>
            <a:ext cx="2381250" cy="1219200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throws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exception</a:t>
            </a:r>
            <a:endParaRPr/>
          </a:p>
        </p:txBody>
      </p:sp>
      <p:sp>
        <p:nvSpPr>
          <p:cNvPr id="1220" name="Google Shape;1220;p166"/>
          <p:cNvSpPr/>
          <p:nvPr/>
        </p:nvSpPr>
        <p:spPr>
          <a:xfrm>
            <a:off x="5141912" y="2647950"/>
            <a:ext cx="1885950" cy="1123950"/>
          </a:xfrm>
          <a:prstGeom prst="ellipse">
            <a:avLst/>
          </a:prstGeom>
          <a:solidFill>
            <a:srgbClr val="00FF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</a:t>
            </a:r>
            <a:endParaRPr/>
          </a:p>
        </p:txBody>
      </p:sp>
      <p:cxnSp>
        <p:nvCxnSpPr>
          <p:cNvPr id="1221" name="Google Shape;1221;p166"/>
          <p:cNvCxnSpPr/>
          <p:nvPr/>
        </p:nvCxnSpPr>
        <p:spPr>
          <a:xfrm>
            <a:off x="4341812" y="2857500"/>
            <a:ext cx="74295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2" name="Google Shape;1222;p166"/>
          <p:cNvSpPr/>
          <p:nvPr/>
        </p:nvSpPr>
        <p:spPr>
          <a:xfrm>
            <a:off x="3389312" y="4305300"/>
            <a:ext cx="5467350" cy="5143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 to deal with exception are executed</a:t>
            </a:r>
            <a:endParaRPr/>
          </a:p>
        </p:txBody>
      </p:sp>
      <p:cxnSp>
        <p:nvCxnSpPr>
          <p:cNvPr id="1223" name="Google Shape;1223;p166"/>
          <p:cNvCxnSpPr/>
          <p:nvPr/>
        </p:nvCxnSpPr>
        <p:spPr>
          <a:xfrm>
            <a:off x="6075362" y="382905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4" name="Google Shape;1224;p166"/>
          <p:cNvCxnSpPr/>
          <p:nvPr/>
        </p:nvCxnSpPr>
        <p:spPr>
          <a:xfrm>
            <a:off x="6113462" y="485775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5" name="Google Shape;1225;p166"/>
          <p:cNvSpPr/>
          <p:nvPr/>
        </p:nvSpPr>
        <p:spPr>
          <a:xfrm>
            <a:off x="7694612" y="2952750"/>
            <a:ext cx="2482850" cy="3124200"/>
          </a:xfrm>
          <a:custGeom>
            <a:rect b="b" l="l" r="r" t="t"/>
            <a:pathLst>
              <a:path extrusionOk="0" h="1968" w="1744">
                <a:moveTo>
                  <a:pt x="888" y="0"/>
                </a:moveTo>
                <a:cubicBezTo>
                  <a:pt x="1316" y="604"/>
                  <a:pt x="1744" y="1208"/>
                  <a:pt x="1596" y="1536"/>
                </a:cubicBezTo>
                <a:cubicBezTo>
                  <a:pt x="1448" y="1864"/>
                  <a:pt x="266" y="1896"/>
                  <a:pt x="0" y="1968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6" name="Google Shape;1226;p166"/>
          <p:cNvSpPr txBox="1"/>
          <p:nvPr/>
        </p:nvSpPr>
        <p:spPr>
          <a:xfrm>
            <a:off x="2760662" y="2914650"/>
            <a:ext cx="226695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moves </a:t>
            </a:r>
            <a:r>
              <a:rPr b="1" i="0" lang="en-US" sz="16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directly</a:t>
            </a:r>
            <a:r>
              <a:rPr b="1"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exception handler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67"/>
          <p:cNvSpPr txBox="1"/>
          <p:nvPr>
            <p:ph type="title"/>
          </p:nvPr>
        </p:nvSpPr>
        <p:spPr>
          <a:xfrm>
            <a:off x="1884362" y="60325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Throwing an Exception to be Caught by the Calling Code</a:t>
            </a:r>
            <a:endParaRPr/>
          </a:p>
        </p:txBody>
      </p:sp>
      <p:sp>
        <p:nvSpPr>
          <p:cNvPr id="1232" name="Google Shape;1232;p167"/>
          <p:cNvSpPr txBox="1"/>
          <p:nvPr/>
        </p:nvSpPr>
        <p:spPr>
          <a:xfrm>
            <a:off x="6472238" y="3070225"/>
            <a:ext cx="3903663" cy="225583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void Func4()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 error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throw ErrType();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3" name="Google Shape;1233;p167"/>
          <p:cNvSpPr txBox="1"/>
          <p:nvPr/>
        </p:nvSpPr>
        <p:spPr>
          <a:xfrm>
            <a:off x="5591176" y="3898900"/>
            <a:ext cx="1252537" cy="65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endParaRPr/>
          </a:p>
        </p:txBody>
      </p:sp>
      <p:sp>
        <p:nvSpPr>
          <p:cNvPr id="1234" name="Google Shape;1234;p167"/>
          <p:cNvSpPr txBox="1"/>
          <p:nvPr>
            <p:ph idx="1" type="body"/>
          </p:nvPr>
        </p:nvSpPr>
        <p:spPr>
          <a:xfrm>
            <a:off x="1827212" y="2049463"/>
            <a:ext cx="3562350" cy="420211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Func3()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Func4();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catch ( ErrType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35" name="Google Shape;1235;p167"/>
          <p:cNvCxnSpPr/>
          <p:nvPr/>
        </p:nvCxnSpPr>
        <p:spPr>
          <a:xfrm flipH="1" rot="10800000">
            <a:off x="4394200" y="3736975"/>
            <a:ext cx="2552700" cy="1714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36" name="Google Shape;1236;p167"/>
          <p:cNvCxnSpPr/>
          <p:nvPr/>
        </p:nvCxnSpPr>
        <p:spPr>
          <a:xfrm rot="10800000">
            <a:off x="3041650" y="4079875"/>
            <a:ext cx="3943350" cy="53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37" name="Google Shape;1237;p167"/>
          <p:cNvSpPr/>
          <p:nvPr/>
        </p:nvSpPr>
        <p:spPr>
          <a:xfrm>
            <a:off x="3438525" y="4738689"/>
            <a:ext cx="5675312" cy="801687"/>
          </a:xfrm>
          <a:custGeom>
            <a:rect b="b" l="l" r="r" t="t"/>
            <a:pathLst>
              <a:path extrusionOk="0" h="1261" w="6898">
                <a:moveTo>
                  <a:pt x="6630" y="0"/>
                </a:moveTo>
                <a:cubicBezTo>
                  <a:pt x="6764" y="574"/>
                  <a:pt x="6898" y="1149"/>
                  <a:pt x="5793" y="1205"/>
                </a:cubicBezTo>
                <a:cubicBezTo>
                  <a:pt x="4688" y="1261"/>
                  <a:pt x="2344" y="798"/>
                  <a:pt x="0" y="335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8" name="Google Shape;1238;p167"/>
          <p:cNvSpPr txBox="1"/>
          <p:nvPr/>
        </p:nvSpPr>
        <p:spPr>
          <a:xfrm>
            <a:off x="5419725" y="3181351"/>
            <a:ext cx="1346200" cy="86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</a:t>
            </a:r>
            <a:endParaRPr/>
          </a:p>
        </p:txBody>
      </p:sp>
      <p:sp>
        <p:nvSpPr>
          <p:cNvPr id="1239" name="Google Shape;1239;p167"/>
          <p:cNvSpPr txBox="1"/>
          <p:nvPr/>
        </p:nvSpPr>
        <p:spPr>
          <a:xfrm>
            <a:off x="5902326" y="5467351"/>
            <a:ext cx="1819275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thrown exception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68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Practice: Dividing by ZERO</a:t>
            </a:r>
            <a:endParaRPr/>
          </a:p>
        </p:txBody>
      </p:sp>
      <p:sp>
        <p:nvSpPr>
          <p:cNvPr id="1245" name="Google Shape;1245;p168"/>
          <p:cNvSpPr txBox="1"/>
          <p:nvPr/>
        </p:nvSpPr>
        <p:spPr>
          <a:xfrm>
            <a:off x="1960562" y="1543050"/>
            <a:ext cx="741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what you know:</a:t>
            </a:r>
            <a:endParaRPr/>
          </a:p>
        </p:txBody>
      </p:sp>
      <p:sp>
        <p:nvSpPr>
          <p:cNvPr id="1246" name="Google Shape;1246;p168"/>
          <p:cNvSpPr txBox="1"/>
          <p:nvPr/>
        </p:nvSpPr>
        <p:spPr>
          <a:xfrm>
            <a:off x="812588" y="2133601"/>
            <a:ext cx="9415674" cy="36317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Quotient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numer,           // The numerator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int denom )          // The denominator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(denom != 0)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numer / denom;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What to do??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 sth. to avoid program crash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69"/>
          <p:cNvSpPr txBox="1"/>
          <p:nvPr/>
        </p:nvSpPr>
        <p:spPr>
          <a:xfrm>
            <a:off x="2590800" y="1993901"/>
            <a:ext cx="7059612" cy="325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Quotient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numer,    // The numerator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int denom )   // The denominator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(denom == 0)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DivByZero(); 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//throw exception of class DivByZero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numer / denom;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69"/>
          <p:cNvSpPr/>
          <p:nvPr/>
        </p:nvSpPr>
        <p:spPr>
          <a:xfrm>
            <a:off x="2132012" y="14605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2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25"/>
          <p:cNvSpPr txBox="1"/>
          <p:nvPr>
            <p:ph idx="1" type="body"/>
          </p:nvPr>
        </p:nvSpPr>
        <p:spPr>
          <a:xfrm>
            <a:off x="989012" y="1417638"/>
            <a:ext cx="1036320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Stream is sequence of bytes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Name given to a flow of data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Represented by an object of a particular class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Used to represent different kinds of data flow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Interface between I/O and Program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Two streams </a:t>
            </a:r>
            <a:endParaRPr/>
          </a:p>
          <a:p>
            <a:pPr indent="-285750" lvl="1" marL="74295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Input stream </a:t>
            </a:r>
            <a:endParaRPr/>
          </a:p>
          <a:p>
            <a:pPr indent="-285750" lvl="1" marL="74295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CC00FF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rgbClr val="CC00FF"/>
                </a:solidFill>
                <a:latin typeface="Cambria"/>
                <a:ea typeface="Cambria"/>
                <a:cs typeface="Cambria"/>
                <a:sym typeface="Cambria"/>
              </a:rPr>
              <a:t>Output stream</a:t>
            </a:r>
            <a:endParaRPr b="0" i="0" sz="2220" u="none" cap="none" strike="noStrike">
              <a:solidFill>
                <a:srgbClr val="CC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125"/>
          <p:cNvSpPr/>
          <p:nvPr/>
        </p:nvSpPr>
        <p:spPr>
          <a:xfrm>
            <a:off x="2929916" y="2789240"/>
            <a:ext cx="1676400" cy="5334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25"/>
          <p:cNvSpPr/>
          <p:nvPr/>
        </p:nvSpPr>
        <p:spPr>
          <a:xfrm>
            <a:off x="2894012" y="4498951"/>
            <a:ext cx="1676400" cy="5334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Device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25"/>
          <p:cNvSpPr/>
          <p:nvPr/>
        </p:nvSpPr>
        <p:spPr>
          <a:xfrm>
            <a:off x="8581190" y="3551240"/>
            <a:ext cx="1676400" cy="5334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25"/>
          <p:cNvSpPr/>
          <p:nvPr/>
        </p:nvSpPr>
        <p:spPr>
          <a:xfrm>
            <a:off x="5736955" y="2789240"/>
            <a:ext cx="2209800" cy="5334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3" name="Google Shape;813;p125"/>
          <p:cNvCxnSpPr/>
          <p:nvPr/>
        </p:nvCxnSpPr>
        <p:spPr>
          <a:xfrm>
            <a:off x="6117955" y="2789240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125"/>
          <p:cNvCxnSpPr/>
          <p:nvPr/>
        </p:nvCxnSpPr>
        <p:spPr>
          <a:xfrm>
            <a:off x="6575155" y="2789240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5" name="Google Shape;815;p125"/>
          <p:cNvCxnSpPr/>
          <p:nvPr/>
        </p:nvCxnSpPr>
        <p:spPr>
          <a:xfrm>
            <a:off x="7032355" y="2789240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6" name="Google Shape;816;p125"/>
          <p:cNvCxnSpPr/>
          <p:nvPr/>
        </p:nvCxnSpPr>
        <p:spPr>
          <a:xfrm>
            <a:off x="7489555" y="2777616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7" name="Google Shape;817;p125"/>
          <p:cNvSpPr/>
          <p:nvPr/>
        </p:nvSpPr>
        <p:spPr>
          <a:xfrm>
            <a:off x="5736955" y="4332290"/>
            <a:ext cx="2209800" cy="5334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8" name="Google Shape;818;p125"/>
          <p:cNvCxnSpPr/>
          <p:nvPr/>
        </p:nvCxnSpPr>
        <p:spPr>
          <a:xfrm>
            <a:off x="6117955" y="4286764"/>
            <a:ext cx="13558" cy="571233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125"/>
          <p:cNvCxnSpPr/>
          <p:nvPr/>
        </p:nvCxnSpPr>
        <p:spPr>
          <a:xfrm>
            <a:off x="6575155" y="4351340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125"/>
          <p:cNvCxnSpPr/>
          <p:nvPr/>
        </p:nvCxnSpPr>
        <p:spPr>
          <a:xfrm>
            <a:off x="7032355" y="4286764"/>
            <a:ext cx="0" cy="578926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125"/>
          <p:cNvCxnSpPr/>
          <p:nvPr/>
        </p:nvCxnSpPr>
        <p:spPr>
          <a:xfrm>
            <a:off x="7493810" y="4351340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2" name="Google Shape;822;p125"/>
          <p:cNvCxnSpPr/>
          <p:nvPr/>
        </p:nvCxnSpPr>
        <p:spPr>
          <a:xfrm>
            <a:off x="4606316" y="3017840"/>
            <a:ext cx="11430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23" name="Google Shape;823;p125"/>
          <p:cNvCxnSpPr/>
          <p:nvPr/>
        </p:nvCxnSpPr>
        <p:spPr>
          <a:xfrm flipH="1">
            <a:off x="4582593" y="4617164"/>
            <a:ext cx="1130639" cy="140776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24" name="Google Shape;824;p125"/>
          <p:cNvCxnSpPr/>
          <p:nvPr/>
        </p:nvCxnSpPr>
        <p:spPr>
          <a:xfrm>
            <a:off x="7946755" y="3017840"/>
            <a:ext cx="1244035" cy="5334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25" name="Google Shape;825;p125"/>
          <p:cNvCxnSpPr/>
          <p:nvPr/>
        </p:nvCxnSpPr>
        <p:spPr>
          <a:xfrm flipH="1">
            <a:off x="7946755" y="4141790"/>
            <a:ext cx="1205030" cy="47625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26" name="Google Shape;826;p125"/>
          <p:cNvSpPr/>
          <p:nvPr/>
        </p:nvSpPr>
        <p:spPr>
          <a:xfrm>
            <a:off x="761840" y="5803798"/>
            <a:ext cx="102461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Input stream </a:t>
            </a:r>
            <a:r>
              <a:rPr b="0" i="0" lang="en-US" sz="20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can come from keyboard or any other storage device.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Output stream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go to screen or any other storage device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125"/>
          <p:cNvSpPr/>
          <p:nvPr/>
        </p:nvSpPr>
        <p:spPr>
          <a:xfrm>
            <a:off x="5788320" y="2133600"/>
            <a:ext cx="2158435" cy="488782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Stream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125"/>
          <p:cNvSpPr/>
          <p:nvPr/>
        </p:nvSpPr>
        <p:spPr>
          <a:xfrm>
            <a:off x="5699641" y="4899837"/>
            <a:ext cx="2158435" cy="488782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Stream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125"/>
          <p:cNvSpPr/>
          <p:nvPr/>
        </p:nvSpPr>
        <p:spPr>
          <a:xfrm>
            <a:off x="8005744" y="2611025"/>
            <a:ext cx="2158435" cy="622132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Extraction from Input Stream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125"/>
          <p:cNvSpPr/>
          <p:nvPr/>
        </p:nvSpPr>
        <p:spPr>
          <a:xfrm>
            <a:off x="8386295" y="4410219"/>
            <a:ext cx="2158435" cy="622132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to output Stream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70"/>
          <p:cNvSpPr txBox="1"/>
          <p:nvPr>
            <p:ph type="title"/>
          </p:nvPr>
        </p:nvSpPr>
        <p:spPr>
          <a:xfrm>
            <a:off x="812588" y="146050"/>
            <a:ext cx="10462075" cy="6159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Solution</a:t>
            </a:r>
            <a:endParaRPr/>
          </a:p>
        </p:txBody>
      </p:sp>
      <p:sp>
        <p:nvSpPr>
          <p:cNvPr id="1258" name="Google Shape;1258;p170"/>
          <p:cNvSpPr txBox="1"/>
          <p:nvPr/>
        </p:nvSpPr>
        <p:spPr>
          <a:xfrm>
            <a:off x="455612" y="1066800"/>
            <a:ext cx="4883363" cy="4856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quotient.cpp -- Quotient program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#include&lt;iostream&gt;</a:t>
            </a:r>
            <a:b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&lt;string.h&gt;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namespace std;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Quotient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int, int );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DivByZero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};    // Exception class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 )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numer;   // Numerator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denom;   // Denominator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//read in numerator and denominator</a:t>
            </a:r>
            <a:endParaRPr/>
          </a:p>
        </p:txBody>
      </p:sp>
      <p:sp>
        <p:nvSpPr>
          <p:cNvPr id="1259" name="Google Shape;1259;p170"/>
          <p:cNvSpPr txBox="1"/>
          <p:nvPr/>
        </p:nvSpPr>
        <p:spPr>
          <a:xfrm>
            <a:off x="5637212" y="1066800"/>
            <a:ext cx="5862637" cy="5189113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while(cin)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 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b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cout &lt;&lt; "Their quotient: "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&lt;&lt; Quotient(numer, denom) &lt;&lt;endl;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catch ( DivByZero )   //exception handler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{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cout&lt;&lt;“Denominator can't be 0"&lt;&lt; endl;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read in numerator and denominator    </a:t>
            </a:r>
            <a:b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71"/>
          <p:cNvSpPr txBox="1"/>
          <p:nvPr>
            <p:ph type="title"/>
          </p:nvPr>
        </p:nvSpPr>
        <p:spPr>
          <a:xfrm>
            <a:off x="563561" y="-4763"/>
            <a:ext cx="10462075" cy="9953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 of C++ Exception Handling: </a:t>
            </a:r>
            <a:b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	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5" name="Google Shape;1265;p171"/>
          <p:cNvSpPr txBox="1"/>
          <p:nvPr>
            <p:ph idx="1" type="body"/>
          </p:nvPr>
        </p:nvSpPr>
        <p:spPr>
          <a:xfrm>
            <a:off x="563561" y="1019175"/>
            <a:ext cx="11201400" cy="2182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 function can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an exception object if it detects an error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typically a character string (error message) or class object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exception handler exists, exception caught and handled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program terminates</a:t>
            </a:r>
            <a:endParaRPr/>
          </a:p>
        </p:txBody>
      </p:sp>
      <p:sp>
        <p:nvSpPr>
          <p:cNvPr id="1266" name="Google Shape;1266;p171"/>
          <p:cNvSpPr/>
          <p:nvPr/>
        </p:nvSpPr>
        <p:spPr>
          <a:xfrm>
            <a:off x="0" y="3263900"/>
            <a:ext cx="6172199" cy="309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arg list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//Function with exception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……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……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2000" u="none" cap="none" strike="noStrike">
                <a:solidFill>
                  <a:srgbClr val="14148C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(object);     // Throws exception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</a:t>
            </a:r>
            <a:endParaRPr/>
          </a:p>
        </p:txBody>
      </p:sp>
      <p:sp>
        <p:nvSpPr>
          <p:cNvPr id="1267" name="Google Shape;1267;p171"/>
          <p:cNvSpPr/>
          <p:nvPr/>
        </p:nvSpPr>
        <p:spPr>
          <a:xfrm>
            <a:off x="6551612" y="3263900"/>
            <a:ext cx="621665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……// Invoke function here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……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4148C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(type arg)  //Catches exception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……//   Handles exception here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72"/>
          <p:cNvSpPr/>
          <p:nvPr/>
        </p:nvSpPr>
        <p:spPr>
          <a:xfrm>
            <a:off x="23812" y="628162"/>
            <a:ext cx="6265334" cy="6005035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//INVOKINGS FUNCTION THAT GENERATES EXCEPTION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divide (int x, int y, int z)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cout&lt;&lt;”we are inside the function”;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( ( x-y) != 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int r=z/(x-y);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cout&lt;&lt;”Result = “&lt;&lt;r;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throw(x-y);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4" name="Google Shape;1274;p172"/>
          <p:cNvSpPr/>
          <p:nvPr/>
        </p:nvSpPr>
        <p:spPr>
          <a:xfrm>
            <a:off x="6329891" y="628162"/>
            <a:ext cx="5631921" cy="4248638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try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cout&lt;&lt;”we are inside the try block”;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divide(10,20,30);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divide(10,10,20); </a:t>
            </a:r>
            <a:endParaRPr b="1"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 (int i)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cout&lt;&lt;”caught the exception”;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5" name="Google Shape;1275;p172"/>
          <p:cNvSpPr/>
          <p:nvPr/>
        </p:nvSpPr>
        <p:spPr>
          <a:xfrm>
            <a:off x="6323012" y="5047762"/>
            <a:ext cx="5638800" cy="1610835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We are outside the try block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We are inside the function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Result = -3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We are inside the function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the exception </a:t>
            </a:r>
            <a:endParaRPr b="1" sz="16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6" name="Google Shape;1276;p172"/>
          <p:cNvSpPr/>
          <p:nvPr/>
        </p:nvSpPr>
        <p:spPr>
          <a:xfrm>
            <a:off x="2055812" y="115669"/>
            <a:ext cx="85344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INVOKINGS FUNCTION THAT GENERATES EXCEPTION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73"/>
          <p:cNvSpPr txBox="1"/>
          <p:nvPr>
            <p:ph type="title"/>
          </p:nvPr>
        </p:nvSpPr>
        <p:spPr>
          <a:xfrm>
            <a:off x="812588" y="146050"/>
            <a:ext cx="104620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 of C++ Exception Handling: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	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2" name="Google Shape;1282;p173"/>
          <p:cNvSpPr txBox="1"/>
          <p:nvPr>
            <p:ph idx="1" type="body"/>
          </p:nvPr>
        </p:nvSpPr>
        <p:spPr>
          <a:xfrm>
            <a:off x="227012" y="838200"/>
            <a:ext cx="11430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Enclose code that may have an error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with one or more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/>
          </a:p>
          <a:p>
            <a:pPr indent="-228600" lvl="2" marL="11430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has an exception handler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exception occurs and matches parameter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block, code in catch block executed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exception thrown, exception handlers skipped and control resumes after catch blocks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 - place where exception occurred</a:t>
            </a:r>
            <a:endParaRPr/>
          </a:p>
          <a:p>
            <a:pPr indent="-228600" lvl="2" marL="11430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cannot return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74"/>
          <p:cNvSpPr txBox="1"/>
          <p:nvPr>
            <p:ph type="title"/>
          </p:nvPr>
        </p:nvSpPr>
        <p:spPr>
          <a:xfrm>
            <a:off x="812588" y="146050"/>
            <a:ext cx="10462075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i="0" lang="en-US" sz="4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</a:t>
            </a:r>
            <a:endParaRPr/>
          </a:p>
        </p:txBody>
      </p:sp>
      <p:sp>
        <p:nvSpPr>
          <p:cNvPr id="1289" name="Google Shape;1289;p174"/>
          <p:cNvSpPr txBox="1"/>
          <p:nvPr>
            <p:ph idx="1" type="body"/>
          </p:nvPr>
        </p:nvSpPr>
        <p:spPr>
          <a:xfrm>
            <a:off x="379412" y="1524000"/>
            <a:ext cx="11049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followed by braces 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spcBef>
                <a:spcPts val="18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enclose</a:t>
            </a:r>
            <a:endParaRPr/>
          </a:p>
          <a:p>
            <a:pPr indent="-285750" lvl="1" marL="742950" marR="0" rtl="0" algn="l">
              <a:spcBef>
                <a:spcPts val="17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that might cause exceptions</a:t>
            </a:r>
            <a:endParaRPr/>
          </a:p>
          <a:p>
            <a:pPr indent="-285750" lvl="1" marL="742950" marR="0" rtl="0" algn="l">
              <a:spcBef>
                <a:spcPts val="17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that should be skipped in case of an exception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75"/>
          <p:cNvSpPr txBox="1"/>
          <p:nvPr>
            <p:ph type="title"/>
          </p:nvPr>
        </p:nvSpPr>
        <p:spPr>
          <a:xfrm>
            <a:off x="2208212" y="76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Throwing an Exception</a:t>
            </a:r>
            <a:endParaRPr/>
          </a:p>
        </p:txBody>
      </p:sp>
      <p:sp>
        <p:nvSpPr>
          <p:cNvPr id="1295" name="Google Shape;1295;p175"/>
          <p:cNvSpPr txBox="1"/>
          <p:nvPr>
            <p:ph idx="1" type="body"/>
          </p:nvPr>
        </p:nvSpPr>
        <p:spPr>
          <a:xfrm>
            <a:off x="608011" y="534988"/>
            <a:ext cx="11580813" cy="632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 - </a:t>
            </a:r>
            <a:r>
              <a:rPr b="0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indicates an exception has occurred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Forms of throw statement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throw(exception);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throw exception</a:t>
            </a: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throw;                       //used for rethrowing an exception  </a:t>
            </a:r>
            <a:endParaRPr/>
          </a:p>
          <a:p>
            <a: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has one operand (sometimes zero) of any type</a:t>
            </a:r>
            <a:endParaRPr/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operand an object, called an exception object</a:t>
            </a:r>
            <a:endParaRPr/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expression can be thrown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referenced in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can throw an exception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caught by closest exception handler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exits current try block and goes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handler (if it exists)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(inside function definition)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 denominator == 0 )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throw DivideByZeroException();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dividebyzeroexception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76"/>
          <p:cNvSpPr txBox="1"/>
          <p:nvPr>
            <p:ph type="title"/>
          </p:nvPr>
        </p:nvSpPr>
        <p:spPr>
          <a:xfrm>
            <a:off x="812588" y="146050"/>
            <a:ext cx="104620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Catching an Exception</a:t>
            </a:r>
            <a:endParaRPr/>
          </a:p>
        </p:txBody>
      </p:sp>
      <p:sp>
        <p:nvSpPr>
          <p:cNvPr id="1301" name="Google Shape;1301;p176"/>
          <p:cNvSpPr txBox="1"/>
          <p:nvPr>
            <p:ph idx="1" type="body"/>
          </p:nvPr>
        </p:nvSpPr>
        <p:spPr>
          <a:xfrm>
            <a:off x="531812" y="609600"/>
            <a:ext cx="11809412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handlers are 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Format: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catch(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exceptionType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parameterName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exception handling code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Caught if argument type matches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 caught then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called which (by default) calls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abort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 DivideByZeroException ex) {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"Exception occurred: " &lt;&lt; ex.what() &lt;&lt;“\n”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Catches exceptions of type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DivideByZeroException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77"/>
          <p:cNvSpPr txBox="1"/>
          <p:nvPr>
            <p:ph type="title"/>
          </p:nvPr>
        </p:nvSpPr>
        <p:spPr>
          <a:xfrm>
            <a:off x="812588" y="146050"/>
            <a:ext cx="104620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Handlers</a:t>
            </a:r>
            <a:endParaRPr/>
          </a:p>
        </p:txBody>
      </p:sp>
      <p:sp>
        <p:nvSpPr>
          <p:cNvPr id="1308" name="Google Shape;1308;p177"/>
          <p:cNvSpPr txBox="1"/>
          <p:nvPr>
            <p:ph idx="1" type="body"/>
          </p:nvPr>
        </p:nvSpPr>
        <p:spPr>
          <a:xfrm>
            <a:off x="150812" y="604837"/>
            <a:ext cx="12038013" cy="602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Immediately follow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or more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handlers for each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parameter enclosed in parentheses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the type of exception to process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provide an optional parameter name to interact with the caught exception object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Executes if exception parameter type matches the exception thrown in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be a base class of the thrown exception’s 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78"/>
          <p:cNvSpPr txBox="1"/>
          <p:nvPr>
            <p:ph type="title"/>
          </p:nvPr>
        </p:nvSpPr>
        <p:spPr>
          <a:xfrm>
            <a:off x="825274" y="52868"/>
            <a:ext cx="10462075" cy="5397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Multiple Catch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Handlers</a:t>
            </a:r>
            <a:endParaRPr/>
          </a:p>
        </p:txBody>
      </p:sp>
      <p:sp>
        <p:nvSpPr>
          <p:cNvPr id="1315" name="Google Shape;1315;p178"/>
          <p:cNvSpPr txBox="1"/>
          <p:nvPr>
            <p:ph idx="1" type="body"/>
          </p:nvPr>
        </p:nvSpPr>
        <p:spPr>
          <a:xfrm>
            <a:off x="608012" y="1447800"/>
            <a:ext cx="104620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// code to try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i="0" lang="en-US" sz="1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catch (type1 arg)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br>
              <a:rPr b="0" i="0" lang="en-US" sz="1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// handle exceptions of type1   </a:t>
            </a:r>
            <a:endParaRPr b="0" i="0" sz="1800" u="none" cap="none" strike="noStrik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800" u="none" cap="none" strike="noStrik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catch (type2 arg)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b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// handle exceptions of type2</a:t>
            </a:r>
            <a:endParaRPr b="0" i="0" sz="18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 . 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 . .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(typeN arg)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b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// handle exceptions of typeN</a:t>
            </a:r>
            <a:endParaRPr b="0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/* code to execute if no exception or</a:t>
            </a:r>
            <a:br>
              <a:rPr b="0" i="0" lang="en-US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catch handler handled exception*/</a:t>
            </a:r>
            <a:endParaRPr/>
          </a:p>
        </p:txBody>
      </p:sp>
      <p:sp>
        <p:nvSpPr>
          <p:cNvPr id="1316" name="Google Shape;1316;p178"/>
          <p:cNvSpPr/>
          <p:nvPr/>
        </p:nvSpPr>
        <p:spPr>
          <a:xfrm>
            <a:off x="455612" y="661987"/>
            <a:ext cx="11201400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a program segment has more than one condition to throw an exception then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Associate More than one catch statement with a try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79"/>
          <p:cNvSpPr txBox="1"/>
          <p:nvPr>
            <p:ph type="title"/>
          </p:nvPr>
        </p:nvSpPr>
        <p:spPr>
          <a:xfrm>
            <a:off x="2208212" y="23812"/>
            <a:ext cx="7848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</a:t>
            </a:r>
            <a:r>
              <a:rPr b="1" i="0" lang="en-US" sz="3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try-catch</a:t>
            </a:r>
            <a:r>
              <a:rPr b="1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/>
          </a:p>
        </p:txBody>
      </p:sp>
      <p:sp>
        <p:nvSpPr>
          <p:cNvPr id="1322" name="Google Shape;1322;p179"/>
          <p:cNvSpPr txBox="1"/>
          <p:nvPr/>
        </p:nvSpPr>
        <p:spPr>
          <a:xfrm>
            <a:off x="836612" y="644524"/>
            <a:ext cx="10134600" cy="573233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b="1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	   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Statements that process personnel data and may throw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 // exceptions of type int, string, and SalaryError</a:t>
            </a:r>
            <a:endParaRPr b="0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1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 ( int )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b="1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Statements to handle an int exception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1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 ( string s )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b="1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cout &lt;&lt; s &lt;&lt; endl;  // Prints "Invalid customer age"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 // More statements to handle an age error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1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 ( SalaryError )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b="1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Statements to handle a salary error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1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2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input and output streams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126"/>
          <p:cNvPicPr preferRelativeResize="0"/>
          <p:nvPr/>
        </p:nvPicPr>
        <p:blipFill rotWithShape="1">
          <a:blip r:embed="rId3">
            <a:alphaModFix/>
          </a:blip>
          <a:srcRect b="6250" l="0" r="0" t="0"/>
          <a:stretch/>
        </p:blipFill>
        <p:spPr>
          <a:xfrm>
            <a:off x="2360612" y="3276600"/>
            <a:ext cx="7848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126"/>
          <p:cNvSpPr/>
          <p:nvPr/>
        </p:nvSpPr>
        <p:spPr>
          <a:xfrm>
            <a:off x="1446212" y="1371600"/>
            <a:ext cx="10133172" cy="244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7188" lvl="0" marL="3571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is stored under a specific name on secondary storage devices using the concept of files</a:t>
            </a:r>
            <a:endParaRPr/>
          </a:p>
          <a:p>
            <a:pPr indent="-357188" lvl="0" marL="357188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 file is a collection of related data stored in a particular area on the disk</a:t>
            </a:r>
            <a:endParaRPr/>
          </a:p>
          <a:p>
            <a:pPr indent="-357188" lvl="0" marL="357188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Programs can be designed to perform the read and write operations on these files</a:t>
            </a:r>
            <a:endParaRPr sz="22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80"/>
          <p:cNvSpPr/>
          <p:nvPr/>
        </p:nvSpPr>
        <p:spPr>
          <a:xfrm>
            <a:off x="23812" y="551962"/>
            <a:ext cx="6265334" cy="622983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test (int x)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 (x= =1) throw x; //int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else 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if(x= =0) throw ‘x’; //char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(x= = -1 ) throw 1.0; //double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cout&lt;&lt;”End of try- block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catch(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c) //Catch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cout&lt;&lt;”Caught a character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 (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m) //Catch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{ 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&lt;&lt;”caught an integer\n”;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9" name="Google Shape;1329;p180"/>
          <p:cNvSpPr/>
          <p:nvPr/>
        </p:nvSpPr>
        <p:spPr>
          <a:xfrm>
            <a:off x="6329891" y="595380"/>
            <a:ext cx="5631921" cy="5424420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 (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d) //catch 3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cout&lt;&lt;”caught a double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i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cout&lt;&lt;”End of try –catch system \n\n”; 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cout&lt;&lt;”Testing multiple catches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cout&lt;&lt;”x== 1 \n”; 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test(1);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cout&lt;&lt;”x== 0 \n”; 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test(0);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cout&lt;&lt;”x == -1 \n”; 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(-1);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cout &lt;&lt;”x== 2 \n”; 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(2);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 sz="18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0" name="Google Shape;1330;p180"/>
          <p:cNvSpPr/>
          <p:nvPr/>
        </p:nvSpPr>
        <p:spPr>
          <a:xfrm>
            <a:off x="9366247" y="3657600"/>
            <a:ext cx="2155297" cy="1263725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Testing Multiple Catches</a:t>
            </a:r>
            <a:endParaRPr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X== 1</a:t>
            </a:r>
            <a:endParaRPr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an Integer</a:t>
            </a:r>
            <a:endParaRPr sz="14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End of try-catch System</a:t>
            </a:r>
            <a:endParaRPr b="1" sz="14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1" name="Google Shape;1331;p180"/>
          <p:cNvSpPr/>
          <p:nvPr/>
        </p:nvSpPr>
        <p:spPr>
          <a:xfrm>
            <a:off x="2055812" y="115669"/>
            <a:ext cx="85344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MULTIPLE CATCH STATEMENTS</a:t>
            </a:r>
            <a:endParaRPr b="1" sz="2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180"/>
          <p:cNvSpPr/>
          <p:nvPr/>
        </p:nvSpPr>
        <p:spPr>
          <a:xfrm>
            <a:off x="9371012" y="5029200"/>
            <a:ext cx="2189163" cy="885818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X==0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 character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End of try-catch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3" name="Google Shape;1333;p180"/>
          <p:cNvSpPr/>
          <p:nvPr/>
        </p:nvSpPr>
        <p:spPr>
          <a:xfrm>
            <a:off x="6329891" y="6019799"/>
            <a:ext cx="2636310" cy="76200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X== -1</a:t>
            </a:r>
            <a:endParaRPr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 double </a:t>
            </a:r>
            <a:endParaRPr sz="14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End of try-catch System</a:t>
            </a:r>
            <a:endParaRPr b="1" sz="16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4" name="Google Shape;1334;p180"/>
          <p:cNvSpPr/>
          <p:nvPr/>
        </p:nvSpPr>
        <p:spPr>
          <a:xfrm>
            <a:off x="9022291" y="6019800"/>
            <a:ext cx="2636310" cy="76200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X== 2</a:t>
            </a:r>
            <a:endParaRPr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End of try-block</a:t>
            </a:r>
            <a:endParaRPr sz="14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End of try-catch System</a:t>
            </a:r>
            <a:endParaRPr b="1" sz="16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81"/>
          <p:cNvSpPr txBox="1"/>
          <p:nvPr>
            <p:ph type="title"/>
          </p:nvPr>
        </p:nvSpPr>
        <p:spPr>
          <a:xfrm>
            <a:off x="760412" y="0"/>
            <a:ext cx="10462075" cy="5397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Catching All Exceptions</a:t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0" name="Google Shape;1340;p181"/>
          <p:cNvSpPr txBox="1"/>
          <p:nvPr>
            <p:ph idx="1" type="body"/>
          </p:nvPr>
        </p:nvSpPr>
        <p:spPr>
          <a:xfrm>
            <a:off x="303211" y="685800"/>
            <a:ext cx="11885613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Catch all exceptions </a:t>
            </a:r>
            <a:endParaRPr b="1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do not know what type of exception occurred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parameter name - cannot reference the object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catch all exceptions instead of a certain type alone</a:t>
            </a:r>
            <a:endParaRPr b="1" i="0" sz="2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catch(...)</a:t>
            </a:r>
            <a:r>
              <a:rPr b="0" i="0" lang="en-US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// Statements for processing all exceptions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handler matches thrown object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Searches next enclosing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none found,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called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found, control resumes after last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If several handlers match thrown object, first one found is executed</a:t>
            </a:r>
            <a:endParaRPr/>
          </a:p>
          <a:p>
            <a:pPr indent="-173990" lvl="1" marL="742950" marR="0" rtl="0" algn="l">
              <a:spcBef>
                <a:spcPts val="104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82"/>
          <p:cNvSpPr/>
          <p:nvPr/>
        </p:nvSpPr>
        <p:spPr>
          <a:xfrm>
            <a:off x="89957" y="945919"/>
            <a:ext cx="6265334" cy="5181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test(int x)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try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{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if (x= = 0) throw x; //int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 x= = -1) throw ‘x’; //char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 ( x= = 1) throw 1.0; //float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catch(. . .) 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//catch all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cout&lt;&lt;”Caught an exception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1347" name="Google Shape;1347;p182"/>
          <p:cNvSpPr/>
          <p:nvPr/>
        </p:nvSpPr>
        <p:spPr>
          <a:xfrm>
            <a:off x="6589184" y="945919"/>
            <a:ext cx="5599642" cy="2635481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cout&lt;&lt;”Testing generic catch\n”;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test(-1);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test(0);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test(1);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8" name="Google Shape;1348;p182"/>
          <p:cNvSpPr/>
          <p:nvPr/>
        </p:nvSpPr>
        <p:spPr>
          <a:xfrm>
            <a:off x="6589183" y="3886200"/>
            <a:ext cx="5599642" cy="2241319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Testing generic catch</a:t>
            </a:r>
            <a:endParaRPr sz="18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an exception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an 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an 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182"/>
          <p:cNvSpPr/>
          <p:nvPr/>
        </p:nvSpPr>
        <p:spPr>
          <a:xfrm>
            <a:off x="2088091" y="117899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Catching All Exceptions</a:t>
            </a:r>
            <a:endParaRPr b="1" sz="2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83"/>
          <p:cNvSpPr txBox="1"/>
          <p:nvPr>
            <p:ph type="title"/>
          </p:nvPr>
        </p:nvSpPr>
        <p:spPr>
          <a:xfrm>
            <a:off x="449261" y="0"/>
            <a:ext cx="10462075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Catching an Exception</a:t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5" name="Google Shape;1355;p183"/>
          <p:cNvSpPr txBox="1"/>
          <p:nvPr>
            <p:ph idx="1" type="body"/>
          </p:nvPr>
        </p:nvSpPr>
        <p:spPr>
          <a:xfrm>
            <a:off x="455612" y="1363662"/>
            <a:ext cx="11353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Unreleased resources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 may have been allocated when exception thrown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handler should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space allocated by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close any opened files</a:t>
            </a:r>
            <a:endParaRPr/>
          </a:p>
          <a:p>
            <a:pPr indent="-238125" lvl="0" marL="342900" marR="0" rtl="0" algn="l">
              <a:spcBef>
                <a:spcPts val="104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handlers can throw exceptions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can only be processed by outer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/>
          </a:p>
          <a:p>
            <a:pPr indent="-1841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84"/>
          <p:cNvSpPr txBox="1"/>
          <p:nvPr>
            <p:ph type="title"/>
          </p:nvPr>
        </p:nvSpPr>
        <p:spPr>
          <a:xfrm>
            <a:off x="812588" y="146050"/>
            <a:ext cx="104620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Rethrowing an Exception</a:t>
            </a:r>
            <a:endParaRPr/>
          </a:p>
        </p:txBody>
      </p:sp>
      <p:sp>
        <p:nvSpPr>
          <p:cNvPr id="1361" name="Google Shape;1361;p184"/>
          <p:cNvSpPr txBox="1"/>
          <p:nvPr>
            <p:ph idx="1" type="body"/>
          </p:nvPr>
        </p:nvSpPr>
        <p:spPr>
          <a:xfrm>
            <a:off x="290525" y="762000"/>
            <a:ext cx="1150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Rethrowing exceptions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an exception handler cannot process an exception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Rethrow exception with the statement: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throw;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arguments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exception thrown in first place, calls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terminate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Handler can always rethrow exception, even if it performed some processing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Rethrown exception detected by next enclosing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85"/>
          <p:cNvSpPr/>
          <p:nvPr/>
        </p:nvSpPr>
        <p:spPr>
          <a:xfrm>
            <a:off x="23812" y="628162"/>
            <a:ext cx="6265334" cy="622983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divide (double x, double 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cout&lt;&lt;”Inside Function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 (y== 0.0)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throw y; //throwing double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b="1" sz="18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cout&lt;&lt;”division = “&lt;&lt; x/y&lt;&lt;”\n”;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catch(double) //Catch a double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b="1" sz="18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cout&lt;&lt;”Caught double inside a function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throw; //rethrowing double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8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cout&lt;&lt;”End of function\n\n”;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68" name="Google Shape;1368;p185"/>
          <p:cNvSpPr/>
          <p:nvPr/>
        </p:nvSpPr>
        <p:spPr>
          <a:xfrm>
            <a:off x="6329891" y="628162"/>
            <a:ext cx="5848879" cy="4324838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&lt;&lt;”Inside main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 b="1" sz="18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	divide(10.5,2.0);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divide(20.0,0.0);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b="1" sz="18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catch (double)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&lt;&lt;”Caught double inside main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 b="1" sz="1800">
              <a:solidFill>
                <a:srgbClr val="1414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&lt;&lt;”End of main\n “;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9" name="Google Shape;1369;p185"/>
          <p:cNvSpPr/>
          <p:nvPr/>
        </p:nvSpPr>
        <p:spPr>
          <a:xfrm>
            <a:off x="6345236" y="5001824"/>
            <a:ext cx="2263776" cy="1779976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Inside 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Inside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Division= 5.25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End of function</a:t>
            </a:r>
            <a:endParaRPr b="1" sz="9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0" name="Google Shape;1370;p185"/>
          <p:cNvSpPr/>
          <p:nvPr/>
        </p:nvSpPr>
        <p:spPr>
          <a:xfrm>
            <a:off x="2055812" y="115669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Rethrowing an Exception</a:t>
            </a:r>
            <a:endParaRPr b="1" sz="2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185"/>
          <p:cNvSpPr/>
          <p:nvPr/>
        </p:nvSpPr>
        <p:spPr>
          <a:xfrm>
            <a:off x="8665102" y="5001824"/>
            <a:ext cx="3523723" cy="1627576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Inside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Caught double inside a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double inside 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End of main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8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Try-catch-throw Block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186"/>
          <p:cNvSpPr txBox="1"/>
          <p:nvPr>
            <p:ph idx="1" type="body"/>
          </p:nvPr>
        </p:nvSpPr>
        <p:spPr>
          <a:xfrm>
            <a:off x="609441" y="1600201"/>
            <a:ext cx="10969943" cy="49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Keyword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braces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Should enclose</a:t>
            </a:r>
            <a:endParaRPr/>
          </a:p>
          <a:p>
            <a:pPr indent="-285750" lvl="1" marL="48691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that might cause exceptions</a:t>
            </a:r>
            <a:endParaRPr/>
          </a:p>
          <a:p>
            <a:pPr indent="-285750" lvl="1" marL="48691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that should be skipped in case of an exception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Keyword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Immediately follow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</a:t>
            </a:r>
            <a:endParaRPr/>
          </a:p>
          <a:p>
            <a:pPr indent="-285750" lvl="1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handlers for each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parameter enclosed in parentheses</a:t>
            </a:r>
            <a:endParaRPr/>
          </a:p>
          <a:p>
            <a:pPr indent="-285750" lvl="1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the type of exception to process</a:t>
            </a:r>
            <a:endParaRPr/>
          </a:p>
          <a:p>
            <a:pPr indent="-285750" lvl="1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Executes if exception parameter type matches the exception thrown in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Keyword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an operand representing the type of exception</a:t>
            </a:r>
            <a:endParaRPr/>
          </a:p>
          <a:p>
            <a:pPr indent="-285750" lvl="1" marL="48691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 can be of any type</a:t>
            </a:r>
            <a:endParaRPr/>
          </a:p>
          <a:p>
            <a:pPr indent="-285750" lvl="1" marL="48691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 is an object, it is called 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 initializes the exception parameter in the matching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handler, if one is found</a:t>
            </a:r>
            <a:endParaRPr/>
          </a:p>
          <a:p>
            <a:pPr indent="0" lvl="1" marL="20116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8" name="Google Shape;1378;p186"/>
          <p:cNvSpPr txBox="1"/>
          <p:nvPr/>
        </p:nvSpPr>
        <p:spPr>
          <a:xfrm>
            <a:off x="8151812" y="1752600"/>
            <a:ext cx="2971800" cy="3170099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Statement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Statement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throw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 catch(m)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Error handler routine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87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Specification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187"/>
          <p:cNvSpPr txBox="1"/>
          <p:nvPr>
            <p:ph idx="1" type="body"/>
          </p:nvPr>
        </p:nvSpPr>
        <p:spPr>
          <a:xfrm>
            <a:off x="609441" y="1600201"/>
            <a:ext cx="10969943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called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lists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Comma-separated list of exception classes in parentheses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someFunction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ExceptionA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ExceptionB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ExceptionC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can throw only exceptions of types in its specification (or derived types)</a:t>
            </a:r>
            <a:endParaRPr/>
          </a:p>
          <a:p>
            <a:pPr indent="0" lvl="1" marL="4572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function throws a non-specification exception, function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unexpected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 This normally terminates the program</a:t>
            </a:r>
            <a:endParaRPr/>
          </a:p>
          <a:p>
            <a:pPr indent="-3429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 of exception specification indicates that the function can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any exception</a:t>
            </a:r>
            <a:endParaRPr/>
          </a:p>
          <a:p>
            <a:pPr indent="-3429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empty exception specification,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indicates the function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any exceptions</a:t>
            </a:r>
            <a:endParaRPr/>
          </a:p>
        </p:txBody>
      </p:sp>
      <p:sp>
        <p:nvSpPr>
          <p:cNvPr id="1385" name="Google Shape;1385;p187"/>
          <p:cNvSpPr txBox="1"/>
          <p:nvPr/>
        </p:nvSpPr>
        <p:spPr>
          <a:xfrm>
            <a:off x="2436812" y="5031232"/>
            <a:ext cx="8686800" cy="1815882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0116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someFunction( double value )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throw ( Exception-A, Exception-B, Exception-C )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{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...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8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&amp; Inheritance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188"/>
          <p:cNvSpPr txBox="1"/>
          <p:nvPr>
            <p:ph idx="1" type="body"/>
          </p:nvPr>
        </p:nvSpPr>
        <p:spPr>
          <a:xfrm>
            <a:off x="1293812" y="1600201"/>
            <a:ext cx="10285572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exception classes can be defined to inherit from existing exception classes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handler for a particular exception class can also catch exceptions of classes derived from that class</a:t>
            </a:r>
            <a:endParaRPr/>
          </a:p>
          <a:p>
            <a:pPr indent="-228600" lvl="2" marL="1143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related errors with a concise notation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89"/>
          <p:cNvSpPr txBox="1"/>
          <p:nvPr>
            <p:ph idx="1" type="body"/>
          </p:nvPr>
        </p:nvSpPr>
        <p:spPr>
          <a:xfrm>
            <a:off x="1141412" y="1600201"/>
            <a:ext cx="10437972" cy="24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both base and derived classes are caught as exceptions </a:t>
            </a:r>
            <a:r>
              <a:rPr b="0" i="0" lang="en-US" sz="2400" u="none" cap="none" strike="noStrike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then catch block of derived 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must appear before the base 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put base class first then </a:t>
            </a:r>
            <a:r>
              <a:rPr b="0" i="0" lang="en-US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the derived class catch block will never be reached.</a:t>
            </a:r>
            <a:endParaRPr/>
          </a:p>
        </p:txBody>
      </p:sp>
      <p:sp>
        <p:nvSpPr>
          <p:cNvPr id="1397" name="Google Shape;1397;p189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ambria"/>
              <a:buNone/>
            </a:pPr>
            <a:r>
              <a:rPr b="0" i="0" lang="en-US" sz="34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Catching base and derived classes as exceptions</a:t>
            </a:r>
            <a:endParaRPr b="0" i="0" sz="3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27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Classes</a:t>
            </a:r>
            <a:endParaRPr/>
          </a:p>
        </p:txBody>
      </p:sp>
      <p:pic>
        <p:nvPicPr>
          <p:cNvPr descr="figure-6-2-stream-classes-for-file-operations" id="843" name="Google Shape;843;p127"/>
          <p:cNvPicPr preferRelativeResize="0"/>
          <p:nvPr/>
        </p:nvPicPr>
        <p:blipFill rotWithShape="1">
          <a:blip r:embed="rId3">
            <a:alphaModFix/>
          </a:blip>
          <a:srcRect b="14286" l="0" r="0" t="0"/>
          <a:stretch/>
        </p:blipFill>
        <p:spPr>
          <a:xfrm>
            <a:off x="1370012" y="1417638"/>
            <a:ext cx="9560039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127"/>
          <p:cNvSpPr/>
          <p:nvPr/>
        </p:nvSpPr>
        <p:spPr>
          <a:xfrm>
            <a:off x="3275012" y="6324600"/>
            <a:ext cx="64883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Stream classes for file operations contained in </a:t>
            </a:r>
            <a:r>
              <a:rPr lang="en-US" sz="2000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fstream</a:t>
            </a:r>
            <a:r>
              <a:rPr lang="en-US" sz="2000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 file</a:t>
            </a:r>
            <a:endParaRPr sz="2000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90"/>
          <p:cNvSpPr/>
          <p:nvPr/>
        </p:nvSpPr>
        <p:spPr>
          <a:xfrm>
            <a:off x="65086" y="799122"/>
            <a:ext cx="5537200" cy="516303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Derived: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Derived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// some other stuff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// Some monitored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throw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4" name="Google Shape;1404;p190"/>
          <p:cNvSpPr/>
          <p:nvPr/>
        </p:nvSpPr>
        <p:spPr>
          <a:xfrm>
            <a:off x="5637212" y="799122"/>
            <a:ext cx="6400800" cy="401051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catch(Base b) 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cout&lt;&lt;"Caught Base Exception";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catch(Derived d) </a:t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//This catch block is NEVER executed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cout&lt;&lt;"Caught Derived Exception";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5" name="Google Shape;1405;p190"/>
          <p:cNvSpPr/>
          <p:nvPr/>
        </p:nvSpPr>
        <p:spPr>
          <a:xfrm>
            <a:off x="5637212" y="4947259"/>
            <a:ext cx="5486400" cy="97631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Caught Base Exception</a:t>
            </a:r>
            <a:endParaRPr b="1" sz="9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6" name="Google Shape;1406;p190"/>
          <p:cNvSpPr/>
          <p:nvPr/>
        </p:nvSpPr>
        <p:spPr>
          <a:xfrm>
            <a:off x="1674812" y="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Exception and Inheritance</a:t>
            </a:r>
            <a:endParaRPr b="1"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190"/>
          <p:cNvSpPr/>
          <p:nvPr/>
        </p:nvSpPr>
        <p:spPr>
          <a:xfrm>
            <a:off x="227012" y="6115929"/>
            <a:ext cx="1181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above C++ code, </a:t>
            </a:r>
            <a:r>
              <a:rPr lang="en-US" sz="180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if we change the order of catch statements then both catch statements become reachable.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91"/>
          <p:cNvSpPr/>
          <p:nvPr/>
        </p:nvSpPr>
        <p:spPr>
          <a:xfrm>
            <a:off x="65086" y="799122"/>
            <a:ext cx="5537200" cy="516303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Derived: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Derived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// some other stuff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// Some monitored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throw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4" name="Google Shape;1414;p191"/>
          <p:cNvSpPr/>
          <p:nvPr/>
        </p:nvSpPr>
        <p:spPr>
          <a:xfrm>
            <a:off x="5637212" y="799122"/>
            <a:ext cx="6400800" cy="401051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catch(Derived d) </a:t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cout&lt;&lt;"Caught Derived Exception";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catch(Base b)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cout&lt;&lt;"Caught Base Exception";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5" name="Google Shape;1415;p191"/>
          <p:cNvSpPr/>
          <p:nvPr/>
        </p:nvSpPr>
        <p:spPr>
          <a:xfrm>
            <a:off x="5637212" y="4947259"/>
            <a:ext cx="5486400" cy="97631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Caught Derived Exception</a:t>
            </a:r>
            <a:endParaRPr b="1" sz="9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6" name="Google Shape;1416;p191"/>
          <p:cNvSpPr/>
          <p:nvPr/>
        </p:nvSpPr>
        <p:spPr>
          <a:xfrm>
            <a:off x="1674812" y="76724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Exception and Inheritance</a:t>
            </a:r>
            <a:endParaRPr b="1"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92"/>
          <p:cNvSpPr/>
          <p:nvPr/>
        </p:nvSpPr>
        <p:spPr>
          <a:xfrm>
            <a:off x="114299" y="930800"/>
            <a:ext cx="5537200" cy="5552786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sz="1800">
              <a:solidFill>
                <a:srgbClr val="1F1F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   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        Base() {     }</a:t>
            </a:r>
            <a:endParaRPr sz="1800">
              <a:solidFill>
                <a:srgbClr val="1F1F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 };</a:t>
            </a:r>
            <a:endParaRPr sz="1800">
              <a:solidFill>
                <a:srgbClr val="1F1F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Derived: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    Derived( ) {        }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int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Derived();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192"/>
          <p:cNvSpPr/>
          <p:nvPr/>
        </p:nvSpPr>
        <p:spPr>
          <a:xfrm>
            <a:off x="5788025" y="954722"/>
            <a:ext cx="6400800" cy="401051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catch (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&amp;b)</a:t>
            </a:r>
            <a:endParaRPr sz="1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cout &lt;&lt; “Caught Base";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catch (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&amp;d)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    cout&lt;&lt; “Caught Derived";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	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4" name="Google Shape;1424;p192"/>
          <p:cNvSpPr/>
          <p:nvPr/>
        </p:nvSpPr>
        <p:spPr>
          <a:xfrm>
            <a:off x="5781674" y="5021661"/>
            <a:ext cx="5486400" cy="97631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Caught Base</a:t>
            </a:r>
            <a:endParaRPr b="1" sz="9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5" name="Google Shape;1425;p192"/>
          <p:cNvSpPr/>
          <p:nvPr/>
        </p:nvSpPr>
        <p:spPr>
          <a:xfrm>
            <a:off x="1674812" y="-31748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Exception and Inheritance</a:t>
            </a:r>
            <a:endParaRPr b="1"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192"/>
          <p:cNvSpPr/>
          <p:nvPr/>
        </p:nvSpPr>
        <p:spPr>
          <a:xfrm>
            <a:off x="379412" y="585390"/>
            <a:ext cx="1021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Throwing classes as exceptions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93"/>
          <p:cNvSpPr/>
          <p:nvPr/>
        </p:nvSpPr>
        <p:spPr>
          <a:xfrm>
            <a:off x="114299" y="930800"/>
            <a:ext cx="5537200" cy="5552786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sz="1800">
              <a:solidFill>
                <a:srgbClr val="1F1F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   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        Base() {     }</a:t>
            </a:r>
            <a:endParaRPr sz="1800">
              <a:solidFill>
                <a:srgbClr val="1F1F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 };</a:t>
            </a:r>
            <a:endParaRPr sz="1800">
              <a:solidFill>
                <a:srgbClr val="1F1F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Derived: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    Derived( ) {        }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int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Derived();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193"/>
          <p:cNvSpPr/>
          <p:nvPr/>
        </p:nvSpPr>
        <p:spPr>
          <a:xfrm>
            <a:off x="5788025" y="954722"/>
            <a:ext cx="6400800" cy="401051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catch (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&amp;d)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    cout&lt;&lt; “Caught Derived";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catch (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&amp;b)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cout &lt;&lt; “Caught Base";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	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4" name="Google Shape;1434;p193"/>
          <p:cNvSpPr/>
          <p:nvPr/>
        </p:nvSpPr>
        <p:spPr>
          <a:xfrm>
            <a:off x="5781674" y="5021661"/>
            <a:ext cx="5486400" cy="97631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Caught Derived</a:t>
            </a:r>
            <a:endParaRPr b="1" sz="9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5" name="Google Shape;1435;p193"/>
          <p:cNvSpPr/>
          <p:nvPr/>
        </p:nvSpPr>
        <p:spPr>
          <a:xfrm>
            <a:off x="1674812" y="-31748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Exception and Inheritance</a:t>
            </a:r>
            <a:endParaRPr b="1"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193"/>
          <p:cNvSpPr/>
          <p:nvPr/>
        </p:nvSpPr>
        <p:spPr>
          <a:xfrm>
            <a:off x="379412" y="585390"/>
            <a:ext cx="1021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Throwing classes as exceptions</a:t>
            </a:r>
            <a:endParaRPr/>
          </a:p>
        </p:txBody>
      </p:sp>
      <p:sp>
        <p:nvSpPr>
          <p:cNvPr id="1437" name="Google Shape;1437;p193"/>
          <p:cNvSpPr/>
          <p:nvPr/>
        </p:nvSpPr>
        <p:spPr>
          <a:xfrm>
            <a:off x="547687" y="6488668"/>
            <a:ext cx="1021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Rule: </a:t>
            </a:r>
            <a:r>
              <a:rPr i="1"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Handlers for derived exception classes should be listed before those for base classes.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94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Library Exceptions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194"/>
          <p:cNvSpPr/>
          <p:nvPr/>
        </p:nvSpPr>
        <p:spPr>
          <a:xfrm>
            <a:off x="1217612" y="1524000"/>
            <a:ext cx="10361772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Many of the classes and operators in the standard library throw exceptions classes on failure. </a:t>
            </a:r>
            <a:endParaRPr/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</a:t>
            </a:r>
            <a:r>
              <a:rPr lang="en-US" sz="240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std::string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throw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std::bad_alloc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are unable to allocate enough memory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failed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dynamic_cast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throw </a:t>
            </a:r>
            <a:r>
              <a:rPr lang="en-US" sz="24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std::bad_cast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rgbClr val="CC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There are 21 different exception classes that can be thrown,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more coming</a:t>
            </a:r>
            <a:endParaRPr sz="2400">
              <a:solidFill>
                <a:srgbClr val="CC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these exception classes are derived from a single class called 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::exception </a:t>
            </a:r>
            <a:endParaRPr/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::exception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small interface class designed to serve as a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base class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any exception thrown by the C++ standard library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9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Library Exceptions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AEVEBP0" id="1449" name="Google Shape;1449;p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52" y="1417638"/>
            <a:ext cx="9900920" cy="5319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9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Library Exception Hierarchy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196"/>
          <p:cNvSpPr txBox="1"/>
          <p:nvPr>
            <p:ph idx="1" type="body"/>
          </p:nvPr>
        </p:nvSpPr>
        <p:spPr>
          <a:xfrm>
            <a:off x="1141412" y="1493838"/>
            <a:ext cx="10437972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Base-class </a:t>
            </a:r>
            <a:r>
              <a:rPr b="1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Contains </a:t>
            </a:r>
            <a:r>
              <a:rPr b="1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</a:t>
            </a:r>
            <a:r>
              <a:rPr b="1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storing error messages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7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classes derived from </a:t>
            </a:r>
            <a:r>
              <a:rPr b="1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/>
          </a:p>
          <a:p>
            <a:pPr indent="-457200" lvl="1" marL="658368" marR="0" rtl="0" algn="l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bad_alloc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thrown by </a:t>
            </a: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/>
          </a:p>
          <a:p>
            <a:pPr indent="-457200" lvl="1" marL="658368" marR="0" rtl="0" algn="l">
              <a:lnSpc>
                <a:spcPct val="14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bad_cast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thrown by </a:t>
            </a: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dynamic_cast</a:t>
            </a:r>
            <a:endParaRPr b="1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658368" marR="0" rtl="0" algn="l">
              <a:lnSpc>
                <a:spcPct val="14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bad_typeid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thrown by </a:t>
            </a: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typeid</a:t>
            </a:r>
            <a:endParaRPr b="1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658368" marR="0" rtl="0" algn="l">
              <a:lnSpc>
                <a:spcPct val="14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bad_exception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thrown by </a:t>
            </a: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unexpected</a:t>
            </a:r>
            <a:endParaRPr/>
          </a:p>
          <a:p>
            <a:pPr indent="0" lvl="1" marL="201168" marR="0" rtl="0" algn="just">
              <a:lnSpc>
                <a:spcPct val="14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terminating the program or calling the function specified by </a:t>
            </a:r>
            <a:r>
              <a:rPr b="1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set_unexpected 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only if </a:t>
            </a:r>
            <a:r>
              <a:rPr b="1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bad_exception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function’s </a:t>
            </a:r>
            <a:r>
              <a:rPr b="1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list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97"/>
          <p:cNvSpPr/>
          <p:nvPr/>
        </p:nvSpPr>
        <p:spPr>
          <a:xfrm>
            <a:off x="0" y="685800"/>
            <a:ext cx="6475412" cy="617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66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66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&lt;exception&gt; // for std::exception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66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&lt;string&gt; // for this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66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C0CFF"/>
                </a:solidFill>
                <a:latin typeface="Courier New"/>
                <a:ea typeface="Courier New"/>
                <a:cs typeface="Courier New"/>
                <a:sym typeface="Courier New"/>
              </a:rPr>
              <a:t>// Your code using standard library goes here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FF"/>
                </a:solidFill>
                <a:latin typeface="Courier New"/>
                <a:ea typeface="Courier New"/>
                <a:cs typeface="Courier New"/>
                <a:sym typeface="Courier New"/>
              </a:rPr>
              <a:t> // We'll trigger one of these exceptions //intentionally //for the sake of example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string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s.resize(-1); </a:t>
            </a:r>
            <a:endParaRPr b="1"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// will trigger a std::bad_alloc</a:t>
            </a:r>
            <a:endParaRPr b="1" sz="16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197"/>
          <p:cNvSpPr/>
          <p:nvPr/>
        </p:nvSpPr>
        <p:spPr>
          <a:xfrm>
            <a:off x="6542086" y="685800"/>
            <a:ext cx="5561013" cy="3429000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// This handler will catch </a:t>
            </a:r>
            <a:r>
              <a:rPr b="1" lang="en-US" sz="1600">
                <a:solidFill>
                  <a:srgbClr val="0C0CFF"/>
                </a:solidFill>
                <a:latin typeface="Courier New"/>
                <a:ea typeface="Courier New"/>
                <a:cs typeface="Courier New"/>
                <a:sym typeface="Courier New"/>
              </a:rPr>
              <a:t>std::exception </a:t>
            </a: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//and all the derived exceptions too</a:t>
            </a:r>
            <a:endParaRPr sz="16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catch (exception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&amp;ex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Standard exception: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 &lt;&lt;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what()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&lt;&lt; '\n';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3" name="Google Shape;1463;p197"/>
          <p:cNvSpPr/>
          <p:nvPr/>
        </p:nvSpPr>
        <p:spPr>
          <a:xfrm>
            <a:off x="6562725" y="4267200"/>
            <a:ext cx="5627687" cy="97631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Standard exception: basic_string::resize </a:t>
            </a:r>
            <a:endParaRPr b="1" sz="1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4" name="Google Shape;1464;p197"/>
          <p:cNvSpPr/>
          <p:nvPr/>
        </p:nvSpPr>
        <p:spPr>
          <a:xfrm>
            <a:off x="1674812" y="762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Catching std::exception</a:t>
            </a:r>
            <a:endParaRPr b="1"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9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Reference</a:t>
            </a:r>
            <a:endParaRPr/>
          </a:p>
        </p:txBody>
      </p:sp>
      <p:sp>
        <p:nvSpPr>
          <p:cNvPr id="1470" name="Google Shape;1470;p198"/>
          <p:cNvSpPr txBox="1"/>
          <p:nvPr>
            <p:ph idx="1" type="body"/>
          </p:nvPr>
        </p:nvSpPr>
        <p:spPr>
          <a:xfrm>
            <a:off x="609441" y="1600201"/>
            <a:ext cx="10969943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rPr b="1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Books:</a:t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Calibri"/>
              <a:buAutoNum type="arabicPeriod"/>
            </a:pPr>
            <a:r>
              <a:rPr b="0" i="0" lang="en-US" sz="1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Herbert Schildt, ‘C++ The Complete Reference’, Fourth Edition, McGraw Hill Professional, 2011, ISBN-13: 978-0072226805</a:t>
            </a:r>
            <a:endParaRPr/>
          </a:p>
          <a:p>
            <a:pPr indent="-457200" lvl="0" marL="457200" marR="0" rtl="0" algn="just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Calibri"/>
              <a:buAutoNum type="arabicPeriod"/>
            </a:pPr>
            <a:r>
              <a:rPr b="0" i="0" lang="en-US" sz="1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 Lafore, ‘Object-Oriented Programming in C++’, Fourth Edition, Sams Publishing, ISBN: 0672323087, ISBN-13: 978-8131722824</a:t>
            </a:r>
            <a:endParaRPr/>
          </a:p>
          <a:p>
            <a:pPr indent="-457200" lvl="0" marL="457200" marR="0" rtl="0" algn="just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Calibri"/>
              <a:buAutoNum type="arabicPeriod"/>
            </a:pPr>
            <a:r>
              <a:rPr b="0" i="0" lang="en-US" sz="1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Bjarne Stroustrup, ‘The C++ Programming language’, Third Edition, Pearson Education. ISBN: 9788131705216</a:t>
            </a:r>
            <a:endParaRPr/>
          </a:p>
          <a:p>
            <a:pPr indent="-457200" lvl="0" marL="457200" marR="0" rtl="0" algn="just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Calibri"/>
              <a:buAutoNum type="arabicPeriod"/>
            </a:pPr>
            <a:r>
              <a:rPr b="0" i="0" lang="en-US" sz="1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R. Venugopal, Rajkumar Buyya, T. Ravishankar, ‘Mastering C++’, Tata McGraw-Hill, ISBN 13: 9780074634547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rPr b="1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Weblinks: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https://nptel.ac.in/courses/106105151/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http://nptel.ac.in/syllabus/106106110/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http://ocw.mit.edu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rPr b="1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MOOCs: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https://onlinecourses.nptel.ac.in/noc18_cs32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99"/>
          <p:cNvSpPr/>
          <p:nvPr/>
        </p:nvSpPr>
        <p:spPr>
          <a:xfrm>
            <a:off x="3732212" y="2362200"/>
            <a:ext cx="4953000" cy="1186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b="1" sz="5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2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Classes for I/O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0" name="Google Shape;850;p128"/>
          <p:cNvGraphicFramePr/>
          <p:nvPr/>
        </p:nvGraphicFramePr>
        <p:xfrm>
          <a:off x="1217612" y="1417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{285C06B1-2314-41E5-A893-B500535F9A42}</a:tableStyleId>
              </a:tblPr>
              <a:tblGrid>
                <a:gridCol w="3773550"/>
                <a:gridCol w="6437250"/>
              </a:tblGrid>
              <a:tr h="55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name</a:t>
                      </a:r>
                      <a:endParaRPr b="1" sz="2000" u="none" cap="none" strike="noStrik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Contents </a:t>
                      </a:r>
                      <a:endParaRPr b="1" sz="2000" u="none" cap="none" strike="noStrik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(general input/output stream class) 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facilities that are used by all other input-output classes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istream </a:t>
                      </a:r>
                      <a:endParaRPr b="1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(input stream)</a:t>
                      </a:r>
                      <a:endParaRPr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Inherits properties of ios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 functions like get( ), getline( ), read( )</a:t>
                      </a:r>
                      <a:endParaRPr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operator &gt;&gt;</a:t>
                      </a:r>
                      <a:endParaRPr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ostream</a:t>
                      </a:r>
                      <a:endParaRPr b="1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(output stream)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Inherits properties of ios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put( ), write( ) functions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operator &lt;&lt;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iostream</a:t>
                      </a:r>
                      <a:endParaRPr b="1" sz="2000" u="none" cap="none" strike="noStrike">
                        <a:solidFill>
                          <a:srgbClr val="97480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(input/ output stream)</a:t>
                      </a:r>
                      <a:endParaRPr sz="2000" u="none" cap="none" strike="noStrike">
                        <a:solidFill>
                          <a:srgbClr val="97480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74806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Inherits properties of istream and ostream through multiple inheritance and thus contains all input and output functions </a:t>
                      </a:r>
                      <a:endParaRPr sz="2000" u="none" cap="none" strike="noStrike">
                        <a:solidFill>
                          <a:srgbClr val="97480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29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29"/>
          <p:cNvSpPr txBox="1"/>
          <p:nvPr>
            <p:ph idx="1" type="body"/>
          </p:nvPr>
        </p:nvSpPr>
        <p:spPr>
          <a:xfrm>
            <a:off x="1293812" y="1417638"/>
            <a:ext cx="10744200" cy="544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Types of File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</a:t>
            </a:r>
            <a:r>
              <a:rPr b="0" i="0" lang="en-US" sz="2000" u="none" cap="none" strike="noStrike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1: ASCII Text File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Stored in ASCII character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Processed Sequentially in forward direction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EOF character is present at the end of file    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     2: Binary File</a:t>
            </a:r>
            <a:endParaRPr b="0" i="0" sz="2000" u="none" cap="none" strike="noStrike">
              <a:solidFill>
                <a:srgbClr val="FF33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Stored in binary format 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Processed randomly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Why to use File Handling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permanent storage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transfer of input - data or output - data from one computer to another can be easily done by using files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8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9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