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hxXfoAIFI5yM3ptE/Ffc6Os6tJ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ca5bd3ce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7ca5bd3ce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9" name="Google Shape;99;p2:notes"/>
          <p:cNvSpPr txBox="1"/>
          <p:nvPr/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MIT-WPU</a:t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" type="body"/>
          </p:nvPr>
        </p:nvSpPr>
        <p:spPr>
          <a:xfrm rot="5400000">
            <a:off x="4114799" y="-1171576"/>
            <a:ext cx="4022725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9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9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9"/>
          <p:cNvCxnSpPr/>
          <p:nvPr/>
        </p:nvCxnSpPr>
        <p:spPr>
          <a:xfrm>
            <a:off x="1208087" y="4343400"/>
            <a:ext cx="98758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9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21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" name="Google Shape;31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1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1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3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3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◦"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b="0" i="0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23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362" y="431800"/>
            <a:ext cx="10193337" cy="2070100"/>
          </a:xfrm>
          <a:prstGeom prst="rect">
            <a:avLst/>
          </a:prstGeom>
          <a:noFill/>
          <a:ln>
            <a:noFill/>
          </a:ln>
          <a:effectLst>
            <a:outerShdw blurRad="63500" dir="2700000" dist="139700">
              <a:srgbClr val="333333">
                <a:alpha val="64705"/>
              </a:srgbClr>
            </a:outerShdw>
          </a:effectLst>
        </p:spPr>
      </p:pic>
      <p:sp>
        <p:nvSpPr>
          <p:cNvPr id="94" name="Google Shape;94;p1"/>
          <p:cNvSpPr txBox="1"/>
          <p:nvPr/>
        </p:nvSpPr>
        <p:spPr>
          <a:xfrm>
            <a:off x="668337" y="2886075"/>
            <a:ext cx="11083925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Banker’s Algorithm for Deadlock Avoidance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100137" y="445611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 (Cont.)……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 time </a:t>
            </a:r>
            <a:r>
              <a:rPr b="0" i="1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b="0" i="1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request (1,0,2)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Resource-Request algorithm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150" y="1858962"/>
            <a:ext cx="8710612" cy="44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7" y="854075"/>
            <a:ext cx="10329862" cy="51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 (Cont.):  </a:t>
            </a:r>
            <a:r>
              <a:rPr b="1" i="1" lang="en-US" sz="3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i="0" lang="en-US" sz="3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3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request (1,0,2)</a:t>
            </a:r>
            <a:endParaRPr/>
          </a:p>
        </p:txBody>
      </p:sp>
      <p:sp>
        <p:nvSpPr>
          <p:cNvPr id="187" name="Google Shape;187;p13"/>
          <p:cNvSpPr txBox="1"/>
          <p:nvPr>
            <p:ph idx="1" type="body"/>
          </p:nvPr>
        </p:nvSpPr>
        <p:spPr>
          <a:xfrm>
            <a:off x="628650" y="1806575"/>
            <a:ext cx="111918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Check that Request ≤ Available (that is, (1,0,2) ≤ (3,3,2) ⇒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true.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		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sng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sng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sng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sng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1" sz="1800" u="sng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Executing safety algorithm shows that sequence &lt;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&gt; satisfies safety requirement. </a:t>
            </a:r>
            <a:endParaRPr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337" y="2138362"/>
            <a:ext cx="45053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400"/>
              <a:buFont typeface="Calibri"/>
              <a:buNone/>
            </a:pPr>
            <a:r>
              <a:rPr b="1" i="0" lang="en-US" sz="3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 (Cont.)</a:t>
            </a:r>
            <a:endParaRPr/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628650" y="1806575"/>
            <a:ext cx="111918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1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 time </a:t>
            </a:r>
            <a:r>
              <a:rPr b="0" i="1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Can request for (3,3,0) by </a:t>
            </a:r>
            <a:r>
              <a:rPr b="0" i="1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be granted?</a:t>
            </a:r>
            <a:endParaRPr/>
          </a:p>
          <a:p>
            <a:pPr indent="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t/>
            </a:r>
            <a:endParaRPr b="0" i="0" sz="24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 time </a:t>
            </a:r>
            <a:r>
              <a:rPr b="0" i="1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Can request for (0,2,0) by </a:t>
            </a:r>
            <a:r>
              <a:rPr b="0" i="1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4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be granted?</a:t>
            </a:r>
            <a:endParaRPr b="0" baseline="-25000" i="0" sz="24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baseline="-25000" i="0" sz="24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 for implementation</a:t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1. Accept no of processes 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2. Accept no of resource types 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3. Accept available, max, allocation matrices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4. Determine need matrix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5. Invoke safety algorithm and display the safety sequence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6. If system is in safe state, accept resource request from user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7. Invoke resource-request algorithm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8. Display whether request can be granted and display safe sequence if any </a:t>
            </a:r>
            <a:endParaRPr/>
          </a:p>
          <a:p>
            <a:pPr indent="0" lvl="0" marL="9048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ENGINEERING  AND TECHNOLOGY</a:t>
            </a:r>
            <a:endParaRPr/>
          </a:p>
        </p:txBody>
      </p:sp>
      <p:sp>
        <p:nvSpPr>
          <p:cNvPr id="203" name="Google Shape;203;p15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ca5bd3cea_0_0"/>
          <p:cNvSpPr txBox="1"/>
          <p:nvPr>
            <p:ph type="title"/>
          </p:nvPr>
        </p:nvSpPr>
        <p:spPr>
          <a:xfrm>
            <a:off x="1096962" y="287337"/>
            <a:ext cx="1005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 for implementation</a:t>
            </a:r>
            <a:endParaRPr/>
          </a:p>
        </p:txBody>
      </p:sp>
      <p:sp>
        <p:nvSpPr>
          <p:cNvPr id="209" name="Google Shape;209;g17ca5bd3cea_0_0"/>
          <p:cNvSpPr txBox="1"/>
          <p:nvPr>
            <p:ph idx="1" type="body"/>
          </p:nvPr>
        </p:nvSpPr>
        <p:spPr>
          <a:xfrm>
            <a:off x="1096962" y="1846262"/>
            <a:ext cx="100584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1. Accept no of processes 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2. Accept no of resource types 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3. Accept available, max, allocation matrices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4. Determine need matrix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5. Invoke safety algorithm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6. If safe, accept resource request from user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7. Invoke resource-request algorithm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8. Display whether request can be granted and display safe sequence if any </a:t>
            </a:r>
            <a:endParaRPr/>
          </a:p>
          <a:p>
            <a:pPr indent="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b="0" i="0" sz="20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7ca5bd3cea_0_0"/>
          <p:cNvSpPr txBox="1"/>
          <p:nvPr/>
        </p:nvSpPr>
        <p:spPr>
          <a:xfrm>
            <a:off x="1096962" y="6459537"/>
            <a:ext cx="247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11" name="Google Shape;211;g17ca5bd3cea_0_0"/>
          <p:cNvSpPr txBox="1"/>
          <p:nvPr/>
        </p:nvSpPr>
        <p:spPr>
          <a:xfrm>
            <a:off x="3686175" y="645953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ENGINEERING  AND TECHNOLOGY</a:t>
            </a:r>
            <a:endParaRPr/>
          </a:p>
        </p:txBody>
      </p:sp>
      <p:sp>
        <p:nvSpPr>
          <p:cNvPr id="212" name="Google Shape;212;g17ca5bd3cea_0_0"/>
          <p:cNvSpPr txBox="1"/>
          <p:nvPr/>
        </p:nvSpPr>
        <p:spPr>
          <a:xfrm>
            <a:off x="9901237" y="6459537"/>
            <a:ext cx="131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Following is the SAFE Sequence </a:t>
            </a:r>
            <a:endParaRPr/>
          </a:p>
          <a:p>
            <a:pPr indent="-127000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P1 -&gt; P3 -&gt; P4 -&gt; P0 -&gt; P2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ENGINEERING  AND TECHNOLOGY</a:t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665287" y="550862"/>
            <a:ext cx="6537325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190625" y="2143125"/>
            <a:ext cx="10021887" cy="307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Char char=" "/>
            </a:pPr>
            <a:r>
              <a:rPr b="0" i="0" lang="en-US" sz="24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Abraham Silberschatz, Peter Baer Galvin and Greg Gagne, Operating System Concepts, WILEY,ISBN 978-1-118-06333-0, 9th Edition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762000" y="645953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21/02/19		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1" i="0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9899650" y="6459537"/>
            <a:ext cx="1312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2" y="287337"/>
            <a:ext cx="1270000" cy="114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COMPUTER ENGINEERING  AND TECHNOLOGY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2054225" y="1925637"/>
            <a:ext cx="8588375" cy="3232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To implement Bankers Algorithm  for deadlock avoidance using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    (a) Safety algorithm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    (b) resource request algorithm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To understand the concept of deadlock.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How to avoid deadlock by implementing safety algorithm.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1665287" y="550862"/>
            <a:ext cx="6537325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 "/>
            </a:pPr>
            <a:r>
              <a:rPr b="1" i="0" lang="en-US" sz="36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Banker’s Algorithm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914400" y="495300"/>
            <a:ext cx="1056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300"/>
              <a:buFont typeface="Calibri"/>
              <a:buNone/>
            </a:pPr>
            <a:r>
              <a:rPr b="0" i="0" lang="en-US" sz="4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Structures for the Banker’s Algorithm 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1222375" y="2176462"/>
            <a:ext cx="937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4605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</a:pPr>
            <a:r>
              <a:rPr b="1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Vector of length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 If available [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there are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k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instances of resource type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baseline="-2500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available.</a:t>
            </a:r>
            <a:endParaRPr/>
          </a:p>
          <a:p>
            <a:pPr indent="-14605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</a:pPr>
            <a:r>
              <a:rPr b="1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n x m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matrix.  If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then process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may request at most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k 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instances of resource type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4605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</a:pPr>
            <a:r>
              <a:rPr b="1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 n x m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matrix.  If Allocation[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then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baseline="-2500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is currently allocated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instances of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j.</a:t>
            </a:r>
            <a:endParaRPr b="0" baseline="-25000" i="0" sz="23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</a:pPr>
            <a:r>
              <a:rPr b="1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 n x m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matrix. If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] =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k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then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baseline="-2500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may need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more instances of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baseline="-2500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complete its task.</a:t>
            </a:r>
            <a:endParaRPr/>
          </a:p>
          <a:p>
            <a:pPr indent="-182562" lvl="2" marL="56673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</a:pP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i,j]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Max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] – 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b="0" i="1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b="0" i="0" lang="en-US" sz="23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].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911225" y="1714500"/>
            <a:ext cx="10820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number of processes, and </a:t>
            </a:r>
            <a:r>
              <a:rPr b="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number of resources types.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4294967295" type="title"/>
          </p:nvPr>
        </p:nvSpPr>
        <p:spPr>
          <a:xfrm>
            <a:off x="1096962" y="287337"/>
            <a:ext cx="10058400" cy="3825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900"/>
              <a:buFont typeface="Calibri"/>
              <a:buNone/>
            </a:pPr>
            <a:r>
              <a:rPr b="1" i="0" lang="en-US" sz="29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Safety Algorithm</a:t>
            </a:r>
            <a:endParaRPr/>
          </a:p>
        </p:txBody>
      </p:sp>
      <p:sp>
        <p:nvSpPr>
          <p:cNvPr id="129" name="Google Shape;129;p5"/>
          <p:cNvSpPr txBox="1"/>
          <p:nvPr>
            <p:ph idx="4294967295" type="body"/>
          </p:nvPr>
        </p:nvSpPr>
        <p:spPr>
          <a:xfrm>
            <a:off x="646112" y="957262"/>
            <a:ext cx="10922000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determine whether system is in safe state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1. Let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Work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be vectors of length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respectively.  Initialize:</a:t>
            </a:r>
            <a:endParaRPr/>
          </a:p>
          <a:p>
            <a:pPr indent="-182562" lvl="3" marL="749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Work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:=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endParaRPr/>
          </a:p>
          <a:p>
            <a:pPr indent="-182562" lvl="3" marL="7493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Finish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] =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false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= 1,2, …,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n.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 Find an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such that both: 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(a)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(b)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baseline="-2500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≤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endParaRPr/>
          </a:p>
          <a:p>
            <a:pPr indent="-182561" lvl="1" marL="38258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 no such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exists, go to step 4.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:=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Work 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r>
              <a:rPr b="0" baseline="-2500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b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] :=</a:t>
            </a:r>
            <a:r>
              <a:rPr b="0" i="1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true</a:t>
            </a:r>
            <a:b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go to step 2.</a:t>
            </a:r>
            <a:endParaRPr/>
          </a:p>
          <a:p>
            <a:pPr indent="-90487" lvl="0" marL="90487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 If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Finish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] = true for all </a:t>
            </a:r>
            <a:r>
              <a:rPr b="0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then the system is in a safe state.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944562" y="414337"/>
            <a:ext cx="10566400" cy="4048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Resource-Request Algorithm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590550" y="977900"/>
            <a:ext cx="11006137" cy="544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7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 Request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= request vector for process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] =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then process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wants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instances of resource type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baseline="-2500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0" baseline="-25000" i="0" sz="19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657225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go to step 2.  Otherwise, raise error condition, since process has exceeded its maximum claim.</a:t>
            </a:r>
            <a:endParaRPr/>
          </a:p>
          <a:p>
            <a:pPr indent="-336550" lvl="1" marL="6572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6572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≤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go to step 3.  Otherwise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must wait, since resources are not available.</a:t>
            </a:r>
            <a:endParaRPr/>
          </a:p>
          <a:p>
            <a:pPr indent="-336550" lvl="1" marL="6572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</a:pPr>
            <a:r>
              <a:t/>
            </a:r>
            <a:endParaRPr b="0" i="0" sz="19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6572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3.	       Pretend to allocate requested resources to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by modifying the state as follows:</a:t>
            </a:r>
            <a:endParaRPr/>
          </a:p>
          <a:p>
            <a:pPr indent="-182562" lvl="3" marL="749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:=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Available -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182562" lvl="3" marL="749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:=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-182562" lvl="3" marL="749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:=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Need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i;;</a:t>
            </a:r>
            <a:endParaRPr/>
          </a:p>
          <a:p>
            <a:pPr indent="-182562" lvl="3" marL="749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b="0" baseline="-25000" i="1" sz="19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562" lvl="2" marL="56673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75"/>
              <a:buChar char="•"/>
            </a:pP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Call safety algorithm</a:t>
            </a:r>
            <a:endParaRPr/>
          </a:p>
          <a:p>
            <a:pPr indent="-182562" lvl="2" marL="56673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75"/>
              <a:buChar char="•"/>
            </a:pP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 safe ⇒ the resources are allocated to P</a:t>
            </a:r>
            <a:r>
              <a:rPr b="0" baseline="-2500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82562" lvl="2" marL="56673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75"/>
              <a:buChar char="•"/>
            </a:pP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If unsafe ⇒ P</a:t>
            </a:r>
            <a:r>
              <a:rPr b="0" baseline="-25000" i="0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19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must wait, and the old resource-allocation state is restored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 of Banker’s Algorithm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190625" y="1752600"/>
            <a:ext cx="937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143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5 processes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through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; 3 resource types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(10 instances),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(5 instances), and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(7 instances).</a:t>
            </a:r>
            <a:endParaRPr/>
          </a:p>
          <a:p>
            <a:pPr indent="-1143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Snapshot at time </a:t>
            </a:r>
            <a:r>
              <a:rPr b="0" i="1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			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455862"/>
            <a:ext cx="5378450" cy="3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 (Cont.)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1100137" y="1714500"/>
            <a:ext cx="99504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27000" lvl="0" marL="904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content of the matrix. Need is defined to be Max – Allocation.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0" i="1" lang="en-US" sz="20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endParaRPr b="0" i="0" sz="2000" u="sng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B C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	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7 4 3 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	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1 2 2 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6 0 0 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0 1 1</a:t>
            </a:r>
            <a:endParaRPr/>
          </a:p>
          <a:p>
            <a:pPr indent="-90487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4 3 1 </a:t>
            </a:r>
            <a:endParaRPr/>
          </a:p>
          <a:p>
            <a:pPr indent="-127000" lvl="0" marL="90487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system is in a safe state since the sequence &lt;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&gt; or &lt;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0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&gt; satisfies safety criteria.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0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b="0" i="0" lang="en-US" sz="9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075" y="552450"/>
            <a:ext cx="10479087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2017-06-20T09:56:08Z</dcterms:created>
  <dc:creator>Anita.Gunjal</dc:creator>
</cp:coreProperties>
</file>