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i12HWiaKknfVPG2rsk29boE5kh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3" name="Google Shape;123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9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90:notes"/>
          <p:cNvSpPr txBox="1"/>
          <p:nvPr>
            <p:ph idx="3" type="hd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4" name="Google Shape;134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9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91:notes"/>
          <p:cNvSpPr txBox="1"/>
          <p:nvPr>
            <p:ph idx="3" type="hd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MIT-WPU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9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2"/>
          <p:cNvSpPr txBox="1"/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2"/>
          <p:cNvSpPr txBox="1"/>
          <p:nvPr>
            <p:ph idx="1" type="subTitle"/>
          </p:nvPr>
        </p:nvSpPr>
        <p:spPr>
          <a:xfrm>
            <a:off x="609480" y="1604520"/>
            <a:ext cx="1097244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6"/>
          <p:cNvSpPr txBox="1"/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6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66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66"/>
          <p:cNvSpPr txBox="1"/>
          <p:nvPr>
            <p:ph idx="4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7"/>
          <p:cNvSpPr txBox="1"/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7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67"/>
          <p:cNvSpPr txBox="1"/>
          <p:nvPr>
            <p:ph idx="2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60" name="Google Shape;60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1"/>
          <p:cNvSpPr txBox="1"/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6"/>
          <p:cNvSpPr txBox="1"/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6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56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2"/>
          <p:cNvSpPr txBox="1"/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3"/>
          <p:cNvSpPr txBox="1"/>
          <p:nvPr>
            <p:ph idx="1" type="subTitle"/>
          </p:nvPr>
        </p:nvSpPr>
        <p:spPr>
          <a:xfrm>
            <a:off x="1097280" y="286560"/>
            <a:ext cx="10058040" cy="67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4"/>
          <p:cNvSpPr txBox="1"/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8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84"/>
          <p:cNvSpPr txBox="1"/>
          <p:nvPr>
            <p:ph idx="2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84"/>
          <p:cNvSpPr txBox="1"/>
          <p:nvPr>
            <p:ph idx="3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5"/>
          <p:cNvSpPr txBox="1"/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8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8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85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6"/>
          <p:cNvSpPr txBox="1"/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8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8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86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7"/>
          <p:cNvSpPr txBox="1"/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87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87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8"/>
          <p:cNvSpPr txBox="1"/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8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8"/>
          <p:cNvSpPr txBox="1"/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8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88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88"/>
          <p:cNvSpPr txBox="1"/>
          <p:nvPr>
            <p:ph idx="4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9"/>
          <p:cNvSpPr txBox="1"/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89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89"/>
          <p:cNvSpPr txBox="1"/>
          <p:nvPr>
            <p:ph idx="2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12" name="Google Shape;112;p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8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9"/>
          <p:cNvSpPr txBox="1"/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59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0"/>
          <p:cNvSpPr txBox="1"/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1"/>
          <p:cNvSpPr txBox="1"/>
          <p:nvPr>
            <p:ph idx="1" type="subTitle"/>
          </p:nvPr>
        </p:nvSpPr>
        <p:spPr>
          <a:xfrm>
            <a:off x="1097280" y="286560"/>
            <a:ext cx="10058040" cy="6725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2"/>
          <p:cNvSpPr txBox="1"/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62"/>
          <p:cNvSpPr txBox="1"/>
          <p:nvPr>
            <p:ph idx="2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62"/>
          <p:cNvSpPr txBox="1"/>
          <p:nvPr>
            <p:ph idx="3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3"/>
          <p:cNvSpPr txBox="1"/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3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3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4"/>
          <p:cNvSpPr txBox="1"/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4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4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5"/>
          <p:cNvSpPr txBox="1"/>
          <p:nvPr>
            <p:ph type="title"/>
          </p:nvPr>
        </p:nvSpPr>
        <p:spPr>
          <a:xfrm>
            <a:off x="1097280" y="286560"/>
            <a:ext cx="10058040" cy="14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5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65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629D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5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" name="Google Shape;8;p51"/>
          <p:cNvCxnSpPr/>
          <p:nvPr/>
        </p:nvCxnSpPr>
        <p:spPr>
          <a:xfrm>
            <a:off x="1193400" y="1737720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" name="Google Shape;9;p5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629D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51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51"/>
          <p:cNvSpPr txBox="1"/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1"/>
          <p:cNvSpPr txBox="1"/>
          <p:nvPr>
            <p:ph idx="10"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1"/>
          <p:cNvSpPr txBox="1"/>
          <p:nvPr>
            <p:ph idx="11"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1"/>
          <p:cNvSpPr txBox="1"/>
          <p:nvPr>
            <p:ph idx="12"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51"/>
          <p:cNvCxnSpPr/>
          <p:nvPr/>
        </p:nvCxnSpPr>
        <p:spPr>
          <a:xfrm>
            <a:off x="1207440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5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5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rgbClr val="629DD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55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rgbClr val="4A66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Google Shape;65;p55"/>
          <p:cNvCxnSpPr/>
          <p:nvPr/>
        </p:nvCxnSpPr>
        <p:spPr>
          <a:xfrm>
            <a:off x="1193400" y="1737720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55"/>
          <p:cNvSpPr txBox="1"/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55"/>
          <p:cNvSpPr txBox="1"/>
          <p:nvPr>
            <p:ph idx="1" type="body"/>
          </p:nvPr>
        </p:nvSpPr>
        <p:spPr>
          <a:xfrm>
            <a:off x="1097280" y="1845720"/>
            <a:ext cx="493740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55"/>
          <p:cNvSpPr txBox="1"/>
          <p:nvPr>
            <p:ph idx="2" type="body"/>
          </p:nvPr>
        </p:nvSpPr>
        <p:spPr>
          <a:xfrm>
            <a:off x="6217920" y="1845720"/>
            <a:ext cx="4937400" cy="40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55"/>
          <p:cNvSpPr txBox="1"/>
          <p:nvPr>
            <p:ph idx="10"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55"/>
          <p:cNvSpPr txBox="1"/>
          <p:nvPr>
            <p:ph idx="11"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55"/>
          <p:cNvSpPr txBox="1"/>
          <p:nvPr>
            <p:ph idx="12"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 txBox="1"/>
          <p:nvPr/>
        </p:nvSpPr>
        <p:spPr>
          <a:xfrm>
            <a:off x="2771947" y="4672843"/>
            <a:ext cx="6648106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4285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of Computer Engineering and Technology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320" y="431640"/>
            <a:ext cx="10193040" cy="2069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"/>
          <p:cNvSpPr/>
          <p:nvPr/>
        </p:nvSpPr>
        <p:spPr>
          <a:xfrm>
            <a:off x="1371600" y="3276600"/>
            <a:ext cx="968976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Assignment </a:t>
            </a:r>
            <a:r>
              <a:rPr b="1" lang="en-US" sz="3600"/>
              <a:t>5</a:t>
            </a: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Readers Writers Problem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0"/>
          <p:cNvSpPr txBox="1"/>
          <p:nvPr>
            <p:ph type="title"/>
          </p:nvPr>
        </p:nvSpPr>
        <p:spPr>
          <a:xfrm>
            <a:off x="1778000" y="287338"/>
            <a:ext cx="9377363" cy="968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Readers Writers Problem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90"/>
          <p:cNvSpPr txBox="1"/>
          <p:nvPr>
            <p:ph idx="4294967295" type="dt"/>
          </p:nvPr>
        </p:nvSpPr>
        <p:spPr>
          <a:xfrm>
            <a:off x="762000" y="64595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10/4/2022</a:t>
            </a:r>
            <a:endParaRPr b="1" i="0" sz="10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90"/>
          <p:cNvSpPr txBox="1"/>
          <p:nvPr>
            <p:ph idx="4294967295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263" y="287338"/>
            <a:ext cx="1270000" cy="131286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90"/>
          <p:cNvSpPr txBox="1"/>
          <p:nvPr>
            <p:ph idx="1" type="body"/>
          </p:nvPr>
        </p:nvSpPr>
        <p:spPr>
          <a:xfrm>
            <a:off x="1096963" y="1739900"/>
            <a:ext cx="10777537" cy="4719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2800"/>
              <a:t>There is a data area shared among a number of processes.</a:t>
            </a:r>
            <a:endParaRPr/>
          </a:p>
          <a:p>
            <a:pPr indent="-342900" lvl="0" marL="4572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2800"/>
              <a:t>The data area could be a file or record</a:t>
            </a:r>
            <a:endParaRPr/>
          </a:p>
          <a:p>
            <a:pPr indent="-342900" lvl="0" marL="4572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2800"/>
              <a:t>There are number of processes that only read the data area(readers) and a number of processes that only write the data area (writers). </a:t>
            </a:r>
            <a:endParaRPr/>
          </a:p>
          <a:p>
            <a:pPr indent="-342900" lvl="0" marL="4572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2800"/>
              <a:t>Conditions that must be satisfied are as follows:</a:t>
            </a:r>
            <a:endParaRPr/>
          </a:p>
          <a:p>
            <a:pPr indent="-533400" lvl="1" marL="9906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Any number of readers may simultaneously read the file.</a:t>
            </a:r>
            <a:endParaRPr/>
          </a:p>
          <a:p>
            <a:pPr indent="-533400" lvl="1" marL="9906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Only one writer at a time may write to the file.</a:t>
            </a:r>
            <a:endParaRPr/>
          </a:p>
          <a:p>
            <a:pPr indent="-533400" lvl="1" marL="9906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400"/>
              <a:t>If a writer is writing to the file, no reader may read it.</a:t>
            </a:r>
            <a:endParaRPr/>
          </a:p>
          <a:p>
            <a:pPr indent="-419100" lvl="1" marL="9906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1"/>
          <p:cNvSpPr txBox="1"/>
          <p:nvPr>
            <p:ph type="title"/>
          </p:nvPr>
        </p:nvSpPr>
        <p:spPr>
          <a:xfrm>
            <a:off x="1778000" y="287338"/>
            <a:ext cx="9377363" cy="968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5454"/>
              <a:buNone/>
            </a:pPr>
            <a:r>
              <a:rPr lang="en-US"/>
              <a:t>Pseudo Code reader writer: readers have priority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91"/>
          <p:cNvSpPr txBox="1"/>
          <p:nvPr>
            <p:ph idx="4294967295" type="dt"/>
          </p:nvPr>
        </p:nvSpPr>
        <p:spPr>
          <a:xfrm>
            <a:off x="762000" y="64595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10/4/2022</a:t>
            </a:r>
            <a:endParaRPr b="1" i="0" sz="105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91"/>
          <p:cNvSpPr txBox="1"/>
          <p:nvPr>
            <p:ph idx="4294967295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 System</a:t>
            </a:r>
            <a:endParaRPr/>
          </a:p>
        </p:txBody>
      </p:sp>
      <p:sp>
        <p:nvSpPr>
          <p:cNvPr id="141" name="Google Shape;141;p91"/>
          <p:cNvSpPr txBox="1"/>
          <p:nvPr>
            <p:ph idx="4294967295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263" y="287338"/>
            <a:ext cx="1270000" cy="131286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91"/>
          <p:cNvSpPr txBox="1"/>
          <p:nvPr>
            <p:ph idx="1" type="body"/>
          </p:nvPr>
        </p:nvSpPr>
        <p:spPr>
          <a:xfrm>
            <a:off x="987425" y="2057400"/>
            <a:ext cx="10112375" cy="3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readcount = 0; // keeps track of number of readers</a:t>
            </a:r>
            <a:endParaRPr/>
          </a:p>
          <a:p>
            <a:pPr indent="-228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semaphore mutex = 1,  //binary, used for updating reader count</a:t>
            </a:r>
            <a:endParaRPr/>
          </a:p>
          <a:p>
            <a:pPr indent="-2286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semaphore wrt = 1; // binary, common to readers &amp; writers. Mutual 			                exclusion for writers &amp; is used by 1</a:t>
            </a:r>
            <a:r>
              <a:rPr b="1" baseline="30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&amp; last 				     reader that enters or exits CS. Not used by 				     readers who enter or exit while other readers 				     are in their CS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2"/>
          <p:cNvSpPr txBox="1"/>
          <p:nvPr>
            <p:ph type="title"/>
          </p:nvPr>
        </p:nvSpPr>
        <p:spPr>
          <a:xfrm>
            <a:off x="1096963" y="287338"/>
            <a:ext cx="100584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Pseudo Code readers-writers</a:t>
            </a:r>
            <a:endParaRPr/>
          </a:p>
        </p:txBody>
      </p:sp>
      <p:sp>
        <p:nvSpPr>
          <p:cNvPr id="149" name="Google Shape;149;p92"/>
          <p:cNvSpPr txBox="1"/>
          <p:nvPr>
            <p:ph idx="1" type="body"/>
          </p:nvPr>
        </p:nvSpPr>
        <p:spPr>
          <a:xfrm>
            <a:off x="1125538" y="1817688"/>
            <a:ext cx="4937125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43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reader()</a:t>
            </a:r>
            <a:endParaRPr/>
          </a:p>
          <a:p>
            <a:pPr indent="0" lvl="0" marL="1143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{while(true)</a:t>
            </a:r>
            <a:endParaRPr/>
          </a:p>
          <a:p>
            <a:pPr indent="0" lvl="1" marL="20002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2" marL="38417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wait(mutex);                                                                                                                   	readcount++;      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if(readcount == 1)                                               	     wait(wrt); </a:t>
            </a:r>
            <a:endParaRPr/>
          </a:p>
          <a:p>
            <a:pPr indent="0" lvl="0" marL="1143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signal(mutex);                                              </a:t>
            </a:r>
            <a:endParaRPr/>
          </a:p>
          <a:p>
            <a:pPr indent="0" lvl="0" marL="1143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………                                         		reading is performed</a:t>
            </a:r>
            <a:endParaRPr/>
          </a:p>
          <a:p>
            <a:pPr indent="0" lvl="4" marL="7493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………..                                                     </a:t>
            </a:r>
            <a:endParaRPr/>
          </a:p>
          <a:p>
            <a:pPr indent="0" lvl="0" marL="1143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wait(mutex);                                                  </a:t>
            </a:r>
            <a:endParaRPr/>
          </a:p>
          <a:p>
            <a:pPr indent="0" lvl="0" marL="1143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	readcount--; </a:t>
            </a:r>
            <a:endParaRPr/>
          </a:p>
          <a:p>
            <a:pPr indent="0" lvl="0" marL="1143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if (readcount == 0) </a:t>
            </a:r>
            <a:endParaRPr/>
          </a:p>
          <a:p>
            <a:pPr indent="0" lvl="0" marL="1143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signal(wrt); </a:t>
            </a:r>
            <a:endParaRPr/>
          </a:p>
          <a:p>
            <a:pPr indent="0" lvl="0" marL="1143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signal(mutex);                                                </a:t>
            </a:r>
            <a:endParaRPr/>
          </a:p>
          <a:p>
            <a:pPr indent="0" lvl="0" marL="1143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1143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600"/>
          </a:p>
        </p:txBody>
      </p:sp>
      <p:sp>
        <p:nvSpPr>
          <p:cNvPr id="150" name="Google Shape;150;p92"/>
          <p:cNvSpPr txBox="1"/>
          <p:nvPr>
            <p:ph idx="2" type="body"/>
          </p:nvPr>
        </p:nvSpPr>
        <p:spPr>
          <a:xfrm>
            <a:off x="6218238" y="1846263"/>
            <a:ext cx="4937125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43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writer()</a:t>
            </a:r>
            <a:endParaRPr/>
          </a:p>
          <a:p>
            <a:pPr indent="0" lvl="0" marL="1143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1" marL="20002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while(true)</a:t>
            </a:r>
            <a:endParaRPr/>
          </a:p>
          <a:p>
            <a:pPr indent="0" lvl="1" marL="20002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2" marL="38417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wait(wrt);                                             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	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………                                         		writing is performed</a:t>
            </a:r>
            <a:endParaRPr/>
          </a:p>
          <a:p>
            <a:pPr indent="0" lvl="4" marL="7493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………..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</a:t>
            </a:r>
            <a:endParaRPr/>
          </a:p>
          <a:p>
            <a:pPr indent="0" lvl="0" marL="1143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signal(wrt); </a:t>
            </a:r>
            <a:endParaRPr/>
          </a:p>
          <a:p>
            <a:pPr indent="0" lvl="0" marL="1143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  <a:p>
            <a:pPr indent="0" lvl="0" marL="1143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1" name="Google Shape;151;p92"/>
          <p:cNvSpPr txBox="1"/>
          <p:nvPr>
            <p:ph idx="4294967295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10/4/2022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92"/>
          <p:cNvSpPr txBox="1"/>
          <p:nvPr>
            <p:ph idx="4294967295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3"/>
          <p:cNvSpPr txBox="1"/>
          <p:nvPr>
            <p:ph type="title"/>
          </p:nvPr>
        </p:nvSpPr>
        <p:spPr>
          <a:xfrm>
            <a:off x="1522413" y="269670"/>
            <a:ext cx="10058400" cy="998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5555"/>
              <a:buNone/>
            </a:pPr>
            <a:r>
              <a:rPr lang="en-US"/>
              <a:t>                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b="1" lang="en-US"/>
              <a:t>Implementation</a:t>
            </a:r>
            <a:br>
              <a:rPr lang="en-US"/>
            </a:br>
            <a:br>
              <a:rPr lang="en-US"/>
            </a:br>
            <a:br>
              <a:rPr lang="en-US"/>
            </a:br>
            <a:endParaRPr sz="3600"/>
          </a:p>
        </p:txBody>
      </p:sp>
      <p:sp>
        <p:nvSpPr>
          <p:cNvPr id="158" name="Google Shape;158;p93"/>
          <p:cNvSpPr txBox="1"/>
          <p:nvPr>
            <p:ph idx="1" type="body"/>
          </p:nvPr>
        </p:nvSpPr>
        <p:spPr>
          <a:xfrm>
            <a:off x="1036636" y="1846263"/>
            <a:ext cx="9936163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#include &lt;semaphore.h&gt;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   and declare a semaphore of type sem_t in C.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Some important methods that can be used with semaphore in C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sem_init</a:t>
            </a:r>
            <a:r>
              <a:rPr lang="en-US"/>
              <a:t> -&gt; Initialise the semaphore to some initial value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sem_wait</a:t>
            </a:r>
            <a:r>
              <a:rPr lang="en-US"/>
              <a:t> -&gt; Same as wait() operation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sem_post</a:t>
            </a:r>
            <a:r>
              <a:rPr lang="en-US"/>
              <a:t> -&gt; Same as Signal() operation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sem_destroy</a:t>
            </a:r>
            <a:r>
              <a:rPr lang="en-US"/>
              <a:t> -&gt; Destroy the semaphore</a:t>
            </a:r>
            <a:endParaRPr/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59" name="Google Shape;159;p93"/>
          <p:cNvSpPr txBox="1"/>
          <p:nvPr>
            <p:ph idx="4294967295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93"/>
          <p:cNvSpPr txBox="1"/>
          <p:nvPr>
            <p:ph idx="4294967295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413" y="301625"/>
            <a:ext cx="1270000" cy="1312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4"/>
          <p:cNvSpPr txBox="1"/>
          <p:nvPr>
            <p:ph type="title"/>
          </p:nvPr>
        </p:nvSpPr>
        <p:spPr>
          <a:xfrm>
            <a:off x="1522413" y="269670"/>
            <a:ext cx="10058400" cy="998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5555"/>
              <a:buNone/>
            </a:pPr>
            <a:r>
              <a:rPr lang="en-US"/>
              <a:t>                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b="1" lang="en-US"/>
              <a:t>Implementation</a:t>
            </a:r>
            <a:br>
              <a:rPr lang="en-US"/>
            </a:br>
            <a:br>
              <a:rPr lang="en-US"/>
            </a:br>
            <a:br>
              <a:rPr lang="en-US"/>
            </a:br>
            <a:endParaRPr sz="3600"/>
          </a:p>
        </p:txBody>
      </p:sp>
      <p:sp>
        <p:nvSpPr>
          <p:cNvPr id="167" name="Google Shape;167;p94"/>
          <p:cNvSpPr txBox="1"/>
          <p:nvPr>
            <p:ph idx="1" type="body"/>
          </p:nvPr>
        </p:nvSpPr>
        <p:spPr>
          <a:xfrm>
            <a:off x="887413" y="1752600"/>
            <a:ext cx="10698164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#include&lt;semaphore.h&gt;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#include&lt;stdio.h&gt;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#include&lt;stdlib.h&gt;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#include&lt;unistd.h&gt;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#include&lt;pthread.h&gt;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sem_t mutex,wrt;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pthread_t tid;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int sharedvar=99;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pthread_t writers[5],readers[5];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int readercount=0;</a:t>
            </a:r>
            <a:endParaRPr/>
          </a:p>
        </p:txBody>
      </p:sp>
      <p:sp>
        <p:nvSpPr>
          <p:cNvPr id="168" name="Google Shape;168;p94"/>
          <p:cNvSpPr txBox="1"/>
          <p:nvPr>
            <p:ph idx="4294967295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94"/>
          <p:cNvSpPr txBox="1"/>
          <p:nvPr>
            <p:ph idx="4294967295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413" y="301625"/>
            <a:ext cx="1270000" cy="1312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5"/>
          <p:cNvSpPr txBox="1"/>
          <p:nvPr>
            <p:ph type="title"/>
          </p:nvPr>
        </p:nvSpPr>
        <p:spPr>
          <a:xfrm>
            <a:off x="1522413" y="269670"/>
            <a:ext cx="10058400" cy="998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5555"/>
              <a:buNone/>
            </a:pPr>
            <a:r>
              <a:rPr lang="en-US"/>
              <a:t>                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b="1" lang="en-US"/>
              <a:t>Implementation</a:t>
            </a:r>
            <a:br>
              <a:rPr lang="en-US"/>
            </a:br>
            <a:br>
              <a:rPr lang="en-US"/>
            </a:br>
            <a:br>
              <a:rPr lang="en-US"/>
            </a:br>
            <a:endParaRPr sz="3600"/>
          </a:p>
        </p:txBody>
      </p:sp>
      <p:sp>
        <p:nvSpPr>
          <p:cNvPr id="176" name="Google Shape;176;p95"/>
          <p:cNvSpPr txBox="1"/>
          <p:nvPr>
            <p:ph idx="1" type="body"/>
          </p:nvPr>
        </p:nvSpPr>
        <p:spPr>
          <a:xfrm>
            <a:off x="990600" y="1646443"/>
            <a:ext cx="9936163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 </a:t>
            </a:r>
            <a:endParaRPr sz="1800"/>
          </a:p>
        </p:txBody>
      </p:sp>
      <p:sp>
        <p:nvSpPr>
          <p:cNvPr id="177" name="Google Shape;177;p95"/>
          <p:cNvSpPr txBox="1"/>
          <p:nvPr>
            <p:ph idx="4294967295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95"/>
          <p:cNvSpPr txBox="1"/>
          <p:nvPr>
            <p:ph idx="4294967295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413" y="301625"/>
            <a:ext cx="1270000" cy="1312863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95"/>
          <p:cNvSpPr txBox="1"/>
          <p:nvPr/>
        </p:nvSpPr>
        <p:spPr>
          <a:xfrm>
            <a:off x="1202531" y="1707740"/>
            <a:ext cx="10698164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reader()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 sem_wait(&amp;mutex);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readercount++;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if(readercount==1)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sem_wait(&amp;wrt);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sem_post(&amp;mutex);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printf("\n%d reader is reading sharedvar=%d",readercount, sharedvar);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printf("\nReader is done”);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sem_wait(&amp;mutex);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readercount--;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if(readercount==0)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	sem_post(&amp;wrt);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sem_post(&amp;mutex);</a:t>
            </a:r>
            <a:endParaRPr/>
          </a:p>
          <a:p>
            <a:pPr indent="0" lvl="0" marL="1143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6"/>
          <p:cNvSpPr txBox="1"/>
          <p:nvPr>
            <p:ph type="title"/>
          </p:nvPr>
        </p:nvSpPr>
        <p:spPr>
          <a:xfrm>
            <a:off x="1522413" y="269670"/>
            <a:ext cx="10058400" cy="998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5555"/>
              <a:buNone/>
            </a:pPr>
            <a:r>
              <a:rPr lang="en-US"/>
              <a:t>                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b="1" lang="en-US"/>
              <a:t>Implementation</a:t>
            </a:r>
            <a:br>
              <a:rPr lang="en-US"/>
            </a:br>
            <a:br>
              <a:rPr lang="en-US"/>
            </a:br>
            <a:br>
              <a:rPr lang="en-US"/>
            </a:br>
            <a:endParaRPr sz="3600"/>
          </a:p>
        </p:txBody>
      </p:sp>
      <p:sp>
        <p:nvSpPr>
          <p:cNvPr id="186" name="Google Shape;186;p96"/>
          <p:cNvSpPr txBox="1"/>
          <p:nvPr>
            <p:ph idx="1" type="body"/>
          </p:nvPr>
        </p:nvSpPr>
        <p:spPr>
          <a:xfrm>
            <a:off x="990600" y="1646443"/>
            <a:ext cx="9936163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void writer()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{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printf("\nWriter is trying to enter");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sem_wait(&amp;wrt);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printf("\nWriter has entered CS");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sharedvar++;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printf("\nWriter CHANGED THE VALUE OF SHARED VAR TO %d",sharedvar);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sem_post(&amp;wrt);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    printf("\nWriter is out of CS");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/>
              <a:t>}</a:t>
            </a:r>
            <a:endParaRPr/>
          </a:p>
        </p:txBody>
      </p:sp>
      <p:sp>
        <p:nvSpPr>
          <p:cNvPr id="187" name="Google Shape;187;p96"/>
          <p:cNvSpPr txBox="1"/>
          <p:nvPr>
            <p:ph idx="4294967295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96"/>
          <p:cNvSpPr txBox="1"/>
          <p:nvPr>
            <p:ph idx="4294967295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413" y="301625"/>
            <a:ext cx="1270000" cy="1312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7"/>
          <p:cNvSpPr txBox="1"/>
          <p:nvPr>
            <p:ph type="title"/>
          </p:nvPr>
        </p:nvSpPr>
        <p:spPr>
          <a:xfrm>
            <a:off x="1522413" y="269670"/>
            <a:ext cx="10058400" cy="998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55555"/>
              <a:buNone/>
            </a:pPr>
            <a:r>
              <a:rPr lang="en-US"/>
              <a:t>                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b="1" lang="en-US"/>
              <a:t>Implementation</a:t>
            </a:r>
            <a:br>
              <a:rPr lang="en-US"/>
            </a:br>
            <a:br>
              <a:rPr lang="en-US"/>
            </a:br>
            <a:br>
              <a:rPr lang="en-US"/>
            </a:br>
            <a:endParaRPr sz="3600"/>
          </a:p>
        </p:txBody>
      </p:sp>
      <p:sp>
        <p:nvSpPr>
          <p:cNvPr id="195" name="Google Shape;195;p97"/>
          <p:cNvSpPr txBox="1"/>
          <p:nvPr>
            <p:ph idx="1" type="body"/>
          </p:nvPr>
        </p:nvSpPr>
        <p:spPr>
          <a:xfrm>
            <a:off x="863600" y="1646443"/>
            <a:ext cx="108712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int main()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{    int n2,i;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    printf("Enter the number of readers &amp; writers:");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    scanf("%d",&amp;n2);  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    sem_init(&amp;mutex,0,1);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    sem_init(&amp;wrt,0,1);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    for(i=0;i&lt;n2;i++)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    {   pthread_create(&amp;writers[i],NULL, (void *)writer, NULL);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        pthread_create(&amp;readers[i],NULL, (void *)reader, NULL);    }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    for(i=0;i&lt;n2;i++)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    {  pthread_join(writers[i],NULL);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        pthread_join(readers[i],NULL);   }</a:t>
            </a:r>
            <a:endParaRPr/>
          </a:p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}</a:t>
            </a:r>
            <a:endParaRPr/>
          </a:p>
        </p:txBody>
      </p:sp>
      <p:sp>
        <p:nvSpPr>
          <p:cNvPr id="196" name="Google Shape;196;p97"/>
          <p:cNvSpPr txBox="1"/>
          <p:nvPr>
            <p:ph idx="4294967295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97"/>
          <p:cNvSpPr txBox="1"/>
          <p:nvPr>
            <p:ph idx="4294967295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413" y="301625"/>
            <a:ext cx="1270000" cy="1312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Ranjana</dc:creator>
</cp:coreProperties>
</file>