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65"/>
  </p:notesMasterIdLst>
  <p:sldIdLst>
    <p:sldId id="256" r:id="rId4"/>
    <p:sldId id="258" r:id="rId5"/>
    <p:sldId id="476" r:id="rId6"/>
    <p:sldId id="337" r:id="rId7"/>
    <p:sldId id="339" r:id="rId8"/>
    <p:sldId id="340" r:id="rId9"/>
    <p:sldId id="341" r:id="rId10"/>
    <p:sldId id="469" r:id="rId11"/>
    <p:sldId id="346" r:id="rId12"/>
    <p:sldId id="466" r:id="rId13"/>
    <p:sldId id="470" r:id="rId14"/>
    <p:sldId id="454" r:id="rId15"/>
    <p:sldId id="365" r:id="rId16"/>
    <p:sldId id="467" r:id="rId17"/>
    <p:sldId id="367" r:id="rId18"/>
    <p:sldId id="412" r:id="rId19"/>
    <p:sldId id="434" r:id="rId20"/>
    <p:sldId id="455" r:id="rId21"/>
    <p:sldId id="445" r:id="rId22"/>
    <p:sldId id="446" r:id="rId23"/>
    <p:sldId id="448" r:id="rId24"/>
    <p:sldId id="477" r:id="rId25"/>
    <p:sldId id="478" r:id="rId26"/>
    <p:sldId id="482" r:id="rId27"/>
    <p:sldId id="484" r:id="rId28"/>
    <p:sldId id="485" r:id="rId29"/>
    <p:sldId id="487" r:id="rId30"/>
    <p:sldId id="489" r:id="rId31"/>
    <p:sldId id="415" r:id="rId32"/>
    <p:sldId id="423" r:id="rId33"/>
    <p:sldId id="424" r:id="rId34"/>
    <p:sldId id="426" r:id="rId35"/>
    <p:sldId id="394" r:id="rId36"/>
    <p:sldId id="398" r:id="rId37"/>
    <p:sldId id="400" r:id="rId38"/>
    <p:sldId id="401" r:id="rId39"/>
    <p:sldId id="402" r:id="rId40"/>
    <p:sldId id="403" r:id="rId41"/>
    <p:sldId id="471" r:id="rId42"/>
    <p:sldId id="404" r:id="rId43"/>
    <p:sldId id="410" r:id="rId44"/>
    <p:sldId id="490" r:id="rId45"/>
    <p:sldId id="491" r:id="rId46"/>
    <p:sldId id="492" r:id="rId47"/>
    <p:sldId id="493" r:id="rId48"/>
    <p:sldId id="494" r:id="rId49"/>
    <p:sldId id="266" r:id="rId50"/>
    <p:sldId id="475" r:id="rId51"/>
    <p:sldId id="267" r:id="rId52"/>
    <p:sldId id="268" r:id="rId53"/>
    <p:sldId id="269" r:id="rId54"/>
    <p:sldId id="270" r:id="rId55"/>
    <p:sldId id="271" r:id="rId56"/>
    <p:sldId id="272" r:id="rId57"/>
    <p:sldId id="273" r:id="rId58"/>
    <p:sldId id="274" r:id="rId59"/>
    <p:sldId id="275" r:id="rId60"/>
    <p:sldId id="276" r:id="rId61"/>
    <p:sldId id="277" r:id="rId62"/>
    <p:sldId id="278" r:id="rId63"/>
    <p:sldId id="312" r:id="rId6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hrGDYQqf7xd1PD9XLj4qVTWVPT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436D75-4F7E-414A-B076-738E10E247B9}">
  <a:tblStyle styleId="{2A436D75-4F7E-414A-B076-738E10E247B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>
      <p:cViewPr varScale="1">
        <p:scale>
          <a:sx n="84" d="100"/>
          <a:sy n="84" d="100"/>
        </p:scale>
        <p:origin x="84" y="4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89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87" Type="http://customschemas.google.com/relationships/presentationmetadata" Target="metadata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90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1793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690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05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84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952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6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432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02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705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966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215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785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2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28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98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3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758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084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6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67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99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37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70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07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2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80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2:notes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31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9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3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4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5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5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1" name="Google Shape;61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7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8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9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0"/>
          <p:cNvSpPr txBox="1">
            <a:spLocks noGrp="1"/>
          </p:cNvSpPr>
          <p:nvPr>
            <p:ph type="subTitle" idx="1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1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9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1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9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3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9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4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9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5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9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9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9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6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96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6" name="Google Shape;116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367" y="333375"/>
            <a:ext cx="8839200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F3A3A-226A-4D63-937E-432B4BE4C7AB}" type="datetime1">
              <a:rPr lang="en-AU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BMET Network setup and Database Preparation Project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A9285-60E0-45A2-AE90-FA9E7332C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3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4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8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9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6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0"/>
          <p:cNvSpPr txBox="1">
            <a:spLocks noGrp="1"/>
          </p:cNvSpPr>
          <p:nvPr>
            <p:ph type="subTitle" idx="1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1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01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0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0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0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3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0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0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4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0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5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0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0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0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6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0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106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2" name="Google Shape;172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7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8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9"/>
          <p:cNvSpPr txBox="1">
            <a:spLocks noGrp="1"/>
          </p:cNvSpPr>
          <p:nvPr>
            <p:ph type="subTitle" idx="1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0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0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1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8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6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8;p68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68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68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8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8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8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68"/>
          <p:cNvCxnSpPr/>
          <p:nvPr/>
        </p:nvCxnSpPr>
        <p:spPr>
          <a:xfrm>
            <a:off x="1207440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6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0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0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70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70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70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70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0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8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2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72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7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72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72"/>
          <p:cNvSpPr txBox="1">
            <a:spLocks noGrp="1"/>
          </p:cNvSpPr>
          <p:nvPr>
            <p:ph type="body" idx="2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72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72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72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ls.1.in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linux.com.hk/man/showman.cgi?manpath=/man/man1/wc.1.inc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ps.1.in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hyperlink" Target="http://linux.com.hk/man/showman.cgi?manpath=/man/man1/wc.1.inc" TargetMode="External"/><Relationship Id="rId4" Type="http://schemas.openxmlformats.org/officeDocument/2006/relationships/hyperlink" Target="http://linux.com.hk/man/showman.cgi?manpath=/man/man1/grep.1.inc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/>
        </p:nvSpPr>
        <p:spPr>
          <a:xfrm>
            <a:off x="2934896" y="4784040"/>
            <a:ext cx="914364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Computer Engineering and technology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320" y="431640"/>
            <a:ext cx="10193040" cy="20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"/>
          <p:cNvSpPr/>
          <p:nvPr/>
        </p:nvSpPr>
        <p:spPr>
          <a:xfrm>
            <a:off x="2647800" y="2927520"/>
            <a:ext cx="6973200" cy="143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IN" sz="4400" b="1" dirty="0" smtClean="0"/>
              <a:t>Unix </a:t>
            </a:r>
            <a:r>
              <a:rPr lang="en-US" sz="44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Operating </a:t>
            </a:r>
            <a:r>
              <a:rPr lang="en-US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1725" y="0"/>
            <a:ext cx="601027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52400" y="152400"/>
            <a:ext cx="4565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Block diagram of System Kernel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The two entities, </a:t>
            </a:r>
            <a:r>
              <a:rPr lang="en-US" sz="2000" b="1" dirty="0" smtClean="0"/>
              <a:t>files and processes</a:t>
            </a:r>
            <a:r>
              <a:rPr lang="en-US" sz="2000" dirty="0" smtClean="0"/>
              <a:t>, are the two central concepts in the UNIX system model.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5943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There are three levels: </a:t>
            </a:r>
            <a:r>
              <a:rPr lang="en-US" sz="2000" b="1" dirty="0" smtClean="0"/>
              <a:t>user, kernel, and hardware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system call and library interface represent the border between user programs and the kernel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1000" y="3429000"/>
            <a:ext cx="563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Libraries</a:t>
            </a:r>
            <a:r>
              <a:rPr lang="en-US" sz="2000" dirty="0" smtClean="0"/>
              <a:t> map the system calls to the primitives needed to enter OS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" y="4572000"/>
            <a:ext cx="601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file subsystem </a:t>
            </a:r>
            <a:r>
              <a:rPr lang="en-US" sz="2000" b="1" dirty="0" smtClean="0"/>
              <a:t>manages files</a:t>
            </a:r>
            <a:r>
              <a:rPr lang="en-US" sz="2000" dirty="0" smtClean="0"/>
              <a:t>, allocating file space, administering free space, controlling access to files, and retrieving data for users. 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1725" y="0"/>
            <a:ext cx="601027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52400" y="152400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Continued..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81000" y="762000"/>
            <a:ext cx="6019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Processes interact with the </a:t>
            </a:r>
            <a:r>
              <a:rPr lang="en-US" sz="2000" b="1" dirty="0" smtClean="0"/>
              <a:t>file subsystem via a specific set of system calls, such as open, close, read, write, stat </a:t>
            </a:r>
            <a:r>
              <a:rPr lang="en-US" sz="2000" dirty="0" smtClean="0"/>
              <a:t>(query the attributes of a file), </a:t>
            </a:r>
            <a:r>
              <a:rPr lang="en-US" sz="2000" dirty="0" err="1" smtClean="0"/>
              <a:t>chown</a:t>
            </a:r>
            <a:r>
              <a:rPr lang="en-US" sz="2000" dirty="0" smtClean="0"/>
              <a:t> (change the record of who owns the file), and </a:t>
            </a:r>
            <a:r>
              <a:rPr lang="en-US" sz="2000" dirty="0" err="1" smtClean="0"/>
              <a:t>chmod</a:t>
            </a:r>
            <a:r>
              <a:rPr lang="en-US" sz="2000" dirty="0" smtClean="0"/>
              <a:t> (change the access permissions of a file).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3276600"/>
            <a:ext cx="5943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process control subsystem is responsible for </a:t>
            </a:r>
            <a:r>
              <a:rPr lang="en-US" sz="2000" b="1" dirty="0" smtClean="0"/>
              <a:t>process synchronization, </a:t>
            </a:r>
            <a:r>
              <a:rPr lang="en-US" sz="2000" b="1" dirty="0" err="1" smtClean="0"/>
              <a:t>interprocess</a:t>
            </a:r>
            <a:r>
              <a:rPr lang="en-US" sz="2000" b="1" dirty="0" smtClean="0"/>
              <a:t> communication, memory management, and process scheduling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57200" y="4876800"/>
            <a:ext cx="563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hardware control is responsible for </a:t>
            </a:r>
            <a:r>
              <a:rPr lang="en-US" sz="2000" b="1" dirty="0" smtClean="0"/>
              <a:t>handling interrupts </a:t>
            </a:r>
            <a:r>
              <a:rPr lang="en-US" sz="2000" dirty="0" smtClean="0"/>
              <a:t>and for communicating with the machine.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255455"/>
            <a:ext cx="922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UNIX file system is characterized by:</a:t>
            </a:r>
          </a:p>
          <a:p>
            <a:endParaRPr lang="en-US" sz="2000" dirty="0" smtClean="0"/>
          </a:p>
          <a:p>
            <a:pPr marL="457200" lvl="1" indent="-457200"/>
            <a:r>
              <a:rPr lang="en-US" sz="2000" dirty="0" smtClean="0"/>
              <a:t>• </a:t>
            </a:r>
            <a:r>
              <a:rPr lang="en-US" sz="1800" dirty="0" smtClean="0"/>
              <a:t>A hierarchical structure, </a:t>
            </a:r>
          </a:p>
          <a:p>
            <a:pPr marL="457200" lvl="1" indent="-457200"/>
            <a:r>
              <a:rPr lang="en-US" sz="1800" dirty="0" smtClean="0"/>
              <a:t>• Consistent treatment of file data, </a:t>
            </a:r>
          </a:p>
          <a:p>
            <a:pPr marL="457200" lvl="1" indent="-457200"/>
            <a:r>
              <a:rPr lang="en-US" sz="1800" dirty="0" smtClean="0"/>
              <a:t>• The ability to create and delete files, </a:t>
            </a:r>
          </a:p>
          <a:p>
            <a:pPr marL="457200" lvl="1" indent="-457200"/>
            <a:r>
              <a:rPr lang="en-US" sz="1800" dirty="0" smtClean="0"/>
              <a:t>• Dynamic growth of files,</a:t>
            </a:r>
          </a:p>
          <a:p>
            <a:pPr marL="457200" lvl="1" indent="-457200"/>
            <a:r>
              <a:rPr lang="en-US" sz="1800" dirty="0" smtClean="0"/>
              <a:t> • The protection of file data,</a:t>
            </a:r>
          </a:p>
          <a:p>
            <a:pPr marL="457200" lvl="1" indent="-457200"/>
            <a:r>
              <a:rPr lang="en-US" sz="1800" dirty="0" smtClean="0"/>
              <a:t> • The treatment of peripheral devices (such as terminals and tape units) as files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286000" y="609600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UNIX file system </a:t>
            </a:r>
            <a:endParaRPr lang="en-US" sz="2800" dirty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0" y="286560"/>
            <a:ext cx="8869320" cy="627840"/>
          </a:xfrm>
        </p:spPr>
        <p:txBody>
          <a:bodyPr/>
          <a:lstStyle/>
          <a:p>
            <a:pPr eaLnBrk="1" hangingPunct="1"/>
            <a:r>
              <a:rPr lang="en-US" dirty="0" smtClean="0"/>
              <a:t>The File</a:t>
            </a:r>
          </a:p>
        </p:txBody>
      </p:sp>
      <p:sp>
        <p:nvSpPr>
          <p:cNvPr id="27651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10972440" cy="3977280"/>
          </a:xfrm>
        </p:spPr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Ordinary(Regular) Files</a:t>
            </a:r>
          </a:p>
          <a:p>
            <a:pPr eaLnBrk="1" hangingPunct="1"/>
            <a:r>
              <a:rPr lang="en-US" sz="2000" dirty="0" smtClean="0"/>
              <a:t>Directory Files</a:t>
            </a:r>
          </a:p>
          <a:p>
            <a:pPr eaLnBrk="1" hangingPunct="1"/>
            <a:r>
              <a:rPr lang="en-US" sz="2000" dirty="0" smtClean="0"/>
              <a:t>Device Files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276600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The file system is organized as a tree with a </a:t>
            </a:r>
            <a:r>
              <a:rPr lang="en-US" sz="1800" b="1" dirty="0" smtClean="0"/>
              <a:t>single root node called “/”;</a:t>
            </a:r>
          </a:p>
          <a:p>
            <a:endParaRPr lang="en-US" sz="1800" dirty="0" smtClean="0"/>
          </a:p>
          <a:p>
            <a:r>
              <a:rPr lang="en-US" sz="1800" dirty="0" smtClean="0"/>
              <a:t>Every non-leaf node of the file system structure is directory of files, and files at the leaf nodes of the tree are either directories, files, or special device files.</a:t>
            </a:r>
          </a:p>
          <a:p>
            <a:endParaRPr lang="en-US" sz="1800" dirty="0" smtClean="0"/>
          </a:p>
          <a:p>
            <a:r>
              <a:rPr lang="en-US" sz="1800" dirty="0" smtClean="0"/>
              <a:t>The name of a file is given by the path name file in the file.</a:t>
            </a:r>
            <a:endParaRPr lang="en-US" sz="1800" dirty="0"/>
          </a:p>
        </p:txBody>
      </p:sp>
      <p:pic>
        <p:nvPicPr>
          <p:cNvPr id="5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33600"/>
            <a:ext cx="6861003" cy="3495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7800" y="609600"/>
            <a:ext cx="7824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Parent Child </a:t>
            </a:r>
            <a:r>
              <a:rPr lang="en-US" sz="2000" dirty="0" smtClean="0"/>
              <a:t>Relationship:</a:t>
            </a:r>
            <a:r>
              <a:rPr lang="en-US" sz="2000" dirty="0"/>
              <a:t> simplified UNIX directory/file system</a:t>
            </a:r>
            <a:endParaRPr lang="en-IN" sz="2000" dirty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47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86560"/>
            <a:ext cx="9250320" cy="1450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Some System 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urier New" pitchFamily="49" charset="0"/>
              </a:rPr>
              <a:t>/</a:t>
            </a:r>
            <a:r>
              <a:rPr lang="en-US" smtClean="0">
                <a:latin typeface="Times" pitchFamily="1" charset="0"/>
              </a:rPr>
              <a:t>			</a:t>
            </a:r>
            <a:r>
              <a:rPr lang="en-US" i="1" smtClean="0">
                <a:latin typeface="Times" pitchFamily="1" charset="0"/>
              </a:rPr>
              <a:t>root</a:t>
            </a:r>
            <a:r>
              <a:rPr lang="en-US" smtClean="0">
                <a:latin typeface="Times" pitchFamily="1" charset="0"/>
              </a:rPr>
              <a:t> directory</a:t>
            </a:r>
            <a:r>
              <a:rPr lang="en-US" sz="2800" smtClean="0">
                <a:latin typeface="Courier New" pitchFamily="49" charset="0"/>
              </a:rPr>
              <a:t/>
            </a:r>
            <a:br>
              <a:rPr lang="en-US" sz="2800" smtClean="0">
                <a:latin typeface="Courier New" pitchFamily="49" charset="0"/>
              </a:rPr>
            </a:br>
            <a:endParaRPr lang="en-US" sz="2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urier New" pitchFamily="49" charset="0"/>
              </a:rPr>
              <a:t>/bin</a:t>
            </a:r>
            <a:r>
              <a:rPr lang="en-US" smtClean="0"/>
              <a:t>		commands</a:t>
            </a:r>
            <a:r>
              <a:rPr lang="en-US" sz="2800" smtClean="0">
                <a:latin typeface="Courier New" pitchFamily="49" charset="0"/>
              </a:rPr>
              <a:t/>
            </a:r>
            <a:br>
              <a:rPr lang="en-US" sz="2800" smtClean="0">
                <a:latin typeface="Courier New" pitchFamily="49" charset="0"/>
              </a:rPr>
            </a:b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urier New" pitchFamily="49" charset="0"/>
              </a:rPr>
              <a:t>/etc</a:t>
            </a:r>
            <a:r>
              <a:rPr lang="en-US" smtClean="0"/>
              <a:t>		system data files</a:t>
            </a:r>
            <a:br>
              <a:rPr lang="en-US" smtClean="0"/>
            </a:br>
            <a:r>
              <a:rPr lang="en-US" smtClean="0"/>
              <a:t>			(e.g. </a:t>
            </a:r>
            <a:r>
              <a:rPr lang="en-US" sz="2800" smtClean="0">
                <a:latin typeface="Courier New" pitchFamily="49" charset="0"/>
              </a:rPr>
              <a:t>/etc/passwd</a:t>
            </a:r>
            <a:r>
              <a:rPr lang="en-US" smtClean="0"/>
              <a:t>)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urier New" pitchFamily="49" charset="0"/>
              </a:rPr>
              <a:t>/dev</a:t>
            </a:r>
            <a:r>
              <a:rPr lang="en-US" smtClean="0"/>
              <a:t>		files representing I/O devices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9"/>
            <a:ext cx="9753600" cy="72548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Pathnames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43000"/>
            <a:ext cx="106680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i="1" dirty="0" smtClean="0"/>
              <a:t>pathname</a:t>
            </a:r>
            <a:r>
              <a:rPr lang="en-US" dirty="0" smtClean="0"/>
              <a:t> is a sequence of directory names (separated by /’s) which identifies the location of a directory.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There are two sorts of pathnames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b="1" dirty="0" smtClean="0"/>
              <a:t>full path</a:t>
            </a:r>
            <a:r>
              <a:rPr lang="en-US" dirty="0" smtClean="0"/>
              <a:t> or </a:t>
            </a:r>
            <a:r>
              <a:rPr lang="en-US" b="1" dirty="0" smtClean="0"/>
              <a:t>absolute path</a:t>
            </a:r>
            <a:r>
              <a:rPr lang="en-US" dirty="0" smtClean="0"/>
              <a:t> is a path that points to the same location on one file system regardless of the working directory or combined paths. </a:t>
            </a:r>
            <a:r>
              <a:rPr lang="en-US" b="1" dirty="0" smtClean="0"/>
              <a:t>It is usually written in reference to a root directory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b="1" dirty="0" smtClean="0"/>
              <a:t>relative path</a:t>
            </a:r>
            <a:r>
              <a:rPr lang="en-US" dirty="0" smtClean="0"/>
              <a:t> is a path relative to the working directory of the user or application, so the full absolute path will not have to be given.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dirty="0" smtClean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86560"/>
            <a:ext cx="9555120" cy="62784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 smtClean="0"/>
              <a:t>Absolute Pathnames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10972440" cy="3977280"/>
          </a:xfrm>
        </p:spPr>
        <p:txBody>
          <a:bodyPr lIns="90488" tIns="44450" rIns="90488" bIns="44450"/>
          <a:lstStyle/>
          <a:p>
            <a:pPr marL="114300" indent="0">
              <a:buNone/>
            </a:pPr>
            <a:r>
              <a:rPr lang="en-US" sz="2000" b="1" dirty="0"/>
              <a:t>Absolute </a:t>
            </a:r>
            <a:r>
              <a:rPr lang="en-US" sz="2000" b="1" dirty="0" err="1" smtClean="0"/>
              <a:t>Pathnames</a:t>
            </a:r>
            <a:r>
              <a:rPr lang="en-US" sz="2000" dirty="0" err="1" smtClean="0"/>
              <a:t>:The</a:t>
            </a:r>
            <a:r>
              <a:rPr lang="en-US" sz="2000" dirty="0" smtClean="0"/>
              <a:t> sequence of directory names between the top of the tree (the </a:t>
            </a:r>
            <a:r>
              <a:rPr lang="en-US" sz="2000" i="1" dirty="0" smtClean="0"/>
              <a:t>root</a:t>
            </a:r>
            <a:r>
              <a:rPr lang="en-US" sz="2000" dirty="0" smtClean="0"/>
              <a:t>) and the directory of interest.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For 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/bin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/etc/</a:t>
            </a:r>
            <a:r>
              <a:rPr lang="en-US" sz="2000" dirty="0" err="1" smtClean="0"/>
              <a:t>terminfo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/export/user/home/ad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Relative Pathnames </a:t>
            </a:r>
            <a:r>
              <a:rPr lang="en-US" sz="2000" dirty="0" smtClean="0"/>
              <a:t>:The </a:t>
            </a:r>
            <a:r>
              <a:rPr lang="en-US" sz="2000" dirty="0"/>
              <a:t>sequence of directory names </a:t>
            </a:r>
            <a:r>
              <a:rPr lang="en-US" sz="2000" b="1" dirty="0">
                <a:solidFill>
                  <a:schemeClr val="tx1"/>
                </a:solidFill>
              </a:rPr>
              <a:t>below</a:t>
            </a:r>
            <a:r>
              <a:rPr lang="en-US" sz="2000" dirty="0"/>
              <a:t> the directory where you are now to the directory of interest. </a:t>
            </a:r>
            <a:br>
              <a:rPr lang="en-US" sz="2000" dirty="0"/>
            </a:br>
            <a:r>
              <a:rPr lang="en-US" sz="2000" dirty="0" smtClean="0"/>
              <a:t>For </a:t>
            </a:r>
            <a:r>
              <a:rPr lang="en-US" sz="2000" dirty="0"/>
              <a:t>example:</a:t>
            </a:r>
          </a:p>
          <a:p>
            <a:pPr marL="11430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If </a:t>
            </a:r>
            <a:r>
              <a:rPr lang="en-US" sz="2000" dirty="0"/>
              <a:t>you are interested in the directory proj1:</a:t>
            </a:r>
          </a:p>
          <a:p>
            <a:pPr lvl="1">
              <a:buNone/>
            </a:pPr>
            <a:r>
              <a:rPr lang="en-US" sz="2000" dirty="0"/>
              <a:t>proj1			</a:t>
            </a:r>
            <a:r>
              <a:rPr lang="en-US" sz="2000" dirty="0" smtClean="0"/>
              <a:t>if </a:t>
            </a:r>
            <a:r>
              <a:rPr lang="en-US" sz="2000" dirty="0"/>
              <a:t>you are in s3910120</a:t>
            </a:r>
          </a:p>
          <a:p>
            <a:pPr lvl="1">
              <a:buNone/>
            </a:pPr>
            <a:r>
              <a:rPr lang="en-US" sz="2000" dirty="0"/>
              <a:t>s3910120/proj1		if you are in home</a:t>
            </a:r>
          </a:p>
          <a:p>
            <a:pPr lvl="1">
              <a:buNone/>
            </a:pPr>
            <a:r>
              <a:rPr lang="en-US" sz="2000" dirty="0"/>
              <a:t>home/s3910120/proj1	if you are in user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14400"/>
            <a:ext cx="6019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Permission to access a file is controlled by access </a:t>
            </a:r>
            <a:r>
              <a:rPr lang="en-US" sz="2400" dirty="0" err="1" smtClean="0"/>
              <a:t>perrnissions</a:t>
            </a:r>
            <a:r>
              <a:rPr lang="en-US" sz="2400" dirty="0" smtClean="0"/>
              <a:t> associated with the file.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Access permissions can be set independently to control read, write, an execute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permission for three classes of users: </a:t>
            </a:r>
            <a:r>
              <a:rPr lang="en-US" sz="2400" b="1" dirty="0" smtClean="0"/>
              <a:t>the file owner, a file group, an everyone else.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Users may create files if directory access permissions allow it.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newly created files are leaf nodes of the file system directory structure.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90600" y="304800"/>
            <a:ext cx="3921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Access permissions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2057400"/>
            <a:ext cx="510540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b="1" dirty="0" err="1" smtClean="0"/>
              <a:t>ls</a:t>
            </a:r>
            <a:r>
              <a:rPr lang="en-US" sz="1800" b="1" dirty="0" smtClean="0"/>
              <a:t> –l /etc/</a:t>
            </a:r>
            <a:r>
              <a:rPr lang="en-US" sz="1800" b="1" dirty="0" err="1" smtClean="0"/>
              <a:t>passwd</a:t>
            </a:r>
            <a:endParaRPr 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-</a:t>
            </a:r>
            <a:r>
              <a:rPr lang="en-US" sz="1800" dirty="0" err="1" smtClean="0"/>
              <a:t>rw</a:t>
            </a:r>
            <a:r>
              <a:rPr lang="en-US" sz="1800" dirty="0" smtClean="0"/>
              <a:t>-r--r--    1 root     </a:t>
            </a:r>
            <a:r>
              <a:rPr lang="en-US" sz="1800" dirty="0" err="1" smtClean="0"/>
              <a:t>root</a:t>
            </a:r>
            <a:r>
              <a:rPr lang="en-US" sz="1800" dirty="0" smtClean="0"/>
              <a:t>         2365 Jul 28 16:19 /etc/</a:t>
            </a:r>
            <a:r>
              <a:rPr lang="en-US" sz="1800" dirty="0" err="1" smtClean="0"/>
              <a:t>passwd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read, write, execute (r w x)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     -                 </a:t>
            </a:r>
            <a:r>
              <a:rPr lang="en-US" sz="1800" dirty="0" err="1" smtClean="0"/>
              <a:t>rw</a:t>
            </a:r>
            <a:r>
              <a:rPr lang="en-US" sz="1800" dirty="0" smtClean="0"/>
              <a:t>-          r--        r--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   directory      owner    group   everyone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b="1" dirty="0" err="1" smtClean="0"/>
              <a:t>chmod</a:t>
            </a:r>
            <a:r>
              <a:rPr lang="en-US" sz="1800" b="1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9"/>
          <p:cNvSpPr txBox="1">
            <a:spLocks noGrp="1"/>
          </p:cNvSpPr>
          <p:nvPr>
            <p:ph type="title"/>
          </p:nvPr>
        </p:nvSpPr>
        <p:spPr>
          <a:xfrm>
            <a:off x="1930400" y="228601"/>
            <a:ext cx="7772400" cy="5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Standard Files</a:t>
            </a:r>
            <a:endParaRPr/>
          </a:p>
        </p:txBody>
      </p:sp>
      <p:sp>
        <p:nvSpPr>
          <p:cNvPr id="1002" name="Google Shape;1002;p59"/>
          <p:cNvSpPr txBox="1"/>
          <p:nvPr/>
        </p:nvSpPr>
        <p:spPr>
          <a:xfrm>
            <a:off x="1754496" y="2186200"/>
            <a:ext cx="8626901" cy="368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UNIX concept of “standard files”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171450" marR="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514350" marR="0" lvl="1" indent="-17145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standard input (where a command gets its input)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– </a:t>
            </a:r>
          </a:p>
          <a:p>
            <a:pPr marL="514350" marR="0" lvl="1" indent="-17145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standard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output (where a command writes it output)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-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514350" marR="0" lvl="1" indent="-17145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standard error (where a command writes error messages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</p:txBody>
      </p:sp>
      <p:pic>
        <p:nvPicPr>
          <p:cNvPr id="1003" name="Google Shape;100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/>
          <p:nvPr/>
        </p:nvSpPr>
        <p:spPr>
          <a:xfrm>
            <a:off x="1396800" y="687960"/>
            <a:ext cx="1017252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rgbClr val="40404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Unit </a:t>
            </a:r>
            <a:r>
              <a:rPr lang="en-US" sz="2800" b="1" i="0" u="none" strike="noStrike" cap="none" dirty="0" smtClean="0">
                <a:solidFill>
                  <a:srgbClr val="40404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5-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</a:t>
            </a:r>
            <a:r>
              <a:rPr lang="en-IN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Operating Systems</a:t>
            </a:r>
            <a:endParaRPr lang="en-IN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1097280" y="1701720"/>
            <a:ext cx="10058040" cy="4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152400">
              <a:lnSpc>
                <a:spcPct val="90000"/>
              </a:lnSpc>
              <a:buClr>
                <a:srgbClr val="404040"/>
              </a:buClr>
              <a:buSzPts val="2400"/>
              <a:buFont typeface="Arial" pitchFamily="34" charset="0"/>
              <a:buChar char="•"/>
            </a:pPr>
            <a:r>
              <a:rPr lang="en-IN" sz="2400" dirty="0" smtClean="0"/>
              <a:t>Introduction to Unix Operating System.</a:t>
            </a:r>
          </a:p>
          <a:p>
            <a:pPr lvl="0" indent="-152400">
              <a:lnSpc>
                <a:spcPct val="90000"/>
              </a:lnSpc>
              <a:buClr>
                <a:srgbClr val="404040"/>
              </a:buClr>
              <a:buSzPts val="2400"/>
              <a:buFont typeface="Arial" pitchFamily="34" charset="0"/>
              <a:buChar char="•"/>
            </a:pPr>
            <a:endParaRPr lang="en-IN" sz="2400" dirty="0" smtClean="0"/>
          </a:p>
          <a:p>
            <a:pPr lvl="0" indent="-152400">
              <a:lnSpc>
                <a:spcPct val="90000"/>
              </a:lnSpc>
              <a:buClr>
                <a:srgbClr val="404040"/>
              </a:buClr>
              <a:buSzPts val="2400"/>
              <a:buFont typeface="Arial" pitchFamily="34" charset="0"/>
              <a:buChar char="•"/>
            </a:pPr>
            <a:r>
              <a:rPr lang="en-IN" sz="2400" dirty="0" smtClean="0"/>
              <a:t>The Unix File System and Process Management.</a:t>
            </a:r>
          </a:p>
          <a:p>
            <a:pPr lvl="0" indent="-152400">
              <a:lnSpc>
                <a:spcPct val="90000"/>
              </a:lnSpc>
              <a:buClr>
                <a:srgbClr val="404040"/>
              </a:buClr>
              <a:buSzPts val="2400"/>
              <a:buFont typeface="Arial" pitchFamily="34" charset="0"/>
              <a:buChar char="•"/>
            </a:pPr>
            <a:endParaRPr lang="en-IN" sz="2400" dirty="0" smtClean="0"/>
          </a:p>
          <a:p>
            <a:pPr lvl="0" indent="-152400">
              <a:lnSpc>
                <a:spcPct val="90000"/>
              </a:lnSpc>
              <a:buClr>
                <a:srgbClr val="404040"/>
              </a:buClr>
              <a:buSzPts val="2400"/>
              <a:buFont typeface="Arial" pitchFamily="34" charset="0"/>
              <a:buChar char="•"/>
            </a:pPr>
            <a:r>
              <a:rPr lang="en-IN" sz="2400" dirty="0" smtClean="0"/>
              <a:t>Comparison between Windows OS, Unix and Linux.</a:t>
            </a:r>
          </a:p>
          <a:p>
            <a:pPr lvl="0" indent="-152400">
              <a:lnSpc>
                <a:spcPct val="90000"/>
              </a:lnSpc>
              <a:buClr>
                <a:srgbClr val="404040"/>
              </a:buClr>
              <a:buSzPts val="2400"/>
              <a:buFont typeface="Arial" pitchFamily="34" charset="0"/>
              <a:buChar char="•"/>
            </a:pPr>
            <a:r>
              <a:rPr lang="en-IN" sz="2400" dirty="0" smtClean="0"/>
              <a:t> </a:t>
            </a:r>
          </a:p>
          <a:p>
            <a:pPr lvl="0" indent="-152400">
              <a:lnSpc>
                <a:spcPct val="90000"/>
              </a:lnSpc>
              <a:buClr>
                <a:srgbClr val="404040"/>
              </a:buClr>
              <a:buSzPts val="2400"/>
              <a:buFont typeface="Arial" pitchFamily="34" charset="0"/>
              <a:buChar char="•"/>
            </a:pPr>
            <a:r>
              <a:rPr lang="en-IN" sz="2400" dirty="0" smtClean="0"/>
              <a:t>Basics of shell scripting.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762120" y="64598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69360" cy="119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0"/>
          <p:cNvSpPr txBox="1">
            <a:spLocks noGrp="1"/>
          </p:cNvSpPr>
          <p:nvPr>
            <p:ph type="title"/>
          </p:nvPr>
        </p:nvSpPr>
        <p:spPr>
          <a:xfrm>
            <a:off x="1930400" y="228600"/>
            <a:ext cx="7772400" cy="66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Redirecting Output</a:t>
            </a:r>
            <a:endParaRPr/>
          </a:p>
        </p:txBody>
      </p:sp>
      <p:sp>
        <p:nvSpPr>
          <p:cNvPr id="1009" name="Google Shape;1009;p60"/>
          <p:cNvSpPr txBox="1"/>
          <p:nvPr/>
        </p:nvSpPr>
        <p:spPr>
          <a:xfrm>
            <a:off x="1347349" y="1453662"/>
            <a:ext cx="5496365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of a command may be sent (piped) to a file: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Google Shape;1010;p60"/>
          <p:cNvSpPr txBox="1"/>
          <p:nvPr/>
        </p:nvSpPr>
        <p:spPr>
          <a:xfrm>
            <a:off x="2133600" y="2362200"/>
            <a:ext cx="2757488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u="sng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ls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-l &gt;output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Google Shape;1011;p60"/>
          <p:cNvSpPr txBox="1"/>
          <p:nvPr/>
        </p:nvSpPr>
        <p:spPr>
          <a:xfrm>
            <a:off x="4493431" y="3023631"/>
            <a:ext cx="211613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“&gt;” is used to specify the output file</a:t>
            </a:r>
            <a:endParaRPr dirty="0"/>
          </a:p>
        </p:txBody>
      </p:sp>
      <p:sp>
        <p:nvSpPr>
          <p:cNvPr id="1012" name="Google Shape;1012;p60"/>
          <p:cNvSpPr/>
          <p:nvPr/>
        </p:nvSpPr>
        <p:spPr>
          <a:xfrm>
            <a:off x="3124200" y="2763282"/>
            <a:ext cx="2041525" cy="519112"/>
          </a:xfrm>
          <a:custGeom>
            <a:avLst/>
            <a:gdLst/>
            <a:ahLst/>
            <a:cxnLst/>
            <a:rect l="l" t="t" r="r" b="b"/>
            <a:pathLst>
              <a:path w="1286" h="281" extrusionOk="0">
                <a:moveTo>
                  <a:pt x="1286" y="281"/>
                </a:moveTo>
                <a:lnTo>
                  <a:pt x="0" y="28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3" name="Google Shape;1013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19;p61"/>
          <p:cNvSpPr txBox="1"/>
          <p:nvPr/>
        </p:nvSpPr>
        <p:spPr>
          <a:xfrm>
            <a:off x="7153276" y="1447800"/>
            <a:ext cx="4435327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of a command may come (be piped) from a file: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021;p61"/>
          <p:cNvSpPr txBox="1"/>
          <p:nvPr/>
        </p:nvSpPr>
        <p:spPr>
          <a:xfrm>
            <a:off x="7543800" y="2677855"/>
            <a:ext cx="2757488" cy="36988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wc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&lt;input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022;p61"/>
          <p:cNvSpPr txBox="1"/>
          <p:nvPr/>
        </p:nvSpPr>
        <p:spPr>
          <a:xfrm>
            <a:off x="9472465" y="3256017"/>
            <a:ext cx="21161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“&lt;” is used to specify the input file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012;p60"/>
          <p:cNvSpPr/>
          <p:nvPr/>
        </p:nvSpPr>
        <p:spPr>
          <a:xfrm>
            <a:off x="7772400" y="3054587"/>
            <a:ext cx="2041525" cy="519112"/>
          </a:xfrm>
          <a:custGeom>
            <a:avLst/>
            <a:gdLst/>
            <a:ahLst/>
            <a:cxnLst/>
            <a:rect l="l" t="t" r="r" b="b"/>
            <a:pathLst>
              <a:path w="1286" h="281" extrusionOk="0">
                <a:moveTo>
                  <a:pt x="1286" y="281"/>
                </a:moveTo>
                <a:lnTo>
                  <a:pt x="0" y="28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2"/>
          <p:cNvSpPr txBox="1">
            <a:spLocks noGrp="1"/>
          </p:cNvSpPr>
          <p:nvPr>
            <p:ph type="title"/>
          </p:nvPr>
        </p:nvSpPr>
        <p:spPr>
          <a:xfrm>
            <a:off x="1930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Connecting commands: Pipes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62"/>
          <p:cNvSpPr txBox="1"/>
          <p:nvPr/>
        </p:nvSpPr>
        <p:spPr>
          <a:xfrm>
            <a:off x="1981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one command can become the input of another:</a:t>
            </a:r>
            <a:endParaRPr dirty="0"/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62"/>
          <p:cNvSpPr txBox="1"/>
          <p:nvPr/>
        </p:nvSpPr>
        <p:spPr>
          <a:xfrm>
            <a:off x="3962400" y="3657600"/>
            <a:ext cx="4341812" cy="3693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ps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aux | </a:t>
            </a:r>
            <a:r>
              <a:rPr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grep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Linux    | </a:t>
            </a:r>
            <a:r>
              <a:rPr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wc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-l</a:t>
            </a:r>
            <a:endParaRPr/>
          </a:p>
        </p:txBody>
      </p:sp>
      <p:sp>
        <p:nvSpPr>
          <p:cNvPr id="1032" name="Google Shape;1032;p62"/>
          <p:cNvSpPr txBox="1"/>
          <p:nvPr/>
        </p:nvSpPr>
        <p:spPr>
          <a:xfrm>
            <a:off x="2057400" y="4724400"/>
            <a:ext cx="24384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of the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 is sent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3" name="Google Shape;1033;p62"/>
          <p:cNvCxnSpPr/>
          <p:nvPr/>
        </p:nvCxnSpPr>
        <p:spPr>
          <a:xfrm rot="10800000" flipH="1">
            <a:off x="4267200" y="4038600"/>
            <a:ext cx="334963" cy="668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4" name="Google Shape;1034;p62"/>
          <p:cNvSpPr txBox="1"/>
          <p:nvPr/>
        </p:nvSpPr>
        <p:spPr>
          <a:xfrm>
            <a:off x="4495800" y="5334000"/>
            <a:ext cx="39465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takes input and searches for “Linux” passing these lines to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5" name="Google Shape;1035;p62"/>
          <p:cNvCxnSpPr/>
          <p:nvPr/>
        </p:nvCxnSpPr>
        <p:spPr>
          <a:xfrm rot="10800000">
            <a:off x="5867400" y="4038600"/>
            <a:ext cx="0" cy="13128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6" name="Google Shape;1036;p62"/>
          <p:cNvSpPr txBox="1"/>
          <p:nvPr/>
        </p:nvSpPr>
        <p:spPr>
          <a:xfrm>
            <a:off x="8001000" y="4495800"/>
            <a:ext cx="258445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takes this input and counts the lines its output going to the console</a:t>
            </a:r>
            <a:endParaRPr/>
          </a:p>
        </p:txBody>
      </p:sp>
      <p:cxnSp>
        <p:nvCxnSpPr>
          <p:cNvPr id="1037" name="Google Shape;1037;p62"/>
          <p:cNvCxnSpPr/>
          <p:nvPr/>
        </p:nvCxnSpPr>
        <p:spPr>
          <a:xfrm rot="10800000">
            <a:off x="7848600" y="4038600"/>
            <a:ext cx="358775" cy="433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8" name="Google Shape;1038;p62"/>
          <p:cNvSpPr txBox="1"/>
          <p:nvPr/>
        </p:nvSpPr>
        <p:spPr>
          <a:xfrm>
            <a:off x="7467600" y="2590800"/>
            <a:ext cx="26971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Pipes, “|” is used to separate stages</a:t>
            </a:r>
            <a:endParaRPr/>
          </a:p>
        </p:txBody>
      </p:sp>
      <p:cxnSp>
        <p:nvCxnSpPr>
          <p:cNvPr id="1039" name="Google Shape;1039;p62"/>
          <p:cNvCxnSpPr/>
          <p:nvPr/>
        </p:nvCxnSpPr>
        <p:spPr>
          <a:xfrm flipH="1">
            <a:off x="7239000" y="3200400"/>
            <a:ext cx="320675" cy="5064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40" name="Google Shape;1040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86560"/>
            <a:ext cx="9707520" cy="1450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Commands and Pathnames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Commands often use pathnames.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For example: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cat /etc/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passwd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            List the password file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86560"/>
            <a:ext cx="9707520" cy="55164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Moving between Directories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305800" y="2514600"/>
            <a:ext cx="13898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latin typeface="Book Antiqua" pitchFamily="18" charset="0"/>
              </a:rPr>
              <a:t>s3910120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705600" y="3352800"/>
            <a:ext cx="125515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 err="1">
                <a:latin typeface="Book Antiqua" pitchFamily="18" charset="0"/>
              </a:rPr>
              <a:t>hobby.c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9067800" y="3200400"/>
            <a:ext cx="88325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latin typeface="Book Antiqua" pitchFamily="18" charset="0"/>
              </a:rPr>
              <a:t>proj1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8839200" y="2895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8001000" y="2971800"/>
            <a:ext cx="508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915403" y="3581405"/>
            <a:ext cx="986367" cy="458788"/>
            <a:chOff x="4212" y="2256"/>
            <a:chExt cx="466" cy="289"/>
          </a:xfrm>
        </p:grpSpPr>
        <p:sp>
          <p:nvSpPr>
            <p:cNvPr id="34832" name="Line 9"/>
            <p:cNvSpPr>
              <a:spLocks noChangeShapeType="1"/>
            </p:cNvSpPr>
            <p:nvPr/>
          </p:nvSpPr>
          <p:spPr bwMode="auto">
            <a:xfrm>
              <a:off x="4392" y="230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0"/>
            <p:cNvSpPr>
              <a:spLocks noChangeShapeType="1"/>
            </p:cNvSpPr>
            <p:nvPr/>
          </p:nvSpPr>
          <p:spPr bwMode="auto">
            <a:xfrm flipH="1">
              <a:off x="4212" y="2304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Rectangle 11"/>
            <p:cNvSpPr>
              <a:spLocks noChangeArrowheads="1"/>
            </p:cNvSpPr>
            <p:nvPr/>
          </p:nvSpPr>
          <p:spPr bwMode="auto">
            <a:xfrm>
              <a:off x="4248" y="2256"/>
              <a:ext cx="43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latin typeface="Book Antiqua" pitchFamily="18" charset="0"/>
                </a:rPr>
                <a:t>. . .</a:t>
              </a:r>
            </a:p>
          </p:txBody>
        </p:sp>
      </p:grpSp>
      <p:sp>
        <p:nvSpPr>
          <p:cNvPr id="34826" name="Line 13"/>
          <p:cNvSpPr>
            <a:spLocks noChangeShapeType="1"/>
          </p:cNvSpPr>
          <p:nvPr/>
        </p:nvSpPr>
        <p:spPr bwMode="auto">
          <a:xfrm>
            <a:off x="9448800" y="2819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Rectangle 14"/>
          <p:cNvSpPr>
            <a:spLocks noChangeArrowheads="1"/>
          </p:cNvSpPr>
          <p:nvPr/>
        </p:nvSpPr>
        <p:spPr bwMode="auto">
          <a:xfrm>
            <a:off x="10591800" y="3124200"/>
            <a:ext cx="88325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latin typeface="Book Antiqua" pitchFamily="18" charset="0"/>
              </a:rPr>
              <a:t>proj2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0591800" y="3581405"/>
            <a:ext cx="1117600" cy="458788"/>
            <a:chOff x="5004" y="2256"/>
            <a:chExt cx="528" cy="289"/>
          </a:xfrm>
        </p:grpSpPr>
        <p:sp>
          <p:nvSpPr>
            <p:cNvPr id="34829" name="Line 15"/>
            <p:cNvSpPr>
              <a:spLocks noChangeShapeType="1"/>
            </p:cNvSpPr>
            <p:nvPr/>
          </p:nvSpPr>
          <p:spPr bwMode="auto">
            <a:xfrm>
              <a:off x="5292" y="2256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6"/>
            <p:cNvSpPr>
              <a:spLocks noChangeShapeType="1"/>
            </p:cNvSpPr>
            <p:nvPr/>
          </p:nvSpPr>
          <p:spPr bwMode="auto">
            <a:xfrm flipH="1">
              <a:off x="5004" y="2256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Rectangle 17"/>
            <p:cNvSpPr>
              <a:spLocks noChangeArrowheads="1"/>
            </p:cNvSpPr>
            <p:nvPr/>
          </p:nvSpPr>
          <p:spPr bwMode="auto">
            <a:xfrm>
              <a:off x="5040" y="2256"/>
              <a:ext cx="43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latin typeface="Book Antiqua" pitchFamily="18" charset="0"/>
                </a:rPr>
                <a:t>. . .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1447800"/>
            <a:ext cx="6705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1600" dirty="0" smtClean="0"/>
              <a:t>If you are in directory </a:t>
            </a:r>
            <a:r>
              <a:rPr lang="en-US" sz="2400" b="1" dirty="0" smtClean="0">
                <a:latin typeface="Courier New" pitchFamily="49" charset="0"/>
              </a:rPr>
              <a:t>s3910120</a:t>
            </a:r>
            <a:r>
              <a:rPr lang="en-US" dirty="0" smtClean="0"/>
              <a:t> </a:t>
            </a:r>
            <a:r>
              <a:rPr lang="en-US" sz="1600" dirty="0" smtClean="0"/>
              <a:t>how do you move to directory </a:t>
            </a:r>
            <a:r>
              <a:rPr lang="en-US" sz="2400" b="1" dirty="0" smtClean="0">
                <a:latin typeface="Courier New" pitchFamily="49" charset="0"/>
              </a:rPr>
              <a:t>proj1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sz="2400" b="1" dirty="0" err="1" smtClean="0">
                <a:latin typeface="Courier New" pitchFamily="49" charset="0"/>
              </a:rPr>
              <a:t>cd</a:t>
            </a:r>
            <a:r>
              <a:rPr lang="en-US" sz="2400" b="1" dirty="0" smtClean="0">
                <a:latin typeface="Courier New" pitchFamily="49" charset="0"/>
              </a:rPr>
              <a:t> proj1</a:t>
            </a:r>
            <a:br>
              <a:rPr lang="en-US" sz="2400" b="1" dirty="0" smtClean="0">
                <a:latin typeface="Courier New" pitchFamily="49" charset="0"/>
              </a:rPr>
            </a:b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1600" dirty="0" smtClean="0"/>
              <a:t>You are now in </a:t>
            </a:r>
            <a:r>
              <a:rPr lang="en-US" sz="2400" b="1" dirty="0" smtClean="0">
                <a:latin typeface="Courier New" pitchFamily="49" charset="0"/>
              </a:rPr>
              <a:t>proj1:</a:t>
            </a:r>
            <a:r>
              <a:rPr lang="en-US" dirty="0" smtClean="0"/>
              <a:t> </a:t>
            </a:r>
            <a:r>
              <a:rPr lang="en-US" sz="1600" dirty="0" smtClean="0"/>
              <a:t>This is called the current working directory.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1" dirty="0" err="1" smtClean="0">
                <a:latin typeface="Courier New" pitchFamily="49" charset="0"/>
              </a:rPr>
              <a:t>Pwd</a:t>
            </a:r>
            <a:r>
              <a:rPr lang="en-US" dirty="0" smtClean="0"/>
              <a:t>	</a:t>
            </a:r>
            <a:r>
              <a:rPr lang="en-US" sz="1600" dirty="0" smtClean="0"/>
              <a:t>Print name of current working directory</a:t>
            </a:r>
            <a:br>
              <a:rPr lang="en-US" sz="1600" dirty="0" smtClean="0"/>
            </a:br>
            <a:endParaRPr lang="en-US" sz="160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en-US" sz="1600" dirty="0" smtClean="0"/>
              <a:t>Move back to directory </a:t>
            </a:r>
            <a:r>
              <a:rPr lang="en-US" sz="2400" b="1" dirty="0" smtClean="0">
                <a:latin typeface="Courier New" pitchFamily="49" charset="0"/>
              </a:rPr>
              <a:t>s3910120</a:t>
            </a:r>
            <a:r>
              <a:rPr lang="en-US" sz="2800" dirty="0" smtClean="0"/>
              <a:t> </a:t>
            </a:r>
            <a:r>
              <a:rPr lang="en-US" dirty="0" smtClean="0"/>
              <a:t>(</a:t>
            </a:r>
            <a:r>
              <a:rPr lang="en-US" sz="1600" dirty="0" smtClean="0"/>
              <a:t>the parent directory):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cd</a:t>
            </a:r>
            <a:r>
              <a:rPr lang="en-US" sz="2400" b="1" dirty="0" smtClean="0">
                <a:latin typeface="Courier New" pitchFamily="49" charset="0"/>
              </a:rPr>
              <a:t> ..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When in </a:t>
            </a:r>
            <a:r>
              <a:rPr lang="en-US" sz="2400" b="1" dirty="0" smtClean="0">
                <a:latin typeface="Courier New" pitchFamily="49" charset="0"/>
              </a:rPr>
              <a:t>proj1</a:t>
            </a:r>
            <a:r>
              <a:rPr lang="en-US" dirty="0" smtClean="0"/>
              <a:t>, move to </a:t>
            </a:r>
            <a:r>
              <a:rPr lang="en-US" sz="2400" b="1" dirty="0" smtClean="0">
                <a:latin typeface="Courier New" pitchFamily="49" charset="0"/>
              </a:rPr>
              <a:t>proj2</a:t>
            </a:r>
            <a:r>
              <a:rPr lang="en-US" sz="2800" dirty="0" smtClean="0"/>
              <a:t> </a:t>
            </a:r>
            <a:r>
              <a:rPr lang="en-US" dirty="0" smtClean="0"/>
              <a:t>with one command: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cd</a:t>
            </a:r>
            <a:r>
              <a:rPr lang="en-US" sz="2400" b="1" dirty="0" smtClean="0">
                <a:latin typeface="Courier New" pitchFamily="49" charset="0"/>
              </a:rPr>
              <a:t> ../proj2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../proj2 </a:t>
            </a:r>
            <a:r>
              <a:rPr lang="en-US" dirty="0" smtClean="0"/>
              <a:t>is a </a:t>
            </a:r>
            <a:r>
              <a:rPr lang="en-US" i="1" dirty="0" smtClean="0"/>
              <a:t>relative</a:t>
            </a:r>
            <a:r>
              <a:rPr lang="en-US" dirty="0" smtClean="0"/>
              <a:t> pathname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447800" y="914400"/>
            <a:ext cx="3645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 smtClean="0"/>
              <a:t>S3910120 is  home directory:</a:t>
            </a:r>
          </a:p>
        </p:txBody>
      </p:sp>
      <p:pic>
        <p:nvPicPr>
          <p:cNvPr id="23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86560"/>
            <a:ext cx="9402720" cy="1450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Special Directory Names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10668000" cy="457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/			The root directory</a:t>
            </a:r>
          </a:p>
          <a:p>
            <a:pPr eaLnBrk="1" hangingPunct="1"/>
            <a:r>
              <a:rPr lang="en-US" dirty="0" smtClean="0"/>
              <a:t>.			The current working directory</a:t>
            </a:r>
          </a:p>
          <a:p>
            <a:pPr eaLnBrk="1" hangingPunct="1"/>
            <a:r>
              <a:rPr lang="en-US" dirty="0" smtClean="0"/>
              <a:t>..			The parent directory </a:t>
            </a:r>
            <a:br>
              <a:rPr lang="en-US" dirty="0" smtClean="0"/>
            </a:br>
            <a:r>
              <a:rPr lang="en-US" dirty="0" smtClean="0"/>
              <a:t>			(of your current directory)</a:t>
            </a:r>
          </a:p>
          <a:p>
            <a:pPr eaLnBrk="1" hangingPunct="1">
              <a:buNone/>
            </a:pPr>
            <a:r>
              <a:rPr lang="en-US" dirty="0" smtClean="0"/>
              <a:t>Examples: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3962400"/>
            <a:ext cx="1097244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Arial"/>
                <a:cs typeface="Arial"/>
                <a:sym typeface="Arial"/>
              </a:rPr>
              <a:t>cd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Arial"/>
                <a:cs typeface="Arial"/>
                <a:sym typeface="Arial"/>
              </a:rPr>
              <a:t> /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	Change to root directory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Arial"/>
                <a:cs typeface="Arial"/>
                <a:sym typeface="Arial"/>
              </a:rPr>
              <a:t>cd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Arial"/>
                <a:cs typeface="Arial"/>
                <a:sym typeface="Arial"/>
              </a:rPr>
              <a:t> ~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	Change to home directory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Arial"/>
                <a:cs typeface="Arial"/>
                <a:sym typeface="Arial"/>
              </a:rPr>
              <a:t>cd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		(Special case; means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Arial"/>
                <a:cs typeface="Arial"/>
                <a:sym typeface="Arial"/>
              </a:rPr>
              <a:t>cd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Arial"/>
                <a:cs typeface="Arial"/>
                <a:sym typeface="Arial"/>
              </a:rPr>
              <a:t> ~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Arial"/>
                <a:cs typeface="Arial"/>
                <a:sym typeface="Arial"/>
              </a:rPr>
              <a:t>cd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Arial"/>
                <a:cs typeface="Arial"/>
                <a:sym typeface="Arial"/>
              </a:rPr>
              <a:t> ../..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Go up two levels.</a:t>
            </a:r>
          </a:p>
        </p:txBody>
      </p:sp>
      <p:pic>
        <p:nvPicPr>
          <p:cNvPr id="6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36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86560"/>
            <a:ext cx="9707520" cy="1450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Investigate the System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>
                <a:latin typeface="Times" pitchFamily="1" charset="0"/>
              </a:rPr>
              <a:t>Use </a:t>
            </a:r>
            <a:r>
              <a:rPr lang="en-US" sz="2800" dirty="0" err="1" smtClean="0">
                <a:latin typeface="Courier New" pitchFamily="49" charset="0"/>
              </a:rPr>
              <a:t>cd</a:t>
            </a:r>
            <a:endParaRPr lang="en-US" dirty="0" smtClean="0"/>
          </a:p>
          <a:p>
            <a:pPr eaLnBrk="1" hangingPunct="1"/>
            <a:r>
              <a:rPr lang="en-US" sz="2800" b="1" dirty="0" smtClean="0">
                <a:latin typeface="Courier New" pitchFamily="49" charset="0"/>
              </a:rPr>
              <a:t>cat file</a:t>
            </a:r>
            <a:r>
              <a:rPr lang="en-US" b="1" dirty="0" smtClean="0"/>
              <a:t>	</a:t>
            </a:r>
            <a:r>
              <a:rPr lang="en-US" dirty="0" smtClean="0"/>
              <a:t>	List </a:t>
            </a:r>
            <a:r>
              <a:rPr lang="en-US" sz="2400" dirty="0" smtClean="0">
                <a:latin typeface="Courier New" pitchFamily="49" charset="0"/>
              </a:rPr>
              <a:t>file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cd</a:t>
            </a:r>
            <a:r>
              <a:rPr lang="en-US" sz="2400" dirty="0" smtClean="0">
                <a:latin typeface="Courier New" pitchFamily="49" charset="0"/>
              </a:rPr>
              <a:t> /etc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cat </a:t>
            </a:r>
            <a:r>
              <a:rPr lang="en-US" sz="2400" dirty="0" err="1" smtClean="0">
                <a:latin typeface="Courier New" pitchFamily="49" charset="0"/>
              </a:rPr>
              <a:t>passwd</a:t>
            </a:r>
            <a:endParaRPr lang="en-US" dirty="0" smtClean="0"/>
          </a:p>
          <a:p>
            <a:pPr eaLnBrk="1" hangingPunct="1"/>
            <a:r>
              <a:rPr lang="en-US" sz="2800" b="1" dirty="0" err="1" smtClean="0">
                <a:latin typeface="Courier New" pitchFamily="49" charset="0"/>
              </a:rPr>
              <a:t>ls</a:t>
            </a:r>
            <a:r>
              <a:rPr lang="en-US" b="1" dirty="0" smtClean="0"/>
              <a:t>	</a:t>
            </a:r>
            <a:r>
              <a:rPr lang="en-US" dirty="0" smtClean="0"/>
              <a:t>			Directory listing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ls</a:t>
            </a:r>
            <a:r>
              <a:rPr lang="en-US" sz="2400" dirty="0" smtClean="0">
                <a:latin typeface="Courier New" pitchFamily="49" charset="0"/>
              </a:rPr>
              <a:t>					</a:t>
            </a:r>
            <a:r>
              <a:rPr lang="en-US" dirty="0" smtClean="0">
                <a:latin typeface="Times" pitchFamily="1" charset="0"/>
              </a:rPr>
              <a:t>List current dir.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ls</a:t>
            </a:r>
            <a:r>
              <a:rPr lang="en-US" sz="2400" dirty="0" smtClean="0">
                <a:latin typeface="Courier New" pitchFamily="49" charset="0"/>
              </a:rPr>
              <a:t> /etc				</a:t>
            </a:r>
            <a:r>
              <a:rPr lang="en-US" dirty="0" smtClean="0">
                <a:latin typeface="Times" pitchFamily="1" charset="0"/>
              </a:rPr>
              <a:t>List </a:t>
            </a:r>
            <a:r>
              <a:rPr lang="en-US" sz="2400" dirty="0" smtClean="0">
                <a:latin typeface="Courier New" pitchFamily="49" charset="0"/>
              </a:rPr>
              <a:t>/etc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38200"/>
            <a:ext cx="11785600" cy="76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 smtClean="0"/>
              <a:t>Making / Deleting / Renaming Directories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2362200"/>
            <a:ext cx="10363200" cy="4114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Usually, you can only create directories (or delete or rename them) in your home directory or directories below it.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mkdir</a:t>
            </a:r>
            <a:r>
              <a:rPr lang="en-US" dirty="0" smtClean="0"/>
              <a:t>		Make a directory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rmdir</a:t>
            </a:r>
            <a:r>
              <a:rPr lang="en-US" sz="2400" b="1" dirty="0" smtClean="0"/>
              <a:t> </a:t>
            </a:r>
            <a:r>
              <a:rPr lang="en-US" dirty="0" smtClean="0"/>
              <a:t>		Delete a directory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mv</a:t>
            </a:r>
            <a:r>
              <a:rPr lang="en-US" b="1" dirty="0" smtClean="0"/>
              <a:t>	</a:t>
            </a:r>
            <a:r>
              <a:rPr lang="en-US" dirty="0" smtClean="0"/>
              <a:t>	Rename a directory	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560"/>
            <a:ext cx="10058040" cy="39924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 Commands to work with files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cat &gt;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filename</a:t>
            </a:r>
            <a:endParaRPr lang="en-US" sz="28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less </a:t>
            </a:r>
            <a:endParaRPr lang="en-US" sz="28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8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tail</a:t>
            </a:r>
            <a:endParaRPr lang="en-US" sz="28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cp</a:t>
            </a:r>
            <a:endParaRPr lang="en-US" sz="28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mv</a:t>
            </a:r>
            <a:endParaRPr lang="en-US" sz="28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endParaRPr lang="en-US" sz="28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wc</a:t>
            </a:r>
            <a:endParaRPr lang="en-US" sz="28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endParaRPr lang="en-US" sz="2800" b="1" dirty="0" smtClean="0">
              <a:cs typeface="Times New Roman" pitchFamily="18" charset="0"/>
            </a:endParaRP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86560"/>
            <a:ext cx="9555120" cy="1450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Information on Others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2800" dirty="0" smtClean="0">
                <a:latin typeface="Courier New" pitchFamily="49" charset="0"/>
              </a:rPr>
              <a:t>users</a:t>
            </a:r>
            <a:r>
              <a:rPr lang="en-US" dirty="0" smtClean="0"/>
              <a:t>		Who else is logged on?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sz="2800" dirty="0" smtClean="0">
                <a:latin typeface="Courier New" pitchFamily="49" charset="0"/>
              </a:rPr>
              <a:t>who</a:t>
            </a:r>
            <a:r>
              <a:rPr lang="en-US" dirty="0" smtClean="0"/>
              <a:t>		Information on current users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sz="2800" dirty="0" err="1" smtClean="0">
                <a:latin typeface="Courier New" pitchFamily="49" charset="0"/>
              </a:rPr>
              <a:t>ps</a:t>
            </a:r>
            <a:r>
              <a:rPr lang="en-US" dirty="0" smtClean="0"/>
              <a:t>			What are people doing?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286560"/>
            <a:ext cx="9174120" cy="1450800"/>
          </a:xfrm>
        </p:spPr>
        <p:txBody>
          <a:bodyPr/>
          <a:lstStyle/>
          <a:p>
            <a:r>
              <a:rPr lang="en-US" dirty="0" smtClean="0"/>
              <a:t>Mounting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    </a:t>
            </a:r>
            <a:r>
              <a:rPr lang="en-US" b="1" dirty="0" smtClean="0"/>
              <a:t>Mounting</a:t>
            </a:r>
            <a:r>
              <a:rPr lang="en-US" dirty="0" smtClean="0"/>
              <a:t> a device makes it accessible by the computer. This is a software process that enables the operating system to read and write data to the device.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Unmounting</a:t>
            </a:r>
            <a:r>
              <a:rPr lang="en-US" b="1" dirty="0" smtClean="0"/>
              <a:t> </a:t>
            </a:r>
            <a:r>
              <a:rPr lang="en-US" dirty="0" smtClean="0"/>
              <a:t>a device is the opposite of mounting a device. It takes a mounted device and makes it inaccessible by the computer.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The file named </a:t>
            </a:r>
            <a:r>
              <a:rPr lang="en-US" b="1" dirty="0" smtClean="0"/>
              <a:t>/etc/</a:t>
            </a:r>
            <a:r>
              <a:rPr lang="en-US" b="1" dirty="0" err="1" smtClean="0"/>
              <a:t>fstab</a:t>
            </a:r>
            <a:r>
              <a:rPr lang="en-US" dirty="0" smtClean="0"/>
              <a:t> is used to define mountable file systems and devices on startup.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7"/>
          <p:cNvSpPr txBox="1"/>
          <p:nvPr/>
        </p:nvSpPr>
        <p:spPr>
          <a:xfrm>
            <a:off x="1664640" y="551160"/>
            <a:ext cx="6537240" cy="96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book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7"/>
          <p:cNvSpPr txBox="1"/>
          <p:nvPr/>
        </p:nvSpPr>
        <p:spPr>
          <a:xfrm>
            <a:off x="1190880" y="2142720"/>
            <a:ext cx="10021320" cy="307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A50021"/>
                </a:solidFill>
              </a:rPr>
              <a:t>The Design of the UNIX Operating System</a:t>
            </a:r>
          </a:p>
          <a:p>
            <a:r>
              <a:rPr lang="en-US" sz="2400" dirty="0" smtClean="0">
                <a:solidFill>
                  <a:srgbClr val="A50021"/>
                </a:solidFill>
              </a:rPr>
              <a:t>          	   by Maurice J. Bach</a:t>
            </a:r>
            <a:endParaRPr lang="en-US" sz="2400" dirty="0">
              <a:solidFill>
                <a:srgbClr val="A50021"/>
              </a:solidFill>
            </a:endParaRPr>
          </a:p>
        </p:txBody>
      </p:sp>
      <p:sp>
        <p:nvSpPr>
          <p:cNvPr id="1077" name="Google Shape;1077;p67"/>
          <p:cNvSpPr txBox="1"/>
          <p:nvPr/>
        </p:nvSpPr>
        <p:spPr>
          <a:xfrm>
            <a:off x="762120" y="64598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		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67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67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0" name="Google Shape;108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120" y="28656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File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1"/>
            <a:ext cx="10653184" cy="2168525"/>
          </a:xfrm>
        </p:spPr>
        <p:txBody>
          <a:bodyPr/>
          <a:lstStyle/>
          <a:p>
            <a:pPr eaLnBrk="1" hangingPunct="1"/>
            <a:r>
              <a:rPr lang="en-US" sz="2800" smtClean="0"/>
              <a:t>A file system is consists of a sequence of logical blocks (512/1024 byte etc.)</a:t>
            </a:r>
          </a:p>
          <a:p>
            <a:pPr eaLnBrk="1" hangingPunct="1"/>
            <a:r>
              <a:rPr lang="en-US" sz="2800" smtClean="0"/>
              <a:t>A file system has the following structure:</a:t>
            </a:r>
          </a:p>
        </p:txBody>
      </p:sp>
      <p:graphicFrame>
        <p:nvGraphicFramePr>
          <p:cNvPr id="148496" name="Group 16"/>
          <p:cNvGraphicFramePr>
            <a:graphicFrameLocks noGrp="1"/>
          </p:cNvGraphicFramePr>
          <p:nvPr>
            <p:ph sz="half" idx="2"/>
          </p:nvPr>
        </p:nvGraphicFramePr>
        <p:xfrm>
          <a:off x="1009651" y="4437063"/>
          <a:ext cx="10557934" cy="863600"/>
        </p:xfrm>
        <a:graphic>
          <a:graphicData uri="http://schemas.openxmlformats.org/drawingml/2006/table">
            <a:tbl>
              <a:tblPr/>
              <a:tblGrid>
                <a:gridCol w="26394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94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94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94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Block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Super Block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Inode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List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 Blocks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6560"/>
            <a:ext cx="9631320" cy="627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 File System: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b="1" dirty="0" smtClean="0"/>
              <a:t>Boot Block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The beginning of the file system</a:t>
            </a:r>
          </a:p>
          <a:p>
            <a:pPr eaLnBrk="1" hangingPunct="1"/>
            <a:r>
              <a:rPr lang="en-US" sz="2000" dirty="0" smtClean="0"/>
              <a:t>Contains bootstrap code to load the operating system</a:t>
            </a:r>
          </a:p>
          <a:p>
            <a:pPr eaLnBrk="1" hangingPunct="1"/>
            <a:r>
              <a:rPr lang="en-US" sz="2000" dirty="0" smtClean="0"/>
              <a:t>Initialize the operating system</a:t>
            </a:r>
          </a:p>
          <a:p>
            <a:pPr eaLnBrk="1" hangingPunct="1"/>
            <a:r>
              <a:rPr lang="en-US" sz="2000" dirty="0" smtClean="0"/>
              <a:t>Typically occupies the first sector of the disk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258314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Describes the state of a file system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Describes the size of the file system</a:t>
            </a:r>
          </a:p>
          <a:p>
            <a:pPr marL="45720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How many files it can store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Where to find free space on the file system 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Other 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3733800"/>
            <a:ext cx="228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</a:rPr>
              <a:t>Super Block</a:t>
            </a:r>
          </a:p>
        </p:txBody>
      </p:sp>
      <p:pic>
        <p:nvPicPr>
          <p:cNvPr id="6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6560"/>
            <a:ext cx="9631320" cy="39924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File System: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480" y="1604520"/>
            <a:ext cx="11125320" cy="456768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Inodes</a:t>
            </a:r>
            <a:r>
              <a:rPr lang="en-US" sz="2400" dirty="0" smtClean="0"/>
              <a:t> are used to access disk files.</a:t>
            </a:r>
          </a:p>
          <a:p>
            <a:pPr eaLnBrk="1" hangingPunct="1"/>
            <a:r>
              <a:rPr lang="en-US" sz="2400" dirty="0" err="1" smtClean="0"/>
              <a:t>Inodes</a:t>
            </a:r>
            <a:r>
              <a:rPr lang="en-US" sz="2400" dirty="0" smtClean="0"/>
              <a:t> maps the disk files</a:t>
            </a:r>
          </a:p>
          <a:p>
            <a:pPr eaLnBrk="1" hangingPunct="1"/>
            <a:r>
              <a:rPr lang="en-US" sz="2400" dirty="0" smtClean="0"/>
              <a:t>For each file there is an </a:t>
            </a:r>
            <a:r>
              <a:rPr lang="en-US" sz="2400" dirty="0" err="1" smtClean="0"/>
              <a:t>inode</a:t>
            </a:r>
            <a:r>
              <a:rPr lang="en-US" sz="2400" dirty="0" smtClean="0"/>
              <a:t> entry in the </a:t>
            </a:r>
            <a:r>
              <a:rPr lang="en-US" sz="2400" dirty="0" err="1" smtClean="0"/>
              <a:t>inode</a:t>
            </a:r>
            <a:r>
              <a:rPr lang="en-US" sz="2400" dirty="0" smtClean="0"/>
              <a:t> list block</a:t>
            </a:r>
          </a:p>
          <a:p>
            <a:pPr eaLnBrk="1" hangingPunct="1"/>
            <a:r>
              <a:rPr lang="en-US" sz="2400" dirty="0" err="1" smtClean="0"/>
              <a:t>Inode</a:t>
            </a:r>
            <a:r>
              <a:rPr lang="en-US" sz="2400" dirty="0" smtClean="0"/>
              <a:t> list also keeps track of directory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611231"/>
            <a:ext cx="8382000" cy="167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 err="1" smtClean="0">
                <a:solidFill>
                  <a:schemeClr val="dk1"/>
                </a:solidFill>
              </a:rPr>
              <a:t>Starts at the end of the inode list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 err="1" smtClean="0">
                <a:solidFill>
                  <a:schemeClr val="dk1"/>
                </a:solidFill>
              </a:rPr>
              <a:t>Contains disk files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 err="1" smtClean="0">
                <a:solidFill>
                  <a:schemeClr val="dk1"/>
                </a:solidFill>
              </a:rPr>
              <a:t>An allocated data block can belong to one and only one file in the file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dk1"/>
                </a:solidFill>
              </a:rPr>
              <a:t> </a:t>
            </a:r>
            <a:r>
              <a:rPr lang="en-US" sz="2800" b="1" dirty="0" smtClean="0">
                <a:solidFill>
                  <a:schemeClr val="dk1"/>
                </a:solidFill>
              </a:rPr>
              <a:t>Data Block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0668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</a:rPr>
              <a:t>Inode</a:t>
            </a:r>
            <a:r>
              <a:rPr lang="en-US" sz="2800" b="1" dirty="0" smtClean="0">
                <a:solidFill>
                  <a:schemeClr val="dk1"/>
                </a:solidFill>
              </a:rPr>
              <a:t> List</a:t>
            </a:r>
          </a:p>
        </p:txBody>
      </p:sp>
      <p:pic>
        <p:nvPicPr>
          <p:cNvPr id="7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86560"/>
            <a:ext cx="9097920" cy="55164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Processes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1801" y="1196976"/>
            <a:ext cx="11233151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 process is the execution of a program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 process is consists of </a:t>
            </a:r>
            <a:r>
              <a:rPr lang="en-US" sz="2800" dirty="0" smtClean="0">
                <a:solidFill>
                  <a:srgbClr val="A50021"/>
                </a:solidFill>
              </a:rPr>
              <a:t>text</a:t>
            </a:r>
            <a:r>
              <a:rPr lang="en-US" sz="2800" dirty="0" smtClean="0"/>
              <a:t> (machine code), </a:t>
            </a:r>
            <a:r>
              <a:rPr lang="en-US" sz="2800" dirty="0" smtClean="0">
                <a:solidFill>
                  <a:srgbClr val="A50021"/>
                </a:solidFill>
              </a:rPr>
              <a:t>data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A50021"/>
                </a:solidFill>
              </a:rPr>
              <a:t>stack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Many process can run simultaneously as kernel schedules them for execution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Several processes may be instances of one program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 process reads and writes its data and stack sections, but it cannot read or write the data and stack of other processes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 process communicates with other processes and the rest of the world via </a:t>
            </a:r>
            <a:r>
              <a:rPr lang="en-US" sz="2800" dirty="0" smtClean="0">
                <a:solidFill>
                  <a:srgbClr val="A50021"/>
                </a:solidFill>
              </a:rPr>
              <a:t>system</a:t>
            </a:r>
            <a:r>
              <a:rPr lang="en-US" sz="2800" b="1" dirty="0" smtClean="0">
                <a:solidFill>
                  <a:srgbClr val="A50021"/>
                </a:solidFill>
              </a:rPr>
              <a:t> </a:t>
            </a:r>
            <a:r>
              <a:rPr lang="en-US" sz="2800" dirty="0" smtClean="0">
                <a:solidFill>
                  <a:srgbClr val="A50021"/>
                </a:solidFill>
              </a:rPr>
              <a:t>calls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86560"/>
            <a:ext cx="9478920" cy="1450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Process Context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context of a process is defined by </a:t>
            </a:r>
            <a:r>
              <a:rPr lang="en-US" dirty="0" err="1" smtClean="0"/>
              <a:t>code,data,stack</a:t>
            </a:r>
            <a:r>
              <a:rPr lang="en-US" dirty="0" smtClean="0"/>
              <a:t> and its execution environment.</a:t>
            </a:r>
          </a:p>
          <a:p>
            <a:pPr eaLnBrk="1" hangingPunct="1"/>
            <a:r>
              <a:rPr lang="en-US" dirty="0"/>
              <a:t>Context </a:t>
            </a:r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kernel decides that it should execute another process, it does a context switch, so that the system executes in the context of the other process</a:t>
            </a:r>
          </a:p>
          <a:p>
            <a:pPr lvl="1"/>
            <a:r>
              <a:rPr lang="en-US" dirty="0"/>
              <a:t>When doing a context switch, the kernel saves enough information so that it can later switch back to the first process and resume its execution.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86560"/>
            <a:ext cx="9555120" cy="1450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Mode of Process Execution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UNIX process runs in two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rgbClr val="A50021"/>
                </a:solidFill>
              </a:rPr>
              <a:t>User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Can access its own instructions and data, but not kernel instruction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rgbClr val="A50021"/>
                </a:solidFill>
              </a:rPr>
              <a:t>Kernel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Can access kernel and user instructions and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When a process executes a system call, the execution mode of the process changes from </a:t>
            </a:r>
            <a:r>
              <a:rPr lang="en-US" smtClean="0">
                <a:solidFill>
                  <a:srgbClr val="A50021"/>
                </a:solidFill>
              </a:rPr>
              <a:t>user mode</a:t>
            </a:r>
            <a:r>
              <a:rPr lang="en-US" smtClean="0"/>
              <a:t> to </a:t>
            </a:r>
            <a:r>
              <a:rPr lang="en-US" smtClean="0">
                <a:solidFill>
                  <a:srgbClr val="A50021"/>
                </a:solidFill>
              </a:rPr>
              <a:t>kernel mode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86560"/>
            <a:ext cx="9402720" cy="1450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Mode of Process Execution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moving from user to kernel mode, the kernel saves enough information so that it can later return to user mode and continue execution from where it left off. </a:t>
            </a:r>
          </a:p>
          <a:p>
            <a:pPr eaLnBrk="1" hangingPunct="1"/>
            <a:r>
              <a:rPr lang="en-US" smtClean="0"/>
              <a:t>Mode change is </a:t>
            </a:r>
            <a:r>
              <a:rPr lang="en-US" smtClean="0">
                <a:solidFill>
                  <a:srgbClr val="A50021"/>
                </a:solidFill>
              </a:rPr>
              <a:t>not a context switch</a:t>
            </a:r>
            <a:r>
              <a:rPr lang="en-US" smtClean="0"/>
              <a:t>, just change in mode.</a:t>
            </a:r>
          </a:p>
          <a:p>
            <a:pPr eaLnBrk="1" hangingPunct="1"/>
            <a:endParaRPr lang="en-US" smtClean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86560"/>
            <a:ext cx="9478920" cy="1450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Process States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19667" y="1628776"/>
            <a:ext cx="10847917" cy="4467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Process states are:</a:t>
            </a:r>
          </a:p>
          <a:p>
            <a:pPr lvl="1" eaLnBrk="1" hangingPunct="1"/>
            <a:r>
              <a:rPr lang="en-US" smtClean="0"/>
              <a:t>The process is running in user mode</a:t>
            </a:r>
          </a:p>
          <a:p>
            <a:pPr lvl="1" eaLnBrk="1" hangingPunct="1"/>
            <a:r>
              <a:rPr lang="en-US" smtClean="0"/>
              <a:t>The process is running in kernel mode</a:t>
            </a:r>
          </a:p>
          <a:p>
            <a:pPr lvl="1" eaLnBrk="1" hangingPunct="1"/>
            <a:r>
              <a:rPr lang="en-US" smtClean="0"/>
              <a:t>The process is not executing, but it is ready to run as soon as the scheduler chooses it</a:t>
            </a:r>
          </a:p>
          <a:p>
            <a:pPr lvl="1" eaLnBrk="1" hangingPunct="1"/>
            <a:r>
              <a:rPr lang="en-US" smtClean="0"/>
              <a:t>The process is sleeping  </a:t>
            </a:r>
          </a:p>
          <a:p>
            <a:pPr lvl="2" eaLnBrk="1" hangingPunct="1"/>
            <a:r>
              <a:rPr lang="en-US" smtClean="0"/>
              <a:t>Such as waiting for I/O to complete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6560"/>
            <a:ext cx="9631320" cy="1450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Process State Transition(1)</a:t>
            </a: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5645151" y="3019425"/>
            <a:ext cx="1219200" cy="9144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2669117" y="5157788"/>
            <a:ext cx="1219200" cy="9144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5645151" y="1268413"/>
            <a:ext cx="1219200" cy="9144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8303684" y="5084763"/>
            <a:ext cx="1219200" cy="9144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1187452" y="5373689"/>
            <a:ext cx="98296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A50021"/>
                </a:solidFill>
              </a:rPr>
              <a:t>asleep</a:t>
            </a: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3244852" y="1412876"/>
            <a:ext cx="17524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A50021"/>
                </a:solidFill>
              </a:rPr>
              <a:t>user running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2734734" y="3213101"/>
            <a:ext cx="19656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A50021"/>
                </a:solidFill>
              </a:rPr>
              <a:t>kernel running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9541934" y="5264151"/>
            <a:ext cx="16658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A50021"/>
                </a:solidFill>
              </a:rPr>
              <a:t>ready to run</a:t>
            </a:r>
          </a:p>
        </p:txBody>
      </p:sp>
      <p:cxnSp>
        <p:nvCxnSpPr>
          <p:cNvPr id="28683" name="AutoShape 12"/>
          <p:cNvCxnSpPr>
            <a:cxnSpLocks noChangeShapeType="1"/>
            <a:stCxn id="28675" idx="3"/>
            <a:endCxn id="28676" idx="7"/>
          </p:cNvCxnSpPr>
          <p:nvPr/>
        </p:nvCxnSpPr>
        <p:spPr bwMode="auto">
          <a:xfrm flipH="1">
            <a:off x="3710518" y="3800476"/>
            <a:ext cx="2112433" cy="1490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684" name="AutoShape 13"/>
          <p:cNvCxnSpPr>
            <a:cxnSpLocks noChangeShapeType="1"/>
            <a:stCxn id="28676" idx="6"/>
            <a:endCxn id="28678" idx="2"/>
          </p:cNvCxnSpPr>
          <p:nvPr/>
        </p:nvCxnSpPr>
        <p:spPr bwMode="auto">
          <a:xfrm flipV="1">
            <a:off x="3888318" y="5541964"/>
            <a:ext cx="4415367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685" name="AutoShape 14"/>
          <p:cNvCxnSpPr>
            <a:cxnSpLocks noChangeShapeType="1"/>
            <a:stCxn id="28678" idx="1"/>
            <a:endCxn id="28675" idx="5"/>
          </p:cNvCxnSpPr>
          <p:nvPr/>
        </p:nvCxnSpPr>
        <p:spPr bwMode="auto">
          <a:xfrm flipH="1" flipV="1">
            <a:off x="6686551" y="3800475"/>
            <a:ext cx="1794933" cy="1417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686" name="AutoShape 15"/>
          <p:cNvCxnSpPr>
            <a:cxnSpLocks noChangeShapeType="1"/>
            <a:stCxn id="28677" idx="3"/>
            <a:endCxn id="28675" idx="1"/>
          </p:cNvCxnSpPr>
          <p:nvPr/>
        </p:nvCxnSpPr>
        <p:spPr bwMode="auto">
          <a:xfrm>
            <a:off x="5822951" y="2049463"/>
            <a:ext cx="0" cy="1103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687" name="AutoShape 16"/>
          <p:cNvCxnSpPr>
            <a:cxnSpLocks noChangeShapeType="1"/>
            <a:stCxn id="28675" idx="7"/>
            <a:endCxn id="28677" idx="5"/>
          </p:cNvCxnSpPr>
          <p:nvPr/>
        </p:nvCxnSpPr>
        <p:spPr bwMode="auto">
          <a:xfrm flipV="1">
            <a:off x="6686551" y="2049463"/>
            <a:ext cx="0" cy="1103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4176184" y="2276476"/>
            <a:ext cx="123623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system call</a:t>
            </a:r>
          </a:p>
          <a:p>
            <a:r>
              <a:rPr lang="en-US" sz="1600"/>
              <a:t> or interrupt</a:t>
            </a:r>
          </a:p>
        </p:txBody>
      </p:sp>
      <p:sp>
        <p:nvSpPr>
          <p:cNvPr id="28689" name="Freeform 21"/>
          <p:cNvSpPr>
            <a:spLocks/>
          </p:cNvSpPr>
          <p:nvPr/>
        </p:nvSpPr>
        <p:spPr bwMode="auto">
          <a:xfrm>
            <a:off x="6769100" y="2816225"/>
            <a:ext cx="1246717" cy="768350"/>
          </a:xfrm>
          <a:custGeom>
            <a:avLst/>
            <a:gdLst>
              <a:gd name="T0" fmla="*/ 0 w 589"/>
              <a:gd name="T1" fmla="*/ 2147483647 h 484"/>
              <a:gd name="T2" fmla="*/ 2147483647 w 589"/>
              <a:gd name="T3" fmla="*/ 2147483647 h 484"/>
              <a:gd name="T4" fmla="*/ 2147483647 w 589"/>
              <a:gd name="T5" fmla="*/ 2147483647 h 484"/>
              <a:gd name="T6" fmla="*/ 2147483647 w 589"/>
              <a:gd name="T7" fmla="*/ 2147483647 h 484"/>
              <a:gd name="T8" fmla="*/ 2147483647 w 589"/>
              <a:gd name="T9" fmla="*/ 2147483647 h 4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9"/>
              <a:gd name="T16" fmla="*/ 0 h 484"/>
              <a:gd name="T17" fmla="*/ 589 w 589"/>
              <a:gd name="T18" fmla="*/ 484 h 4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9" h="484">
                <a:moveTo>
                  <a:pt x="0" y="295"/>
                </a:moveTo>
                <a:cubicBezTo>
                  <a:pt x="132" y="170"/>
                  <a:pt x="264" y="46"/>
                  <a:pt x="362" y="23"/>
                </a:cubicBezTo>
                <a:cubicBezTo>
                  <a:pt x="460" y="0"/>
                  <a:pt x="589" y="91"/>
                  <a:pt x="589" y="159"/>
                </a:cubicBezTo>
                <a:cubicBezTo>
                  <a:pt x="589" y="227"/>
                  <a:pt x="453" y="378"/>
                  <a:pt x="362" y="431"/>
                </a:cubicBezTo>
                <a:cubicBezTo>
                  <a:pt x="271" y="484"/>
                  <a:pt x="83" y="432"/>
                  <a:pt x="45" y="47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Text Box 23"/>
          <p:cNvSpPr txBox="1">
            <a:spLocks noChangeArrowheads="1"/>
          </p:cNvSpPr>
          <p:nvPr/>
        </p:nvSpPr>
        <p:spPr bwMode="auto">
          <a:xfrm>
            <a:off x="7920567" y="3021013"/>
            <a:ext cx="154561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Interrupt return</a:t>
            </a:r>
          </a:p>
        </p:txBody>
      </p:sp>
      <p:sp>
        <p:nvSpPr>
          <p:cNvPr id="28691" name="Text Box 24"/>
          <p:cNvSpPr txBox="1">
            <a:spLocks noChangeArrowheads="1"/>
          </p:cNvSpPr>
          <p:nvPr/>
        </p:nvSpPr>
        <p:spPr bwMode="auto">
          <a:xfrm>
            <a:off x="7632701" y="4221163"/>
            <a:ext cx="17796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schedule process</a:t>
            </a:r>
          </a:p>
        </p:txBody>
      </p:sp>
      <p:sp>
        <p:nvSpPr>
          <p:cNvPr id="28692" name="Text Box 25"/>
          <p:cNvSpPr txBox="1">
            <a:spLocks noChangeArrowheads="1"/>
          </p:cNvSpPr>
          <p:nvPr/>
        </p:nvSpPr>
        <p:spPr bwMode="auto">
          <a:xfrm>
            <a:off x="4847167" y="4316413"/>
            <a:ext cx="6735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sleep</a:t>
            </a: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5626100" y="5589588"/>
            <a:ext cx="88998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wakeup</a:t>
            </a:r>
          </a:p>
        </p:txBody>
      </p:sp>
      <p:sp>
        <p:nvSpPr>
          <p:cNvPr id="28694" name="Text Box 27"/>
          <p:cNvSpPr txBox="1">
            <a:spLocks noChangeArrowheads="1"/>
          </p:cNvSpPr>
          <p:nvPr/>
        </p:nvSpPr>
        <p:spPr bwMode="auto">
          <a:xfrm>
            <a:off x="6671734" y="2349500"/>
            <a:ext cx="7216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return</a:t>
            </a:r>
          </a:p>
        </p:txBody>
      </p:sp>
      <p:sp>
        <p:nvSpPr>
          <p:cNvPr id="28695" name="Text Box 28"/>
          <p:cNvSpPr txBox="1">
            <a:spLocks noChangeArrowheads="1"/>
          </p:cNvSpPr>
          <p:nvPr/>
        </p:nvSpPr>
        <p:spPr bwMode="auto">
          <a:xfrm>
            <a:off x="2256367" y="6040439"/>
            <a:ext cx="186461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context  switch</a:t>
            </a:r>
          </a:p>
          <a:p>
            <a:r>
              <a:rPr lang="en-US" sz="2000"/>
              <a:t> permissible</a:t>
            </a:r>
          </a:p>
        </p:txBody>
      </p:sp>
      <p:pic>
        <p:nvPicPr>
          <p:cNvPr id="2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762000"/>
            <a:ext cx="10602384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Assumptions about hardware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idx="1"/>
          </p:nvPr>
        </p:nvSpPr>
        <p:spPr>
          <a:xfrm>
            <a:off x="1117600" y="1066800"/>
            <a:ext cx="10363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Unix OS executes processes  into two modes </a:t>
            </a:r>
            <a:r>
              <a:rPr lang="en-US" sz="2800" dirty="0" err="1" smtClean="0"/>
              <a:t>ie</a:t>
            </a:r>
            <a:r>
              <a:rPr lang="en-US" sz="2800" dirty="0" smtClean="0"/>
              <a:t> user and kernel.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a user process makes a system call it goes into the kernel mode , the system call is serviced by the kernel and the control is returned back to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a process demands hardware/resources it enters kernel mode.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process does not demand hardware and resources it is in user mode.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9533467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What is UNIX?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10363200" cy="4114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Operating System (OS)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Mostly coded in C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Machine independence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provides a number of facilities: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management of hardware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directory and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loading / execution / suspension of programs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86560"/>
            <a:ext cx="9250320" cy="1450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Process State Transition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kernel allows a context switch only when a process moves from the state kernel running to the state asleep</a:t>
            </a:r>
          </a:p>
          <a:p>
            <a:pPr eaLnBrk="1" hangingPunct="1"/>
            <a:r>
              <a:rPr lang="en-US" smtClean="0"/>
              <a:t>Process running in kernel mode cannot be preempted by other processes.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475440"/>
          </a:xfrm>
        </p:spPr>
        <p:txBody>
          <a:bodyPr/>
          <a:lstStyle/>
          <a:p>
            <a:pPr eaLnBrk="1" hangingPunct="1"/>
            <a:r>
              <a:rPr lang="en-US" dirty="0" smtClean="0"/>
              <a:t>    Differences between Linux/Unix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066801"/>
            <a:ext cx="10972800" cy="5059364"/>
          </a:xfrm>
        </p:spPr>
        <p:txBody>
          <a:bodyPr lIns="90488" tIns="44450" rIns="90488" bIns="44450"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Linux </a:t>
            </a:r>
            <a:r>
              <a:rPr lang="en-US" dirty="0" smtClean="0"/>
              <a:t> is open-</a:t>
            </a:r>
            <a:r>
              <a:rPr lang="en-US" dirty="0" err="1" smtClean="0"/>
              <a:t>source.Unix</a:t>
            </a:r>
            <a:r>
              <a:rPr lang="en-US" dirty="0" smtClean="0"/>
              <a:t> is </a:t>
            </a:r>
            <a:r>
              <a:rPr lang="en-US" dirty="0" err="1" smtClean="0"/>
              <a:t>not,though</a:t>
            </a:r>
            <a:r>
              <a:rPr lang="en-US" dirty="0" smtClean="0"/>
              <a:t> licensed to </a:t>
            </a:r>
            <a:r>
              <a:rPr lang="en-US" dirty="0" err="1" smtClean="0"/>
              <a:t>users,never</a:t>
            </a:r>
            <a:r>
              <a:rPr lang="en-US" dirty="0" smtClean="0"/>
              <a:t> really free for users. </a:t>
            </a:r>
            <a:r>
              <a:rPr lang="en-US" dirty="0" smtClean="0">
                <a:solidFill>
                  <a:srgbClr val="00B050"/>
                </a:solidFill>
              </a:rPr>
              <a:t>Unix</a:t>
            </a:r>
            <a:r>
              <a:rPr lang="en-US" dirty="0" smtClean="0"/>
              <a:t> is a propriety software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Linux </a:t>
            </a:r>
            <a:r>
              <a:rPr lang="en-US" dirty="0" smtClean="0"/>
              <a:t>has a microkernel architecture. </a:t>
            </a:r>
            <a:r>
              <a:rPr lang="en-US" dirty="0" smtClean="0">
                <a:solidFill>
                  <a:srgbClr val="00B050"/>
                </a:solidFill>
              </a:rPr>
              <a:t>Unix</a:t>
            </a:r>
            <a:r>
              <a:rPr lang="en-US" dirty="0" smtClean="0"/>
              <a:t>  has a monolithic architecture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Linux </a:t>
            </a:r>
            <a:r>
              <a:rPr lang="en-US" dirty="0" smtClean="0"/>
              <a:t>kernel can be freely downloaded    </a:t>
            </a:r>
            <a:r>
              <a:rPr lang="en-US" dirty="0" smtClean="0">
                <a:solidFill>
                  <a:srgbClr val="00B050"/>
                </a:solidFill>
              </a:rPr>
              <a:t>Unix</a:t>
            </a:r>
            <a:r>
              <a:rPr lang="en-US" dirty="0" smtClean="0"/>
              <a:t> is expensive/costly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Linux</a:t>
            </a:r>
            <a:r>
              <a:rPr lang="en-US" dirty="0" smtClean="0"/>
              <a:t> can be for everyone. </a:t>
            </a:r>
            <a:r>
              <a:rPr lang="en-US" dirty="0" smtClean="0">
                <a:solidFill>
                  <a:srgbClr val="00B050"/>
                </a:solidFill>
              </a:rPr>
              <a:t>Unix </a:t>
            </a:r>
            <a:r>
              <a:rPr lang="en-US" dirty="0" smtClean="0"/>
              <a:t>mostly for mainframes.</a:t>
            </a:r>
          </a:p>
          <a:p>
            <a:pPr algn="just" eaLnBrk="1" hangingPunct="1"/>
            <a:r>
              <a:rPr lang="en-US" dirty="0" smtClean="0">
                <a:solidFill>
                  <a:srgbClr val="FF0000"/>
                </a:solidFill>
              </a:rPr>
              <a:t>Linux </a:t>
            </a:r>
            <a:r>
              <a:rPr lang="en-US" dirty="0" smtClean="0"/>
              <a:t> Kernel is developed by the community. </a:t>
            </a:r>
            <a:r>
              <a:rPr lang="en-US" dirty="0" smtClean="0">
                <a:solidFill>
                  <a:srgbClr val="00B050"/>
                </a:solidFill>
              </a:rPr>
              <a:t>Unix </a:t>
            </a:r>
            <a:r>
              <a:rPr lang="en-US" dirty="0" smtClean="0"/>
              <a:t>has major distributions :--    Solaris (Oracle), AIX (IBM) &amp; HP-UX Hewlett Packard.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Linux </a:t>
            </a:r>
            <a:r>
              <a:rPr lang="en-US" dirty="0" smtClean="0"/>
              <a:t>supports most wider hardware range than </a:t>
            </a:r>
            <a:r>
              <a:rPr lang="en-US" dirty="0" smtClean="0">
                <a:solidFill>
                  <a:srgbClr val="00B050"/>
                </a:solidFill>
              </a:rPr>
              <a:t>Unix.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Most of the functions/shell commands are supported by both Linux and Unix.</a:t>
            </a:r>
          </a:p>
          <a:p>
            <a:pPr algn="just" eaLnBrk="1" hangingPunct="1">
              <a:buFont typeface="Arial" charset="0"/>
              <a:buNone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47544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Comparison between Windows,Linux,Unix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066801"/>
            <a:ext cx="10972800" cy="5059364"/>
          </a:xfrm>
        </p:spPr>
        <p:txBody>
          <a:bodyPr lIns="90488" tIns="44450" rIns="90488" bIns="44450" rtlCol="0">
            <a:normAutofit/>
          </a:bodyPr>
          <a:lstStyle/>
          <a:p>
            <a:pPr algn="just" eaLnBrk="1" hangingPunct="1">
              <a:buFont typeface="Arial" charset="0"/>
              <a:buNone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762002"/>
          <a:ext cx="11125201" cy="5746512"/>
        </p:xfrm>
        <a:graphic>
          <a:graphicData uri="http://schemas.openxmlformats.org/drawingml/2006/table">
            <a:tbl>
              <a:tblPr firstRow="1" firstCol="1" bandRow="1"/>
              <a:tblGrid>
                <a:gridCol w="3603863"/>
                <a:gridCol w="3760669"/>
                <a:gridCol w="3760669"/>
              </a:tblGrid>
              <a:tr h="224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</a:t>
                      </a:r>
                    </a:p>
                  </a:txBody>
                  <a:tcPr marL="38527" marR="385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</a:p>
                  </a:txBody>
                  <a:tcPr marL="38527" marR="385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UNIX</a:t>
                      </a:r>
                    </a:p>
                  </a:txBody>
                  <a:tcPr marL="38527" marR="385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by Microsoft Cooperation.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 kernel developed by Linus Torvalds, in Finland (1991).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 by </a:t>
                      </a: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AT&amp;T Bell Laboratories in 1960. </a:t>
                      </a:r>
                      <a:endParaRPr lang="en-US" sz="1400"/>
                    </a:p>
                  </a:txBody>
                  <a:tcPr marL="38527" marR="385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 uses the micro-kernel.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 utilizes the monolithic kernel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Unix utilizes the monolithic kernel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Uses a </a:t>
                      </a: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Graphical User Interface (GUI)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Compatibility with the user interface and programming interface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Comes with a </a:t>
                      </a: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 Line Interface (CLI)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Licensed 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 source programming advancement and free of charge operating system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 and open-source 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 sensitivity as an option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file system in Linux is very case-sensitive.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Fully case-sensitive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7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Stability has improved greatly in recent 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 is Unix-based designed to provide powerful, stable, reliable and easy to use environment.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stable to execute.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Supports all of the available hardware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Supports broad range of PC software and hardware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Limited hardware 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doesn't support multiprocessing.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 kernel supports symmetric multi-processing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supports multiprocessing.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makes use of the New Technology File System (NTFS) and the File Allocation System (FAT32)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 uses Ext, Ext2, Ext3, Ext4, JFS, XFS, btrfs and swap Ext file system.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uses the Unix File System (UFS), which includes the STD.ERR and STD.IO file systems.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less secure than UNIX operating system.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more secure than Windows 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more secure because all system updates require explicit user permission.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 XP, Vista, Windows 95, Windows 7, 8, 10, and 11.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Ubuntu, RedHat, Solaris, OpenSuse, etc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AIX, HP-UX, BSD,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Open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27" marR="38527" marT="25684" marB="2568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978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 smtClean="0"/>
              <a:t>Program to copy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83599"/>
            <a:ext cx="10515600" cy="493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fcntl.h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char </a:t>
            </a:r>
            <a:r>
              <a:rPr lang="en-US" sz="1800" dirty="0"/>
              <a:t>buffer[2048]; // the uninitialized data is the array buffer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version </a:t>
            </a:r>
            <a:r>
              <a:rPr lang="en-US" sz="1800" dirty="0"/>
              <a:t>=</a:t>
            </a:r>
            <a:r>
              <a:rPr lang="en-US" sz="1800" dirty="0" smtClean="0"/>
              <a:t>1</a:t>
            </a:r>
            <a:r>
              <a:rPr lang="en-US" sz="1800" dirty="0" smtClean="0"/>
              <a:t>; </a:t>
            </a:r>
            <a:r>
              <a:rPr lang="en-US" sz="1800" dirty="0" smtClean="0"/>
              <a:t>//</a:t>
            </a:r>
            <a:r>
              <a:rPr lang="en-US" sz="1800" dirty="0" smtClean="0"/>
              <a:t>version should </a:t>
            </a:r>
            <a:r>
              <a:rPr lang="en-US" sz="1800" dirty="0"/>
              <a:t>have some initialized </a:t>
            </a:r>
            <a:r>
              <a:rPr lang="en-US" sz="1800" dirty="0" smtClean="0"/>
              <a:t>data</a:t>
            </a:r>
            <a:r>
              <a:rPr lang="en-US" sz="1800" dirty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main(</a:t>
            </a:r>
            <a:r>
              <a:rPr lang="en-US" sz="1800" dirty="0" err="1" smtClean="0"/>
              <a:t>argc</a:t>
            </a:r>
            <a:r>
              <a:rPr lang="en-US" sz="1800" dirty="0" smtClean="0"/>
              <a:t>, </a:t>
            </a:r>
            <a:r>
              <a:rPr lang="en-US" sz="1800" dirty="0" err="1" smtClean="0"/>
              <a:t>argv</a:t>
            </a:r>
            <a:r>
              <a:rPr lang="en-US" sz="1800" dirty="0" smtClean="0"/>
              <a:t>) </a:t>
            </a:r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argc</a:t>
            </a:r>
            <a:r>
              <a:rPr lang="en-US" sz="1800" dirty="0" smtClean="0"/>
              <a:t>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char </a:t>
            </a:r>
            <a:r>
              <a:rPr lang="en-US" sz="1800" dirty="0" smtClean="0"/>
              <a:t>*</a:t>
            </a:r>
            <a:r>
              <a:rPr lang="en-US" sz="1800" dirty="0" err="1" smtClean="0"/>
              <a:t>argv</a:t>
            </a:r>
            <a:r>
              <a:rPr lang="en-US" sz="1800" dirty="0" smtClean="0"/>
              <a:t>[];</a:t>
            </a:r>
          </a:p>
          <a:p>
            <a:pPr marL="0" indent="0">
              <a:buNone/>
            </a:pPr>
            <a:r>
              <a:rPr lang="en-US" sz="1800" dirty="0"/>
              <a:t>{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fdold</a:t>
            </a:r>
            <a:r>
              <a:rPr lang="en-US" sz="1800" dirty="0" smtClean="0"/>
              <a:t>, </a:t>
            </a:r>
            <a:r>
              <a:rPr lang="en-US" sz="1800" dirty="0" err="1" smtClean="0"/>
              <a:t>fdnew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	if </a:t>
            </a:r>
            <a:r>
              <a:rPr lang="en-US" sz="1800" dirty="0" smtClean="0"/>
              <a:t>(</a:t>
            </a:r>
            <a:r>
              <a:rPr lang="en-US" sz="1800" dirty="0" err="1" smtClean="0"/>
              <a:t>argc</a:t>
            </a:r>
            <a:r>
              <a:rPr lang="en-US" sz="1800" dirty="0" smtClean="0"/>
              <a:t> != </a:t>
            </a:r>
            <a:r>
              <a:rPr lang="en-US" sz="1800" dirty="0" smtClean="0"/>
              <a:t>3)</a:t>
            </a:r>
          </a:p>
          <a:p>
            <a:pPr marL="0" indent="0"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("need 2 arguments for copy program\n');</a:t>
            </a:r>
          </a:p>
          <a:p>
            <a:pPr marL="0" indent="0">
              <a:buNone/>
            </a:pPr>
            <a:r>
              <a:rPr lang="en-US" sz="1800" dirty="0" smtClean="0"/>
              <a:t>	 </a:t>
            </a:r>
            <a:r>
              <a:rPr lang="en-US" sz="1800" dirty="0" smtClean="0"/>
              <a:t>exit(1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514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65124"/>
            <a:ext cx="10515600" cy="628505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fdold</a:t>
            </a:r>
            <a:r>
              <a:rPr lang="en-US" dirty="0" smtClean="0"/>
              <a:t>=</a:t>
            </a:r>
            <a:r>
              <a:rPr lang="en-US" dirty="0" smtClean="0"/>
              <a:t>open(</a:t>
            </a:r>
            <a:r>
              <a:rPr lang="en-US" dirty="0" err="1" smtClean="0"/>
              <a:t>argvv</a:t>
            </a:r>
            <a:r>
              <a:rPr lang="en-US" dirty="0" smtClean="0"/>
              <a:t>[1], </a:t>
            </a:r>
            <a:r>
              <a:rPr lang="en-US" dirty="0" smtClean="0"/>
              <a:t>O_RDONLY); /* open source file read only </a:t>
            </a:r>
            <a:r>
              <a:rPr lang="en-US" dirty="0" smtClean="0"/>
              <a:t>*</a:t>
            </a:r>
            <a:r>
              <a:rPr lang="en-US" dirty="0"/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if </a:t>
            </a:r>
            <a:r>
              <a:rPr lang="en-US" dirty="0" smtClean="0"/>
              <a:t>(</a:t>
            </a:r>
            <a:r>
              <a:rPr lang="en-US" dirty="0" err="1" smtClean="0"/>
              <a:t>fdold</a:t>
            </a:r>
            <a:r>
              <a:rPr lang="en-US" dirty="0" smtClean="0"/>
              <a:t> </a:t>
            </a:r>
            <a:r>
              <a:rPr lang="en-US" dirty="0" smtClean="0"/>
              <a:t>==-1)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printf</a:t>
            </a:r>
            <a:r>
              <a:rPr lang="en-US" dirty="0" smtClean="0"/>
              <a:t>("cannot open file %s\n", </a:t>
            </a:r>
            <a:r>
              <a:rPr lang="en-US" dirty="0" err="1" smtClean="0"/>
              <a:t>argv</a:t>
            </a:r>
            <a:r>
              <a:rPr lang="en-US" dirty="0" smtClean="0"/>
              <a:t>[1]);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smtClean="0"/>
              <a:t>exit(1);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fdnew</a:t>
            </a:r>
            <a:r>
              <a:rPr lang="en-US" dirty="0" smtClean="0"/>
              <a:t>= </a:t>
            </a:r>
            <a:r>
              <a:rPr lang="en-US" dirty="0" err="1" smtClean="0"/>
              <a:t>creat</a:t>
            </a:r>
            <a:r>
              <a:rPr lang="en-US" dirty="0" smtClean="0"/>
              <a:t>(</a:t>
            </a:r>
            <a:r>
              <a:rPr lang="en-US" dirty="0" err="1" smtClean="0"/>
              <a:t>argv</a:t>
            </a:r>
            <a:r>
              <a:rPr lang="en-US" dirty="0" smtClean="0"/>
              <a:t>[2], 0666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smtClean="0"/>
              <a:t>if (</a:t>
            </a:r>
            <a:r>
              <a:rPr lang="en-US" dirty="0" err="1" smtClean="0"/>
              <a:t>fdnew</a:t>
            </a:r>
            <a:r>
              <a:rPr lang="en-US" dirty="0" smtClean="0"/>
              <a:t> </a:t>
            </a:r>
            <a:r>
              <a:rPr lang="en-US" dirty="0" smtClean="0"/>
              <a:t>==-1) </a:t>
            </a:r>
            <a:r>
              <a:rPr lang="en-US" dirty="0" smtClean="0"/>
              <a:t>/* create target file </a:t>
            </a:r>
            <a:r>
              <a:rPr lang="en-US" dirty="0" err="1" smtClean="0"/>
              <a:t>rw</a:t>
            </a:r>
            <a:r>
              <a:rPr lang="en-US" dirty="0" smtClean="0"/>
              <a:t> for all */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  <a:r>
              <a:rPr lang="en-US" dirty="0" err="1" smtClean="0"/>
              <a:t>printf</a:t>
            </a:r>
            <a:r>
              <a:rPr lang="en-US" dirty="0" smtClean="0"/>
              <a:t>("cannot create file </a:t>
            </a:r>
            <a:r>
              <a:rPr lang="en-US" dirty="0" smtClean="0"/>
              <a:t>%</a:t>
            </a:r>
            <a:r>
              <a:rPr lang="en-US" dirty="0" err="1" smtClean="0"/>
              <a:t>sn</a:t>
            </a:r>
            <a:r>
              <a:rPr lang="en-US" dirty="0" smtClean="0"/>
              <a:t>", </a:t>
            </a:r>
            <a:r>
              <a:rPr lang="en-US" dirty="0" err="1" smtClean="0"/>
              <a:t>argv</a:t>
            </a:r>
            <a:r>
              <a:rPr lang="en-US" dirty="0"/>
              <a:t>[</a:t>
            </a:r>
            <a:r>
              <a:rPr lang="en-US" dirty="0" smtClean="0"/>
              <a:t>2]);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exit(1);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copy(</a:t>
            </a:r>
            <a:r>
              <a:rPr lang="en-US" dirty="0" err="1" smtClean="0"/>
              <a:t>fdold</a:t>
            </a:r>
            <a:r>
              <a:rPr lang="en-US" dirty="0" smtClean="0"/>
              <a:t>, </a:t>
            </a:r>
            <a:r>
              <a:rPr lang="en-US" dirty="0" err="1" smtClean="0"/>
              <a:t>fdnew</a:t>
            </a:r>
            <a:r>
              <a:rPr lang="en-US" dirty="0" smtClean="0"/>
              <a:t>);  //call to copy subroutine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smtClean="0"/>
              <a:t>exit (0);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copy(old</a:t>
            </a:r>
            <a:r>
              <a:rPr lang="en-US" dirty="0" smtClean="0"/>
              <a:t>, new) </a:t>
            </a:r>
            <a:r>
              <a:rPr lang="en-US" dirty="0" smtClean="0"/>
              <a:t>  //definition </a:t>
            </a:r>
            <a:r>
              <a:rPr lang="en-US" dirty="0"/>
              <a:t>of copy </a:t>
            </a:r>
            <a:r>
              <a:rPr lang="en-US" dirty="0" smtClean="0"/>
              <a:t>subroutine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old, new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int</a:t>
            </a:r>
            <a:r>
              <a:rPr lang="en-US" dirty="0" smtClean="0"/>
              <a:t> 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smtClean="0"/>
              <a:t>while ((</a:t>
            </a:r>
            <a:r>
              <a:rPr lang="en-US" dirty="0" smtClean="0"/>
              <a:t>count=read(old</a:t>
            </a:r>
            <a:r>
              <a:rPr lang="en-US" dirty="0" smtClean="0"/>
              <a:t>, buffer, </a:t>
            </a:r>
            <a:r>
              <a:rPr lang="en-US" dirty="0" err="1" smtClean="0"/>
              <a:t>sizeof</a:t>
            </a:r>
            <a:r>
              <a:rPr lang="en-US" dirty="0" smtClean="0"/>
              <a:t>(buffer))) &gt; 0) </a:t>
            </a:r>
            <a:r>
              <a:rPr lang="en-US" dirty="0" smtClean="0"/>
              <a:t>//</a:t>
            </a:r>
            <a:r>
              <a:rPr lang="en-US" dirty="0" smtClean="0"/>
              <a:t>The read </a:t>
            </a:r>
            <a:r>
              <a:rPr lang="en-US" dirty="0"/>
              <a:t>system </a:t>
            </a:r>
            <a:r>
              <a:rPr lang="en-US" dirty="0" smtClean="0"/>
              <a:t>call </a:t>
            </a:r>
            <a:r>
              <a:rPr lang="en-US" dirty="0"/>
              <a:t>returns the number of bytes read, </a:t>
            </a:r>
            <a:r>
              <a:rPr lang="en-US" dirty="0" smtClean="0"/>
              <a:t>	returning </a:t>
            </a:r>
            <a:r>
              <a:rPr lang="en-US" dirty="0"/>
              <a:t>0 when it reaches the end of file.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write(new, buffer, count); //write the data to new file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932640"/>
          </a:xfrm>
        </p:spPr>
        <p:txBody>
          <a:bodyPr/>
          <a:lstStyle/>
          <a:p>
            <a:r>
              <a:rPr lang="en-US" dirty="0" smtClean="0"/>
              <a:t>Explanation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fcntl.h</a:t>
            </a:r>
            <a:r>
              <a:rPr lang="en-US" sz="2400" dirty="0"/>
              <a:t> </a:t>
            </a:r>
            <a:r>
              <a:rPr lang="en-US" sz="2400" dirty="0" smtClean="0"/>
              <a:t>-The </a:t>
            </a:r>
            <a:r>
              <a:rPr lang="en-US" sz="2400" dirty="0"/>
              <a:t>header in the C POSIX library for the C programming language that </a:t>
            </a:r>
            <a:r>
              <a:rPr lang="en-US" sz="2400" b="1" dirty="0"/>
              <a:t>contains constructs that refer to file control</a:t>
            </a:r>
            <a:r>
              <a:rPr lang="en-US" sz="2400" dirty="0"/>
              <a:t>, e.g. opening a file, retrieving and changing the permissions of file, locking a file for edit, </a:t>
            </a:r>
            <a:r>
              <a:rPr lang="en-US" sz="2400" dirty="0" smtClean="0"/>
              <a:t>etc.</a:t>
            </a:r>
          </a:p>
          <a:p>
            <a:r>
              <a:rPr lang="en-US" sz="2400" dirty="0"/>
              <a:t>The first parameter, </a:t>
            </a:r>
            <a:r>
              <a:rPr lang="en-US" sz="2400" dirty="0" err="1"/>
              <a:t>argc</a:t>
            </a:r>
            <a:r>
              <a:rPr lang="en-US" sz="2400" dirty="0"/>
              <a:t> (argument count) is an integer that indicates how many arguments were entered on the command line when the program was started. The second parameter, </a:t>
            </a:r>
            <a:r>
              <a:rPr lang="en-US" sz="2400" dirty="0" err="1"/>
              <a:t>argv</a:t>
            </a:r>
            <a:r>
              <a:rPr lang="en-US" sz="2400" dirty="0"/>
              <a:t> (argument vector), is an array of pointers to arrays of character objects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argv</a:t>
            </a:r>
            <a:r>
              <a:rPr lang="en-US" sz="2400" dirty="0" smtClean="0"/>
              <a:t>[0</a:t>
            </a:r>
            <a:r>
              <a:rPr lang="en-US" sz="2400" dirty="0"/>
              <a:t>] points to the character string copy (the program name is conventionally the </a:t>
            </a:r>
            <a:r>
              <a:rPr lang="en-US" sz="2400" dirty="0" smtClean="0"/>
              <a:t>0th </a:t>
            </a:r>
            <a:r>
              <a:rPr lang="en-US" sz="2400" dirty="0"/>
              <a:t>parameter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argv</a:t>
            </a:r>
            <a:r>
              <a:rPr lang="en-US" sz="2400" dirty="0"/>
              <a:t>[1</a:t>
            </a:r>
            <a:r>
              <a:rPr lang="en-US" sz="2400" dirty="0" smtClean="0"/>
              <a:t>] </a:t>
            </a:r>
            <a:r>
              <a:rPr lang="en-US" sz="2400" dirty="0"/>
              <a:t>points to the character string </a:t>
            </a:r>
            <a:r>
              <a:rPr lang="en-US" sz="2400" dirty="0" err="1"/>
              <a:t>oldfile</a:t>
            </a:r>
            <a:r>
              <a:rPr lang="en-US" sz="2400" dirty="0"/>
              <a:t>, and </a:t>
            </a:r>
            <a:r>
              <a:rPr lang="en-US" sz="2400" dirty="0" err="1" smtClean="0"/>
              <a:t>argv</a:t>
            </a:r>
            <a:r>
              <a:rPr lang="en-US" sz="2400" dirty="0" smtClean="0"/>
              <a:t>[2]points </a:t>
            </a:r>
            <a:r>
              <a:rPr lang="en-US" sz="2400" dirty="0"/>
              <a:t>to the character string </a:t>
            </a:r>
            <a:r>
              <a:rPr lang="en-US" sz="2400" dirty="0" err="1"/>
              <a:t>newfile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559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</a:t>
            </a:r>
            <a:r>
              <a:rPr lang="en-US" dirty="0" err="1" smtClean="0"/>
              <a:t>cntd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permission modes on the newly created file will be 0666 (octal), allowing all users access to the file for reading and writing</a:t>
            </a:r>
            <a:r>
              <a:rPr lang="en-US" dirty="0" smtClean="0"/>
              <a:t>.</a:t>
            </a:r>
          </a:p>
          <a:p>
            <a:r>
              <a:rPr lang="en-US" dirty="0"/>
              <a:t>The open and </a:t>
            </a:r>
            <a:r>
              <a:rPr lang="en-US" dirty="0" err="1"/>
              <a:t>creat</a:t>
            </a:r>
            <a:r>
              <a:rPr lang="en-US" dirty="0"/>
              <a:t> system calls return an integer called a file descriptor, which the program uses for subsequent references to the </a:t>
            </a:r>
            <a:r>
              <a:rPr lang="en-US" dirty="0" smtClean="0"/>
              <a:t>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96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/>
        </p:nvSpPr>
        <p:spPr>
          <a:xfrm>
            <a:off x="1628640" y="716760"/>
            <a:ext cx="10058040" cy="72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Shell 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457200" y="1996200"/>
            <a:ext cx="71628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⮚"/>
            </a:pPr>
            <a:r>
              <a:rPr lang="en-US" sz="2200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22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Shell</a:t>
            </a:r>
            <a:r>
              <a:rPr lang="en-US" sz="2200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is simply </a:t>
            </a:r>
            <a:r>
              <a:rPr lang="en-US" sz="2200" b="1" i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program </a:t>
            </a:r>
            <a:r>
              <a:rPr lang="en-US" sz="2200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top of the kernel which provides a basic human-OS interface. </a:t>
            </a:r>
            <a:endParaRPr lang="en-US" sz="2200" dirty="0" smtClean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⮚"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command interpreter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users to run services provided by the UNIX </a:t>
            </a:r>
            <a:r>
              <a:rPr lang="en-US" sz="2200" b="0" i="0" u="none" strike="noStrike" cap="none" dirty="0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</a:p>
          <a:p>
            <a:pPr marL="457200" marR="0" lvl="1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▪"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⮚"/>
            </a:pPr>
            <a:r>
              <a:rPr lang="en-US" sz="2200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Interpreter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3680" y="2110680"/>
            <a:ext cx="4113000" cy="37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86560"/>
            <a:ext cx="9097920" cy="1450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The Shell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676400"/>
            <a:ext cx="10363200" cy="1447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The UNIX user interface is called the </a:t>
            </a:r>
            <a:r>
              <a:rPr lang="en-US" sz="2800" i="1" smtClean="0"/>
              <a:t>shell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smtClean="0"/>
              <a:t>The shell does 4 jobs repeatedly: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857752" y="3414713"/>
            <a:ext cx="1215077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latin typeface="Book Antiqua" pitchFamily="18" charset="0"/>
              </a:rPr>
              <a:t>display</a:t>
            </a:r>
          </a:p>
          <a:p>
            <a:pPr algn="ctr" eaLnBrk="0" hangingPunct="0"/>
            <a:r>
              <a:rPr lang="en-US" sz="2400">
                <a:latin typeface="Book Antiqua" pitchFamily="18" charset="0"/>
              </a:rPr>
              <a:t>prompt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312152" y="4329113"/>
            <a:ext cx="155331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latin typeface="Book Antiqua" pitchFamily="18" charset="0"/>
              </a:rPr>
              <a:t>execute</a:t>
            </a:r>
          </a:p>
          <a:p>
            <a:pPr algn="ctr" eaLnBrk="0" hangingPunct="0"/>
            <a:r>
              <a:rPr lang="en-US" sz="2400">
                <a:latin typeface="Book Antiqua" pitchFamily="18" charset="0"/>
              </a:rPr>
              <a:t>command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654552" y="5624513"/>
            <a:ext cx="155331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latin typeface="Book Antiqua" pitchFamily="18" charset="0"/>
              </a:rPr>
              <a:t>process</a:t>
            </a:r>
          </a:p>
          <a:p>
            <a:pPr algn="ctr" eaLnBrk="0" hangingPunct="0"/>
            <a:r>
              <a:rPr lang="en-US" sz="2400">
                <a:latin typeface="Book Antiqua" pitchFamily="18" charset="0"/>
              </a:rPr>
              <a:t>command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200152" y="4329113"/>
            <a:ext cx="155331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latin typeface="Book Antiqua" pitchFamily="18" charset="0"/>
              </a:rPr>
              <a:t>read</a:t>
            </a:r>
          </a:p>
          <a:p>
            <a:pPr algn="ctr" eaLnBrk="0" hangingPunct="0"/>
            <a:r>
              <a:rPr lang="en-US" sz="2400">
                <a:latin typeface="Book Antiqua" pitchFamily="18" charset="0"/>
              </a:rPr>
              <a:t>command</a:t>
            </a:r>
          </a:p>
        </p:txBody>
      </p:sp>
      <p:sp>
        <p:nvSpPr>
          <p:cNvPr id="27656" name="Arc 8"/>
          <p:cNvSpPr>
            <a:spLocks/>
          </p:cNvSpPr>
          <p:nvPr/>
        </p:nvSpPr>
        <p:spPr bwMode="auto">
          <a:xfrm>
            <a:off x="6604000" y="3811588"/>
            <a:ext cx="24384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Arc 9"/>
          <p:cNvSpPr>
            <a:spLocks/>
          </p:cNvSpPr>
          <p:nvPr/>
        </p:nvSpPr>
        <p:spPr bwMode="auto">
          <a:xfrm>
            <a:off x="2237317" y="3811588"/>
            <a:ext cx="25400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7"/>
                  <a:pt x="9659" y="9"/>
                  <a:pt x="21582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7"/>
                  <a:pt x="9659" y="9"/>
                  <a:pt x="21582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Arc 10"/>
          <p:cNvSpPr>
            <a:spLocks/>
          </p:cNvSpPr>
          <p:nvPr/>
        </p:nvSpPr>
        <p:spPr bwMode="auto">
          <a:xfrm>
            <a:off x="2135717" y="5181600"/>
            <a:ext cx="2336800" cy="8382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Arc 11"/>
          <p:cNvSpPr>
            <a:spLocks/>
          </p:cNvSpPr>
          <p:nvPr/>
        </p:nvSpPr>
        <p:spPr bwMode="auto">
          <a:xfrm>
            <a:off x="6807200" y="5105400"/>
            <a:ext cx="2336800" cy="914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857752" y="4664075"/>
            <a:ext cx="77745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the shell</a:t>
            </a:r>
          </a:p>
        </p:txBody>
      </p:sp>
      <p:pic>
        <p:nvPicPr>
          <p:cNvPr id="13" name="Google Shape;30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/>
        </p:nvSpPr>
        <p:spPr>
          <a:xfrm>
            <a:off x="1560240" y="792360"/>
            <a:ext cx="10058040" cy="72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Commonly Used Shells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1097280" y="1977480"/>
            <a:ext cx="5944680" cy="365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29DD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/bin/csh</a:t>
            </a:r>
            <a:r>
              <a:rPr lang="en-US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-- C shell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29DD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/bin/tcsh</a:t>
            </a:r>
            <a:r>
              <a:rPr lang="en-US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-- Enhanced C Shell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29DD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/bin/sh</a:t>
            </a:r>
            <a:r>
              <a:rPr lang="en-US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-- The Bourne Shell / POSIX shell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29DD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/bin/ksh</a:t>
            </a:r>
            <a:r>
              <a:rPr lang="en-US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-- Korn shell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29DD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/bin/bash</a:t>
            </a:r>
            <a:r>
              <a:rPr lang="en-US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-- Korn shell clone, from GNU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All Linux versions use the </a:t>
            </a:r>
            <a:r>
              <a:rPr lang="en-US" sz="2200" b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Bash shell</a:t>
            </a:r>
            <a:r>
              <a:rPr lang="en-US" sz="2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(Bourne Again Shell) as the default shell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2"/>
          <p:cNvSpPr txBox="1"/>
          <p:nvPr/>
        </p:nvSpPr>
        <p:spPr>
          <a:xfrm>
            <a:off x="7443360" y="1977480"/>
            <a:ext cx="4647960" cy="408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all available shells in your system type following command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200" b="1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</a:t>
            </a:r>
            <a:r>
              <a:rPr lang="en-US" sz="22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cat /etc/shells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$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</a:t>
            </a: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terminal prompt 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 default Shell of your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$</a:t>
            </a:r>
            <a:r>
              <a:rPr lang="en-US" sz="22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echo $SHELL</a:t>
            </a:r>
            <a:r>
              <a:rPr lang="en-US" sz="22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SHELL </a:t>
            </a: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pre-defined variable)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86560"/>
            <a:ext cx="9555120" cy="1450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History (Brief) 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Unix</a:t>
            </a:r>
            <a:r>
              <a:rPr lang="en-US" dirty="0" smtClean="0"/>
              <a:t> is a multitasking, multi-user computer operating system</a:t>
            </a:r>
          </a:p>
          <a:p>
            <a:pPr eaLnBrk="1" hangingPunct="1"/>
            <a:r>
              <a:rPr lang="en-US" dirty="0" smtClean="0"/>
              <a:t>System originally developed in 1969 by AT &amp; T employees at Bell Labs….</a:t>
            </a:r>
          </a:p>
          <a:p>
            <a:pPr eaLnBrk="1" hangingPunct="1"/>
            <a:r>
              <a:rPr lang="en-US" dirty="0" smtClean="0"/>
              <a:t>Key </a:t>
            </a:r>
            <a:r>
              <a:rPr lang="en-US" dirty="0" err="1" smtClean="0"/>
              <a:t>contributers</a:t>
            </a:r>
            <a:r>
              <a:rPr lang="en-US" dirty="0" smtClean="0"/>
              <a:t> :- Ken </a:t>
            </a:r>
            <a:r>
              <a:rPr lang="en-US" dirty="0" err="1" smtClean="0"/>
              <a:t>Thompson,Dennis</a:t>
            </a:r>
            <a:r>
              <a:rPr lang="en-US" dirty="0" smtClean="0"/>
              <a:t> </a:t>
            </a:r>
            <a:r>
              <a:rPr lang="en-US" dirty="0" err="1" smtClean="0"/>
              <a:t>Ritchie,Brian</a:t>
            </a:r>
            <a:r>
              <a:rPr lang="en-US" dirty="0" smtClean="0"/>
              <a:t> Kernighan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"/>
          <p:cNvSpPr txBox="1"/>
          <p:nvPr/>
        </p:nvSpPr>
        <p:spPr>
          <a:xfrm>
            <a:off x="1560240" y="792360"/>
            <a:ext cx="10058040" cy="72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Shell Script 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1097280" y="1996200"/>
            <a:ext cx="9670320" cy="39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shell script is a series of command(s) stored in plain text file.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to Write Shell Script 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Shell script can take input from user or file and output them on screen.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Useful to create our own commands. Save lots of time.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automate some task of daily life.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Administration part can be also automated.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/>
        </p:nvSpPr>
        <p:spPr>
          <a:xfrm>
            <a:off x="1519560" y="64584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examples where shell scripting actively used: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1097280" y="1996200"/>
            <a:ext cx="9670320" cy="39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your Linux system.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backup.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out what processes are eating up your system resources.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out available and free memory.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out all logged in users and what they are doing.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out if all necessary network services are running or not.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many more…..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/>
          <p:nvPr/>
        </p:nvSpPr>
        <p:spPr>
          <a:xfrm>
            <a:off x="1546560" y="77796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782640" y="1930320"/>
            <a:ext cx="5376960" cy="39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gedit as text editors for shell scripting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 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Char char=" "/>
            </a:pPr>
            <a:r>
              <a:rPr lang="en-US" sz="22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gedit hello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 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and type the following inside it: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200" b="1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#!/bin/bash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echo “Hello World”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 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line tells Linux to use the bash interpreter to run this script as hello.sh.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 "/>
            </a:pPr>
            <a:r>
              <a:rPr lang="en-US" sz="2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bash </a:t>
            </a: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 start with a hash mark (#)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5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5"/>
          <p:cNvSpPr/>
          <p:nvPr/>
        </p:nvSpPr>
        <p:spPr>
          <a:xfrm>
            <a:off x="6159960" y="1930320"/>
            <a:ext cx="5863320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the file for running, just turn on its execute bit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to setup executable permission: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chmod +x your-script-name.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 chmod 755 your-script-name.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/>
        </p:nvSpPr>
        <p:spPr>
          <a:xfrm>
            <a:off x="1519560" y="77796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a script (execute a script)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1503720" y="1996200"/>
            <a:ext cx="537444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Different ways to run the script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bash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your-script-name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your-script-name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your-script-na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 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sz="2200" b="1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bash hello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libri"/>
              <a:buChar char=" "/>
            </a:pPr>
            <a:r>
              <a:rPr lang="en-US" sz="22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 </a:t>
            </a:r>
            <a:r>
              <a:rPr lang="en-US" sz="2200" b="1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 hello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libri"/>
              <a:buChar char=" "/>
            </a:pPr>
            <a:r>
              <a:rPr lang="en-US" sz="22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 </a:t>
            </a:r>
            <a:r>
              <a:rPr lang="en-US" sz="2200" b="1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./hello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6"/>
          <p:cNvSpPr txBox="1"/>
          <p:nvPr/>
        </p:nvSpPr>
        <p:spPr>
          <a:xfrm>
            <a:off x="6274800" y="1977840"/>
            <a:ext cx="4937400" cy="3003593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(hello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 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#!/bin/bash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 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“Hello, world!”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 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 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chmod +x hello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 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./hello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 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Hello, world!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/>
        </p:nvSpPr>
        <p:spPr>
          <a:xfrm>
            <a:off x="1519560" y="77796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in Shell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 txBox="1"/>
          <p:nvPr/>
        </p:nvSpPr>
        <p:spPr>
          <a:xfrm>
            <a:off x="782640" y="1845720"/>
            <a:ext cx="10159920" cy="297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 are global within a 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Types of variable: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System variables </a:t>
            </a: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Created and maintained by Linux itself. This type of variable           defined in CAPITAL LETTERS.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User defined variables (UDV) </a:t>
            </a: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Created and maintained by user. This type of variable defined in lower letters. To define UDV use following syntax: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variable name=value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 "/>
            </a:pPr>
            <a:r>
              <a:rPr lang="en-US" sz="2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r>
              <a:rPr lang="en-US" sz="2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(You must </a:t>
            </a:r>
            <a:r>
              <a:rPr lang="en-US" sz="22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$ followed by variable name when using value</a:t>
            </a:r>
            <a:r>
              <a:rPr lang="en-US" sz="2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7"/>
          <p:cNvSpPr txBox="1"/>
          <p:nvPr/>
        </p:nvSpPr>
        <p:spPr>
          <a:xfrm>
            <a:off x="7632000" y="4012442"/>
            <a:ext cx="4230360" cy="2052838"/>
          </a:xfrm>
          <a:prstGeom prst="rect">
            <a:avLst/>
          </a:prstGeom>
          <a:solidFill>
            <a:srgbClr val="FFCF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mylang="Pennsylvania Dutch"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"I speak $mylang."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speak Pennsylvania Dutch.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'I speak $mylang.'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speak $mylang.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906120" y="4752000"/>
            <a:ext cx="2471760" cy="1507680"/>
          </a:xfrm>
          <a:prstGeom prst="rect">
            <a:avLst/>
          </a:prstGeom>
          <a:solidFill>
            <a:srgbClr val="FDDB5D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vech=Bus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$vech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$n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/>
          <p:nvPr/>
        </p:nvSpPr>
        <p:spPr>
          <a:xfrm>
            <a:off x="1519560" y="77796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/ Output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933480" y="1971360"/>
            <a:ext cx="5917320" cy="3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lang="en-US" sz="20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to prompt for input from user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var_name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</a:t>
            </a:r>
            <a:r>
              <a:rPr lang="en-US" sz="20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and printf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to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echo “Message”           OR       echo $ var_name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8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8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8"/>
          <p:cNvSpPr/>
          <p:nvPr/>
        </p:nvSpPr>
        <p:spPr>
          <a:xfrm>
            <a:off x="7033320" y="1971360"/>
            <a:ext cx="4544280" cy="2436480"/>
          </a:xfrm>
          <a:prstGeom prst="rect">
            <a:avLst/>
          </a:prstGeom>
          <a:solidFill>
            <a:srgbClr val="FDDB5D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"Your first name please:"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fname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"Hello $fname, Lets be friend!“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/>
        </p:nvSpPr>
        <p:spPr>
          <a:xfrm>
            <a:off x="1519560" y="77796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Bash Comparison Operator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640" y="1855080"/>
            <a:ext cx="5267520" cy="426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4880" y="1978200"/>
            <a:ext cx="5299560" cy="402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 txBox="1"/>
          <p:nvPr/>
        </p:nvSpPr>
        <p:spPr>
          <a:xfrm>
            <a:off x="1519560" y="77796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Control Statement: if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782640" y="1882800"/>
            <a:ext cx="4698360" cy="23148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Syntax:   </a:t>
            </a:r>
            <a:r>
              <a:rPr lang="en-US" sz="2000" b="1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if….fi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condition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command1             #if condition is true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0"/>
          <p:cNvSpPr/>
          <p:nvPr/>
        </p:nvSpPr>
        <p:spPr>
          <a:xfrm>
            <a:off x="692640" y="4561200"/>
            <a:ext cx="3987720" cy="17362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gedit myscript.sh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choice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[ $choice -gt 0 ]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"$choice number is positive"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0"/>
          <p:cNvSpPr txBox="1"/>
          <p:nvPr/>
        </p:nvSpPr>
        <p:spPr>
          <a:xfrm>
            <a:off x="6548760" y="1836000"/>
            <a:ext cx="4663440" cy="303084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Syntax:   </a:t>
            </a:r>
            <a:r>
              <a:rPr lang="en-US" sz="2000" b="1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if…else...fi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condition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command1            # if condition is true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Command2          # if condition is flase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4680720" y="5055840"/>
            <a:ext cx="3343680" cy="1238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"$choice number is negative"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 txBox="1"/>
          <p:nvPr/>
        </p:nvSpPr>
        <p:spPr>
          <a:xfrm>
            <a:off x="1519560" y="77796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 in Shell Scripts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10560" y="1761840"/>
            <a:ext cx="5917320" cy="259164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</a:t>
            </a: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name </a:t>
            </a: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</a:t>
            </a: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#execute one for each item in the list until the list is             	not finished and repeat all statement between do 	and done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1"/>
          <p:cNvSpPr/>
          <p:nvPr/>
        </p:nvSpPr>
        <p:spPr>
          <a:xfrm>
            <a:off x="6714720" y="1802160"/>
            <a:ext cx="5076720" cy="2067120"/>
          </a:xfrm>
          <a:prstGeom prst="rect">
            <a:avLst/>
          </a:prstGeom>
          <a:solidFill>
            <a:srgbClr val="FDDB5D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 </a:t>
            </a:r>
            <a:r>
              <a:rPr lang="en-US" sz="20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                 #space required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command1 command2 command3 .. 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636480" y="4569480"/>
            <a:ext cx="3393360" cy="166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1 2 3 4 5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echo "Welcome $i times"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/>
          <p:nvPr/>
        </p:nvSpPr>
        <p:spPr>
          <a:xfrm>
            <a:off x="6714720" y="4324680"/>
            <a:ext cx="4093920" cy="2010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i=1; n=1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$i -le 10  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echo "$n * $i =" `expr $i \* $n`	i=`expr $i + 1`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/>
          <p:nvPr/>
        </p:nvSpPr>
        <p:spPr>
          <a:xfrm>
            <a:off x="1519560" y="77796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Statement in Shell Scripts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65279" y="1969920"/>
            <a:ext cx="5312439" cy="361512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$variable-name </a:t>
            </a: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pattern1)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command…..;;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pattern2)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command…..;;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N)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command….;;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</a:t>
            </a:r>
            <a:r>
              <a:rPr lang="en-US" sz="2000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 ;;                    </a:t>
            </a: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#default case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esac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2"/>
          <p:cNvSpPr/>
          <p:nvPr/>
        </p:nvSpPr>
        <p:spPr>
          <a:xfrm>
            <a:off x="6673680" y="1865880"/>
            <a:ext cx="4244040" cy="405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var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$var </a:t>
            </a: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“One”;;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“Two”;;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“Three”;;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“Four”;;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echo "Sorry, it is bigger than Four";;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esac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6560"/>
            <a:ext cx="9631320" cy="1450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Why Use UNIX?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multi-tasking / multi-user</a:t>
            </a:r>
          </a:p>
          <a:p>
            <a:pPr eaLnBrk="1" hangingPunct="1"/>
            <a:r>
              <a:rPr lang="en-US" dirty="0" smtClean="0"/>
              <a:t>lots of software</a:t>
            </a:r>
          </a:p>
          <a:p>
            <a:pPr eaLnBrk="1" hangingPunct="1"/>
            <a:r>
              <a:rPr lang="en-US" dirty="0" smtClean="0"/>
              <a:t>networking capability</a:t>
            </a:r>
          </a:p>
          <a:p>
            <a:pPr eaLnBrk="1" hangingPunct="1"/>
            <a:r>
              <a:rPr lang="en-US" dirty="0" smtClean="0"/>
              <a:t>graphical (with command line)</a:t>
            </a:r>
          </a:p>
          <a:p>
            <a:pPr eaLnBrk="1" hangingPunct="1"/>
            <a:r>
              <a:rPr lang="en-US" dirty="0" smtClean="0"/>
              <a:t>easy to program </a:t>
            </a:r>
          </a:p>
          <a:p>
            <a:pPr eaLnBrk="1" hangingPunct="1"/>
            <a:r>
              <a:rPr lang="en-US" dirty="0" smtClean="0"/>
              <a:t>portable (PCs, mainframes, super-computers)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632951" y="5929314"/>
            <a:ext cx="14202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i="1">
                <a:solidFill>
                  <a:schemeClr val="tx2"/>
                </a:solidFill>
                <a:latin typeface="Book Antiqua" pitchFamily="18" charset="0"/>
              </a:rPr>
              <a:t>continued</a:t>
            </a:r>
          </a:p>
        </p:txBody>
      </p:sp>
      <p:pic>
        <p:nvPicPr>
          <p:cNvPr id="5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 txBox="1"/>
          <p:nvPr/>
        </p:nvSpPr>
        <p:spPr>
          <a:xfrm>
            <a:off x="1519560" y="777960"/>
            <a:ext cx="10058040" cy="7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in Shell Scripts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631080" y="1824480"/>
            <a:ext cx="5917320" cy="46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is series of instruction/commands.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performs particular activity 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 b="1" i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function-name ( 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body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3"/>
          <p:cNvSpPr/>
          <p:nvPr/>
        </p:nvSpPr>
        <p:spPr>
          <a:xfrm>
            <a:off x="7110360" y="2356919"/>
            <a:ext cx="3398416" cy="29520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echo “Today is `date`”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7"/>
          <p:cNvSpPr txBox="1">
            <a:spLocks noGrp="1"/>
          </p:cNvSpPr>
          <p:nvPr>
            <p:ph type="title"/>
          </p:nvPr>
        </p:nvSpPr>
        <p:spPr>
          <a:xfrm>
            <a:off x="1930400" y="228600"/>
            <a:ext cx="7772400" cy="54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Special Files</a:t>
            </a:r>
            <a:endParaRPr/>
          </a:p>
        </p:txBody>
      </p:sp>
      <p:sp>
        <p:nvSpPr>
          <p:cNvPr id="981" name="Google Shape;981;p57"/>
          <p:cNvSpPr txBox="1"/>
          <p:nvPr/>
        </p:nvSpPr>
        <p:spPr>
          <a:xfrm>
            <a:off x="1475853" y="1885950"/>
            <a:ext cx="8681493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/home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all users’ home directories are stored here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/bin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/usr/bin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system commands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/sbin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/usr/sbin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commands used by sysadmins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/etc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all sorts of configuration files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/var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logs, spool directories etc.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/dev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device files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/proc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special system files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2" name="Google Shape;98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1676400" y="228600"/>
            <a:ext cx="10058040" cy="1450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Flavours</a:t>
            </a:r>
            <a:r>
              <a:rPr lang="en-US" dirty="0" smtClean="0"/>
              <a:t>/examples of Linux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  Some Flavours of Unix ie Unix like systems</a:t>
            </a:r>
          </a:p>
          <a:p>
            <a:pPr eaLnBrk="1" hangingPunct="1"/>
            <a:r>
              <a:rPr lang="en-US" smtClean="0"/>
              <a:t>AIX by IBM</a:t>
            </a:r>
          </a:p>
          <a:p>
            <a:pPr eaLnBrk="1" hangingPunct="1"/>
            <a:r>
              <a:rPr lang="en-US" smtClean="0"/>
              <a:t>BSD/OS</a:t>
            </a:r>
          </a:p>
          <a:p>
            <a:pPr eaLnBrk="1" hangingPunct="1"/>
            <a:r>
              <a:rPr lang="en-US" smtClean="0"/>
              <a:t>HP-UX </a:t>
            </a:r>
          </a:p>
          <a:p>
            <a:pPr eaLnBrk="1" hangingPunct="1"/>
            <a:r>
              <a:rPr lang="en-US" smtClean="0"/>
              <a:t>Solaris</a:t>
            </a:r>
          </a:p>
        </p:txBody>
      </p:sp>
      <p:pic>
        <p:nvPicPr>
          <p:cNvPr id="4" name="Google Shape;108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69360" cy="11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868362"/>
          </a:xfrm>
        </p:spPr>
        <p:txBody>
          <a:bodyPr/>
          <a:lstStyle/>
          <a:p>
            <a:r>
              <a:rPr lang="en-US" sz="3200" dirty="0" smtClean="0"/>
              <a:t>Architecture of Unix system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457200"/>
            <a:ext cx="5588000" cy="50292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0" y="1371600"/>
            <a:ext cx="5791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Kernel</a:t>
            </a:r>
            <a:r>
              <a:rPr lang="en-US" sz="2400" dirty="0" smtClean="0"/>
              <a:t> − The kernel interacts with the hardware and performs the tasks like memory management, task scheduling and file management. It is the heart of the OS.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Shell</a:t>
            </a:r>
            <a:r>
              <a:rPr lang="en-US" sz="2400" dirty="0" smtClean="0"/>
              <a:t> − The shell is the utility that processes your requests. It interprets the command and calls the program that you want. </a:t>
            </a:r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5105400" cy="868362"/>
          </a:xfrm>
        </p:spPr>
        <p:txBody>
          <a:bodyPr/>
          <a:lstStyle/>
          <a:p>
            <a:r>
              <a:rPr lang="en-US" sz="3200" dirty="0" smtClean="0"/>
              <a:t>Continued..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457200"/>
            <a:ext cx="5588000" cy="50292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152400" y="990600"/>
            <a:ext cx="5791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Commands and Utilities</a:t>
            </a:r>
            <a:r>
              <a:rPr lang="en-US" sz="2000" dirty="0" smtClean="0"/>
              <a:t> − There are various (250 standard) commands and utilities like </a:t>
            </a:r>
            <a:r>
              <a:rPr lang="en-US" sz="2000" b="1" dirty="0" smtClean="0"/>
              <a:t>cp</a:t>
            </a:r>
            <a:r>
              <a:rPr lang="en-US" sz="2000" dirty="0" smtClean="0"/>
              <a:t>, </a:t>
            </a:r>
            <a:r>
              <a:rPr lang="en-US" sz="2000" b="1" dirty="0" err="1" smtClean="0"/>
              <a:t>mv</a:t>
            </a:r>
            <a:r>
              <a:rPr lang="en-US" sz="2000" dirty="0" smtClean="0"/>
              <a:t>, </a:t>
            </a:r>
            <a:r>
              <a:rPr lang="en-US" sz="2000" b="1" dirty="0" smtClean="0"/>
              <a:t>cat</a:t>
            </a:r>
            <a:r>
              <a:rPr lang="en-US" sz="2000" dirty="0" smtClean="0"/>
              <a:t> and </a:t>
            </a:r>
            <a:r>
              <a:rPr lang="en-US" sz="2000" b="1" dirty="0" err="1" smtClean="0"/>
              <a:t>grep</a:t>
            </a:r>
            <a:r>
              <a:rPr lang="en-US" sz="2000" dirty="0" smtClean="0"/>
              <a:t>, etc. </a:t>
            </a:r>
          </a:p>
          <a:p>
            <a:pPr algn="just"/>
            <a:r>
              <a:rPr lang="en-US" sz="2000" dirty="0" smtClean="0"/>
              <a:t>Programs like shell and editors (</a:t>
            </a:r>
            <a:r>
              <a:rPr lang="en-US" sz="2000" dirty="0" err="1" smtClean="0"/>
              <a:t>ed</a:t>
            </a:r>
            <a:r>
              <a:rPr lang="en-US" sz="2000" dirty="0" smtClean="0"/>
              <a:t> and vi) interact with kernel by system calls(around 64).</a:t>
            </a:r>
          </a:p>
          <a:p>
            <a:pPr algn="just"/>
            <a:r>
              <a:rPr lang="en-US" sz="2000" dirty="0" smtClean="0"/>
              <a:t>Other application programs like CC can build on top of lower level programs.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Files and Directories</a:t>
            </a:r>
            <a:r>
              <a:rPr lang="en-US" sz="2000" dirty="0" smtClean="0"/>
              <a:t> − All the data of Unix is organized into files. All files are then organized into directories. These directories are further organized into a tree-like structure called the </a:t>
            </a:r>
            <a:r>
              <a:rPr lang="en-US" sz="2000" b="1" dirty="0" err="1" smtClean="0"/>
              <a:t>filesystem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3090</Words>
  <Application>Microsoft Office PowerPoint</Application>
  <PresentationFormat>Widescreen</PresentationFormat>
  <Paragraphs>701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Arial Narrow</vt:lpstr>
      <vt:lpstr>Book Antiqua</vt:lpstr>
      <vt:lpstr>Calibri</vt:lpstr>
      <vt:lpstr>Courier New</vt:lpstr>
      <vt:lpstr>Noto Sans Symbols</vt:lpstr>
      <vt:lpstr>Open Sans</vt:lpstr>
      <vt:lpstr>Times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What is UNIX?</vt:lpstr>
      <vt:lpstr>History (Brief) </vt:lpstr>
      <vt:lpstr>Why Use UNIX?</vt:lpstr>
      <vt:lpstr>Flavours/examples of Linux</vt:lpstr>
      <vt:lpstr>Architecture of Unix system</vt:lpstr>
      <vt:lpstr>Continued..</vt:lpstr>
      <vt:lpstr>PowerPoint Presentation</vt:lpstr>
      <vt:lpstr>PowerPoint Presentation</vt:lpstr>
      <vt:lpstr>PowerPoint Presentation</vt:lpstr>
      <vt:lpstr>The File</vt:lpstr>
      <vt:lpstr>PowerPoint Presentation</vt:lpstr>
      <vt:lpstr>Some System Directories</vt:lpstr>
      <vt:lpstr>Pathnames</vt:lpstr>
      <vt:lpstr>Absolute Pathnames</vt:lpstr>
      <vt:lpstr>PowerPoint Presentation</vt:lpstr>
      <vt:lpstr>Standard Files</vt:lpstr>
      <vt:lpstr>Redirecting Output</vt:lpstr>
      <vt:lpstr>Connecting commands: Pipes</vt:lpstr>
      <vt:lpstr>Commands and Pathnames</vt:lpstr>
      <vt:lpstr>Moving between Directories</vt:lpstr>
      <vt:lpstr>Special Directory Names</vt:lpstr>
      <vt:lpstr>Investigate the System</vt:lpstr>
      <vt:lpstr>Making / Deleting / Renaming Directories</vt:lpstr>
      <vt:lpstr> Commands to work with files</vt:lpstr>
      <vt:lpstr>Information on Others</vt:lpstr>
      <vt:lpstr>Mounting</vt:lpstr>
      <vt:lpstr>File System</vt:lpstr>
      <vt:lpstr>  File System:   Boot Block</vt:lpstr>
      <vt:lpstr>File System:</vt:lpstr>
      <vt:lpstr>Processes</vt:lpstr>
      <vt:lpstr>Process Context</vt:lpstr>
      <vt:lpstr>Mode of Process Execution</vt:lpstr>
      <vt:lpstr>Mode of Process Execution</vt:lpstr>
      <vt:lpstr>Process States</vt:lpstr>
      <vt:lpstr>Process State Transition(1)</vt:lpstr>
      <vt:lpstr>Assumptions about hardware</vt:lpstr>
      <vt:lpstr>Process State Transition</vt:lpstr>
      <vt:lpstr>    Differences between Linux/Unix</vt:lpstr>
      <vt:lpstr>Comparison between Windows,Linux,Unix</vt:lpstr>
      <vt:lpstr>Program to copy the file</vt:lpstr>
      <vt:lpstr>PowerPoint Presentation</vt:lpstr>
      <vt:lpstr>Explanation of program</vt:lpstr>
      <vt:lpstr>Explanation cntd….</vt:lpstr>
      <vt:lpstr>PowerPoint Presentation</vt:lpstr>
      <vt:lpstr>The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EXAM</cp:lastModifiedBy>
  <cp:revision>87</cp:revision>
  <dcterms:modified xsi:type="dcterms:W3CDTF">2022-11-08T10:47:15Z</dcterms:modified>
</cp:coreProperties>
</file>