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72" r:id="rId2"/>
    <p:sldId id="256" r:id="rId3"/>
    <p:sldId id="257" r:id="rId4"/>
    <p:sldId id="258" r:id="rId5"/>
    <p:sldId id="259" r:id="rId6"/>
    <p:sldId id="263" r:id="rId7"/>
    <p:sldId id="262" r:id="rId8"/>
    <p:sldId id="265" r:id="rId9"/>
    <p:sldId id="266" r:id="rId10"/>
    <p:sldId id="267" r:id="rId11"/>
    <p:sldId id="273" r:id="rId12"/>
    <p:sldId id="274" r:id="rId13"/>
    <p:sldId id="276" r:id="rId14"/>
    <p:sldId id="277" r:id="rId15"/>
    <p:sldId id="264" r:id="rId16"/>
    <p:sldId id="268" r:id="rId17"/>
    <p:sldId id="278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4140D-FC61-4BAB-BA5C-693F5A5C91C5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B96D-BE34-48C8-9910-9278D796A4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1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77000"/>
            <a:ext cx="460248" cy="304800"/>
          </a:xfrm>
        </p:spPr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MIT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9525"/>
            <a:ext cx="919843" cy="990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fld id="{6F06D178-CCCA-489A-A0E3-F07CFC7F1A0E}" type="datetimeFigureOut">
              <a:rPr lang="en-US" smtClean="0"/>
              <a:pPr/>
              <a:t>10/07/2019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400800"/>
            <a:ext cx="457200" cy="38100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C2AB0F-3801-4C4F-B344-3BC75109D3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5029200" y="6477000"/>
            <a:ext cx="2895600" cy="381000"/>
          </a:xfrm>
          <a:prstGeom prst="rect">
            <a:avLst/>
          </a:prstGeom>
        </p:spPr>
        <p:txBody>
          <a:bodyPr/>
          <a:lstStyle>
            <a:lvl1pPr algn="ctr">
              <a:defRPr sz="1000"/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U. K. 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Raut</a:t>
            </a: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Engg</a:t>
            </a: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., MIT </a:t>
            </a:r>
            <a:r>
              <a:rPr kumimoji="0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Pune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676400" y="6477000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oogle.co.in/url?sa=i&amp;rct=j&amp;q=&amp;esrc=s&amp;source=images&amp;cd=&amp;cad=rja&amp;uact=8&amp;ved=0ahUKEwi9k8zF9M7NAhXBu48KHevnDJEQjRwIBw&amp;url=http://www.ienk.com/connectors-terminals-rj45-amp-rj11-plug-jack-c-4_54.html&amp;bvm=bv.125801520,d.c2I&amp;psig=AFQjCNE59fcwE4hUfSLo9Wf2Qt5aBTAVCA&amp;ust=146734722221568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hyperlink" Target="http://www.google.co.in/url?sa=i&amp;rct=j&amp;q=&amp;esrc=s&amp;source=images&amp;cd=&amp;cad=rja&amp;uact=8&amp;ved=0ahUKEwiho6bg9M7NAhXCqo8KHYXcBv4QjRwIBw&amp;url=http://www.ienk.com/rj45-female-connector-no-shield-pcb-lan-socket-5631a-p-6943.html&amp;bvm=bv.125801520,d.c2I&amp;psig=AFQjCNHkB89Zv_uwBdnvv0D13BUWnzLtJg&amp;ust=146734726194512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7696200" cy="254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2286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n-US" sz="2400" b="1" dirty="0" smtClean="0">
                <a:solidFill>
                  <a:schemeClr val="accent3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Network Hardware Components</a:t>
            </a:r>
            <a:endParaRPr lang="en-US" dirty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3409" y="0"/>
            <a:ext cx="6331391" cy="645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990600" y="2286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What happens if you have a loop of bridges/switches in your LAN?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3" y="914400"/>
            <a:ext cx="5557837" cy="544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800" b="1" dirty="0">
                <a:latin typeface="Times New Roman" pitchFamily="18" charset="0"/>
              </a:rPr>
              <a:t>Applying spanning tree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90600" y="990600"/>
            <a:ext cx="8153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1: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Every bridge has an ID.  Select the bridge with smallest ID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root bridge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2: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Mark one port of each bridge (except root bridge) as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root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 Root port is the port with least-cost path from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bridge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the root bridge (marked with 1 star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3: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each LAN, choose a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designated bridge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designated bridge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has the least-cost path between the LAN and root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bridge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arrows). Mark the corresponding port that connects the LAN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its designated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bridge 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designated port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(two stars).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990600" y="3810000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Step 4: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Mark the root port and designated port as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forwarding ports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the others as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blocking ports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(every port with 1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2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stars keep, ports with no stars drop). 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only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path between any two bridges.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04800"/>
            <a:ext cx="5105400" cy="5854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9570" y="609600"/>
            <a:ext cx="7861300" cy="401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90600" y="838200"/>
            <a:ext cx="8153400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switch is a multi-port bridge.</a:t>
            </a:r>
          </a:p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stores MAC addresses in an internal lookup table.</a:t>
            </a:r>
          </a:p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Temporary switched paths are created between the frame’s source destination.</a:t>
            </a:r>
          </a:p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Some Switches have limited layer 3 IP routing capabilities.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Switches can be configured to use VLANS.</a:t>
            </a:r>
          </a:p>
          <a:p>
            <a:pPr marL="365760" marR="0" lvl="0" indent="-283464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GB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Switches support spanning tree protocol to create resilient networks.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2286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SzPct val="80000"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Switch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http://www.lindy-international.com/tips/jsp/int/tips/images/Switch_Diagram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020285"/>
            <a:ext cx="3733800" cy="3420161"/>
          </a:xfrm>
          <a:prstGeom prst="rect">
            <a:avLst/>
          </a:prstGeom>
          <a:noFill/>
        </p:spPr>
      </p:pic>
      <p:sp>
        <p:nvSpPr>
          <p:cNvPr id="60418" name="AutoShape 2" descr="data:image/jpeg;base64,/9j/4AAQSkZJRgABAQAAAQABAAD/2wCEAAkGBxMSEhMTEhIVFRUXGRgXFhgXFhcVGhIVFRUYGRcaGRUYHSggGBonGxUWITEiJiktLy4uFx8zODMtNygtLisBCgoKDg0OGBAQGy0dIB8tKy0rLSstLS0tLS0tLS0rLSsrLS0tLSstLS0tLS0tLS0tLSsrNy0tLS0tLS03LS0tN//AABEIALQA4AMBIgACEQEDEQH/xAAcAAEAAQUBAQAAAAAAAAAAAAAABQIDBAYHAQj/xAA+EAACAQIEAwYDBgMHBQEAAAABAhEAAwQSITEFQVEGEyJhcYEHMpEUI0JSofBygsEkYmOS0eHxFTNTorGy/8QAGAEBAQEBAQAAAAAAAAAAAAAAAAECAwT/xAAhEQEBAQEAAwEAAgMBAAAAAAAAAQIRAyExEiJBQlFxMv/aAAwDAQACEQMRAD8A7jSlKBSlKAage2PaBcFh2uQGuHw2kJjPcI0k/lG58hU1euhQWYgAAkk6AACSSelcI7UdoPt2I73Xu1BWwpEFUJ1YjkzlQT5Ko5Vvx5/VSq+H8fxlli64q6zEy3eHOrE88jEhfQRyrc+DfEidMVYIje5Zl19TbPiHtNc7tgtoJJ8tSdCZj2NSPC7BZJt3FLknKnh+ZRpJOoYgk6AiFJMaT6NZyjtfDOKWcQuezdW4vVTMeo3HvWbNcHwAto4ud6bTBQVvWGLZgRpIUgkTlEHTXY1tnAu3WIUhL1sYhYHjtQrjlqhgN+h8jXC+Kz4vXTKVGcG49h8UpNi6rx8y7MnkyHxL7ipKa5q9pSlApSlApSlApSlApSlApSlApSlApSlApSlApSobtTx1cFh7l9okaIpMZ3I8I/qfIGk9jR/i12lj+xWjuJvkHlulvznUnyAHPTmYufv9+lY2JxbXGZ3bM7EszHmzanTlVIuV78YmZxEthsUV25gqeRKncAjVZGkjrUnc4jbdSxQhwVFvKY7tFUx492hiTGmwrXEuVfS7UuUbbgnuoWYZbqkobk6F2IIdUc6XMoZhPIkmNJqP+1MGYqO7zbpBGXosNzA69eVR+ExrpBVypGo55SQVLBToGgkTV/iPEnuF7z6sATA02Ex1iZ+pNZ5z3VeunjW4CVuL8rqSrr6MNYrbeD/EPE2YXEp9oT86wlwex8L/APr61zjAcZd3yNBBUtouXIRyOpkedTtppqT8+SNbxcXldt4J2hw+LBNi4GI3U+F19UOoqVr5/bDgkMpKsuqkSrIf7pEFfatn4P2/xViFvr9oTrIW4PRoyv6GPWuWvFz4y61SofgfaTD4sfc3AW3KN4XX1U6x57VL1y4r2lKVApSlApSlApSlApSlApSlApShoPDXBfip2m+1Ynu0P3NmVEHR3/G36QP9zXRvid2n+yWO7tn7+8CFjdE2Z55HWB5nyNcCZNNh5Dp0HpFenwY/yqdeZ6qS5VuKAV6kZK3POrguVhA1dR6vBn27lSnDMeq+FlUqxGdiMxCDkg0g76+flUEr1dtsdIkk7ACT9KxqdE1fWyrfc81BbQDxEbeZBJ8qpvTAImBEmDABPM1GWr9THCOK93oVzLJJExmbLCZvzBdSB1Y1z1j+NkW3v0s3yLhA1WPzZoOv4vSPpUlYwVy4GZEZgPmKiY0mPMx0qKW9JnQTJ00AnWAOQqV4bxg2gvgRwrG4gYf9u6Vy51ZdtIEEHauWMXGJnvUW8fw0o4ViM65W8JINtmEjXcOPLUVOcI7cYuxo5XEp0c5XA8rgn6EH1q4uMw1/R1U5iWIKC01hVTM4W6p+9Zm2nz6Va4pwwu124hQR3ZNuCndi4n3aqYyuYmY6U7L61Bv3BO2GFxJCq/dufwXIRifLk3sTWw1wNsOGDArMb6TptJHrUtwjtNi8LCpc7xB+C5LgDyM5h9dOlZvi/wBL12aaVp/B+3+Hu6XgbDc8xzJ7XABp6gVttu6GAZSCDsQQQR5Eb1yss+qrpXk17UClKUClKUClKUCsXimPTD2nvXTCICzHyHQczyFZJrj3xV7Sm/d+yWj93aM3SNc93ks9F/Un+7rrGf1eDS+0fGHxl979zQtssyEUfKs84689TzqIK1l5NdaoZK9+fU4yw4/cVds2c2g57D9f6VIYHCW3BQlu8eckfLbygmW18ZImFHQVX/064ksqlwoQnNbKxnHytbJJDaiRJIletZ1u8vPqa7z19Rd3DxI5jccxVgisy9JJJABOkAQBHKKs5a1m65/L6Z7z2tg1snB8PdWx3uGU3b9zwk2ypbC2x5EznbrsI+uuZdvevI5/8x6+1XWexW142yl3EAXGE27DPiWtkAG4g112nVQTUVbwtwWe+YBUMAFjlNwn8inVgOoqxwjin2bvItI+dQozTlSGnVR8wJI08qrsC9jLwBctcbTM2yKNWMbKoHIVjln/ABFaX6yrd6pHiT4cWVt24fPbQ4cC2e8ZmYjObvRoHhIrC4jw5bEg3lzoAXtkFSCfyGIuDlUmpV6qS7p1rPt8RuZVQuxRSSqkmFJEaHloahXVkOV1ZW3ggqY5aHlVaXIq/no2ZMeHWH1MzroBpsvmdN/Krl7D5lGXUKNABpqJPinzHvNa7au9KyrOJI2JHlJg1zubBnLhCzBYAO+pjbz9xVXD8VewzE2bjWzOoU+EnzX5T6xWO+KzwNBEwB1bc1bR4YqonTaQOYG5qW+vaXUzO1vfC/iIywMTaBH57eh97Z09wfaty4XxyxiB9zcVjzX5WHqh1FcXt3Awlf37U7vUEaEagj8J8jyPpWb45fjXXeVNK5Lwvtli7OhYXlHK5vHTvBqPea3DhXbzDXYF2bDH/wAny+zjSPWK5Xx6i9bXSqLbggEGQdQRzFV1gKUpQaj8QO0/2KyEtn7+6GFsfkAjNcPkJAHmRXFVswI38zqTOpJJ3MyZ86v8e7TDE4y+1wkMHZArCCiW3ZVUaxoBr5k1QsHY17MZ/OUWe7qlrdZcVXawpcMR+ET6kmFUAaliZj0Nb6iMZJq9bxbqAAZCsWAOoD6+IDr4ifUCsm/g2USVIUkgH8JI3AbY/wC1YxtU9UWL5BVBBzSxZiZZi0QM25ECdeZNWHSsspVDJVisXJvtWdgsGbkxpljXLm+Y8wPQyfIVmWsTbcKt1UVbeUIDnHhP/eLOurPABUQBqaov8Oa2AUugeAuwzZTbQsAillJDMdo01U1jyW2cl5WN5tnJeIa4sjbKRoR0PSrJUGsq9bIMMpU7wQQddZ1q2UrtPntqfOJDhnF2tXEuMouZE7tNcptrrqhiJAJieprNwnEEBLu9y6lg/wBms3mlmd41ZhIyrln6VBqle5az+JUrabWIXGlVbMlq0xe49y4GM3drSvAABI06TWBxS2qPC27ltp8dtmDhJ+XK6/MCORrCwfEmRDbKJctkyUdZAaPmBEEHbnWfwfHWbQVQjh2GU3ptlrTNoDbQjKAJ3OtY5ZfQtXbboYdCpgGG3g7Gq0epC8Tdxz+JctqM7OM6rbtiGJ18RJzR561a7m1dD3UAw1pSVLMS6szEZAAIKaatvEip+ovWRhcYpUIypABYEyM1zlmYahSNwPyrWS+CB8Vu4sMWAU6+FVktmPyieo2K1CXlKlhKnLALKcy67eLp/pVVu4dehBBg7g9euw+lTWOpczU5UhhhlGn761eJrGu4svkkAZFyiBGk8/P9+dBcorJiq7VsGZMGPCNBJOm52A3PoKx81VBqCS4djL+F1sXSq6OVBlSrGAxtHQAnmINbdwj4hIfDireQ/nTxIfMr8y/r61oneMRlzHL05TVoLNZuZfo7lgcbburntOrr1Uz9eh12rImuE4TEPabPadkbqpyz5EfiHka23hHxAuoVXEorrOtxfCyDaSmzAb6QfI1yviv9LK4/2swwOMxYYT/aL/t988a+hFRNm5dtHwNmH5W1/Wt0+KPAbuFxd66UY2Lrm4tyCVBeJVmAhTmJ3iZETrGi4i4sAuCyhlLAGMyzqJ5SKY3ZETeD4+p0uDI3n/rUzYuiPCfKR0O+1ar2huWLeIuWVUNZB+7dHznKQCJnR49j5irOGV1BaxcDqNSBMgdSp8S/rXbHlzfvpW9XMYWQrCiQiswGrrbnu1PKBJ2FYxWtbwvaQ7Mv6/8AzrUthOMWnMZoP5W0NdJP9IzGt1ba3WRmrItYUMhbNBzAfwjqeZJ0CqNTDUvpeospz+sVQBAjlIJXkSsxI57t/mPWpPFYJk3jdl0YNDJGZTBMMJEjzGprFa1vTsqMbGXTcYEgAAQqjZF3hR0kk+9Y5T97ev8ASs5rdUZII294ImdNK10WLtgoYZcpiQDpII3A6Vc+znu2cbiQIYeGAIlTvqakVx5IbvSzls2YnKRcDKQuckZlCHMwydTVnieFsiWRzAhUzAN3hCzceZ8AGZORklhymuW5devjG8/qfeIzeIpV7FWGRiraMuhGm8TuPWrRHKuza7avsqMisQrZcyjYlPln0JJqY/63CWxaL2nQZAgKtauByMzMSJB56zUKi9aurb8x6T/SsWT6dbRhcTaw1oZGd1t3FS4bZXLfdrZYhsw1tiIqADc9ucchJ2qwrECATBgkbAkTBj3NXENZmeDIR6v22rFU1eWqMhGq4DVhTVwGsi+DXoNWw1VUFbCpDsvge/xlhOSsLj/w2/EB7soqOYiJOw19q3j4X4AzdvEbgAfzax7KE/z1jya5DjoNxAQQQCDoQRIIPUc6512r+EODxOZsP/Zbp/Kua238VqRHqpHvtXR6V5o0+aOI9nOI8IRrd7D28RhCxdvD3loMQFLZozWiQo1IGw1rXzgcJiIbDXfst2ZFq6fBPLu741G06z6javraK0LtZ8J8DjMzIPs10/jtqMpP9+1oGHpB86DgFvhOJbErh765blwMULCQxCMRlK/NJXLpzNRrDQagggEBt4O0GK27tZ8OOIYH7w5r1pNVu2czd0FII8E5rYG+kgRWv8F4lbsXFe4pe2bb2mgK5GZdDDafryrrnesz1UWMLjbts/duf4G3HlrUxgu06ExdXKddRqP9qi8dZv2VtnFWs6MqlHJ3BEjLdXnHIzttVtbIuaW27z+48JcAMbGYf218q658019ON9/6l38HvA8T0/F8xgc9NSdTRl+lc6t22QzaYgjcHQj251LYPtS6+G6s+Y0I9q6858RtbJ/tVDW6t4LiFu6PAwPlz96lsPZR+7QMAxYjXSS5hFk6LbG5YiSTAGlSiJK1SkqZGh6jfpz30J0qSxOFyZNSQwlZRrbaGNbb6rt9KxDaqyjEuySSdSSST1JMn3pZw5ZgqiWJAA8yf2Zq+VrwjppH9QRV6GIwL280qSqkDMJKEkAgBuuo+oqhgO7yzDa/hB1JBzBv5QPr1rKsYoKApQMoUpoSrd2zZmQfhEkbxNZF3LecLaVQ9x2I1KqqiAoykQWPibTaQINct5/Xqs7xNcRrGvVr2/ahmAIMEgkTDQYkTrROldGlxKuA1TbFVZx6cvKfXr/qKlvC2RdWroNWAKu26gvA1WomrSmr9sdffyHM/SoPCuZltgTmIkDmJED3JArtvBOH9xZS3zAliObHVo965x8NeHd9iGvsPDbg+WYyLY9gGY+q9a6sK8/kvase0pSualKUoPMtaZ2v+GuAxwLNb7m6Z+9tAKZ38S/K/uOZ1G9bpSg+dOK/D/ivC8xw5+02D8wRc4Yf38M0/wDqTWmH7HieX2S51E3LLeo+a37SPevr2K1btX2CwPEJN61luf8AltwlzpqYhv5gaeh8xYLA28uLW5dXPZWbcMIust0K+Ux4vBmI9qpXDuc3gNxUKhmiBbzTllthMHU6VvHar4O4zDS9iMXbH5AUuAD/AAphv5T7VpeE4g1vv8O8It9kS6WVs1ju2MnJoZGZpB6V1zu5nqox2wTK3gJVhrlOje35h5is/Bdo7lvw3RmH0NeXOGX7KZhkv4ffMk3EXmSY8Vs6zyrFt4hHG4B/JcP/AObv9CPc11z55fpxuGB4xbvfK0k8mOv61nlvX9xXOfs6mCjFSdQG09w3rUjhON3rOlwZl28/Y12kTrcitUG2Cf3p7e9YfDuL27oGVoPNTuKnLFy2wto3hAJBOhjNq1wtzJhVUbLEmazewRZXrXmX9/6HrUhjbAUrAIkZipZXKEkjKXXwkwJ0HOsXJ+5pKLDLER/wKuWLWZlWQJMSToo5k+QEmjIK8IqjKvYXKCQwZYzAyFLIDBbJJMAmD5g1ZIlMkRGh1I5yZXrIGvOKvYbGMsRBA0ggbTOXNuFnWKynxAvMoMAsxZmIWQugVV1APhEmdya56z31Wd5lntigVWKpIEnLqJMagzr1G9VLWmlQNe3nhY/NMxqQiwW9zoB60Sth+H/DftOMzkTbsgNr0BIt6ebBm/krOrxXSOynCfs2GRCPGfFcj87akeg0H8oqarwV7XkUpSlApSlApSlApSlB4a1/tN2NwePH9psBniBcHguLts415c5rYaUHAeO/CPHYJzd4deN1d8ohLoHQr8t3c9PStBxuJtXCyYvDtYvqD4raZJbLoLthgI5aivrsioftD2XwuOXLirK3I2aIdf4XGo361R8m4O5ZOH7tp743lI00NpkYN4p0IYLp58+WTh8NcFk3QV7nvBaOciA0A/LEgQw1nrXRu1HwTv2pfA3ReXU93chbg9H+Vz65d/eub3rVyyxwuMF21bzm4yZAHW5lKh4aMyx0Oo2rc3cz+KLd/DIIOtsnZgcyN/C4qQw3FL1oeMd4nUHWP61jpwq6ga5hbq37cS2QeID/ABLDa/8A2sPD45D1snnl8dtj52919RPpXXHnn9nG6cO4jbujwsD1GxE+VZkb1oyXQcrlcpOz2zB06pU7w7ipiCwuD8w3HkVNd5yz0ibC14Un9P8Aii3g2oiP3yrLt4hSEVx4VMEjXKrEF3A5uYA6LlGhms/BhLVS1fxaL4cuXYyFc3FXXQB2EnSD5QKx9qC6tVGraVcUUC+8LEwWJE/lBEsw9BXZuwnB/s2FUEQ7w7CIIkDKp9FgfWuadh+F/a8YsibdvU9CEIn6vA8wprtiivN5Ne+K9pSlclKUpQKUpQKUpQKUpQKUpQKUpQeRUbxvgOGxid3ibKXV1jMJKzGqtup0G3SpOlBw/tP8E3tt33Db5kai3cOVlP8AcvDfTkw5bma5px5ryFrWOwsX48LsDaeeRMDLdGh2+tfXUVh8U4TYxKd3fspdT8rqGHqJ2PpT/o+RsLjk7hLBtQ4uvcz8ij2lVlIOp8VtSDOknqau3sFls28Q5AV7jW1gHP4Bq4OgKzpG+orrXaf4KCS/D72X/BvEsPRbu422YHfflXKOI8FvYG73WOwzwZyKzFBuJa1cEqx2+okVvtn/AJR7h8TdtjOji4g3O8Dz5r7getS+D46jQH+7Pn/Q1A2eF5jmwd7Mw/A33d5fIaw+/KrRx4JyX7eVhoSBlZT1a2dD+h8665839aG8h51mZ9xXuatOwGIdVD2n0P4SZgiJH61NYXjSkxcBQ/oa6yy/ETApduECF+ZvCOUE8/Ya1TaM6gyOtTHY3hP2zFhSPu1+bpAIz/Xwr/NTV/M9jpvw54KMPhVaPFdAY9QgHgH0Jb1c1tdeAV7Xi+tFKUoFKUoFKUoFKUoFKUoFKUoFKUoFKUoFKUoFY3EMDbv2zbvW1uI26uAwPsayaUHIu1fwTs3ZfBXO5Ov3VyXtn+Fvmt8+o20Fcq7V8Kx2FHc4215JcdQ23K3eGjbbEzX1lVrEYdbilHVXU6FWAYEdCDvV6PkTC41u6tWDbUKlx7mcTmJuIiMp12Pdr/lHSrwgiK7V2q+DeGvS+Cf7M/5CC9pv5ZlPUfSuVcf7LYvAH+02Sqcrq+O0dY1cDw77NG/OuubP6ZsYXDw6MO6crOkHUeWld/8AhjwMYfCh48V0DXnkWcv1JZv5h0rjfYbhJxeLtWeW7n8tsQWPkeQ/i8q+lbagAAAADQAbADYVnerVkVUpSualKUoFKUoFKUoFKUoFKUoFKUoFKUoFKUoFKUoFKUoFKUoPDXhUQRSlBg8O4Lh8OXNixbtF9WyKFzfTl5VIUpQKUpQKUpQf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86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SzPct val="80000"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Router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42" name="Picture 2" descr="http://www.oreillynet.com/network/2001/04/13/graphics/Figure6_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0"/>
            <a:ext cx="4114800" cy="384048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886200"/>
            <a:ext cx="6695856" cy="233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046020" y="304800"/>
            <a:ext cx="8153400" cy="46166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5760" indent="-283464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defRPr/>
            </a:pP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Brouter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 [ 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Bridge+router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]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5" name="Picture 4" descr="ASK WXPERTS 2"/>
          <p:cNvPicPr>
            <a:picLocks noChangeAspect="1" noChangeArrowheads="1"/>
          </p:cNvPicPr>
          <p:nvPr/>
        </p:nvPicPr>
        <p:blipFill>
          <a:blip r:embed="rId2"/>
          <a:srcRect l="1167" t="23666" r="2834" b="9000"/>
          <a:stretch>
            <a:fillRect/>
          </a:stretch>
        </p:blipFill>
        <p:spPr bwMode="auto">
          <a:xfrm>
            <a:off x="2286000" y="4114800"/>
            <a:ext cx="5005173" cy="1752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990600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Brouter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device which is used as both a bridge and router, It is combination of network bridge and a router. 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Brouter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routs some different protocols/IP and also connect them together in the form of bridge.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short it is used as LAN and Internet source at the same time. </a:t>
            </a:r>
          </a:p>
          <a:p>
            <a:pPr>
              <a:buSzPct val="120000"/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20000"/>
              <a:buFont typeface="Arial" pitchFamily="34" charset="0"/>
              <a:buChar char="•"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brouter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 can share files to other computers connected on same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brouter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762000"/>
          <a:ext cx="7162800" cy="22250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814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Hub</a:t>
                      </a:r>
                      <a:endParaRPr lang="en-US" dirty="0">
                        <a:solidFill>
                          <a:schemeClr val="accent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Switch</a:t>
                      </a:r>
                      <a:endParaRPr lang="en-US" dirty="0">
                        <a:solidFill>
                          <a:schemeClr val="accent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is a broadcast device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is a point to point device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operates at physical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layer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operates at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 link layer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is not an intelligent device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is an intelligent device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can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not be used as a repeater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can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be used as a repeater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very costly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costly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3429000"/>
          <a:ext cx="7162800" cy="24942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81400"/>
                <a:gridCol w="358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Router </a:t>
                      </a:r>
                      <a:endParaRPr lang="en-US" dirty="0">
                        <a:solidFill>
                          <a:schemeClr val="accent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Bridge</a:t>
                      </a:r>
                      <a:endParaRPr lang="en-US" dirty="0">
                        <a:solidFill>
                          <a:schemeClr val="accent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Network layer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link layer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Connect two or more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network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Regeneration, check MAC address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Types: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Distance vector, Link state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Transparent, 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Routing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Uses hardware and software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Uses tables relating the addresses and ports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Connecting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networks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Connecting computers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04800"/>
          <a:ext cx="7162800" cy="25806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87600"/>
                <a:gridCol w="2387600"/>
                <a:gridCol w="23876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Hub</a:t>
                      </a:r>
                      <a:endParaRPr lang="en-US" dirty="0">
                        <a:solidFill>
                          <a:schemeClr val="accent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Switch</a:t>
                      </a:r>
                      <a:endParaRPr lang="en-US" dirty="0">
                        <a:solidFill>
                          <a:schemeClr val="accent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Bridge</a:t>
                      </a:r>
                      <a:endParaRPr lang="en-US" dirty="0">
                        <a:solidFill>
                          <a:schemeClr val="accent5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Broadcast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Point to point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Both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Physical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link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Both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Not intelligent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Intelligent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Highly intelligent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Simply broadcast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the incoming packet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Uses switching table to find correct destination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Filtering,  forwarding and blocking of frames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Low cost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Expensive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Very expensive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90600" y="8382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Generally, the  connectors are male-female type.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0600" y="3048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SzPct val="80000"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Connectors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1371600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Connector for Twisted Pair Cable: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1905000"/>
            <a:ext cx="426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  <a:tabLst>
                <a:tab pos="233363" algn="l"/>
              </a:tabLst>
            </a:pPr>
            <a:r>
              <a:rPr lang="en-US" dirty="0" smtClean="0">
                <a:latin typeface="Times New Roman" charset="0"/>
              </a:rPr>
              <a:t> Connect to networking devices such as network interface cards and switches using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RJ45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(Registered Jack) </a:t>
            </a:r>
            <a:r>
              <a:rPr lang="en-US" dirty="0" smtClean="0">
                <a:latin typeface="Times New Roman" charset="0"/>
              </a:rPr>
              <a:t>connectors.</a:t>
            </a:r>
          </a:p>
          <a:p>
            <a:pPr>
              <a:buFontTx/>
              <a:buChar char="•"/>
              <a:tabLst>
                <a:tab pos="233363" algn="l"/>
              </a:tabLst>
            </a:pPr>
            <a:endParaRPr lang="en-US" dirty="0" smtClean="0">
              <a:latin typeface="Times New Roman" charset="0"/>
            </a:endParaRPr>
          </a:p>
          <a:p>
            <a:pPr algn="just">
              <a:buFontTx/>
              <a:buChar char="•"/>
              <a:tabLst>
                <a:tab pos="233363" algn="l"/>
              </a:tabLst>
            </a:pPr>
            <a:r>
              <a:rPr lang="en-US" dirty="0" smtClean="0">
                <a:latin typeface="Times New Roman" charset="0"/>
              </a:rPr>
              <a:t> One end must connect to a host, the other to a networking device such as a switch. You can only connect two computers together if you use a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crossover cable</a:t>
            </a:r>
            <a:r>
              <a:rPr lang="en-US" dirty="0" smtClean="0">
                <a:latin typeface="Times New Roman" charset="0"/>
              </a:rPr>
              <a:t>, which uses different wiring.</a:t>
            </a:r>
            <a:endParaRPr lang="en-US" dirty="0"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90600" y="47244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>
              <a:buSzPct val="80000"/>
              <a:buFont typeface="Wingdings" pitchFamily="2" charset="2"/>
              <a:buChar char="v"/>
              <a:tabLst>
                <a:tab pos="681038" algn="l"/>
              </a:tabLst>
            </a:pPr>
            <a:r>
              <a:rPr lang="en-US" dirty="0" smtClean="0">
                <a:latin typeface="Times New Roman" charset="0"/>
              </a:rPr>
              <a:t> Consists of </a:t>
            </a:r>
            <a:r>
              <a:rPr lang="en-US" b="1" dirty="0" smtClean="0">
                <a:latin typeface="Times New Roman" charset="0"/>
              </a:rPr>
              <a:t>four pairs</a:t>
            </a:r>
            <a:r>
              <a:rPr lang="en-US" dirty="0" smtClean="0">
                <a:latin typeface="Times New Roman" charset="0"/>
              </a:rPr>
              <a:t> of copper wires </a:t>
            </a:r>
            <a:r>
              <a:rPr lang="en-US" b="1" dirty="0" smtClean="0">
                <a:latin typeface="Times New Roman" charset="0"/>
              </a:rPr>
              <a:t>twisted</a:t>
            </a:r>
            <a:r>
              <a:rPr lang="en-US" dirty="0" smtClean="0">
                <a:latin typeface="Times New Roman" charset="0"/>
              </a:rPr>
              <a:t> around each other. Twists are used </a:t>
            </a:r>
          </a:p>
          <a:p>
            <a:pPr marL="0" lvl="4">
              <a:buSzPct val="80000"/>
              <a:tabLst>
                <a:tab pos="681038" algn="l"/>
              </a:tabLst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 because they reduce interference.</a:t>
            </a:r>
          </a:p>
          <a:p>
            <a:pPr marL="457200" lvl="4">
              <a:buSzPct val="80000"/>
              <a:buFont typeface="Wingdings" pitchFamily="2" charset="2"/>
              <a:buChar char="v"/>
              <a:tabLst>
                <a:tab pos="681038" algn="l"/>
              </a:tabLst>
            </a:pPr>
            <a:endParaRPr lang="en-US" dirty="0" smtClean="0">
              <a:latin typeface="Times New Roman" charset="0"/>
            </a:endParaRPr>
          </a:p>
          <a:p>
            <a:pPr marL="0" lvl="4">
              <a:buSzPct val="80000"/>
              <a:buFont typeface="Wingdings" pitchFamily="2" charset="2"/>
              <a:buChar char="v"/>
              <a:tabLst>
                <a:tab pos="681038" algn="l"/>
              </a:tabLst>
            </a:pPr>
            <a:r>
              <a:rPr lang="en-US" dirty="0" smtClean="0">
                <a:latin typeface="Times New Roman" charset="0"/>
              </a:rPr>
              <a:t> Maximum length: 100 meters  (328 feet). </a:t>
            </a:r>
          </a:p>
          <a:p>
            <a:pPr marL="0" lvl="4">
              <a:buSzPct val="80000"/>
              <a:buFont typeface="Wingdings" pitchFamily="2" charset="2"/>
              <a:buChar char="v"/>
              <a:tabLst>
                <a:tab pos="681038" algn="l"/>
              </a:tabLst>
            </a:pPr>
            <a:endParaRPr lang="en-US" dirty="0" smtClean="0">
              <a:latin typeface="Times New Roman" charset="0"/>
            </a:endParaRPr>
          </a:p>
          <a:p>
            <a:pPr marL="0" lvl="4">
              <a:buSzPct val="80000"/>
              <a:buFont typeface="Wingdings" pitchFamily="2" charset="2"/>
              <a:buChar char="v"/>
              <a:tabLst>
                <a:tab pos="681038" algn="l"/>
              </a:tabLst>
            </a:pPr>
            <a:r>
              <a:rPr lang="en-US" dirty="0" smtClean="0">
                <a:latin typeface="Times New Roman" charset="0"/>
              </a:rPr>
              <a:t> Maximum bandwidth: 1000 Mbps.</a:t>
            </a:r>
            <a:endParaRPr lang="en-US" dirty="0">
              <a:latin typeface="Times New Roman" charset="0"/>
            </a:endParaRPr>
          </a:p>
        </p:txBody>
      </p:sp>
      <p:pic>
        <p:nvPicPr>
          <p:cNvPr id="13314" name="Picture 2" descr="http://www.ienk.com/images/rj11-rj45-plug/rj45-plug-8p-s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2895600"/>
            <a:ext cx="1771650" cy="1571626"/>
          </a:xfrm>
          <a:prstGeom prst="rect">
            <a:avLst/>
          </a:prstGeom>
          <a:noFill/>
        </p:spPr>
      </p:pic>
      <p:pic>
        <p:nvPicPr>
          <p:cNvPr id="13316" name="Picture 4" descr="http://www.ienk.com/images/rj11-rj45-plug/5631-1p-a_01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 r="47429" b="25869"/>
          <a:stretch>
            <a:fillRect/>
          </a:stretch>
        </p:blipFill>
        <p:spPr bwMode="auto">
          <a:xfrm>
            <a:off x="6934200" y="1073426"/>
            <a:ext cx="1600200" cy="1669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Connector for </a:t>
            </a: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Coaxial Cable</a:t>
            </a:r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762000"/>
            <a:ext cx="815340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4" algn="just">
              <a:buSzPct val="80000"/>
              <a:buFont typeface="Wingdings" pitchFamily="2" charset="2"/>
              <a:buChar char="v"/>
              <a:tabLst>
                <a:tab pos="638175" algn="l"/>
              </a:tabLst>
            </a:pPr>
            <a:r>
              <a:rPr lang="en-US" dirty="0" smtClean="0">
                <a:latin typeface="Times New Roman" charset="0"/>
              </a:rPr>
              <a:t>  Hosts </a:t>
            </a:r>
            <a:r>
              <a:rPr lang="en-US" dirty="0">
                <a:latin typeface="Times New Roman" charset="0"/>
              </a:rPr>
              <a:t>on an RG58 network </a:t>
            </a:r>
            <a:r>
              <a:rPr lang="en-US" dirty="0" smtClean="0">
                <a:latin typeface="Times New Roman" charset="0"/>
              </a:rPr>
              <a:t> require </a:t>
            </a:r>
            <a:r>
              <a:rPr lang="en-US" dirty="0">
                <a:latin typeface="Times New Roman" charset="0"/>
              </a:rPr>
              <a:t>a network card with an RG58 	adapter.</a:t>
            </a:r>
          </a:p>
          <a:p>
            <a:pPr marL="0" lvl="4" algn="just">
              <a:buSzPct val="80000"/>
              <a:buFont typeface="Wingdings" pitchFamily="2" charset="2"/>
              <a:buChar char="v"/>
              <a:tabLst>
                <a:tab pos="638175" algn="l"/>
              </a:tabLst>
            </a:pPr>
            <a:endParaRPr lang="en-US" dirty="0">
              <a:latin typeface="Times New Roman" charset="0"/>
            </a:endParaRPr>
          </a:p>
          <a:p>
            <a:pPr marL="0" lvl="4" algn="just">
              <a:buSzPct val="80000"/>
              <a:buFont typeface="Wingdings" pitchFamily="2" charset="2"/>
              <a:buChar char="v"/>
              <a:tabLst>
                <a:tab pos="638175" algn="l"/>
              </a:tabLst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To </a:t>
            </a:r>
            <a:r>
              <a:rPr lang="en-US" dirty="0">
                <a:latin typeface="Times New Roman" charset="0"/>
              </a:rPr>
              <a:t>add the host to the network, the cable section must have an RG58 </a:t>
            </a:r>
            <a:r>
              <a:rPr lang="en-US" dirty="0" smtClean="0">
                <a:latin typeface="Times New Roman" charset="0"/>
              </a:rPr>
              <a:t>connector </a:t>
            </a:r>
            <a:r>
              <a:rPr lang="en-US" dirty="0">
                <a:latin typeface="Times New Roman" charset="0"/>
              </a:rPr>
              <a:t>on </a:t>
            </a:r>
            <a:r>
              <a:rPr lang="en-US" dirty="0" smtClean="0">
                <a:latin typeface="Times New Roman" charset="0"/>
              </a:rPr>
              <a:t>          </a:t>
            </a:r>
          </a:p>
          <a:p>
            <a:pPr marL="0" lvl="4" algn="just">
              <a:buSzPct val="80000"/>
              <a:tabLst>
                <a:tab pos="638175" algn="l"/>
              </a:tabLst>
            </a:pPr>
            <a:r>
              <a:rPr lang="en-US" dirty="0" smtClean="0">
                <a:latin typeface="Times New Roman" charset="0"/>
              </a:rPr>
              <a:t>     both </a:t>
            </a:r>
            <a:r>
              <a:rPr lang="en-US" dirty="0">
                <a:latin typeface="Times New Roman" charset="0"/>
              </a:rPr>
              <a:t>ends with a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“T” piece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fitted </a:t>
            </a:r>
            <a:r>
              <a:rPr lang="en-US" dirty="0">
                <a:latin typeface="Times New Roman" charset="0"/>
              </a:rPr>
              <a:t>between them.</a:t>
            </a:r>
          </a:p>
          <a:p>
            <a:pPr marL="0" lvl="4" algn="just">
              <a:buSzPct val="80000"/>
              <a:buFont typeface="Wingdings" pitchFamily="2" charset="2"/>
              <a:buChar char="v"/>
              <a:tabLst>
                <a:tab pos="638175" algn="l"/>
              </a:tabLst>
            </a:pPr>
            <a:endParaRPr lang="en-US" dirty="0">
              <a:latin typeface="Times New Roman" charset="0"/>
            </a:endParaRPr>
          </a:p>
          <a:p>
            <a:pPr marL="0" lvl="4" algn="just">
              <a:buSzPct val="80000"/>
              <a:buFont typeface="Wingdings" pitchFamily="2" charset="2"/>
              <a:buChar char="v"/>
              <a:tabLst>
                <a:tab pos="638175" algn="l"/>
              </a:tabLst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Both </a:t>
            </a:r>
            <a:r>
              <a:rPr lang="en-US" dirty="0">
                <a:latin typeface="Times New Roman" charset="0"/>
              </a:rPr>
              <a:t>ends of the segment should be terminated using a </a:t>
            </a:r>
            <a:r>
              <a:rPr lang="en-US" dirty="0" smtClean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piece of </a:t>
            </a:r>
            <a:r>
              <a:rPr lang="en-US" dirty="0" smtClean="0">
                <a:latin typeface="Times New Roman" charset="0"/>
              </a:rPr>
              <a:t>equipment     known </a:t>
            </a:r>
            <a:r>
              <a:rPr lang="en-US" dirty="0">
                <a:latin typeface="Times New Roman" charset="0"/>
              </a:rPr>
              <a:t>as a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terminator</a:t>
            </a:r>
            <a:r>
              <a:rPr lang="en-US" dirty="0">
                <a:latin typeface="Times New Roman" charset="0"/>
              </a:rPr>
              <a:t>. </a:t>
            </a:r>
          </a:p>
          <a:p>
            <a:pPr marL="0" lvl="4" algn="just">
              <a:buSzPct val="80000"/>
              <a:buFont typeface="Wingdings" pitchFamily="2" charset="2"/>
              <a:buChar char="v"/>
              <a:tabLst>
                <a:tab pos="638175" algn="l"/>
              </a:tabLst>
            </a:pPr>
            <a:endParaRPr lang="en-US" dirty="0">
              <a:latin typeface="Times New Roman" charset="0"/>
            </a:endParaRPr>
          </a:p>
          <a:p>
            <a:pPr marL="0" lvl="4" algn="just">
              <a:buSzPct val="80000"/>
              <a:buFont typeface="Wingdings" pitchFamily="2" charset="2"/>
              <a:buChar char="v"/>
              <a:tabLst>
                <a:tab pos="638175" algn="l"/>
              </a:tabLst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A </a:t>
            </a:r>
            <a:r>
              <a:rPr lang="en-US" dirty="0">
                <a:latin typeface="Times New Roman" charset="0"/>
              </a:rPr>
              <a:t>terminator stops signals on </a:t>
            </a:r>
            <a:r>
              <a:rPr lang="en-US" dirty="0" smtClean="0">
                <a:latin typeface="Times New Roman" charset="0"/>
              </a:rPr>
              <a:t>the network </a:t>
            </a:r>
            <a:r>
              <a:rPr lang="en-US" dirty="0">
                <a:latin typeface="Times New Roman" charset="0"/>
              </a:rPr>
              <a:t>echoing back when they </a:t>
            </a:r>
            <a:r>
              <a:rPr lang="en-US" dirty="0" smtClean="0">
                <a:latin typeface="Times New Roman" charset="0"/>
              </a:rPr>
              <a:t>reach the </a:t>
            </a:r>
            <a:r>
              <a:rPr lang="en-US" dirty="0">
                <a:latin typeface="Times New Roman" charset="0"/>
              </a:rPr>
              <a:t>end of </a:t>
            </a:r>
            <a:endParaRPr lang="en-US" dirty="0" smtClean="0">
              <a:latin typeface="Times New Roman" charset="0"/>
            </a:endParaRPr>
          </a:p>
          <a:p>
            <a:pPr marL="0" lvl="4" algn="just">
              <a:buSzPct val="80000"/>
              <a:tabLst>
                <a:tab pos="638175" algn="l"/>
              </a:tabLst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the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segment</a:t>
            </a:r>
            <a:r>
              <a:rPr lang="en-US" dirty="0">
                <a:latin typeface="Times New Roman" charset="0"/>
              </a:rPr>
              <a:t>.</a:t>
            </a:r>
          </a:p>
        </p:txBody>
      </p:sp>
      <p:pic>
        <p:nvPicPr>
          <p:cNvPr id="6" name="Picture 4" descr="CHAPTER2-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581400"/>
            <a:ext cx="3810000" cy="25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90600" y="4114800"/>
            <a:ext cx="419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>
              <a:buSzPct val="8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  <a:latin typeface="Times New Roman" charset="0"/>
              </a:rPr>
              <a:t> Maximum bandwidth of 10 Mbps.</a:t>
            </a:r>
          </a:p>
          <a:p>
            <a:pPr marL="0" lvl="4">
              <a:buSzPct val="80000"/>
              <a:buFont typeface="Wingdings" pitchFamily="2" charset="2"/>
              <a:buChar char="v"/>
            </a:pPr>
            <a:endParaRPr lang="en-US" dirty="0" smtClean="0">
              <a:solidFill>
                <a:srgbClr val="0070C0"/>
              </a:solidFill>
              <a:latin typeface="Times New Roman" charset="0"/>
            </a:endParaRPr>
          </a:p>
          <a:p>
            <a:pPr marL="0" lvl="4">
              <a:buSzPct val="8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  <a:latin typeface="Times New Roman" charset="0"/>
              </a:rPr>
              <a:t> Maximum segment length of 185 Meters (605 feet).</a:t>
            </a:r>
          </a:p>
          <a:p>
            <a:pPr marL="0" lvl="4">
              <a:buSzPct val="80000"/>
              <a:buFont typeface="Wingdings" pitchFamily="2" charset="2"/>
              <a:buChar char="v"/>
            </a:pPr>
            <a:endParaRPr lang="en-US" dirty="0" smtClean="0">
              <a:solidFill>
                <a:srgbClr val="0070C0"/>
              </a:solidFill>
              <a:latin typeface="Times New Roman" charset="0"/>
            </a:endParaRPr>
          </a:p>
          <a:p>
            <a:pPr marL="0" lvl="4">
              <a:buSzPct val="80000"/>
              <a:buFont typeface="Wingdings" pitchFamily="2" charset="2"/>
              <a:buChar char="v"/>
            </a:pPr>
            <a:r>
              <a:rPr lang="en-US" dirty="0" smtClean="0">
                <a:solidFill>
                  <a:srgbClr val="0070C0"/>
                </a:solidFill>
                <a:latin typeface="Times New Roman" charset="0"/>
              </a:rPr>
              <a:t> Maximum of 30 hosts per segment.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228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Connector for F</a:t>
            </a:r>
            <a:r>
              <a:rPr lang="en-US" b="1" u="sng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iber optic cable</a:t>
            </a:r>
            <a:r>
              <a:rPr lang="en-US" b="1" u="sng" dirty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" y="762000"/>
            <a:ext cx="8153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SzPct val="80000"/>
            </a:pPr>
            <a:r>
              <a:rPr lang="en-US" dirty="0">
                <a:latin typeface="Times New Roman" charset="0"/>
              </a:rPr>
              <a:t>There are many types of fiber optic cable connectors:</a:t>
            </a:r>
          </a:p>
          <a:p>
            <a:pPr algn="just">
              <a:buSzPct val="80000"/>
              <a:buFont typeface="Wingdings" pitchFamily="2" charset="2"/>
              <a:buChar char="v"/>
            </a:pPr>
            <a:endParaRPr lang="en-US" dirty="0">
              <a:latin typeface="Times New Roman" charset="0"/>
            </a:endParaRP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ST Connectors: </a:t>
            </a: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Slotted </a:t>
            </a:r>
            <a:r>
              <a:rPr lang="en-US" dirty="0">
                <a:latin typeface="Times New Roman" charset="0"/>
              </a:rPr>
              <a:t>bayonet type connector with long ferrule.  Common </a:t>
            </a:r>
          </a:p>
          <a:p>
            <a:pPr algn="just">
              <a:buSzPct val="80000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  connector </a:t>
            </a:r>
            <a:r>
              <a:rPr lang="en-US" dirty="0">
                <a:latin typeface="Times New Roman" charset="0"/>
              </a:rPr>
              <a:t>for </a:t>
            </a:r>
            <a:r>
              <a:rPr lang="en-US" dirty="0">
                <a:solidFill>
                  <a:srgbClr val="7030A0"/>
                </a:solidFill>
                <a:latin typeface="Times New Roman" charset="0"/>
              </a:rPr>
              <a:t>multimode fibers</a:t>
            </a:r>
            <a:r>
              <a:rPr lang="en-US" dirty="0">
                <a:latin typeface="Times New Roman" charset="0"/>
              </a:rPr>
              <a:t>.</a:t>
            </a: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FC Connectors: </a:t>
            </a:r>
            <a:r>
              <a:rPr lang="en-US" dirty="0">
                <a:latin typeface="Times New Roman" charset="0"/>
              </a:rPr>
              <a:t>Screw on type connector. Popular with </a:t>
            </a:r>
            <a:r>
              <a:rPr lang="en-US" dirty="0">
                <a:solidFill>
                  <a:srgbClr val="7030A0"/>
                </a:solidFill>
                <a:latin typeface="Times New Roman" charset="0"/>
              </a:rPr>
              <a:t>single mode </a:t>
            </a:r>
            <a:r>
              <a:rPr lang="en-US" dirty="0">
                <a:latin typeface="Times New Roman" charset="0"/>
              </a:rPr>
              <a:t>fibers. </a:t>
            </a: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SC Connectors</a:t>
            </a:r>
            <a:r>
              <a:rPr lang="en-US" dirty="0">
                <a:latin typeface="Times New Roman" charset="0"/>
              </a:rPr>
              <a:t>: Push/pull connector that can also be used with duplex fiber </a:t>
            </a:r>
            <a:r>
              <a:rPr lang="en-US" dirty="0" smtClean="0">
                <a:latin typeface="Times New Roman" charset="0"/>
              </a:rPr>
              <a:t>        </a:t>
            </a:r>
          </a:p>
          <a:p>
            <a:pPr algn="just">
              <a:buSzPct val="80000"/>
            </a:pPr>
            <a:r>
              <a:rPr lang="en-US" dirty="0" smtClean="0">
                <a:latin typeface="Times New Roman" charset="0"/>
              </a:rPr>
              <a:t>    construction</a:t>
            </a:r>
            <a:r>
              <a:rPr lang="en-US" dirty="0">
                <a:latin typeface="Times New Roman" charset="0"/>
              </a:rPr>
              <a:t>. </a:t>
            </a: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LC Connectors: </a:t>
            </a:r>
            <a:r>
              <a:rPr lang="en-US" dirty="0">
                <a:latin typeface="Times New Roman" charset="0"/>
              </a:rPr>
              <a:t>Much like the ST connector but with a ferrule that is half the size. </a:t>
            </a: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MT-RJ Connectors: </a:t>
            </a:r>
            <a:r>
              <a:rPr lang="en-US" dirty="0">
                <a:latin typeface="Times New Roman" charset="0"/>
              </a:rPr>
              <a:t>Connector configured for duplex fibers with both fibers in one </a:t>
            </a:r>
          </a:p>
          <a:p>
            <a:pPr algn="just">
              <a:buSzPct val="80000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 smtClean="0">
                <a:latin typeface="Times New Roman" charset="0"/>
              </a:rPr>
              <a:t>   ferrule</a:t>
            </a:r>
            <a:r>
              <a:rPr lang="en-US" dirty="0">
                <a:latin typeface="Times New Roman" charset="0"/>
              </a:rPr>
              <a:t>.</a:t>
            </a:r>
          </a:p>
          <a:p>
            <a:pPr algn="just">
              <a:buSzPct val="80000"/>
              <a:buFont typeface="Wingdings" pitchFamily="2" charset="2"/>
              <a:buChar char="v"/>
            </a:pP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MU Connectors: </a:t>
            </a:r>
            <a:r>
              <a:rPr lang="en-US" dirty="0">
                <a:latin typeface="Times New Roman" charset="0"/>
              </a:rPr>
              <a:t>Much like the SC connector but with a ferrule about half the size. </a:t>
            </a:r>
          </a:p>
        </p:txBody>
      </p:sp>
      <p:pic>
        <p:nvPicPr>
          <p:cNvPr id="1026" name="Picture 2" descr=" Common Types of Fiber Optic Connectors "/>
          <p:cNvPicPr>
            <a:picLocks noChangeAspect="1" noChangeArrowheads="1"/>
          </p:cNvPicPr>
          <p:nvPr/>
        </p:nvPicPr>
        <p:blipFill>
          <a:blip r:embed="rId2"/>
          <a:srcRect l="1762" b="12236"/>
          <a:stretch>
            <a:fillRect/>
          </a:stretch>
        </p:blipFill>
        <p:spPr bwMode="auto">
          <a:xfrm>
            <a:off x="1143000" y="4267200"/>
            <a:ext cx="4248150" cy="1981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781800" y="57912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latin typeface="Times New Roman" charset="0"/>
              </a:rPr>
              <a:t>MT-RJ</a:t>
            </a:r>
            <a:endParaRPr lang="en-US" sz="1500" dirty="0"/>
          </a:p>
        </p:txBody>
      </p:sp>
      <p:pic>
        <p:nvPicPr>
          <p:cNvPr id="7" name="Picture 4" descr="http://www.fiberoptics4sale.com/Merchant2/fofs_img/clip_image0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0219" y="4343400"/>
            <a:ext cx="3603781" cy="1752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781800" y="6248400"/>
            <a:ext cx="7232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  <a:latin typeface="Times New Roman" charset="0"/>
              </a:rPr>
              <a:t>MT-RJ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86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SzPct val="80000"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Network Interface Card (NIC)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4725" y="838200"/>
            <a:ext cx="81692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4">
              <a:buSzPct val="80000"/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  <a:latin typeface="Times New Roman" charset="0"/>
              </a:rPr>
              <a:t> Network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Interface Card (NIC)</a:t>
            </a:r>
            <a:r>
              <a:rPr lang="en-US" dirty="0">
                <a:latin typeface="Times New Roman" charset="0"/>
              </a:rPr>
              <a:t>. Also known as Network Card or </a:t>
            </a:r>
            <a:r>
              <a:rPr lang="en-US" dirty="0">
                <a:solidFill>
                  <a:srgbClr val="7030A0"/>
                </a:solidFill>
                <a:latin typeface="Times New Roman" charset="0"/>
              </a:rPr>
              <a:t>Ethernet Adapter</a:t>
            </a:r>
            <a:r>
              <a:rPr lang="en-US" dirty="0">
                <a:latin typeface="Times New Roman" charset="0"/>
              </a:rPr>
              <a:t>. Transmits and receives signals to the LAN. Computers can not communicate on LAN without this device.</a:t>
            </a:r>
          </a:p>
          <a:p>
            <a:pPr marL="0" lvl="4">
              <a:buSzPct val="80000"/>
              <a:buFont typeface="Wingdings" pitchFamily="2" charset="2"/>
              <a:buChar char="v"/>
            </a:pPr>
            <a:endParaRPr lang="en-US" dirty="0">
              <a:latin typeface="Times New Roman" charset="0"/>
            </a:endParaRPr>
          </a:p>
          <a:p>
            <a:pPr marL="0" lvl="4" algn="just"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charset="0"/>
              </a:rPr>
              <a:t> Each </a:t>
            </a:r>
            <a:r>
              <a:rPr lang="en-US" dirty="0">
                <a:latin typeface="Times New Roman" charset="0"/>
              </a:rPr>
              <a:t>Network Card has a Media Access Control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(MAC) address</a:t>
            </a:r>
            <a:r>
              <a:rPr lang="en-US" dirty="0">
                <a:latin typeface="Times New Roman" charset="0"/>
              </a:rPr>
              <a:t>. This is also known as the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physical address</a:t>
            </a:r>
            <a:r>
              <a:rPr lang="en-US" dirty="0">
                <a:latin typeface="Times New Roman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imes New Roman" charset="0"/>
              </a:rPr>
              <a:t>Ethernet address</a:t>
            </a:r>
            <a:r>
              <a:rPr lang="en-US" dirty="0">
                <a:latin typeface="Times New Roman" charset="0"/>
              </a:rPr>
              <a:t>. </a:t>
            </a:r>
          </a:p>
          <a:p>
            <a:pPr marL="0" lvl="4">
              <a:buSzPct val="80000"/>
              <a:buFont typeface="Wingdings" pitchFamily="2" charset="2"/>
              <a:buChar char="v"/>
            </a:pPr>
            <a:endParaRPr lang="en-US" dirty="0">
              <a:latin typeface="Times New Roman" charset="0"/>
            </a:endParaRPr>
          </a:p>
          <a:p>
            <a:pPr marL="0" lvl="4" algn="just"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charset="0"/>
              </a:rPr>
              <a:t> MAC </a:t>
            </a:r>
            <a:r>
              <a:rPr lang="en-US" dirty="0">
                <a:latin typeface="Times New Roman" charset="0"/>
              </a:rPr>
              <a:t>address is a unique 12 digit hexadecimal number that is hard coded into each network interface. The first half of a MAC address is the manufacturer’s ID. The second half a serial number</a:t>
            </a:r>
            <a:r>
              <a:rPr lang="en-US" dirty="0" smtClean="0">
                <a:latin typeface="Times New Roman" charset="0"/>
              </a:rPr>
              <a:t>.</a:t>
            </a:r>
            <a:endParaRPr lang="en-US" sz="2200" dirty="0">
              <a:latin typeface="Times New Roman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4258179"/>
            <a:ext cx="134524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-F3-1C-D4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Serial number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0" y="4230469"/>
            <a:ext cx="15728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00-04-AC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Manufacturer 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90600" y="2286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SzPct val="80000"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Repeaters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304800"/>
            <a:ext cx="5257801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2590800"/>
            <a:ext cx="8153400" cy="1091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50000"/>
              </a:lnSpc>
              <a:spcBef>
                <a:spcPts val="1200"/>
              </a:spcBef>
              <a:spcAft>
                <a:spcPts val="1000"/>
              </a:spcAft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</a:rPr>
              <a:t> A repeater connects two segments of a LAN.</a:t>
            </a:r>
          </a:p>
          <a:p>
            <a:pPr algn="just">
              <a:lnSpc>
                <a:spcPct val="50000"/>
              </a:lnSpc>
              <a:spcBef>
                <a:spcPts val="1200"/>
              </a:spcBef>
              <a:spcAft>
                <a:spcPts val="1000"/>
              </a:spcAft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</a:rPr>
              <a:t> A repeater forwards every frame; it has no filtering capability.</a:t>
            </a:r>
          </a:p>
          <a:p>
            <a:pPr>
              <a:lnSpc>
                <a:spcPct val="50000"/>
              </a:lnSpc>
              <a:spcBef>
                <a:spcPts val="1200"/>
              </a:spcBef>
              <a:spcAft>
                <a:spcPts val="1000"/>
              </a:spcAft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</a:rPr>
              <a:t> A repeater is a regenerator, not an amplifier.</a:t>
            </a:r>
            <a:endParaRPr lang="en-US" dirty="0">
              <a:latin typeface="Times New Roman" pitchFamily="18" charset="0"/>
            </a:endParaRP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0"/>
            <a:ext cx="6248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" y="3733800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b="1" u="sng" dirty="0" smtClean="0">
                <a:solidFill>
                  <a:srgbClr val="0070C0"/>
                </a:solidFill>
                <a:latin typeface="Times New Roman" pitchFamily="18" charset="0"/>
              </a:rPr>
              <a:t>Function </a:t>
            </a:r>
            <a:r>
              <a:rPr lang="en-US" altLang="en-US" b="1" u="sng" dirty="0">
                <a:solidFill>
                  <a:srgbClr val="0070C0"/>
                </a:solidFill>
                <a:latin typeface="Times New Roman" pitchFamily="18" charset="0"/>
              </a:rPr>
              <a:t>of a repeater</a:t>
            </a:r>
          </a:p>
        </p:txBody>
      </p:sp>
      <p:sp>
        <p:nvSpPr>
          <p:cNvPr id="61442" name="AutoShape 2" descr="Image result for repeater devic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12" descr="http://www.lindy.co.uk/images/3-port-firewire-800-repeater-hub-p945-1635_zoom.jpg"/>
          <p:cNvPicPr>
            <a:picLocks noChangeAspect="1" noChangeArrowheads="1"/>
          </p:cNvPicPr>
          <p:nvPr/>
        </p:nvPicPr>
        <p:blipFill>
          <a:blip r:embed="rId4" cstate="print"/>
          <a:srcRect t="28200" b="24800"/>
          <a:stretch>
            <a:fillRect/>
          </a:stretch>
        </p:blipFill>
        <p:spPr bwMode="auto">
          <a:xfrm>
            <a:off x="695527" y="1066800"/>
            <a:ext cx="2765894" cy="12999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152400"/>
            <a:ext cx="815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SzPct val="80000"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Hub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276600"/>
            <a:ext cx="4622158" cy="174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90600" y="609600"/>
            <a:ext cx="8153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342900" algn="just">
              <a:lnSpc>
                <a:spcPct val="100000"/>
              </a:lnSpc>
              <a:buSzPct val="80000"/>
              <a:buFont typeface="Wingdings" pitchFamily="2" charset="2"/>
              <a:buChar char="v"/>
              <a:defRPr/>
            </a:pP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active hubs regenerate signals, it increases the distance that can be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spanned by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LAN (up to 100 meters per segment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indent="-342900" algn="just">
              <a:lnSpc>
                <a:spcPct val="100000"/>
              </a:lnSpc>
              <a:buSzPct val="80000"/>
              <a:buFont typeface="Wingdings" pitchFamily="2" charset="2"/>
              <a:buChar char="v"/>
              <a:defRPr/>
            </a:pPr>
            <a:endParaRPr lang="en-GB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lnSpc>
                <a:spcPct val="100000"/>
              </a:lnSpc>
              <a:buSzPct val="80000"/>
              <a:buFont typeface="Wingdings" pitchFamily="2" charset="2"/>
              <a:buChar char="v"/>
              <a:defRPr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Hubs can also be connected locally to a maximum of two other hubs, thereby increasing the number of devices that can be attached to the LAN. </a:t>
            </a: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lnSpc>
                <a:spcPct val="100000"/>
              </a:lnSpc>
              <a:buSzPct val="80000"/>
              <a:buFont typeface="Wingdings" pitchFamily="2" charset="2"/>
              <a:buChar char="v"/>
              <a:defRPr/>
            </a:pPr>
            <a:endParaRPr lang="en-GB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lnSpc>
                <a:spcPct val="100000"/>
              </a:lnSpc>
              <a:buSzPct val="80000"/>
              <a:buFont typeface="Wingdings" pitchFamily="2" charset="2"/>
              <a:buChar char="v"/>
              <a:defRPr/>
            </a:pPr>
            <a:r>
              <a:rPr lang="en-GB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Active hubs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usually used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regeneration and amplification of signals.</a:t>
            </a:r>
          </a:p>
          <a:p>
            <a:pPr indent="-342900" algn="just">
              <a:lnSpc>
                <a:spcPct val="100000"/>
              </a:lnSpc>
              <a:buSzPct val="80000"/>
              <a:defRPr/>
            </a:pPr>
            <a:endParaRPr lang="en-GB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algn="just">
              <a:buSzPct val="80000"/>
              <a:buFont typeface="Wingdings" pitchFamily="2" charset="2"/>
              <a:buChar char="v"/>
              <a:defRPr/>
            </a:pPr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Intelligent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hub 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 some network management and intelligent path selection.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90600" y="5072896"/>
            <a:ext cx="8153400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SzPct val="80000"/>
              <a:defRPr/>
            </a:pPr>
            <a:r>
              <a:rPr lang="en-GB" b="1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342900" indent="-342900">
              <a:lnSpc>
                <a:spcPct val="20000"/>
              </a:lnSpc>
              <a:buSzPct val="80000"/>
              <a:buFont typeface="Wingdings" pitchFamily="2" charset="2"/>
              <a:buChar char="v"/>
              <a:defRPr/>
            </a:pPr>
            <a:endParaRPr lang="en-GB" sz="28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buSzPct val="80000"/>
              <a:buFont typeface="Wingdings" pitchFamily="2" charset="2"/>
              <a:buChar char="v"/>
              <a:defRPr/>
            </a:pPr>
            <a:r>
              <a:rPr lang="en-GB" b="0" dirty="0">
                <a:latin typeface="Times New Roman" pitchFamily="18" charset="0"/>
                <a:cs typeface="Times New Roman" pitchFamily="18" charset="0"/>
              </a:rPr>
              <a:t>Bandwidth is shared by all hosts i.e. 10Mbs shared by 25 ports/users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buSzPct val="80000"/>
              <a:buFont typeface="Wingdings" pitchFamily="2" charset="2"/>
              <a:buChar char="v"/>
              <a:defRPr/>
            </a:pP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GB" b="0" dirty="0">
                <a:latin typeface="Times New Roman" pitchFamily="18" charset="0"/>
                <a:cs typeface="Times New Roman" pitchFamily="18" charset="0"/>
              </a:rPr>
              <a:t>create bottlenecks when used with switches.</a:t>
            </a:r>
          </a:p>
          <a:p>
            <a:pPr marL="342900" indent="-342900" algn="just">
              <a:lnSpc>
                <a:spcPct val="120000"/>
              </a:lnSpc>
              <a:buSzPct val="80000"/>
              <a:buFont typeface="Wingdings" pitchFamily="2" charset="2"/>
              <a:buChar char="v"/>
              <a:defRPr/>
            </a:pPr>
            <a:r>
              <a:rPr lang="en-GB" b="0" dirty="0">
                <a:latin typeface="Times New Roman" pitchFamily="18" charset="0"/>
                <a:cs typeface="Times New Roman" pitchFamily="18" charset="0"/>
              </a:rPr>
              <a:t>Have no layer 3 switching capability</a:t>
            </a:r>
            <a:r>
              <a:rPr lang="en-GB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20000"/>
              </a:lnSpc>
              <a:buSzPct val="80000"/>
              <a:defRPr/>
            </a:pPr>
            <a:endParaRPr lang="en-GB" sz="28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8" descr="http://www.dlink.com/uk/en/-/media/images/products/dub/h7/dub-h7-b1.png"/>
          <p:cNvPicPr>
            <a:picLocks noChangeAspect="1" noChangeArrowheads="1"/>
          </p:cNvPicPr>
          <p:nvPr/>
        </p:nvPicPr>
        <p:blipFill>
          <a:blip r:embed="rId3" cstate="print"/>
          <a:srcRect l="14269" t="9500" r="15419" b="9481"/>
          <a:stretch>
            <a:fillRect/>
          </a:stretch>
        </p:blipFill>
        <p:spPr bwMode="auto">
          <a:xfrm>
            <a:off x="914400" y="3276600"/>
            <a:ext cx="3124200" cy="15984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0600" y="228600"/>
            <a:ext cx="144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buSzPct val="80000"/>
              <a:buFont typeface="Wingdings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Bridge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05000"/>
            <a:ext cx="6172200" cy="438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90600" y="762000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</a:rPr>
              <a:t>  Frame filtering and forwarding .   A bridge has a table that maps addresses to ports.</a:t>
            </a:r>
          </a:p>
          <a:p>
            <a:pPr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</a:rPr>
              <a:t>  Learning the address</a:t>
            </a:r>
          </a:p>
          <a:p>
            <a:pPr>
              <a:buSzPct val="80000"/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</a:rPr>
              <a:t>  Routing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"/>
            <a:ext cx="545941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752</TotalTime>
  <Words>969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UKRAUT1</dc:creator>
  <cp:lastModifiedBy>Sirsikar, Sumedha</cp:lastModifiedBy>
  <cp:revision>120</cp:revision>
  <dcterms:created xsi:type="dcterms:W3CDTF">2012-09-27T06:44:20Z</dcterms:created>
  <dcterms:modified xsi:type="dcterms:W3CDTF">2019-07-10T04:49:15Z</dcterms:modified>
</cp:coreProperties>
</file>