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354" r:id="rId4"/>
    <p:sldId id="333" r:id="rId5"/>
    <p:sldId id="334" r:id="rId6"/>
    <p:sldId id="332" r:id="rId7"/>
    <p:sldId id="336" r:id="rId8"/>
    <p:sldId id="321" r:id="rId9"/>
    <p:sldId id="322" r:id="rId10"/>
    <p:sldId id="339" r:id="rId11"/>
    <p:sldId id="323" r:id="rId12"/>
    <p:sldId id="340" r:id="rId13"/>
    <p:sldId id="356" r:id="rId14"/>
    <p:sldId id="338" r:id="rId15"/>
    <p:sldId id="324" r:id="rId16"/>
    <p:sldId id="341" r:id="rId17"/>
    <p:sldId id="325" r:id="rId18"/>
    <p:sldId id="342" r:id="rId19"/>
    <p:sldId id="259" r:id="rId20"/>
    <p:sldId id="343" r:id="rId21"/>
    <p:sldId id="281" r:id="rId22"/>
    <p:sldId id="283" r:id="rId23"/>
    <p:sldId id="279" r:id="rId24"/>
    <p:sldId id="293" r:id="rId25"/>
    <p:sldId id="357" r:id="rId26"/>
    <p:sldId id="358" r:id="rId27"/>
    <p:sldId id="271" r:id="rId28"/>
    <p:sldId id="294" r:id="rId29"/>
    <p:sldId id="344" r:id="rId30"/>
    <p:sldId id="346" r:id="rId31"/>
    <p:sldId id="347" r:id="rId32"/>
    <p:sldId id="348" r:id="rId33"/>
    <p:sldId id="349" r:id="rId34"/>
    <p:sldId id="350" r:id="rId35"/>
    <p:sldId id="296" r:id="rId36"/>
    <p:sldId id="299" r:id="rId37"/>
    <p:sldId id="351" r:id="rId38"/>
    <p:sldId id="326" r:id="rId39"/>
    <p:sldId id="327" r:id="rId40"/>
    <p:sldId id="352" r:id="rId41"/>
    <p:sldId id="353" r:id="rId42"/>
    <p:sldId id="355" r:id="rId43"/>
    <p:sldId id="359" r:id="rId44"/>
    <p:sldId id="331" r:id="rId45"/>
    <p:sldId id="360" r:id="rId46"/>
    <p:sldId id="3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E6"/>
    <a:srgbClr val="0000FF"/>
    <a:srgbClr val="CC04A1"/>
    <a:srgbClr val="F6F96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06A-ED26-4576-A423-6507A2F1293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4DE6-BE1D-493F-AAB4-82AE3216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9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541E-EC0F-4D83-A883-6BA9C3352F8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89AB-5D8B-4EF4-814C-60D97C14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4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137848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26969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305163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792296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47697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818823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28906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88538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354134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892852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21636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01930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1459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68396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620616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276040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115487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88181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297907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4158973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805958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92190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413840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51286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502409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797435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624D8E-E765-4BEE-9F40-DA4CCED6B3A3}" type="slidenum">
              <a:rPr lang="en-US" altLang="zh-TW" sz="1200" b="0" i="0" baseline="0" smtClean="0">
                <a:solidFill>
                  <a:srgbClr val="000000"/>
                </a:solidFill>
              </a:rPr>
              <a:pPr/>
              <a:t>36</a:t>
            </a:fld>
            <a:endParaRPr lang="en-US" altLang="zh-TW" sz="1200" b="0" i="0" baseline="0">
              <a:solidFill>
                <a:srgbClr val="000000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33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624D8E-E765-4BEE-9F40-DA4CCED6B3A3}" type="slidenum">
              <a:rPr lang="en-US" altLang="zh-TW" sz="1200" b="0" i="0" baseline="0" smtClean="0">
                <a:solidFill>
                  <a:srgbClr val="000000"/>
                </a:solidFill>
              </a:rPr>
              <a:pPr/>
              <a:t>37</a:t>
            </a:fld>
            <a:endParaRPr lang="en-US" altLang="zh-TW" sz="1200" b="0" i="0" baseline="0">
              <a:solidFill>
                <a:srgbClr val="000000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976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654540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567185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704718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624D8E-E765-4BEE-9F40-DA4CCED6B3A3}" type="slidenum">
              <a:rPr lang="en-US" altLang="zh-TW" sz="1200" b="0" i="0" baseline="0" smtClean="0">
                <a:solidFill>
                  <a:srgbClr val="000000"/>
                </a:solidFill>
              </a:rPr>
              <a:pPr/>
              <a:t>41</a:t>
            </a:fld>
            <a:endParaRPr lang="en-US" altLang="zh-TW" sz="1200" b="0" i="0" baseline="0">
              <a:solidFill>
                <a:srgbClr val="000000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457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71915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981321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039785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20364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82106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64550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1778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385011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59120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Dark gray partial box."/>
          <p:cNvGrpSpPr/>
          <p:nvPr userDrawn="1"/>
        </p:nvGrpSpPr>
        <p:grpSpPr>
          <a:xfrm>
            <a:off x="989270" y="2362200"/>
            <a:ext cx="10270994" cy="1066802"/>
            <a:chOff x="989012" y="4572000"/>
            <a:chExt cx="10268319" cy="10020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45BA-A989-439F-ACD7-63D95D63A1AB}" type="datetime1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and Information Technology-I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Dark gray partial box."/>
          <p:cNvGrpSpPr/>
          <p:nvPr userDrawn="1"/>
        </p:nvGrpSpPr>
        <p:grpSpPr>
          <a:xfrm>
            <a:off x="1279357" y="313346"/>
            <a:ext cx="10270994" cy="1066802"/>
            <a:chOff x="989012" y="4572000"/>
            <a:chExt cx="10268319" cy="10020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17" y="1600202"/>
            <a:ext cx="55640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523" y="1600202"/>
            <a:ext cx="6220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 descr="Dark gray partial box."/>
          <p:cNvGrpSpPr/>
          <p:nvPr userDrawn="1"/>
        </p:nvGrpSpPr>
        <p:grpSpPr>
          <a:xfrm>
            <a:off x="1279357" y="313346"/>
            <a:ext cx="10270994" cy="1066802"/>
            <a:chOff x="989012" y="4572000"/>
            <a:chExt cx="10268319" cy="10020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0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 descr="Dark gray partial box."/>
          <p:cNvGrpSpPr/>
          <p:nvPr userDrawn="1"/>
        </p:nvGrpSpPr>
        <p:grpSpPr>
          <a:xfrm>
            <a:off x="1279357" y="313346"/>
            <a:ext cx="10270994" cy="1066802"/>
            <a:chOff x="989012" y="4572000"/>
            <a:chExt cx="10268319" cy="10020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7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 descr="Dark gray partial box."/>
          <p:cNvGrpSpPr/>
          <p:nvPr userDrawn="1"/>
        </p:nvGrpSpPr>
        <p:grpSpPr>
          <a:xfrm>
            <a:off x="1279357" y="313346"/>
            <a:ext cx="10270994" cy="1066802"/>
            <a:chOff x="989012" y="4572000"/>
            <a:chExt cx="10268319" cy="10020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04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and white background Flourence city image."/>
          <p:cNvPicPr>
            <a:picLocks noChangeAspect="1"/>
          </p:cNvPicPr>
          <p:nvPr userDrawn="1"/>
        </p:nvPicPr>
        <p:blipFill>
          <a:blip r:embed="rId14">
            <a:alphaModFix amt="1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EA7A-4582-4EBE-B56E-0A2BB79E19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</a:defRPr>
            </a:lvl1pPr>
          </a:lstStyle>
          <a:p>
            <a:fld id="{A67AFE19-8960-4999-8BB5-FA14F1DD87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30700"/>
            <a:ext cx="12192000" cy="13726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724" y="2738972"/>
            <a:ext cx="10598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CS 214	Object Oriented Programming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0" t="5437" r="3335" b="14369"/>
          <a:stretch/>
        </p:blipFill>
        <p:spPr>
          <a:xfrm>
            <a:off x="137573" y="0"/>
            <a:ext cx="11654725" cy="23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Overloading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3078"/>
            <a:ext cx="8861455" cy="1176098"/>
          </a:xfrm>
        </p:spPr>
        <p:txBody>
          <a:bodyPr>
            <a:normAutofit fontScale="92500"/>
          </a:bodyPr>
          <a:lstStyle/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A minus operator when used as a unary, takes just one operand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1800" dirty="0">
                <a:solidFill>
                  <a:srgbClr val="0000FF"/>
                </a:solidFill>
                <a:latin typeface="Cambria" panose="02040503050406030204" pitchFamily="18" charset="0"/>
              </a:rPr>
              <a:t>Unary minus changes the sign of an operand when applied to a basic data item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1800" dirty="0">
                <a:solidFill>
                  <a:schemeClr val="tx1"/>
                </a:solidFill>
                <a:latin typeface="Cambria" panose="02040503050406030204" pitchFamily="18" charset="0"/>
              </a:rPr>
              <a:t>Unary minus when applied to an object should change the sign of each of its data items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5" y="2929179"/>
            <a:ext cx="5074350" cy="3397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space</a:t>
            </a:r>
            <a:r>
              <a:rPr 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x, y, z;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void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getdata</a:t>
            </a:r>
            <a:r>
              <a:rPr lang="en-US" sz="1600" b="1" dirty="0">
                <a:latin typeface="Courier New" panose="02070309020205020404" pitchFamily="49" charset="0"/>
              </a:rPr>
              <a:t>(int a, int b, int c);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void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display</a:t>
            </a:r>
            <a:r>
              <a:rPr lang="en-US" sz="1600" b="1" dirty="0">
                <a:latin typeface="Courier New" panose="02070309020205020404" pitchFamily="49" charset="0"/>
              </a:rPr>
              <a:t>(void);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void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space</a:t>
            </a:r>
            <a:r>
              <a:rPr lang="en-US" sz="1600" b="1" dirty="0"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getdata</a:t>
            </a:r>
            <a:r>
              <a:rPr lang="en-US" sz="1600" b="1" dirty="0">
                <a:latin typeface="Courier New" panose="02070309020205020404" pitchFamily="49" charset="0"/>
              </a:rPr>
              <a:t>(int a, int b, int c)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	x=a;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	y=b;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	z=c;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9944" y="2929177"/>
            <a:ext cx="3317053" cy="3397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space</a:t>
            </a:r>
            <a:r>
              <a:rPr lang="en-US" sz="1600" b="1" dirty="0"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display</a:t>
            </a:r>
            <a:r>
              <a:rPr lang="en-US" sz="1600" b="1" dirty="0">
                <a:latin typeface="Courier New" panose="02070309020205020404" pitchFamily="49" charset="0"/>
              </a:rPr>
              <a:t>(void)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cout&lt;&lt;“x= “&lt;&lt;x&lt;&lt;” “;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cout&lt;&lt;“y=“&lt;&lt;y&lt;&lt;“ “;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cout&lt;&lt;“z=“&lt;&lt;z&lt;&lt;“\n”;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space</a:t>
            </a:r>
            <a:r>
              <a:rPr lang="en-US" sz="1600" b="1" dirty="0">
                <a:latin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600" b="1" dirty="0">
                <a:latin typeface="Courier New" panose="02070309020205020404" pitchFamily="49" charset="0"/>
              </a:rPr>
              <a:t>-()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x= -x;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y= -y;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z= -z;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8994" y="2929176"/>
            <a:ext cx="3652009" cy="3397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space</a:t>
            </a:r>
            <a:r>
              <a:rPr lang="en-US" sz="1600" b="1" dirty="0">
                <a:latin typeface="Courier New" panose="02070309020205020404" pitchFamily="49" charset="0"/>
              </a:rPr>
              <a:t> S;</a:t>
            </a:r>
          </a:p>
          <a:p>
            <a:pPr>
              <a:spcAft>
                <a:spcPts val="300"/>
              </a:spcAft>
            </a:pPr>
            <a:r>
              <a:rPr lang="en-US" sz="1600" b="1" dirty="0" err="1">
                <a:latin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getdata</a:t>
            </a:r>
            <a:r>
              <a:rPr lang="en-US" sz="1600" b="1" dirty="0">
                <a:latin typeface="Courier New" panose="02070309020205020404" pitchFamily="49" charset="0"/>
              </a:rPr>
              <a:t>(10,-20,30);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cout&lt;&lt;“S: “;</a:t>
            </a:r>
          </a:p>
          <a:p>
            <a:pPr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display</a:t>
            </a:r>
            <a:r>
              <a:rPr 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-S;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//activates operator –()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cout&lt;&lt;“-S: “;</a:t>
            </a:r>
          </a:p>
          <a:p>
            <a:pPr>
              <a:spcAft>
                <a:spcPts val="300"/>
              </a:spcAft>
            </a:pPr>
            <a:r>
              <a:rPr lang="en-US" sz="1600" b="1" dirty="0" err="1">
                <a:latin typeface="Courier New" panose="02070309020205020404" pitchFamily="49" charset="0"/>
              </a:rPr>
              <a:t>S.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display</a:t>
            </a:r>
            <a:r>
              <a:rPr lang="en-US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8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Overloading Binary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283" y="1843698"/>
            <a:ext cx="10146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Binary operators, overloaded through </a:t>
            </a:r>
            <a:r>
              <a:rPr lang="en-US" alt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a member function</a:t>
            </a:r>
            <a:r>
              <a:rPr lang="en-US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, take </a:t>
            </a:r>
            <a: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one explicit argument</a:t>
            </a:r>
            <a:endParaRPr lang="en-US" altLang="en-US" sz="20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357188" indent="-357188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</a:rPr>
              <a:t>Those , which are overloaded through </a:t>
            </a:r>
            <a:r>
              <a:rPr lang="en-US" alt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a friend function</a:t>
            </a:r>
            <a: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000" dirty="0">
                <a:latin typeface="Cambria" panose="02040503050406030204" pitchFamily="18" charset="0"/>
              </a:rPr>
              <a:t>take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two explicit arguments</a:t>
            </a:r>
          </a:p>
          <a:p>
            <a:pPr marL="357188" indent="-357188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mbria" panose="02040503050406030204" pitchFamily="18" charset="0"/>
              </a:rPr>
              <a:t>In overloading of binary operators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, left-hand operand is used to invoke the operator function </a:t>
            </a:r>
            <a:r>
              <a:rPr lang="en-US" altLang="en-US" sz="2000" dirty="0">
                <a:latin typeface="Cambria" panose="02040503050406030204" pitchFamily="18" charset="0"/>
              </a:rPr>
              <a:t>and the </a:t>
            </a:r>
            <a:r>
              <a:rPr lang="en-US" altLang="en-US" sz="2000" dirty="0">
                <a:solidFill>
                  <a:srgbClr val="CC04A1"/>
                </a:solidFill>
                <a:latin typeface="Cambria" panose="02040503050406030204" pitchFamily="18" charset="0"/>
              </a:rPr>
              <a:t>right-hand operand is passed as an argument</a:t>
            </a:r>
            <a:endParaRPr lang="en-US" altLang="zh-TW" sz="2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02" y="674873"/>
            <a:ext cx="9530080" cy="46494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Binary operators that can be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54746"/>
              </p:ext>
            </p:extLst>
          </p:nvPr>
        </p:nvGraphicFramePr>
        <p:xfrm>
          <a:off x="774915" y="1589062"/>
          <a:ext cx="5374627" cy="493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6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81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Usual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Remainder (modulus)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Shift bits to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Shift bits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Greater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Logical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Logical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Bitwise inclusive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3788"/>
              </p:ext>
            </p:extLst>
          </p:nvPr>
        </p:nvGraphicFramePr>
        <p:xfrm>
          <a:off x="6509307" y="1577599"/>
          <a:ext cx="4898774" cy="493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4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668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Usual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Bitwise exclusive</a:t>
                      </a:r>
                      <a:r>
                        <a:rPr lang="en-IN" sz="1400" baseline="0" dirty="0"/>
                        <a:t> OR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Add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Subtract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Multiply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Divide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Modulus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&amp;=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Bitwise AND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|=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Bitwise OR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Shift Left</a:t>
                      </a:r>
                      <a:r>
                        <a:rPr lang="en-IN" sz="1400" baseline="0" dirty="0"/>
                        <a:t> and Assign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&gt;&gt;=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Shift Right and Assign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Member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Allocate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/>
                        <a:t>Right to Left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Deallocate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Function 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60" y="295622"/>
            <a:ext cx="4858415" cy="6428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length, breadth;	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Rectangle(){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length=0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breadth=0</a:t>
            </a:r>
            <a:r>
              <a:rPr lang="en-US" b="1" dirty="0">
                <a:latin typeface="Courier New" panose="02070309020205020404" pitchFamily="49" charset="0"/>
              </a:rPr>
              <a:t>; 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Rectangle(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{length= l; breadth= b;}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                     </a:t>
            </a:r>
            <a:r>
              <a:rPr lang="en-US" dirty="0">
                <a:solidFill>
                  <a:srgbClr val="0000FF"/>
                </a:solidFill>
              </a:rPr>
              <a:t>//Binary operator overloading function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b="1" dirty="0">
                <a:latin typeface="Courier New" panose="02070309020205020404" pitchFamily="49" charset="0"/>
              </a:rPr>
              <a:t> +(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</a:rPr>
              <a:t> rec)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{  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    Rectangle</a:t>
            </a:r>
            <a:r>
              <a:rPr lang="en-US" b="1" dirty="0">
                <a:latin typeface="Courier New" panose="02070309020205020404" pitchFamily="49" charset="0"/>
              </a:rPr>
              <a:t> R;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R.length= length + rec.length;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R.breadth= breadth + rec.breadth;      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return(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</a:rPr>
              <a:t> display(void);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2061" y="464434"/>
            <a:ext cx="5119215" cy="62739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void Rectangle :: display(void)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&lt;&lt;</a:t>
            </a:r>
            <a:r>
              <a:rPr lang="en-US" b="1" dirty="0">
                <a:latin typeface="Courier New" panose="02070309020205020404" pitchFamily="49" charset="0"/>
              </a:rPr>
              <a:t>“\n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Length =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&lt;&lt;</a:t>
            </a:r>
            <a:r>
              <a:rPr lang="en-US" b="1" dirty="0">
                <a:latin typeface="Courier New" panose="02070309020205020404" pitchFamily="49" charset="0"/>
              </a:rPr>
              <a:t>length;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&lt;&lt;</a:t>
            </a:r>
            <a:r>
              <a:rPr lang="en-US" b="1" dirty="0">
                <a:latin typeface="Courier New" panose="02070309020205020404" pitchFamily="49" charset="0"/>
              </a:rPr>
              <a:t>“\n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Breadth=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&lt;&lt;</a:t>
            </a:r>
            <a:r>
              <a:rPr lang="en-US" b="1" dirty="0">
                <a:latin typeface="Courier New" panose="02070309020205020404" pitchFamily="49" charset="0"/>
              </a:rPr>
              <a:t>breadth;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int main()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</a:rPr>
              <a:t> R1, R2, R3; </a:t>
            </a:r>
            <a:r>
              <a:rPr lang="en-US" dirty="0">
                <a:solidFill>
                  <a:srgbClr val="C00000"/>
                </a:solidFill>
              </a:rPr>
              <a:t>//Creating Objects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R1 = Rectangle(2, 5);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R2 = Rectangle(3, 4);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R3 = R1 + R2; </a:t>
            </a:r>
            <a:r>
              <a:rPr lang="en-US" dirty="0">
                <a:solidFill>
                  <a:srgbClr val="CC04A1"/>
                </a:solidFill>
              </a:rPr>
              <a:t>//</a:t>
            </a:r>
            <a:r>
              <a:rPr lang="en-IN" dirty="0">
                <a:solidFill>
                  <a:srgbClr val="CC04A1"/>
                </a:solidFill>
              </a:rPr>
              <a:t> R1 will invoke operator+()</a:t>
            </a:r>
          </a:p>
          <a:p>
            <a:pPr>
              <a:spcAft>
                <a:spcPts val="300"/>
              </a:spcAft>
            </a:pPr>
            <a:r>
              <a:rPr lang="en-IN" dirty="0"/>
              <a:t>                                 </a:t>
            </a:r>
            <a:r>
              <a:rPr lang="en-IN" dirty="0">
                <a:solidFill>
                  <a:srgbClr val="002060"/>
                </a:solidFill>
              </a:rPr>
              <a:t>// R2 is passing as argument</a:t>
            </a:r>
            <a:endParaRPr lang="en-US" dirty="0">
              <a:solidFill>
                <a:srgbClr val="002060"/>
              </a:solidFill>
            </a:endParaRP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cout&lt;&lt;“\n 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Rectangle:1</a:t>
            </a:r>
            <a:r>
              <a:rPr lang="en-US" b="1" dirty="0">
                <a:latin typeface="Courier New" panose="02070309020205020404" pitchFamily="49" charset="0"/>
              </a:rPr>
              <a:t>  “; 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R1.display();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cout&lt;&lt;“\n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Rectangle:2</a:t>
            </a:r>
            <a:r>
              <a:rPr lang="en-US" b="1" dirty="0">
                <a:latin typeface="Courier New" panose="02070309020205020404" pitchFamily="49" charset="0"/>
              </a:rPr>
              <a:t>  “;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R2.display();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cout&lt;&lt;“\n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Rectangle:3</a:t>
            </a:r>
            <a:r>
              <a:rPr lang="en-US" b="1" dirty="0">
                <a:latin typeface="Courier New" panose="02070309020205020404" pitchFamily="49" charset="0"/>
              </a:rPr>
              <a:t>  “;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R3.display();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1427159"/>
            <a:ext cx="2133600" cy="4857565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spcAft>
                <a:spcPts val="300"/>
              </a:spcAft>
            </a:pPr>
            <a:endParaRPr lang="en-US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  Rectangle:1 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  Length  = 2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  Breadth = 5</a:t>
            </a:r>
          </a:p>
          <a:p>
            <a:pPr>
              <a:spcAft>
                <a:spcPts val="300"/>
              </a:spcAft>
            </a:pPr>
            <a:endParaRPr lang="en-US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Rectangle:2 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 Length  = 3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 Breadth = 4</a:t>
            </a:r>
          </a:p>
          <a:p>
            <a:pPr>
              <a:spcAft>
                <a:spcPts val="300"/>
              </a:spcAft>
            </a:pPr>
            <a:endParaRPr lang="en-US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Rectangle:3 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Length  = 5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Breadth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= 9</a:t>
            </a:r>
          </a:p>
          <a:p>
            <a:pPr>
              <a:spcAft>
                <a:spcPts val="300"/>
              </a:spcAft>
            </a:pP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56787" y="-85634"/>
            <a:ext cx="9530080" cy="6263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2060"/>
                </a:solidFill>
              </a:rPr>
              <a:t>Example 1: Overloading Binary + Operator</a:t>
            </a:r>
          </a:p>
        </p:txBody>
      </p:sp>
    </p:spTree>
    <p:extLst>
      <p:ext uri="{BB962C8B-B14F-4D97-AF65-F5344CB8AC3E}">
        <p14:creationId xmlns:p14="http://schemas.microsoft.com/office/powerpoint/2010/main" val="40849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0161"/>
            <a:ext cx="11450148" cy="626394"/>
          </a:xfrm>
        </p:spPr>
        <p:txBody>
          <a:bodyPr>
            <a:noAutofit/>
          </a:bodyPr>
          <a:lstStyle/>
          <a:p>
            <a:r>
              <a:rPr lang="en-US" sz="3800" b="1" spc="-50" dirty="0">
                <a:solidFill>
                  <a:srgbClr val="002060"/>
                </a:solidFill>
                <a:latin typeface="+mj-lt"/>
              </a:rPr>
              <a:t>Example 2: Overloading Binary +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031" y="1103970"/>
            <a:ext cx="5074350" cy="5724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</a:rPr>
              <a:t> x;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//real part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</a:rPr>
              <a:t> y;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//imaginary part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complex() {     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complex(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real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imag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{x=real; y= imag;}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operator +(complex);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</a:rPr>
              <a:t> display(void);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};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complex ::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b="1" dirty="0">
                <a:latin typeface="Courier New" panose="02070309020205020404" pitchFamily="49" charset="0"/>
              </a:rPr>
              <a:t>+(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c)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{ 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temp;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temp.x= x + c.x;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temp.y= y + c.y;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	return(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temp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4945" y="833358"/>
            <a:ext cx="3952066" cy="594951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void complex :: display(void)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cout&lt;&lt;x&lt;&lt;“ 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+ j</a:t>
            </a:r>
            <a:r>
              <a:rPr lang="en-US" b="1" dirty="0">
                <a:latin typeface="Courier New" panose="02070309020205020404" pitchFamily="49" charset="0"/>
              </a:rPr>
              <a:t>”&lt;&lt;y&lt;&lt;“\n”;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int main()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C1, C2, C3;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C1 = complex(2.5, 3.5);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C2 = complex(1.6, 2.7);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C3 = C1 + C2;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C1</a:t>
            </a:r>
            <a:r>
              <a:rPr lang="en-US" b="1" dirty="0">
                <a:latin typeface="Courier New" panose="02070309020205020404" pitchFamily="49" charset="0"/>
              </a:rPr>
              <a:t> = “; </a:t>
            </a: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C1.display();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C2</a:t>
            </a:r>
            <a:r>
              <a:rPr lang="en-US" b="1" dirty="0">
                <a:latin typeface="Courier New" panose="02070309020205020404" pitchFamily="49" charset="0"/>
              </a:rPr>
              <a:t> = “;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C2.display();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cout&lt;&lt;“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C3</a:t>
            </a:r>
            <a:r>
              <a:rPr lang="en-US" b="1" dirty="0">
                <a:latin typeface="Courier New" panose="02070309020205020404" pitchFamily="49" charset="0"/>
              </a:rPr>
              <a:t> = “;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C3.display();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23576" y="1735809"/>
            <a:ext cx="2712201" cy="1534333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spcAft>
                <a:spcPts val="300"/>
              </a:spcAft>
            </a:pPr>
            <a:endParaRPr lang="en-US" sz="1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C1 = 2.5 + j3.5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C2 = 1.6 + j2.7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C3 = 4.1 + j6.2</a:t>
            </a:r>
          </a:p>
        </p:txBody>
      </p:sp>
    </p:spTree>
    <p:extLst>
      <p:ext uri="{BB962C8B-B14F-4D97-AF65-F5344CB8AC3E}">
        <p14:creationId xmlns:p14="http://schemas.microsoft.com/office/powerpoint/2010/main" val="17552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Prefix Operator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63099"/>
            <a:ext cx="10058400" cy="1283641"/>
          </a:xfrm>
        </p:spPr>
        <p:txBody>
          <a:bodyPr>
            <a:normAutofit fontScale="62500" lnSpcReduction="20000"/>
          </a:bodyPr>
          <a:lstStyle/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IN" dirty="0">
                <a:solidFill>
                  <a:srgbClr val="CC04A1"/>
                </a:solidFill>
                <a:latin typeface="Cambria" panose="02040503050406030204" pitchFamily="18" charset="0"/>
              </a:rPr>
              <a:t>++ is used to increment variables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, and </a:t>
            </a:r>
            <a:r>
              <a:rPr lang="en-IN" dirty="0">
                <a:solidFill>
                  <a:srgbClr val="0000FF"/>
                </a:solidFill>
                <a:latin typeface="Cambria" panose="02040503050406030204" pitchFamily="18" charset="0"/>
              </a:rPr>
              <a:t>-- to decrement variables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When a prefix operator such as ++ is used in an expression, </a:t>
            </a:r>
            <a:r>
              <a:rPr lang="en-IN" dirty="0">
                <a:solidFill>
                  <a:srgbClr val="7030A0"/>
                </a:solidFill>
                <a:latin typeface="Cambria" panose="02040503050406030204" pitchFamily="18" charset="0"/>
              </a:rPr>
              <a:t>the mathematical operation takes place before the expression is evaluated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sz="2100" dirty="0">
                <a:solidFill>
                  <a:srgbClr val="7030A0"/>
                </a:solidFill>
                <a:latin typeface="Cambria" panose="02040503050406030204" pitchFamily="18" charset="0"/>
              </a:rPr>
              <a:t>Prefix ++ Increment Operator Overloading with no return type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2966" y="2618472"/>
            <a:ext cx="4066964" cy="4013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++i;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cout &lt;&lt; 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"i="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endl;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04A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248970" y="2466412"/>
            <a:ext cx="7860063" cy="4326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int main() 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// Displays value of data member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for object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CC04A1"/>
                </a:solidFill>
                <a:latin typeface="Consolas" panose="020B0609020204030204" pitchFamily="49" charset="0"/>
              </a:rPr>
              <a:t>++obj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; // Invokes operator function void operator ++( ) 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// Displays the value of data member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for object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obj</a:t>
            </a:r>
            <a:endParaRPr lang="en-US" altLang="en-US" dirty="0">
              <a:solidFill>
                <a:srgbClr val="00008B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return 0; </a:t>
            </a:r>
          </a:p>
          <a:p>
            <a:pPr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endParaRPr lang="en-US" altLang="en-US" dirty="0">
              <a:solidFill>
                <a:srgbClr val="00008B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Output: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=0      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40338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Prefix Operator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0" y="1349968"/>
            <a:ext cx="10058400" cy="45932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sz="2100" dirty="0">
                <a:solidFill>
                  <a:srgbClr val="C00000"/>
                </a:solidFill>
                <a:latin typeface="Cambria" panose="02040503050406030204" pitchFamily="18" charset="0"/>
              </a:rPr>
              <a:t>Prefix Increment ++ Operator Overloading with return type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171" y="1736113"/>
            <a:ext cx="6231469" cy="5121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Check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++()       //return type is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	Check temp;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++i;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temp.i 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cout &lt;&lt; 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"i="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endl;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04A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68955" y="2193251"/>
            <a:ext cx="3064944" cy="3713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int main()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obj, obj1;;    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 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obj1.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   obj1= </a:t>
            </a:r>
            <a:r>
              <a:rPr lang="en-US" altLang="en-US" dirty="0">
                <a:solidFill>
                  <a:srgbClr val="CC04A1"/>
                </a:solidFill>
                <a:latin typeface="Consolas" panose="020B0609020204030204" pitchFamily="49" charset="0"/>
              </a:rPr>
              <a:t>++obj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;  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obj.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 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obj1.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return 0; </a:t>
            </a:r>
          </a:p>
          <a:p>
            <a:pPr eaLnBrk="0" fontAlgn="base" hangingPunct="0">
              <a:spcBef>
                <a:spcPct val="0"/>
              </a:spcBef>
              <a:spcAft>
                <a:spcPts val="70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934324" y="1904215"/>
            <a:ext cx="1919009" cy="1290068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endParaRPr lang="en-US" altLang="en-US" sz="100" dirty="0">
              <a:solidFill>
                <a:srgbClr val="00008B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Output: </a:t>
            </a: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i = 0      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        i = 0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	i = 1</a:t>
            </a:r>
          </a:p>
          <a:p>
            <a:pPr eaLnBrk="0" fontAlgn="base" hangingPunct="0">
              <a:spcBef>
                <a:spcPct val="0"/>
              </a:spcBef>
            </a:pPr>
            <a:r>
              <a:rPr lang="en-US" alt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	i = 1</a:t>
            </a:r>
          </a:p>
        </p:txBody>
      </p:sp>
    </p:spTree>
    <p:extLst>
      <p:ext uri="{BB962C8B-B14F-4D97-AF65-F5344CB8AC3E}">
        <p14:creationId xmlns:p14="http://schemas.microsoft.com/office/powerpoint/2010/main" val="25832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26" y="7872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Postfix Operator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44" y="1681380"/>
            <a:ext cx="10690256" cy="698348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002060"/>
                </a:solidFill>
                <a:latin typeface="Cambria" panose="02040503050406030204" pitchFamily="18" charset="0"/>
              </a:rPr>
              <a:t>When the postfix operator is used, the expression is evaluated before the mathematical operation takes place.</a:t>
            </a:r>
            <a:endParaRPr lang="en-US" alt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D54CD6D8-2D54-48CC-802B-223475D45748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7/25/2018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624" y="864039"/>
            <a:ext cx="6701673" cy="5993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i(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       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temp.i = ++i;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    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Notice int inside bracket which indicates postfix increment.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temp.i = i++;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    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cout 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"i =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i &lt;&lt;endl;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71452" y="833261"/>
            <a:ext cx="5318449" cy="6055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obj, obj1;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Operator function is called, only then value of obj is assigned to obj1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obj1 = ++obj;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Assigns value of obj to obj1, only then operator function is called.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obj1 = obj++;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nn-NO" altLang="en-US" dirty="0">
                <a:latin typeface="Arial" panose="020B0604020202020204" pitchFamily="34" charset="0"/>
              </a:rPr>
              <a:t>i = 0              i = 0          i = 1          i = 1         i = 2             i = 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1326" y="463929"/>
            <a:ext cx="6338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Postfix Increment ++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7007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94" y="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Postfix Operator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392" y="415133"/>
            <a:ext cx="7292677" cy="4951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solidFill>
                  <a:srgbClr val="C00000"/>
                </a:solidFill>
                <a:latin typeface="Cambria" panose="02040503050406030204" pitchFamily="18" charset="0"/>
              </a:rPr>
              <a:t>Operator Overloading of Decrement -- Operator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1598" y="1025031"/>
            <a:ext cx="6570132" cy="5960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i(3) {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       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temp.i =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    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Notice int inside bracket which indicates postfix decrement.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temp.i = 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    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cout 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"i =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i &lt;&lt;endl;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71730" y="1018462"/>
            <a:ext cx="5318449" cy="59837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obj, obj1;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Operator function is called, only then value of obj is assigned to obj1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  obj1 = </a:t>
            </a:r>
            <a:r>
              <a:rPr lang="en-US" altLang="en-US" dirty="0">
                <a:solidFill>
                  <a:srgbClr val="CC04A1"/>
                </a:solidFill>
                <a:latin typeface="Consolas" panose="020B0609020204030204" pitchFamily="49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4A1"/>
                </a:solidFill>
                <a:effectLst/>
                <a:latin typeface="Consolas" panose="020B0609020204030204" pitchFamily="49" charset="0"/>
              </a:rPr>
              <a:t>obj;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Assigns value of obj to obj1, only then operator function is called.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obj1 = obj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obj1.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nn-NO" altLang="en-US" dirty="0">
                <a:latin typeface="Arial" panose="020B0604020202020204" pitchFamily="34" charset="0"/>
              </a:rPr>
              <a:t>i = 3              i = 3          i = 2          i = 2         i = 1             i = 2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Introduction to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44" y="1749421"/>
            <a:ext cx="10475944" cy="20828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</a:pPr>
            <a:r>
              <a:rPr lang="en-US" altLang="zh-TW" sz="1700" dirty="0">
                <a:solidFill>
                  <a:schemeClr val="tx1"/>
                </a:solidFill>
                <a:latin typeface="Cambria" panose="02040503050406030204" pitchFamily="18" charset="0"/>
              </a:rPr>
              <a:t>It is </a:t>
            </a:r>
            <a:r>
              <a:rPr lang="en-IN" altLang="zh-TW" sz="1700" dirty="0">
                <a:solidFill>
                  <a:schemeClr val="tx1"/>
                </a:solidFill>
                <a:latin typeface="Cambria" panose="02040503050406030204" pitchFamily="18" charset="0"/>
              </a:rPr>
              <a:t>the mechanism by which one class acquires the properties of another class</a:t>
            </a:r>
            <a:endParaRPr lang="en-US" altLang="zh-TW" sz="17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rgbClr val="CC04A1"/>
                </a:solidFill>
                <a:latin typeface="Cambria" panose="02040503050406030204" pitchFamily="18" charset="0"/>
              </a:rPr>
              <a:t>Provides a way to create a new class from an existing class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The new class is a specialized version of the existing class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Cambria" panose="02040503050406030204" pitchFamily="18" charset="0"/>
              </a:rPr>
              <a:t>Inheritance establishes an </a:t>
            </a:r>
            <a:r>
              <a:rPr lang="en-US" altLang="en-US" sz="1700" dirty="0">
                <a:solidFill>
                  <a:srgbClr val="C00000"/>
                </a:solidFill>
                <a:latin typeface="Cambria" panose="02040503050406030204" pitchFamily="18" charset="0"/>
              </a:rPr>
              <a:t>"is a" relationship </a:t>
            </a:r>
            <a:r>
              <a:rPr lang="en-US" altLang="en-US" sz="1700" dirty="0">
                <a:latin typeface="Cambria" panose="02040503050406030204" pitchFamily="18" charset="0"/>
              </a:rPr>
              <a:t>/ </a:t>
            </a:r>
            <a:r>
              <a:rPr lang="en-US" altLang="en-US" sz="1700" dirty="0">
                <a:solidFill>
                  <a:srgbClr val="C00000"/>
                </a:solidFill>
                <a:latin typeface="Cambria" panose="02040503050406030204" pitchFamily="18" charset="0"/>
              </a:rPr>
              <a:t>a parent-child relationship </a:t>
            </a:r>
            <a:r>
              <a:rPr lang="en-US" altLang="en-US" sz="1700" dirty="0">
                <a:latin typeface="Cambria" panose="02040503050406030204" pitchFamily="18" charset="0"/>
              </a:rPr>
              <a:t>between classes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700" dirty="0">
                <a:solidFill>
                  <a:srgbClr val="0000FF"/>
                </a:solidFill>
                <a:latin typeface="Cambria" panose="02040503050406030204" pitchFamily="18" charset="0"/>
              </a:rPr>
              <a:t>Allows sharing of the behavior of the parent class into its child classes</a:t>
            </a:r>
          </a:p>
          <a:p>
            <a:pPr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700" dirty="0">
                <a:latin typeface="Cambria" panose="02040503050406030204" pitchFamily="18" charset="0"/>
              </a:rPr>
              <a:t>Child class can add new behavior or override existing behavior from parent</a:t>
            </a:r>
          </a:p>
          <a:p>
            <a:pPr indent="-357188">
              <a:lnSpc>
                <a:spcPct val="100000"/>
              </a:lnSpc>
              <a:spcBef>
                <a:spcPts val="0"/>
              </a:spcBef>
              <a:buClr>
                <a:srgbClr val="CC04A1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TW" sz="1700" dirty="0">
                <a:solidFill>
                  <a:schemeClr val="tx1"/>
                </a:solidFill>
                <a:latin typeface="Cambria" panose="02040503050406030204" pitchFamily="18" charset="0"/>
              </a:rPr>
              <a:t>It allows a hierarchy of classes to be built, moving from the most general to the most specific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3135" y="4869725"/>
            <a:ext cx="27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Example: </a:t>
            </a:r>
            <a:r>
              <a:rPr lang="en-US" altLang="en-US" b="1" dirty="0">
                <a:solidFill>
                  <a:srgbClr val="7030A0"/>
                </a:solidFill>
              </a:rPr>
              <a:t>Shape Taxonomy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821" t="23069" r="9718" b="6159"/>
          <a:stretch/>
        </p:blipFill>
        <p:spPr>
          <a:xfrm>
            <a:off x="2847975" y="3829051"/>
            <a:ext cx="5314950" cy="25221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5536" y="2217201"/>
            <a:ext cx="5628464" cy="2916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Operator Overloading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en-IN" sz="3800" b="1" spc="-5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179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>
                <a:solidFill>
                  <a:srgbClr val="002060"/>
                </a:solidFill>
              </a:rPr>
              <a:t>Advantages of inheritance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57" y="1628099"/>
            <a:ext cx="10475944" cy="5093378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>
                <a:ea typeface="MS Mincho" charset="-128"/>
              </a:rPr>
              <a:t>Reusability:  </a:t>
            </a:r>
          </a:p>
          <a:p>
            <a:pPr marL="292608" lvl="1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FF0000"/>
                </a:solidFill>
                <a:ea typeface="MS Mincho" charset="-128"/>
              </a:rPr>
              <a:t>	</a:t>
            </a:r>
            <a:r>
              <a:rPr lang="en-US" altLang="en-US" sz="2200" i="1" u="sng" dirty="0">
                <a:solidFill>
                  <a:srgbClr val="FF0000"/>
                </a:solidFill>
                <a:ea typeface="MS Mincho" charset="-128"/>
              </a:rPr>
              <a:t>reuse</a:t>
            </a:r>
            <a:r>
              <a:rPr lang="en-US" altLang="en-US" sz="2200" dirty="0">
                <a:solidFill>
                  <a:srgbClr val="FF0000"/>
                </a:solidFill>
                <a:ea typeface="MS Mincho" charset="-128"/>
              </a:rPr>
              <a:t> </a:t>
            </a:r>
            <a:r>
              <a:rPr lang="en-US" altLang="en-US" sz="2200" dirty="0">
                <a:ea typeface="MS Mincho" charset="-128"/>
              </a:rPr>
              <a:t>the methods and data of the existing class</a:t>
            </a:r>
            <a:endParaRPr lang="en-US" altLang="en-US" sz="22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57188" indent="-357188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>
                <a:ea typeface="MS Mincho" charset="-128"/>
              </a:rPr>
              <a:t>Extendibility:</a:t>
            </a:r>
          </a:p>
          <a:p>
            <a:pPr marL="292608" lvl="1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ea typeface="MS Mincho" charset="-128"/>
              </a:rPr>
              <a:t>	</a:t>
            </a:r>
            <a:r>
              <a:rPr lang="en-US" altLang="en-US" sz="2200" i="1" u="sng" dirty="0">
                <a:solidFill>
                  <a:srgbClr val="0000FF"/>
                </a:solidFill>
                <a:ea typeface="MS Mincho" charset="-128"/>
              </a:rPr>
              <a:t>extend</a:t>
            </a:r>
            <a:r>
              <a:rPr lang="en-US" altLang="en-US" sz="2200" dirty="0">
                <a:solidFill>
                  <a:srgbClr val="0000FF"/>
                </a:solidFill>
                <a:ea typeface="MS Mincho" charset="-128"/>
              </a:rPr>
              <a:t> </a:t>
            </a:r>
            <a:r>
              <a:rPr lang="en-US" altLang="en-US" sz="2200" dirty="0">
                <a:ea typeface="MS Mincho" charset="-128"/>
              </a:rPr>
              <a:t>the existing class by adding new data and new methods</a:t>
            </a:r>
          </a:p>
          <a:p>
            <a:pPr marL="357188" indent="-357188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>
                <a:ea typeface="MS Mincho" charset="-128"/>
              </a:rPr>
              <a:t>Modifiability:</a:t>
            </a:r>
          </a:p>
          <a:p>
            <a:pPr marL="0" lvl="1" indent="0" algn="just"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7030A0"/>
                </a:solidFill>
                <a:ea typeface="MS Mincho" charset="-128"/>
              </a:rPr>
              <a:t>	</a:t>
            </a:r>
            <a:r>
              <a:rPr lang="en-US" altLang="en-US" sz="2200" i="1" u="sng" dirty="0">
                <a:solidFill>
                  <a:srgbClr val="7030A0"/>
                </a:solidFill>
                <a:ea typeface="MS Mincho" charset="-128"/>
              </a:rPr>
              <a:t>modify</a:t>
            </a:r>
            <a:r>
              <a:rPr lang="en-US" altLang="en-US" sz="2200" dirty="0">
                <a:ea typeface="MS Mincho" charset="-128"/>
              </a:rPr>
              <a:t> the existing class by overloading its methods with newer implementations </a:t>
            </a:r>
          </a:p>
          <a:p>
            <a:pPr marL="357188" indent="-357188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>
                <a:ea typeface="MS Mincho" charset="-128"/>
              </a:rPr>
              <a:t>Saves memory space and time</a:t>
            </a:r>
          </a:p>
          <a:p>
            <a:pPr marL="357188" indent="-357188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ea typeface="MS Mincho" charset="-128"/>
              </a:rPr>
              <a:t>Increases reliability of the code</a:t>
            </a:r>
          </a:p>
          <a:p>
            <a:pPr marL="357188" indent="-357188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ea typeface="MS Mincho" charset="-128"/>
              </a:rPr>
              <a:t>Saves the developing and </a:t>
            </a:r>
            <a:r>
              <a:rPr lang="en-IN" sz="2600" dirty="0">
                <a:solidFill>
                  <a:schemeClr val="tx1"/>
                </a:solidFill>
                <a:latin typeface="Cambria" panose="02040503050406030204" pitchFamily="18" charset="0"/>
              </a:rPr>
              <a:t>testing efforts</a:t>
            </a:r>
            <a:endParaRPr lang="en-US" altLang="en-US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erarchical inheritance in C++ progra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16425" r="2767" b="17996"/>
          <a:stretch/>
        </p:blipFill>
        <p:spPr bwMode="auto">
          <a:xfrm>
            <a:off x="6627938" y="3234267"/>
            <a:ext cx="5564062" cy="300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>
                <a:solidFill>
                  <a:srgbClr val="002060"/>
                </a:solidFill>
              </a:rPr>
              <a:t>Inheritance terms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174" y="1734728"/>
            <a:ext cx="76626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solidFill>
                  <a:srgbClr val="CC04A1"/>
                </a:solidFill>
                <a:latin typeface="Cambria" panose="02040503050406030204" pitchFamily="18" charset="0"/>
              </a:rPr>
              <a:t>superclass,</a:t>
            </a:r>
            <a:r>
              <a:rPr lang="en-US" altLang="en-US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 base class,</a:t>
            </a:r>
            <a:r>
              <a:rPr lang="en-US" altLang="en-US" sz="2000" b="1" dirty="0">
                <a:solidFill>
                  <a:srgbClr val="CC04A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parent class</a:t>
            </a:r>
            <a:r>
              <a:rPr lang="en-US" altLang="en-US" sz="2000" b="1" dirty="0">
                <a:latin typeface="Cambria" panose="02040503050406030204" pitchFamily="18" charset="0"/>
              </a:rPr>
              <a:t>:</a:t>
            </a:r>
          </a:p>
          <a:p>
            <a:pPr marL="798513" indent="-231775" algn="just"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Describe the parent in the relationship, which shares its functionality</a:t>
            </a:r>
          </a:p>
          <a:p>
            <a:pPr marL="798513" lvl="1" indent="-231775" algn="just"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Defines all qualities common to any derived classes.</a:t>
            </a:r>
          </a:p>
          <a:p>
            <a:pPr algn="just"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solidFill>
                  <a:srgbClr val="CC04A1"/>
                </a:solidFill>
                <a:latin typeface="Cambria" panose="02040503050406030204" pitchFamily="18" charset="0"/>
              </a:rPr>
              <a:t>subclass,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derived class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child class</a:t>
            </a:r>
            <a:r>
              <a:rPr lang="en-US" altLang="en-US" sz="2000" b="1" dirty="0">
                <a:latin typeface="Cambria" panose="02040503050406030204" pitchFamily="18" charset="0"/>
              </a:rPr>
              <a:t>: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</a:p>
          <a:p>
            <a:pPr marL="798513" indent="-231775" algn="just"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Describe the child in the relationship, which accepts functionality from its parent</a:t>
            </a:r>
          </a:p>
          <a:p>
            <a:pPr marL="798513" lvl="1" indent="-231775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Inherits those general properties and adds new properties that are specific to that class.</a:t>
            </a:r>
          </a:p>
          <a:p>
            <a:pPr algn="just"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solidFill>
                  <a:srgbClr val="CC04A1"/>
                </a:solidFill>
                <a:latin typeface="Cambria" panose="02040503050406030204" pitchFamily="18" charset="0"/>
              </a:rPr>
              <a:t>extend, </a:t>
            </a:r>
            <a:r>
              <a:rPr lang="en-US" altLang="en-US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inherit, </a:t>
            </a:r>
            <a:r>
              <a:rPr lang="en-US" alt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derive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: </a:t>
            </a:r>
          </a:p>
          <a:p>
            <a:pPr algn="just"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become a subclass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21734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>
                <a:solidFill>
                  <a:srgbClr val="002060"/>
                </a:solidFill>
              </a:rPr>
              <a:t>Class Derivation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4749" y="1816929"/>
            <a:ext cx="989190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/>
              <a:t>Any class can serve as a base class</a:t>
            </a:r>
            <a:r>
              <a:rPr lang="en-US" altLang="en-US" sz="2000" dirty="0">
                <a:latin typeface="Cambria" panose="02040503050406030204" pitchFamily="18" charset="0"/>
              </a:rPr>
              <a:t>…………</a:t>
            </a:r>
            <a:r>
              <a:rPr lang="en-US" altLang="en-US" sz="2000" dirty="0">
                <a:solidFill>
                  <a:srgbClr val="CC04A1"/>
                </a:solidFill>
              </a:rPr>
              <a:t>Thus a derived class can also be a base class</a:t>
            </a:r>
          </a:p>
          <a:p>
            <a:pPr lvl="1">
              <a:buFontTx/>
              <a:buNone/>
            </a:pPr>
            <a:r>
              <a:rPr lang="en-US" altLang="en-US" sz="2400" b="1" u="sng" dirty="0"/>
              <a:t>Syntax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buFontTx/>
              <a:buNone/>
            </a:pPr>
            <a:endParaRPr lang="en-US" altLang="en-US" sz="300" dirty="0">
              <a:solidFill>
                <a:srgbClr val="0070C0"/>
              </a:solidFill>
            </a:endParaRPr>
          </a:p>
          <a:p>
            <a:pPr lvl="2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           DerivedClassName      </a:t>
            </a:r>
            <a:r>
              <a:rPr lang="en-US" altLang="en-US" dirty="0"/>
              <a:t>- the class being derived</a:t>
            </a:r>
          </a:p>
          <a:p>
            <a:pPr lvl="2">
              <a:buFontTx/>
              <a:buNone/>
            </a:pPr>
            <a:r>
              <a:rPr lang="en-US" altLang="en-US" dirty="0"/>
              <a:t>               </a:t>
            </a:r>
            <a:r>
              <a:rPr lang="en-US" altLang="en-US" dirty="0">
                <a:solidFill>
                  <a:srgbClr val="C00000"/>
                </a:solidFill>
              </a:rPr>
              <a:t>specification</a:t>
            </a:r>
            <a:r>
              <a:rPr lang="en-US" altLang="en-US" dirty="0"/>
              <a:t>	  - specifies access to the base class members</a:t>
            </a:r>
          </a:p>
          <a:p>
            <a:pPr lvl="2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C00000"/>
                </a:solidFill>
              </a:rPr>
              <a:t>                      public </a:t>
            </a:r>
            <a:r>
              <a:rPr lang="en-US" altLang="en-US" dirty="0"/>
              <a:t>/  </a:t>
            </a:r>
            <a:r>
              <a:rPr lang="en-US" altLang="en-US" dirty="0">
                <a:solidFill>
                  <a:srgbClr val="7030A0"/>
                </a:solidFill>
              </a:rPr>
              <a:t>protected </a:t>
            </a:r>
            <a:r>
              <a:rPr lang="en-US" altLang="en-US" dirty="0"/>
              <a:t>/ </a:t>
            </a:r>
            <a:r>
              <a:rPr lang="en-US" altLang="en-US" dirty="0">
                <a:solidFill>
                  <a:srgbClr val="002060"/>
                </a:solidFill>
              </a:rPr>
              <a:t>private</a:t>
            </a:r>
            <a:r>
              <a:rPr lang="en-US" altLang="en-US" dirty="0"/>
              <a:t>   - </a:t>
            </a:r>
            <a:r>
              <a:rPr lang="en-US" altLang="en-US" dirty="0">
                <a:solidFill>
                  <a:srgbClr val="0000FF"/>
                </a:solidFill>
              </a:rPr>
              <a:t>private by default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732" y="3509739"/>
            <a:ext cx="7927168" cy="2769989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0000FF"/>
                </a:solidFill>
              </a:rPr>
              <a:t>Example: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latin typeface="Courier New" pitchFamily="112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itchFamily="112" charset="0"/>
              </a:rPr>
              <a:t>class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itchFamily="112" charset="0"/>
              </a:rPr>
              <a:t>Employee</a:t>
            </a:r>
            <a:r>
              <a:rPr lang="en-US" altLang="en-US" dirty="0">
                <a:latin typeface="Courier New" pitchFamily="112" charset="0"/>
              </a:rPr>
              <a:t> 	      // base class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{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	. . 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};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itchFamily="112" charset="0"/>
              </a:rPr>
              <a:t>class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CC04A1"/>
                </a:solidFill>
                <a:latin typeface="Courier New" pitchFamily="112" charset="0"/>
              </a:rPr>
              <a:t>salariedEmployee</a:t>
            </a:r>
            <a:r>
              <a:rPr lang="en-US" altLang="en-US" dirty="0">
                <a:latin typeface="Courier New" pitchFamily="112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urier New" pitchFamily="112" charset="0"/>
              </a:rPr>
              <a:t>public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itchFamily="112" charset="0"/>
              </a:rPr>
              <a:t>Employee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{					// derived class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	. . 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 New" pitchFamily="112" charset="0"/>
              </a:rPr>
              <a:t>	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1126" y="2245960"/>
            <a:ext cx="5757863" cy="3000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class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DerivedClassName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C00000"/>
                </a:solidFill>
              </a:rPr>
              <a:t>:</a:t>
            </a:r>
            <a:r>
              <a:rPr lang="en-US" altLang="en-US" dirty="0">
                <a:solidFill>
                  <a:srgbClr val="CC04A1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specification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BaseClassName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701088" y="3495451"/>
            <a:ext cx="3214687" cy="2769989"/>
            <a:chOff x="8701088" y="3495451"/>
            <a:chExt cx="3214687" cy="2769989"/>
          </a:xfrm>
        </p:grpSpPr>
        <p:sp>
          <p:nvSpPr>
            <p:cNvPr id="24" name="Rectangle 23"/>
            <p:cNvSpPr/>
            <p:nvPr/>
          </p:nvSpPr>
          <p:spPr>
            <a:xfrm>
              <a:off x="8701088" y="3495451"/>
              <a:ext cx="3214687" cy="2769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115425" y="3849391"/>
              <a:ext cx="2443162" cy="2081579"/>
              <a:chOff x="9144000" y="3592212"/>
              <a:chExt cx="2443162" cy="208157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144000" y="3592212"/>
                <a:ext cx="2200276" cy="5286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C04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rgbClr val="7030A0"/>
                    </a:solidFill>
                    <a:latin typeface="Courier New" pitchFamily="112" charset="0"/>
                  </a:rPr>
                  <a:t>Employee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144000" y="5145153"/>
                <a:ext cx="2443162" cy="5286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C04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rgbClr val="0000FF"/>
                    </a:solidFill>
                    <a:latin typeface="Courier New" pitchFamily="112" charset="0"/>
                  </a:rPr>
                  <a:t>salariedEmployee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Down Arrow 22"/>
              <p:cNvSpPr/>
              <p:nvPr/>
            </p:nvSpPr>
            <p:spPr>
              <a:xfrm>
                <a:off x="10158413" y="4120850"/>
                <a:ext cx="142875" cy="1024303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0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800" b="1" dirty="0">
                <a:solidFill>
                  <a:srgbClr val="002060"/>
                </a:solidFill>
              </a:rPr>
              <a:t>What Does a Child Have?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2050" y="1774079"/>
            <a:ext cx="9993630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solidFill>
                  <a:srgbClr val="CC04A1"/>
                </a:solidFill>
                <a:latin typeface="Cambria" panose="02040503050406030204" pitchFamily="18" charset="0"/>
              </a:rPr>
              <a:t>An object of the derived class has: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all members defined in child class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all members declared in parent class</a:t>
            </a:r>
            <a:b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endParaRPr lang="en-US" altLang="en-US" sz="2000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An object of the derived class can use: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all public members defined in child class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all public members defined in parent class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64668" y="597382"/>
            <a:ext cx="8229600" cy="5050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002060"/>
                </a:solidFill>
              </a:rPr>
              <a:t>Class Access Specifiers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32476" y="1627322"/>
            <a:ext cx="11778710" cy="5094155"/>
          </a:xfrm>
        </p:spPr>
        <p:txBody>
          <a:bodyPr rtlCol="0">
            <a:normAutofit fontScale="77500" lnSpcReduction="20000"/>
          </a:bodyPr>
          <a:lstStyle/>
          <a:p>
            <a:pPr marL="442913" indent="-442913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AutoNum type="arabicParenR"/>
              <a:defRPr/>
            </a:pP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of derived class can be treated as object       </a:t>
            </a:r>
          </a:p>
          <a:p>
            <a:pPr marL="0" indent="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of base class (not vice-versa)</a:t>
            </a:r>
          </a:p>
          <a:p>
            <a:pPr marL="0" indent="0" algn="just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Courier New" pitchFamily="112" charset="0"/>
              </a:rPr>
              <a:t>	e.g. </a:t>
            </a:r>
            <a:r>
              <a:rPr lang="en-US" altLang="en-US" dirty="0">
                <a:solidFill>
                  <a:srgbClr val="FF0000"/>
                </a:solidFill>
                <a:latin typeface="Courier New" pitchFamily="112" charset="0"/>
              </a:rPr>
              <a:t>class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CC04A1"/>
                </a:solidFill>
                <a:latin typeface="Courier New" pitchFamily="112" charset="0"/>
              </a:rPr>
              <a:t>salariedEmployee</a:t>
            </a:r>
            <a:r>
              <a:rPr lang="en-US" altLang="en-US" dirty="0">
                <a:latin typeface="Courier New" pitchFamily="112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urier New" pitchFamily="112" charset="0"/>
              </a:rPr>
              <a:t>public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itchFamily="112" charset="0"/>
              </a:rPr>
              <a:t>Employee</a:t>
            </a:r>
          </a:p>
          <a:p>
            <a:pPr marL="0" indent="0" algn="just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14588" indent="-2414588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b="1" dirty="0">
                <a:solidFill>
                  <a:srgbClr val="CC04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protected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restrictive than public, but allows   </a:t>
            </a:r>
          </a:p>
          <a:p>
            <a:pPr marL="2414588" indent="-2414588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derived classes to know details of parents</a:t>
            </a:r>
          </a:p>
          <a:p>
            <a:pPr mar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Courier New" pitchFamily="112" charset="0"/>
              </a:rPr>
              <a:t>	e.g. </a:t>
            </a:r>
            <a:r>
              <a:rPr lang="en-US" altLang="en-US" dirty="0">
                <a:solidFill>
                  <a:srgbClr val="FF0000"/>
                </a:solidFill>
                <a:latin typeface="Courier New" pitchFamily="112" charset="0"/>
              </a:rPr>
              <a:t>class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CC04A1"/>
                </a:solidFill>
                <a:latin typeface="Courier New" pitchFamily="112" charset="0"/>
              </a:rPr>
              <a:t>hourlyEmployee</a:t>
            </a:r>
            <a:r>
              <a:rPr lang="en-US" altLang="en-US" dirty="0">
                <a:latin typeface="Courier New" pitchFamily="112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urier New" pitchFamily="112" charset="0"/>
              </a:rPr>
              <a:t>protected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itchFamily="112" charset="0"/>
              </a:rPr>
              <a:t>Employee</a:t>
            </a:r>
            <a:endParaRPr lang="en-US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algn="just" fontAlgn="auto">
              <a:spcAft>
                <a:spcPts val="0"/>
              </a:spcAft>
              <a:buClr>
                <a:schemeClr val="tx1"/>
              </a:buClr>
              <a:buFontTx/>
              <a:buAutoNum type="arabicParenR"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1675" indent="-1971675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private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dirty="0">
                <a:solidFill>
                  <a:srgbClr val="CC04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prevents objects of derived class from being </a:t>
            </a:r>
          </a:p>
          <a:p>
            <a:pPr marL="1971675" indent="-1971675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rgbClr val="CC04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treated as objects of base class</a:t>
            </a:r>
          </a:p>
          <a:p>
            <a:pPr marL="1971675" indent="-1971675" algn="just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Courier New" pitchFamily="112" charset="0"/>
              </a:rPr>
              <a:t>     e.g. </a:t>
            </a:r>
            <a:r>
              <a:rPr lang="en-US" altLang="en-US" dirty="0">
                <a:solidFill>
                  <a:srgbClr val="FF0000"/>
                </a:solidFill>
                <a:latin typeface="Courier New" pitchFamily="112" charset="0"/>
              </a:rPr>
              <a:t>class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Courier New" pitchFamily="112" charset="0"/>
              </a:rPr>
              <a:t>weeklysalariedEmployee</a:t>
            </a:r>
            <a:r>
              <a:rPr lang="en-US" altLang="en-US" dirty="0">
                <a:latin typeface="Courier New" pitchFamily="112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urier New" pitchFamily="112" charset="0"/>
              </a:rPr>
              <a:t>private</a:t>
            </a:r>
            <a:r>
              <a:rPr lang="en-US" altLang="en-US" dirty="0">
                <a:latin typeface="Courier New" pitchFamily="112" charset="0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Courier New" pitchFamily="112" charset="0"/>
              </a:rPr>
              <a:t>Employee</a:t>
            </a:r>
            <a:endParaRPr lang="en-US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1675" indent="-1971675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altLang="en-US" dirty="0">
              <a:solidFill>
                <a:srgbClr val="CC04A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1675" indent="-1971675" algn="just" fontAlgn="auto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altLang="en-US" dirty="0">
              <a:solidFill>
                <a:srgbClr val="CC04A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1AEC-16C4-4113-8D92-CC0D4024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44" y="360669"/>
            <a:ext cx="5732620" cy="1143000"/>
          </a:xfrm>
        </p:spPr>
        <p:txBody>
          <a:bodyPr>
            <a:norm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spc="-50" dirty="0">
                <a:solidFill>
                  <a:srgbClr val="002060"/>
                </a:solidFill>
                <a:latin typeface="Calibri Light (Headings)"/>
              </a:rPr>
              <a:t>Access Specifiers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1E632-6137-4FD0-8C96-D2BE5394ECDF}"/>
              </a:ext>
            </a:extLst>
          </p:cNvPr>
          <p:cNvSpPr/>
          <p:nvPr/>
        </p:nvSpPr>
        <p:spPr>
          <a:xfrm>
            <a:off x="70164" y="2571690"/>
            <a:ext cx="1828800" cy="533400"/>
          </a:xfrm>
          <a:prstGeom prst="rect">
            <a:avLst/>
          </a:prstGeom>
          <a:solidFill>
            <a:srgbClr val="EDF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public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FE958-4559-4BCB-8431-6D23945434C8}"/>
              </a:ext>
            </a:extLst>
          </p:cNvPr>
          <p:cNvSpPr/>
          <p:nvPr/>
        </p:nvSpPr>
        <p:spPr>
          <a:xfrm>
            <a:off x="70164" y="5086290"/>
            <a:ext cx="1828800" cy="533400"/>
          </a:xfrm>
          <a:prstGeom prst="rect">
            <a:avLst/>
          </a:prstGeom>
          <a:solidFill>
            <a:srgbClr val="EDF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private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59E640-EB3B-455E-BDFB-54169EBD9E12}"/>
              </a:ext>
            </a:extLst>
          </p:cNvPr>
          <p:cNvCxnSpPr>
            <a:cxnSpLocks/>
          </p:cNvCxnSpPr>
          <p:nvPr/>
        </p:nvCxnSpPr>
        <p:spPr>
          <a:xfrm>
            <a:off x="2488957" y="2002078"/>
            <a:ext cx="0" cy="415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264EE0-F9F2-4C4E-995A-7629D341C3C7}"/>
              </a:ext>
            </a:extLst>
          </p:cNvPr>
          <p:cNvSpPr txBox="1"/>
          <p:nvPr/>
        </p:nvSpPr>
        <p:spPr>
          <a:xfrm>
            <a:off x="1822764" y="15810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Less Restrictive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23853-6339-4A29-9038-E9BB0F8B0DE7}"/>
              </a:ext>
            </a:extLst>
          </p:cNvPr>
          <p:cNvSpPr txBox="1"/>
          <p:nvPr/>
        </p:nvSpPr>
        <p:spPr>
          <a:xfrm>
            <a:off x="1598612" y="61530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More Restrictive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7CCCF-26EF-46A5-8E07-1240BCAAA5E5}"/>
              </a:ext>
            </a:extLst>
          </p:cNvPr>
          <p:cNvGrpSpPr/>
          <p:nvPr/>
        </p:nvGrpSpPr>
        <p:grpSpPr>
          <a:xfrm>
            <a:off x="1898964" y="5162490"/>
            <a:ext cx="4197034" cy="457200"/>
            <a:chOff x="2051364" y="800100"/>
            <a:chExt cx="4197034" cy="457200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78B79D2-909C-432A-BA43-F94B8C27E4F0}"/>
                </a:ext>
              </a:extLst>
            </p:cNvPr>
            <p:cNvSpPr/>
            <p:nvPr/>
          </p:nvSpPr>
          <p:spPr>
            <a:xfrm>
              <a:off x="2051364" y="800100"/>
              <a:ext cx="1524000" cy="4572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B8DAA-2596-476B-9946-F156CA63DD5F}"/>
                </a:ext>
              </a:extLst>
            </p:cNvPr>
            <p:cNvSpPr txBox="1"/>
            <p:nvPr/>
          </p:nvSpPr>
          <p:spPr>
            <a:xfrm>
              <a:off x="3048000" y="836612"/>
              <a:ext cx="3200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rgbClr val="CC04A1"/>
                  </a:solidFill>
                </a:rPr>
                <a:t>own class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CBFC8-533D-4E45-AC5B-677A44E387B9}"/>
              </a:ext>
            </a:extLst>
          </p:cNvPr>
          <p:cNvSpPr/>
          <p:nvPr/>
        </p:nvSpPr>
        <p:spPr>
          <a:xfrm>
            <a:off x="64128" y="3873888"/>
            <a:ext cx="1828800" cy="533400"/>
          </a:xfrm>
          <a:prstGeom prst="rect">
            <a:avLst/>
          </a:prstGeom>
          <a:solidFill>
            <a:srgbClr val="EDF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protected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8F2D54-4851-403D-83B0-5D6DDC0D5095}"/>
              </a:ext>
            </a:extLst>
          </p:cNvPr>
          <p:cNvGrpSpPr/>
          <p:nvPr/>
        </p:nvGrpSpPr>
        <p:grpSpPr>
          <a:xfrm>
            <a:off x="1892929" y="2262900"/>
            <a:ext cx="4285305" cy="1143000"/>
            <a:chOff x="2057400" y="1188265"/>
            <a:chExt cx="4285305" cy="1143000"/>
          </a:xfrm>
        </p:grpSpPr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0EBC781C-6092-42F3-B5FE-531BB1CDFEDA}"/>
                </a:ext>
              </a:extLst>
            </p:cNvPr>
            <p:cNvSpPr/>
            <p:nvPr/>
          </p:nvSpPr>
          <p:spPr>
            <a:xfrm>
              <a:off x="2057400" y="1188265"/>
              <a:ext cx="1524000" cy="1143000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063C4F-33D9-47C0-82CA-6AB086B6C7E0}"/>
                </a:ext>
              </a:extLst>
            </p:cNvPr>
            <p:cNvSpPr txBox="1"/>
            <p:nvPr/>
          </p:nvSpPr>
          <p:spPr>
            <a:xfrm>
              <a:off x="3060072" y="1264465"/>
              <a:ext cx="32826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rgbClr val="CC04A1"/>
                  </a:solidFill>
                </a:rPr>
                <a:t>own class</a:t>
              </a:r>
            </a:p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derived class</a:t>
              </a:r>
            </a:p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rgbClr val="0000FF"/>
                  </a:solidFill>
                </a:rPr>
                <a:t>class objects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B43283-D4F4-4418-9E44-B9FB3936C642}"/>
              </a:ext>
            </a:extLst>
          </p:cNvPr>
          <p:cNvGrpSpPr/>
          <p:nvPr/>
        </p:nvGrpSpPr>
        <p:grpSpPr>
          <a:xfrm>
            <a:off x="1905000" y="3763800"/>
            <a:ext cx="4267200" cy="778200"/>
            <a:chOff x="2057400" y="1370665"/>
            <a:chExt cx="4267200" cy="778200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78149B78-A479-42BF-B5F4-154396A52523}"/>
                </a:ext>
              </a:extLst>
            </p:cNvPr>
            <p:cNvSpPr/>
            <p:nvPr/>
          </p:nvSpPr>
          <p:spPr>
            <a:xfrm>
              <a:off x="2057400" y="1370665"/>
              <a:ext cx="1524000" cy="778200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63397-5B49-4546-B2BE-AFEF2E058DDE}"/>
                </a:ext>
              </a:extLst>
            </p:cNvPr>
            <p:cNvSpPr txBox="1"/>
            <p:nvPr/>
          </p:nvSpPr>
          <p:spPr>
            <a:xfrm>
              <a:off x="3048005" y="1394779"/>
              <a:ext cx="3276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rgbClr val="CC04A1"/>
                  </a:solidFill>
                </a:rPr>
                <a:t>own class</a:t>
              </a:r>
            </a:p>
            <a:p>
              <a:r>
                <a:rPr lang="en-US" sz="2000" b="1" dirty="0">
                  <a:solidFill>
                    <a:prstClr val="black"/>
                  </a:solidFill>
                </a:rPr>
                <a:t>Accessible from 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derived class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8F269-1496-41D9-B488-C4963D6A0068}"/>
              </a:ext>
            </a:extLst>
          </p:cNvPr>
          <p:cNvSpPr/>
          <p:nvPr/>
        </p:nvSpPr>
        <p:spPr>
          <a:xfrm>
            <a:off x="8527218" y="2362200"/>
            <a:ext cx="3055182" cy="335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631B0-5E33-4782-8751-35456B1FA53D}"/>
              </a:ext>
            </a:extLst>
          </p:cNvPr>
          <p:cNvSpPr/>
          <p:nvPr/>
        </p:nvSpPr>
        <p:spPr>
          <a:xfrm>
            <a:off x="8756959" y="2438405"/>
            <a:ext cx="2590804" cy="153135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Private Area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6C40AA-536E-4DB3-B47A-0DB2A3FAF9D1}"/>
              </a:ext>
            </a:extLst>
          </p:cNvPr>
          <p:cNvGrpSpPr/>
          <p:nvPr/>
        </p:nvGrpSpPr>
        <p:grpSpPr>
          <a:xfrm>
            <a:off x="8527219" y="3969758"/>
            <a:ext cx="2820545" cy="1629355"/>
            <a:chOff x="8525630" y="3969757"/>
            <a:chExt cx="2820545" cy="16293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B01EF1-1A08-42FE-8614-973BE3BB6328}"/>
                </a:ext>
              </a:extLst>
            </p:cNvPr>
            <p:cNvSpPr/>
            <p:nvPr/>
          </p:nvSpPr>
          <p:spPr>
            <a:xfrm>
              <a:off x="8755375" y="4104012"/>
              <a:ext cx="2590800" cy="1495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Public Area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DFA940-56C3-4EF4-811D-AFFB690A4833}"/>
                </a:ext>
              </a:extLst>
            </p:cNvPr>
            <p:cNvSpPr/>
            <p:nvPr/>
          </p:nvSpPr>
          <p:spPr>
            <a:xfrm>
              <a:off x="10812775" y="3969757"/>
              <a:ext cx="303372" cy="134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0DB2C6-1CE8-44A5-B8BC-5FC8610ABE70}"/>
                </a:ext>
              </a:extLst>
            </p:cNvPr>
            <p:cNvSpPr/>
            <p:nvPr/>
          </p:nvSpPr>
          <p:spPr>
            <a:xfrm>
              <a:off x="8525630" y="4707251"/>
              <a:ext cx="229749" cy="2457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6857270-2BC6-4B90-85BB-78A41E055779}"/>
              </a:ext>
            </a:extLst>
          </p:cNvPr>
          <p:cNvSpPr/>
          <p:nvPr/>
        </p:nvSpPr>
        <p:spPr>
          <a:xfrm>
            <a:off x="9343571" y="2823669"/>
            <a:ext cx="1371600" cy="41044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AEE61-C427-47F0-AF18-0A446F4535F9}"/>
              </a:ext>
            </a:extLst>
          </p:cNvPr>
          <p:cNvSpPr/>
          <p:nvPr/>
        </p:nvSpPr>
        <p:spPr>
          <a:xfrm>
            <a:off x="9343571" y="3381394"/>
            <a:ext cx="1371600" cy="41044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Functions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0CEB6-B406-4132-AA2F-FAC6EAB167E5}"/>
              </a:ext>
            </a:extLst>
          </p:cNvPr>
          <p:cNvSpPr/>
          <p:nvPr/>
        </p:nvSpPr>
        <p:spPr>
          <a:xfrm>
            <a:off x="9366563" y="4343401"/>
            <a:ext cx="1371600" cy="41044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EA61A-7B97-418A-8E3D-C4F015A15851}"/>
              </a:ext>
            </a:extLst>
          </p:cNvPr>
          <p:cNvSpPr/>
          <p:nvPr/>
        </p:nvSpPr>
        <p:spPr>
          <a:xfrm>
            <a:off x="9366563" y="4901126"/>
            <a:ext cx="1371600" cy="41044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Functions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AF3923A-B21F-40A0-98D5-779C8DFD20D4}"/>
              </a:ext>
            </a:extLst>
          </p:cNvPr>
          <p:cNvCxnSpPr>
            <a:cxnSpLocks/>
            <a:stCxn id="47" idx="3"/>
            <a:endCxn id="44" idx="3"/>
          </p:cNvCxnSpPr>
          <p:nvPr/>
        </p:nvCxnSpPr>
        <p:spPr>
          <a:xfrm flipH="1" flipV="1">
            <a:off x="10715171" y="3028891"/>
            <a:ext cx="22992" cy="2077457"/>
          </a:xfrm>
          <a:prstGeom prst="bentConnector3">
            <a:avLst>
              <a:gd name="adj1" fmla="val -1466106"/>
            </a:avLst>
          </a:prstGeom>
          <a:ln>
            <a:prstDash val="sysDash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417356F-A550-44B5-BC6E-F687C252E1B9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 flipV="1">
            <a:off x="10715171" y="3586615"/>
            <a:ext cx="22992" cy="1519732"/>
          </a:xfrm>
          <a:prstGeom prst="bentConnector3">
            <a:avLst>
              <a:gd name="adj1" fmla="val -1061669"/>
            </a:avLst>
          </a:prstGeom>
          <a:ln>
            <a:prstDash val="sysDash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D424D3C-5C89-45F9-A1C5-30FDF940D19C}"/>
              </a:ext>
            </a:extLst>
          </p:cNvPr>
          <p:cNvCxnSpPr>
            <a:cxnSpLocks/>
            <a:stCxn id="47" idx="3"/>
            <a:endCxn id="46" idx="3"/>
          </p:cNvCxnSpPr>
          <p:nvPr/>
        </p:nvCxnSpPr>
        <p:spPr>
          <a:xfrm flipV="1">
            <a:off x="10738163" y="4548623"/>
            <a:ext cx="12700" cy="557725"/>
          </a:xfrm>
          <a:prstGeom prst="bentConnector3">
            <a:avLst>
              <a:gd name="adj1" fmla="val 1311858"/>
            </a:avLst>
          </a:prstGeom>
          <a:ln>
            <a:prstDash val="sysDash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B6E5B17-B796-4BC8-A7F9-DFC5B338DB34}"/>
              </a:ext>
            </a:extLst>
          </p:cNvPr>
          <p:cNvCxnSpPr>
            <a:cxnSpLocks/>
            <a:stCxn id="43" idx="1"/>
            <a:endCxn id="46" idx="1"/>
          </p:cNvCxnSpPr>
          <p:nvPr/>
        </p:nvCxnSpPr>
        <p:spPr>
          <a:xfrm rot="10800000" flipH="1">
            <a:off x="8527218" y="4548622"/>
            <a:ext cx="839345" cy="281504"/>
          </a:xfrm>
          <a:prstGeom prst="bentConnector3">
            <a:avLst>
              <a:gd name="adj1" fmla="val 59548"/>
            </a:avLst>
          </a:prstGeom>
          <a:ln>
            <a:prstDash val="sysDash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4F8F69-804E-4900-A977-EFFF0553A9C5}"/>
              </a:ext>
            </a:extLst>
          </p:cNvPr>
          <p:cNvGrpSpPr/>
          <p:nvPr/>
        </p:nvGrpSpPr>
        <p:grpSpPr>
          <a:xfrm>
            <a:off x="6470964" y="4495801"/>
            <a:ext cx="2056255" cy="646331"/>
            <a:chOff x="6469375" y="4495800"/>
            <a:chExt cx="2056255" cy="64633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2EC456-5B33-488D-B67D-769F36952F08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6545575" y="4830126"/>
              <a:ext cx="19800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D221B6B-663A-4C45-937E-B15C0666A7A5}"/>
                </a:ext>
              </a:extLst>
            </p:cNvPr>
            <p:cNvSpPr txBox="1"/>
            <p:nvPr/>
          </p:nvSpPr>
          <p:spPr>
            <a:xfrm>
              <a:off x="6469375" y="4495800"/>
              <a:ext cx="19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Entry allowed to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Public area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F5C08A-1792-417B-865B-8E81186E16F5}"/>
              </a:ext>
            </a:extLst>
          </p:cNvPr>
          <p:cNvGrpSpPr/>
          <p:nvPr/>
        </p:nvGrpSpPr>
        <p:grpSpPr>
          <a:xfrm>
            <a:off x="6934201" y="2895601"/>
            <a:ext cx="1594163" cy="646331"/>
            <a:chOff x="6932612" y="2895600"/>
            <a:chExt cx="1594163" cy="64633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C762E6-E305-418B-83F1-A8D8438DB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624" y="3229927"/>
              <a:ext cx="1302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5D121A-17B9-4461-B2F1-C1859A7D33AC}"/>
                </a:ext>
              </a:extLst>
            </p:cNvPr>
            <p:cNvSpPr txBox="1"/>
            <p:nvPr/>
          </p:nvSpPr>
          <p:spPr>
            <a:xfrm>
              <a:off x="6932612" y="2895600"/>
              <a:ext cx="15488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No entry to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Private area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AEC511A-59B0-4149-AAD8-92E8679C1EB7}"/>
              </a:ext>
            </a:extLst>
          </p:cNvPr>
          <p:cNvSpPr txBox="1"/>
          <p:nvPr/>
        </p:nvSpPr>
        <p:spPr>
          <a:xfrm>
            <a:off x="8457777" y="204573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Class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065289B-B2E1-4E7A-8379-EBD11DFEAA60}"/>
              </a:ext>
            </a:extLst>
          </p:cNvPr>
          <p:cNvCxnSpPr>
            <a:cxnSpLocks/>
            <a:stCxn id="43" idx="1"/>
            <a:endCxn id="47" idx="1"/>
          </p:cNvCxnSpPr>
          <p:nvPr/>
        </p:nvCxnSpPr>
        <p:spPr>
          <a:xfrm rot="10800000" flipH="1" flipV="1">
            <a:off x="8527218" y="4830126"/>
            <a:ext cx="839345" cy="276221"/>
          </a:xfrm>
          <a:prstGeom prst="bentConnector3">
            <a:avLst>
              <a:gd name="adj1" fmla="val 59548"/>
            </a:avLst>
          </a:prstGeom>
          <a:ln>
            <a:prstDash val="sysDash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D0589F-4FC9-485D-A501-E2B4BE640F4C}"/>
              </a:ext>
            </a:extLst>
          </p:cNvPr>
          <p:cNvSpPr txBox="1"/>
          <p:nvPr/>
        </p:nvSpPr>
        <p:spPr>
          <a:xfrm>
            <a:off x="5008453" y="6322934"/>
            <a:ext cx="505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 By default all items defined in the class are private</a:t>
            </a:r>
          </a:p>
        </p:txBody>
      </p:sp>
    </p:spTree>
    <p:extLst>
      <p:ext uri="{BB962C8B-B14F-4D97-AF65-F5344CB8AC3E}">
        <p14:creationId xmlns:p14="http://schemas.microsoft.com/office/powerpoint/2010/main" val="17050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F7767-647B-4E05-AFF8-A54969BF42A4}"/>
              </a:ext>
            </a:extLst>
          </p:cNvPr>
          <p:cNvSpPr/>
          <p:nvPr/>
        </p:nvSpPr>
        <p:spPr>
          <a:xfrm>
            <a:off x="388639" y="1736667"/>
            <a:ext cx="2895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DA139-0C89-45CC-9C8E-C5460892F983}"/>
              </a:ext>
            </a:extLst>
          </p:cNvPr>
          <p:cNvSpPr/>
          <p:nvPr/>
        </p:nvSpPr>
        <p:spPr>
          <a:xfrm>
            <a:off x="388639" y="1736668"/>
            <a:ext cx="2895600" cy="4453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93C64-A3B8-4C26-A454-AF0E9F447CF0}"/>
              </a:ext>
            </a:extLst>
          </p:cNvPr>
          <p:cNvSpPr txBox="1"/>
          <p:nvPr/>
        </p:nvSpPr>
        <p:spPr>
          <a:xfrm>
            <a:off x="1357357" y="17819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E2DD-2E1A-4871-98D3-7F60949511E3}"/>
              </a:ext>
            </a:extLst>
          </p:cNvPr>
          <p:cNvSpPr txBox="1"/>
          <p:nvPr/>
        </p:nvSpPr>
        <p:spPr>
          <a:xfrm>
            <a:off x="464839" y="2270068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string name;</a:t>
            </a:r>
          </a:p>
          <a:p>
            <a:r>
              <a:rPr lang="en-US" sz="1400" dirty="0">
                <a:solidFill>
                  <a:prstClr val="black"/>
                </a:solidFill>
              </a:rPr>
              <a:t>protected: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string designation;</a:t>
            </a:r>
          </a:p>
          <a:p>
            <a:r>
              <a:rPr lang="en-US" sz="1400" dirty="0">
                <a:solidFill>
                  <a:prstClr val="black"/>
                </a:solidFill>
              </a:rPr>
              <a:t>private: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int Age;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ED982-9634-4A61-9604-DCFA7BF0FEFC}"/>
              </a:ext>
            </a:extLst>
          </p:cNvPr>
          <p:cNvSpPr/>
          <p:nvPr/>
        </p:nvSpPr>
        <p:spPr>
          <a:xfrm>
            <a:off x="693439" y="4632267"/>
            <a:ext cx="2290524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C77359-193D-4F42-82C0-D77581F336AD}"/>
              </a:ext>
            </a:extLst>
          </p:cNvPr>
          <p:cNvCxnSpPr/>
          <p:nvPr/>
        </p:nvCxnSpPr>
        <p:spPr>
          <a:xfrm>
            <a:off x="693439" y="5085691"/>
            <a:ext cx="22905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F36174-77FE-4EE5-9B11-29D2D723CFDF}"/>
              </a:ext>
            </a:extLst>
          </p:cNvPr>
          <p:cNvSpPr txBox="1"/>
          <p:nvPr/>
        </p:nvSpPr>
        <p:spPr>
          <a:xfrm>
            <a:off x="769639" y="4677532"/>
            <a:ext cx="22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SalariedEmployee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1709E-C9D6-49D0-8E25-89E337F9FFE7}"/>
              </a:ext>
            </a:extLst>
          </p:cNvPr>
          <p:cNvSpPr/>
          <p:nvPr/>
        </p:nvSpPr>
        <p:spPr>
          <a:xfrm>
            <a:off x="3589039" y="1981987"/>
            <a:ext cx="2290524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14F55-9911-4D2D-9D85-3310BEA7687A}"/>
              </a:ext>
            </a:extLst>
          </p:cNvPr>
          <p:cNvCxnSpPr/>
          <p:nvPr/>
        </p:nvCxnSpPr>
        <p:spPr>
          <a:xfrm>
            <a:off x="3589039" y="2435411"/>
            <a:ext cx="22905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1DB8DD-D20D-4AF7-A5D3-96831B22F017}"/>
              </a:ext>
            </a:extLst>
          </p:cNvPr>
          <p:cNvSpPr txBox="1"/>
          <p:nvPr/>
        </p:nvSpPr>
        <p:spPr>
          <a:xfrm>
            <a:off x="4046239" y="20272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BDF462-6F1C-43D7-B07A-7F3CDFA917F8}"/>
              </a:ext>
            </a:extLst>
          </p:cNvPr>
          <p:cNvSpPr/>
          <p:nvPr/>
        </p:nvSpPr>
        <p:spPr>
          <a:xfrm>
            <a:off x="6332239" y="1981987"/>
            <a:ext cx="2290524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01ADE2-A267-4266-8DF2-0B02840B2665}"/>
              </a:ext>
            </a:extLst>
          </p:cNvPr>
          <p:cNvCxnSpPr/>
          <p:nvPr/>
        </p:nvCxnSpPr>
        <p:spPr>
          <a:xfrm>
            <a:off x="6332239" y="2435411"/>
            <a:ext cx="22905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492347-E817-454E-822A-494D1F210B09}"/>
              </a:ext>
            </a:extLst>
          </p:cNvPr>
          <p:cNvSpPr txBox="1"/>
          <p:nvPr/>
        </p:nvSpPr>
        <p:spPr>
          <a:xfrm>
            <a:off x="7018039" y="20272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00E40-4847-4350-A526-ED652BA65DF1}"/>
              </a:ext>
            </a:extLst>
          </p:cNvPr>
          <p:cNvSpPr/>
          <p:nvPr/>
        </p:nvSpPr>
        <p:spPr>
          <a:xfrm>
            <a:off x="6321298" y="3973241"/>
            <a:ext cx="2525541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1F176-96FA-4019-85C7-DDEDDA064E52}"/>
              </a:ext>
            </a:extLst>
          </p:cNvPr>
          <p:cNvCxnSpPr/>
          <p:nvPr/>
        </p:nvCxnSpPr>
        <p:spPr>
          <a:xfrm>
            <a:off x="6321299" y="4426665"/>
            <a:ext cx="2525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3FA24-4AF5-470F-80B6-6D9348B79E02}"/>
              </a:ext>
            </a:extLst>
          </p:cNvPr>
          <p:cNvSpPr txBox="1"/>
          <p:nvPr/>
        </p:nvSpPr>
        <p:spPr>
          <a:xfrm>
            <a:off x="6332239" y="4018506"/>
            <a:ext cx="26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CommissionEmployee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DC69EA-E8AE-4461-B2A1-9BAF34D0729D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1836439" y="3794067"/>
            <a:ext cx="2262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581341-6F4A-4262-B32B-862CC1CDE8B5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284241" y="3794067"/>
            <a:ext cx="3037056" cy="788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877B410-7D4D-4D2C-8DA4-95B00C99D608}"/>
              </a:ext>
            </a:extLst>
          </p:cNvPr>
          <p:cNvSpPr/>
          <p:nvPr/>
        </p:nvSpPr>
        <p:spPr>
          <a:xfrm>
            <a:off x="304800" y="2270067"/>
            <a:ext cx="1447800" cy="5539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24071F-804B-4068-82E2-5D08F3CE872D}"/>
              </a:ext>
            </a:extLst>
          </p:cNvPr>
          <p:cNvSpPr/>
          <p:nvPr/>
        </p:nvSpPr>
        <p:spPr>
          <a:xfrm>
            <a:off x="304800" y="2722658"/>
            <a:ext cx="1975148" cy="553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FCFC77-7C4C-4892-B1ED-FD5D9944F0A9}"/>
              </a:ext>
            </a:extLst>
          </p:cNvPr>
          <p:cNvSpPr/>
          <p:nvPr/>
        </p:nvSpPr>
        <p:spPr>
          <a:xfrm>
            <a:off x="201205" y="3164486"/>
            <a:ext cx="1440161" cy="553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FA81AEC-16C4-4113-8D92-CC0D4024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43" y="360669"/>
            <a:ext cx="8737881" cy="1143000"/>
          </a:xfrm>
        </p:spPr>
        <p:txBody>
          <a:bodyPr>
            <a:norm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spc="-50" dirty="0">
                <a:solidFill>
                  <a:srgbClr val="002060"/>
                </a:solidFill>
                <a:latin typeface="Calibri Light (Headings)"/>
              </a:rPr>
              <a:t>Example: Access Specifiers</a:t>
            </a:r>
          </a:p>
        </p:txBody>
      </p:sp>
    </p:spTree>
    <p:extLst>
      <p:ext uri="{BB962C8B-B14F-4D97-AF65-F5344CB8AC3E}">
        <p14:creationId xmlns:p14="http://schemas.microsoft.com/office/powerpoint/2010/main" val="24340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F816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F816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F816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F816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F816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2060"/>
                </a:solidFill>
              </a:rPr>
              <a:t>Member Access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44219" y="1729545"/>
            <a:ext cx="3382974" cy="44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Type 1:  inherit as private</a:t>
            </a:r>
          </a:p>
          <a:p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74406"/>
              </p:ext>
            </p:extLst>
          </p:nvPr>
        </p:nvGraphicFramePr>
        <p:xfrm>
          <a:off x="609420" y="2114479"/>
          <a:ext cx="4181942" cy="1627196"/>
        </p:xfrm>
        <a:graphic>
          <a:graphicData uri="http://schemas.openxmlformats.org/drawingml/2006/table">
            <a:tbl>
              <a:tblPr/>
              <a:tblGrid>
                <a:gridCol w="216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99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99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99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99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11552" y="1701725"/>
            <a:ext cx="3988906" cy="44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Type 2:  inherit as protected</a:t>
            </a:r>
          </a:p>
          <a:p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2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68070"/>
              </p:ext>
            </p:extLst>
          </p:nvPr>
        </p:nvGraphicFramePr>
        <p:xfrm>
          <a:off x="5335808" y="2074716"/>
          <a:ext cx="4351117" cy="1584960"/>
        </p:xfrm>
        <a:graphic>
          <a:graphicData uri="http://schemas.openxmlformats.org/drawingml/2006/table">
            <a:tbl>
              <a:tblPr/>
              <a:tblGrid>
                <a:gridCol w="222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2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2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2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2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79488" y="3944021"/>
            <a:ext cx="3382974" cy="44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Type 3:  inherit as public</a:t>
            </a:r>
          </a:p>
          <a:p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24181"/>
              </p:ext>
            </p:extLst>
          </p:nvPr>
        </p:nvGraphicFramePr>
        <p:xfrm>
          <a:off x="537983" y="4342970"/>
          <a:ext cx="4324816" cy="1590512"/>
        </p:xfrm>
        <a:graphic>
          <a:graphicData uri="http://schemas.openxmlformats.org/drawingml/2006/table">
            <a:tbl>
              <a:tblPr/>
              <a:tblGrid>
                <a:gridCol w="216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079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64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64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92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4572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9144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371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8288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2860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743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200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657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9761"/>
              </p:ext>
            </p:extLst>
          </p:nvPr>
        </p:nvGraphicFramePr>
        <p:xfrm>
          <a:off x="5289472" y="4342970"/>
          <a:ext cx="6293440" cy="1657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0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27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Access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public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Protected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Private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Members of the same class</a:t>
                      </a:r>
                      <a:endParaRPr kumimoji="1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Members of derived classes</a:t>
                      </a:r>
                      <a:endParaRPr kumimoji="1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Non-members</a:t>
                      </a:r>
                      <a:endParaRPr kumimoji="1" lang="en-I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588101" y="3901837"/>
            <a:ext cx="3696182" cy="28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rgbClr val="CC04A1"/>
                </a:solidFill>
                <a:ea typeface="新細明體" pitchFamily="18" charset="-120"/>
              </a:rPr>
              <a:t>Inheritance and Access Specifier</a:t>
            </a:r>
          </a:p>
          <a:p>
            <a:pPr lvl="7"/>
            <a:endParaRPr lang="en-US" altLang="zh-TW" sz="6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1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2885" y="758465"/>
            <a:ext cx="8314037" cy="5761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3800" b="1" dirty="0">
                <a:solidFill>
                  <a:srgbClr val="002060"/>
                </a:solidFill>
              </a:rPr>
              <a:t>Inheritance vs.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854805" y="2465758"/>
            <a:ext cx="2425946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84048" y="3756396"/>
            <a:ext cx="262002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810329" y="5232771"/>
            <a:ext cx="2522984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private: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public: </a:t>
            </a:r>
            <a:r>
              <a:rPr lang="en-US" altLang="en-US" sz="1800" b="0" i="0" baseline="0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67594" y="2084758"/>
            <a:ext cx="310723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 members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854805" y="2541958"/>
            <a:ext cx="232890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784048" y="3832596"/>
            <a:ext cx="2425946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810329" y="5308971"/>
            <a:ext cx="2328908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550416" y="2518146"/>
            <a:ext cx="2662476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 is inaccessible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private: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private: z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558502" y="3756396"/>
            <a:ext cx="265438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 is inaccessible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z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505940" y="5232771"/>
            <a:ext cx="2706951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 is inaccessible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C04A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 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public: z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8550416" y="2541958"/>
            <a:ext cx="2662476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8576697" y="3770683"/>
            <a:ext cx="263619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8528178" y="5232771"/>
            <a:ext cx="2684713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804437" y="1881558"/>
            <a:ext cx="382086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inherited base class members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in derived class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183713" y="2922958"/>
            <a:ext cx="43667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4209994" y="4213596"/>
            <a:ext cx="43667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4139237" y="5689971"/>
            <a:ext cx="43667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5400729" y="2465758"/>
            <a:ext cx="164155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0000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private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CC0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251129" y="3756396"/>
            <a:ext cx="179924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CC0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356253" y="5232771"/>
            <a:ext cx="164155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public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0" i="0" baseline="0" dirty="0">
                <a:solidFill>
                  <a:srgbClr val="CC04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</a:t>
            </a:r>
          </a:p>
        </p:txBody>
      </p:sp>
    </p:spTree>
    <p:extLst>
      <p:ext uri="{BB962C8B-B14F-4D97-AF65-F5344CB8AC3E}">
        <p14:creationId xmlns:p14="http://schemas.microsoft.com/office/powerpoint/2010/main" val="7071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6" y="1820862"/>
            <a:ext cx="10772774" cy="4458865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7030A0"/>
                </a:solidFill>
              </a:rPr>
              <a:t>1. Single Inheritance:</a:t>
            </a:r>
          </a:p>
          <a:p>
            <a:pPr marL="0" lvl="1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It is the inheritance hierarchy wherein one derived class inherits from one base class.</a:t>
            </a:r>
          </a:p>
          <a:p>
            <a:pPr marL="271463" lvl="1" indent="-27146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2. Multiple Inheritance: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It is the inheritance hierarchy wherein one derived class inherits from multiple base class(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271463" lvl="1" indent="-271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3. Hierarchical Inheritance:</a:t>
            </a: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It is the inheritance hierarchy wherein multiple subclasses inherits from one base class.</a:t>
            </a:r>
          </a:p>
          <a:p>
            <a:pPr marL="271463" lvl="1" indent="-2714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CC04A1"/>
                </a:solidFill>
              </a:rPr>
              <a:t>4. Multilevel Inheritance: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It is the inheritance hierarchy wherein subclass acts as a base class for other classes.</a:t>
            </a:r>
          </a:p>
          <a:p>
            <a:pPr marL="271463" lvl="1" indent="-271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5. Hybrid Inheritance:</a:t>
            </a: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The inheritance hierarchy that reflects any legal combination of other four types of inheritance.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286604"/>
            <a:ext cx="9377680" cy="968440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15" y="1417994"/>
            <a:ext cx="10058400" cy="5440006"/>
          </a:xfrm>
        </p:spPr>
        <p:txBody>
          <a:bodyPr>
            <a:noAutofit/>
          </a:bodyPr>
          <a:lstStyle/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Concept of operator overloading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Overloading unary and binary operators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Prefix and postfix operator implementation </a:t>
            </a:r>
            <a:endParaRPr lang="en-IN" sz="2400" dirty="0">
              <a:solidFill>
                <a:schemeClr val="tx1"/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Introduction to Inheritance,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Base and derived classes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Member access control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Types of inheritance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Inheriting constructors and destructors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Overriding member functions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Ambiguity in multiple inheritance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Virtual base class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</a:rPr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06" y="2271557"/>
            <a:ext cx="8808045" cy="4315223"/>
          </a:xfr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FF"/>
                </a:solidFill>
              </a:rPr>
              <a:t>class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rgbClr val="CC04A1"/>
                </a:solidFill>
              </a:rPr>
              <a:t>Employee</a:t>
            </a:r>
            <a:r>
              <a:rPr lang="en-IN" sz="2000" dirty="0">
                <a:solidFill>
                  <a:schemeClr val="tx1"/>
                </a:solidFill>
              </a:rPr>
              <a:t>   // Employee superclass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	. 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 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FF"/>
                </a:solidFill>
              </a:rPr>
              <a:t>class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SalariedEmployee</a:t>
            </a:r>
            <a:r>
              <a:rPr lang="en-IN" sz="1600" b="1" dirty="0">
                <a:solidFill>
                  <a:srgbClr val="CC04A1"/>
                </a:solidFill>
              </a:rPr>
              <a:t> : </a:t>
            </a:r>
            <a:r>
              <a:rPr lang="en-IN" sz="2000" dirty="0">
                <a:solidFill>
                  <a:srgbClr val="C00000"/>
                </a:solidFill>
              </a:rPr>
              <a:t>public </a:t>
            </a:r>
            <a:r>
              <a:rPr lang="en-IN" sz="2000" dirty="0">
                <a:solidFill>
                  <a:srgbClr val="CC04A1"/>
                </a:solidFill>
              </a:rPr>
              <a:t>Employee </a:t>
            </a:r>
            <a:r>
              <a:rPr lang="en-IN" sz="1600" dirty="0">
                <a:solidFill>
                  <a:schemeClr val="tx1"/>
                </a:solidFill>
              </a:rPr>
              <a:t>        // SalariedEmployee subclass inherits class Employee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</a:rPr>
              <a:t>      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          	       </a:t>
            </a:r>
            <a:r>
              <a:rPr lang="en-IN" sz="2000" dirty="0">
                <a:solidFill>
                  <a:schemeClr val="tx1"/>
                </a:solidFill>
              </a:rPr>
              <a:t>double weeklySalary;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</a:rPr>
              <a:t>     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	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</a:rPr>
              <a:t>          }; </a:t>
            </a:r>
            <a:r>
              <a:rPr lang="en-IN" sz="1600" dirty="0">
                <a:solidFill>
                  <a:schemeClr val="tx1"/>
                </a:solidFill>
              </a:rPr>
              <a:t> 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3631" y="1753317"/>
            <a:ext cx="674449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There is only one base class and has only one derived class.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4012" y="2797313"/>
            <a:ext cx="2786063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9417452" y="3151253"/>
            <a:ext cx="2443162" cy="2081579"/>
            <a:chOff x="9144000" y="3592212"/>
            <a:chExt cx="2443162" cy="2081579"/>
          </a:xfrm>
        </p:grpSpPr>
        <p:sp>
          <p:nvSpPr>
            <p:cNvPr id="12" name="Rectangle 11"/>
            <p:cNvSpPr/>
            <p:nvPr/>
          </p:nvSpPr>
          <p:spPr>
            <a:xfrm>
              <a:off x="9144000" y="3592212"/>
              <a:ext cx="2200276" cy="528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CC04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solidFill>
                    <a:srgbClr val="7030A0"/>
                  </a:solidFill>
                  <a:latin typeface="Courier New" pitchFamily="112" charset="0"/>
                </a:rPr>
                <a:t>Employee</a:t>
              </a:r>
              <a:endPara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0" y="5145153"/>
              <a:ext cx="2443162" cy="528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CC04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solidFill>
                    <a:srgbClr val="0000FF"/>
                  </a:solidFill>
                  <a:latin typeface="Courier New" pitchFamily="112" charset="0"/>
                </a:rPr>
                <a:t>salariedEmployee</a:t>
              </a:r>
              <a:endParaRPr lang="en-IN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158413" y="4120850"/>
              <a:ext cx="142875" cy="1024303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706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8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</a:rPr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7" y="2252730"/>
            <a:ext cx="5148457" cy="4468747"/>
          </a:xfr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r>
              <a:rPr lang="en-IN" sz="1800" dirty="0">
                <a:solidFill>
                  <a:schemeClr val="tx1"/>
                </a:solidFill>
              </a:rPr>
              <a:t>   // Employee superclass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   </a:t>
            </a:r>
            <a:r>
              <a:rPr lang="en-IN" sz="1800" dirty="0">
                <a:solidFill>
                  <a:srgbClr val="C00000"/>
                </a:solidFill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	</a:t>
            </a:r>
            <a:r>
              <a:rPr lang="en-IN" sz="1800" dirty="0">
                <a:solidFill>
                  <a:srgbClr val="CC04A1"/>
                </a:solidFill>
              </a:rPr>
              <a:t>   </a:t>
            </a:r>
            <a:r>
              <a:rPr lang="en-IN" sz="1800" dirty="0">
                <a:solidFill>
                  <a:srgbClr val="0000FF"/>
                </a:solidFill>
              </a:rPr>
              <a:t>string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firstName, string </a:t>
            </a:r>
            <a:r>
              <a:rPr lang="en-IN" sz="1800" dirty="0" err="1">
                <a:solidFill>
                  <a:schemeClr val="tx1"/>
                </a:solidFill>
              </a:rPr>
              <a:t>lastName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tx1"/>
                </a:solidFill>
              </a:rPr>
              <a:t>              	. 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Commission </a:t>
            </a:r>
            <a:r>
              <a:rPr lang="en-IN" sz="1800" dirty="0"/>
              <a:t>    </a:t>
            </a:r>
            <a:r>
              <a:rPr lang="en-IN" sz="1600" dirty="0">
                <a:solidFill>
                  <a:schemeClr val="tx1"/>
                </a:solidFill>
              </a:rPr>
              <a:t>// </a:t>
            </a:r>
            <a:r>
              <a:rPr lang="en-IN" sz="1600" dirty="0"/>
              <a:t>Commission</a:t>
            </a:r>
            <a:r>
              <a:rPr lang="en-IN" sz="1600" dirty="0">
                <a:solidFill>
                  <a:schemeClr val="tx1"/>
                </a:solidFill>
              </a:rPr>
              <a:t> superclass</a:t>
            </a:r>
            <a:endParaRPr lang="en-IN" sz="1500" b="1" dirty="0">
              <a:solidFill>
                <a:srgbClr val="CC04A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setCommissionRate</a:t>
            </a:r>
            <a:r>
              <a:rPr lang="en-IN" sz="1800" dirty="0">
                <a:solidFill>
                  <a:srgbClr val="7030A0"/>
                </a:solidFill>
              </a:rPr>
              <a:t>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rate)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</a:t>
            </a:r>
            <a:r>
              <a:rPr lang="en-IN" sz="1800" dirty="0" err="1"/>
              <a:t>commissionRate</a:t>
            </a:r>
            <a:r>
              <a:rPr lang="en-IN" sz="1800" dirty="0"/>
              <a:t>=(rate&gt;0.0&amp;&amp;rate&lt;1.0)?rate:0.0;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}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     };  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103" y="1329155"/>
            <a:ext cx="6557111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</a:rPr>
              <a:t>                    </a:t>
            </a:r>
            <a:r>
              <a:rPr lang="en-IN" dirty="0">
                <a:solidFill>
                  <a:srgbClr val="CC04A1"/>
                </a:solidFill>
                <a:latin typeface="Arial" panose="020B0604020202020204" pitchFamily="34" charset="0"/>
              </a:rPr>
              <a:t>One derived class with multiple base classes 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403524" y="2252730"/>
            <a:ext cx="6336312" cy="1465423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04A1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CommissionEmployee</a:t>
            </a:r>
            <a:r>
              <a:rPr lang="en-IN" sz="1800" dirty="0">
                <a:solidFill>
                  <a:schemeClr val="tx1"/>
                </a:solidFill>
              </a:rPr>
              <a:t> : public </a:t>
            </a:r>
            <a:r>
              <a:rPr lang="en-IN" sz="1800" dirty="0">
                <a:solidFill>
                  <a:srgbClr val="CC04A1"/>
                </a:solidFill>
              </a:rPr>
              <a:t>Employee, </a:t>
            </a:r>
            <a:r>
              <a:rPr lang="en-IN" sz="1800" dirty="0">
                <a:solidFill>
                  <a:schemeClr val="tx1"/>
                </a:solidFill>
              </a:rPr>
              <a:t>public </a:t>
            </a:r>
            <a:r>
              <a:rPr lang="en-IN" sz="1800" dirty="0"/>
              <a:t>Commission</a:t>
            </a:r>
            <a:endParaRPr lang="en-IN" sz="1500" b="1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chemeClr val="tx1"/>
                </a:solidFill>
              </a:rPr>
              <a:t>       . . . . . // </a:t>
            </a:r>
            <a:r>
              <a:rPr lang="en-IN" sz="1500" dirty="0">
                <a:solidFill>
                  <a:srgbClr val="C00000"/>
                </a:solidFill>
              </a:rPr>
              <a:t>derived class definition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64668" y="1802282"/>
            <a:ext cx="17524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en-US" b="1" u="sng" dirty="0">
                <a:solidFill>
                  <a:srgbClr val="0000FF"/>
                </a:solidFill>
              </a:rPr>
              <a:t>Syntax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lvl="2">
              <a:buFontTx/>
              <a:buNone/>
            </a:pPr>
            <a:endParaRPr lang="en-US" altLang="en-US" sz="3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4727" y="1873530"/>
            <a:ext cx="7829550" cy="289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class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DerivedClassName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C00000"/>
                </a:solidFill>
              </a:rPr>
              <a:t>:</a:t>
            </a:r>
            <a:r>
              <a:rPr lang="en-US" altLang="en-US" dirty="0">
                <a:solidFill>
                  <a:srgbClr val="CC04A1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access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BaseClassName-1, </a:t>
            </a:r>
            <a:r>
              <a:rPr lang="en-US" altLang="en-US" dirty="0">
                <a:solidFill>
                  <a:srgbClr val="C00000"/>
                </a:solidFill>
              </a:rPr>
              <a:t>access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BaseClassName-2, ……. </a:t>
            </a:r>
            <a:endParaRPr lang="en-IN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90640" y="3934215"/>
            <a:ext cx="3736086" cy="2228850"/>
            <a:chOff x="6390640" y="3934215"/>
            <a:chExt cx="3736086" cy="2228850"/>
          </a:xfrm>
        </p:grpSpPr>
        <p:grpSp>
          <p:nvGrpSpPr>
            <p:cNvPr id="35" name="Group 34"/>
            <p:cNvGrpSpPr/>
            <p:nvPr/>
          </p:nvGrpSpPr>
          <p:grpSpPr>
            <a:xfrm>
              <a:off x="6390640" y="3934215"/>
              <a:ext cx="3736086" cy="2228850"/>
              <a:chOff x="6624162" y="3974544"/>
              <a:chExt cx="3736086" cy="2228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624162" y="3974544"/>
                <a:ext cx="3736086" cy="2228850"/>
              </a:xfrm>
              <a:prstGeom prst="rect">
                <a:avLst/>
              </a:prstGeom>
              <a:solidFill>
                <a:srgbClr val="F6E7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6804128" y="4135067"/>
                <a:ext cx="3409722" cy="1893515"/>
                <a:chOff x="6804128" y="4135067"/>
                <a:chExt cx="3409722" cy="189351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571583" y="4671004"/>
                  <a:ext cx="45719" cy="3109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6804128" y="4135067"/>
                  <a:ext cx="3409722" cy="1893515"/>
                  <a:chOff x="8212381" y="3267899"/>
                  <a:chExt cx="3409722" cy="1893515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212381" y="3275198"/>
                    <a:ext cx="1534910" cy="52863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7030A0"/>
                        </a:solidFill>
                        <a:latin typeface="Courier New" pitchFamily="112" charset="0"/>
                      </a:rPr>
                      <a:t>Employee</a:t>
                    </a:r>
                    <a:endParaRPr lang="en-IN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912753" y="3267899"/>
                    <a:ext cx="1709350" cy="52863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rgbClr val="CC04A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IN" dirty="0">
                        <a:solidFill>
                          <a:srgbClr val="CC04A1"/>
                        </a:solidFill>
                        <a:latin typeface="Courier New" pitchFamily="112" charset="0"/>
                      </a:rPr>
                      <a:t>Commission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508989" y="4632776"/>
                    <a:ext cx="2986953" cy="52863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rgbClr val="CC04A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dirty="0">
                        <a:solidFill>
                          <a:srgbClr val="0000FF"/>
                        </a:solidFill>
                        <a:latin typeface="Courier New" pitchFamily="112" charset="0"/>
                      </a:rPr>
                      <a:t>Commission Employee</a:t>
                    </a:r>
                    <a:endParaRPr lang="en-IN" dirty="0">
                      <a:ln>
                        <a:solidFill>
                          <a:schemeClr val="tx1"/>
                        </a:solidFill>
                      </a:ln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0" name="Down Arrow 19"/>
                  <p:cNvSpPr/>
                  <p:nvPr/>
                </p:nvSpPr>
                <p:spPr>
                  <a:xfrm>
                    <a:off x="9632987" y="4146231"/>
                    <a:ext cx="153167" cy="4865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8979836" y="4114800"/>
                    <a:ext cx="767455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0802534" y="3796537"/>
                    <a:ext cx="45719" cy="3109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" name="Down Arrow 36"/>
                  <p:cNvSpPr/>
                  <p:nvPr/>
                </p:nvSpPr>
                <p:spPr>
                  <a:xfrm>
                    <a:off x="10046644" y="4133779"/>
                    <a:ext cx="153167" cy="4865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36" name="Rectangle 35"/>
            <p:cNvSpPr/>
            <p:nvPr/>
          </p:nvSpPr>
          <p:spPr>
            <a:xfrm>
              <a:off x="8438589" y="4950210"/>
              <a:ext cx="767455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4663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8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27" grpId="0" animBg="1"/>
      <p:bldP spid="31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99" y="628650"/>
            <a:ext cx="7890359" cy="62639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</a:rPr>
              <a:t>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7" y="2181290"/>
            <a:ext cx="5840783" cy="4540187"/>
          </a:xfr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r>
              <a:rPr lang="en-IN" sz="1800" dirty="0">
                <a:solidFill>
                  <a:schemeClr val="tx1"/>
                </a:solidFill>
              </a:rPr>
              <a:t>   // Employee superclass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   </a:t>
            </a:r>
            <a:r>
              <a:rPr lang="en-IN" sz="1800" dirty="0">
                <a:solidFill>
                  <a:srgbClr val="C00000"/>
                </a:solidFill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	</a:t>
            </a:r>
            <a:r>
              <a:rPr lang="en-IN" sz="1800" dirty="0">
                <a:solidFill>
                  <a:srgbClr val="CC04A1"/>
                </a:solidFill>
              </a:rPr>
              <a:t>   </a:t>
            </a:r>
            <a:r>
              <a:rPr lang="en-IN" sz="1800" dirty="0">
                <a:solidFill>
                  <a:srgbClr val="0000FF"/>
                </a:solidFill>
              </a:rPr>
              <a:t>string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firstName, string </a:t>
            </a:r>
            <a:r>
              <a:rPr lang="en-IN" sz="1800" dirty="0" err="1">
                <a:solidFill>
                  <a:schemeClr val="tx1"/>
                </a:solidFill>
              </a:rPr>
              <a:t>lastName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tx1"/>
                </a:solidFill>
              </a:rPr>
              <a:t>              	. 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Commission</a:t>
            </a:r>
            <a:r>
              <a:rPr lang="en-IN" sz="1800" dirty="0">
                <a:solidFill>
                  <a:srgbClr val="0000FF"/>
                </a:solidFill>
              </a:rPr>
              <a:t>: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public </a:t>
            </a:r>
            <a:r>
              <a:rPr lang="en-IN" sz="1800" dirty="0">
                <a:solidFill>
                  <a:srgbClr val="CC04A1"/>
                </a:solidFill>
              </a:rPr>
              <a:t>Employee  </a:t>
            </a:r>
            <a:r>
              <a:rPr lang="en-IN" sz="1800" dirty="0"/>
              <a:t>    </a:t>
            </a:r>
            <a:r>
              <a:rPr lang="en-IN" sz="1600" dirty="0">
                <a:solidFill>
                  <a:schemeClr val="tx1"/>
                </a:solidFill>
              </a:rPr>
              <a:t>// </a:t>
            </a:r>
            <a:r>
              <a:rPr lang="en-IN" sz="1600" dirty="0"/>
              <a:t>Commission</a:t>
            </a:r>
            <a:r>
              <a:rPr lang="en-IN" sz="1600" dirty="0">
                <a:solidFill>
                  <a:schemeClr val="tx1"/>
                </a:solidFill>
              </a:rPr>
              <a:t> Subclass</a:t>
            </a:r>
            <a:endParaRPr lang="en-IN" sz="1500" b="1" dirty="0">
              <a:solidFill>
                <a:srgbClr val="CC04A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setCommissionRate</a:t>
            </a:r>
            <a:r>
              <a:rPr lang="en-IN" sz="1800" dirty="0">
                <a:solidFill>
                  <a:srgbClr val="7030A0"/>
                </a:solidFill>
              </a:rPr>
              <a:t>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rate)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</a:t>
            </a:r>
            <a:r>
              <a:rPr lang="en-IN" sz="1800" dirty="0" err="1"/>
              <a:t>commissionRate</a:t>
            </a:r>
            <a:r>
              <a:rPr lang="en-IN" sz="1800" dirty="0"/>
              <a:t>=(rate&gt;0.0&amp;&amp;rate&lt;1.0)?rate:0.0;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}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     };  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590" y="1474994"/>
            <a:ext cx="71723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Subclass can be created from another intermediate subclass</a:t>
            </a:r>
            <a:endParaRPr lang="en-IN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624162" y="3717923"/>
            <a:ext cx="3736086" cy="2511429"/>
            <a:chOff x="6624162" y="4014255"/>
            <a:chExt cx="3736086" cy="2326749"/>
          </a:xfrm>
        </p:grpSpPr>
        <p:sp>
          <p:nvSpPr>
            <p:cNvPr id="33" name="Rectangle 32"/>
            <p:cNvSpPr/>
            <p:nvPr/>
          </p:nvSpPr>
          <p:spPr>
            <a:xfrm>
              <a:off x="6624162" y="4014255"/>
              <a:ext cx="3736086" cy="2326749"/>
            </a:xfrm>
            <a:prstGeom prst="rect">
              <a:avLst/>
            </a:prstGeom>
            <a:solidFill>
              <a:srgbClr val="F6E7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100735" y="4142475"/>
              <a:ext cx="2986954" cy="1920855"/>
              <a:chOff x="8508988" y="3275307"/>
              <a:chExt cx="2986954" cy="192085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08990" y="3275307"/>
                <a:ext cx="2986952" cy="38670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rgbClr val="7030A0"/>
                    </a:solidFill>
                    <a:latin typeface="Courier New" pitchFamily="112" charset="0"/>
                  </a:rPr>
                  <a:t>Employee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508988" y="4024826"/>
                <a:ext cx="2986954" cy="3895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C04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dirty="0">
                    <a:solidFill>
                      <a:srgbClr val="CC04A1"/>
                    </a:solidFill>
                    <a:latin typeface="Courier New" pitchFamily="112" charset="0"/>
                  </a:rPr>
                  <a:t>Commission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08989" y="4801338"/>
                <a:ext cx="2986953" cy="3948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C04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dirty="0">
                    <a:solidFill>
                      <a:srgbClr val="0000FF"/>
                    </a:solidFill>
                    <a:latin typeface="Courier New" pitchFamily="112" charset="0"/>
                  </a:rPr>
                  <a:t>SalariedCommission Employee</a:t>
                </a:r>
                <a:endParaRPr lang="en-IN" sz="1400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Down Arrow 19"/>
              <p:cNvSpPr/>
              <p:nvPr/>
            </p:nvSpPr>
            <p:spPr>
              <a:xfrm>
                <a:off x="9774227" y="3669205"/>
                <a:ext cx="116078" cy="3481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Down Arrow 24"/>
              <p:cNvSpPr/>
              <p:nvPr/>
            </p:nvSpPr>
            <p:spPr>
              <a:xfrm>
                <a:off x="9784380" y="4426889"/>
                <a:ext cx="116078" cy="3481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115050" y="2181290"/>
            <a:ext cx="5800724" cy="1465423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04A1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SalariedCommissionEmployee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FF0000"/>
                </a:solidFill>
              </a:rPr>
              <a:t>:</a:t>
            </a:r>
            <a:r>
              <a:rPr lang="en-IN" sz="1800" dirty="0">
                <a:solidFill>
                  <a:schemeClr val="tx1"/>
                </a:solidFill>
              </a:rPr>
              <a:t> public </a:t>
            </a:r>
            <a:r>
              <a:rPr lang="en-IN" sz="1800" dirty="0">
                <a:solidFill>
                  <a:srgbClr val="CC04A1"/>
                </a:solidFill>
              </a:rPr>
              <a:t>Commission</a:t>
            </a:r>
            <a:endParaRPr lang="en-IN" sz="1500" b="1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chemeClr val="tx1"/>
                </a:solidFill>
              </a:rPr>
              <a:t>       . . . . . // </a:t>
            </a:r>
            <a:r>
              <a:rPr lang="en-IN" sz="1500" dirty="0">
                <a:solidFill>
                  <a:srgbClr val="C00000"/>
                </a:solidFill>
              </a:rPr>
              <a:t>derived class definition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83247" y="380440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CC04A1"/>
                </a:solidFill>
              </a:rPr>
              <a:t>Base Class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10564262" y="4582108"/>
            <a:ext cx="1404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Intermediate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Base Class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90748" y="5621505"/>
            <a:ext cx="1751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19229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27" grpId="0" animBg="1"/>
      <p:bldP spid="10" grpId="0"/>
      <p:bldP spid="2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5101"/>
            <a:ext cx="6588888" cy="62639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</a:rPr>
              <a:t>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7" y="2181291"/>
            <a:ext cx="5840783" cy="4175062"/>
          </a:xfr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r>
              <a:rPr lang="en-IN" sz="1800" dirty="0">
                <a:solidFill>
                  <a:schemeClr val="tx1"/>
                </a:solidFill>
              </a:rPr>
              <a:t>   // Employee superclass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   </a:t>
            </a:r>
            <a:r>
              <a:rPr lang="en-IN" sz="1800" dirty="0">
                <a:solidFill>
                  <a:srgbClr val="C00000"/>
                </a:solidFill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	</a:t>
            </a:r>
            <a:r>
              <a:rPr lang="en-IN" sz="1800" dirty="0">
                <a:solidFill>
                  <a:srgbClr val="CC04A1"/>
                </a:solidFill>
              </a:rPr>
              <a:t>   </a:t>
            </a:r>
            <a:r>
              <a:rPr lang="en-IN" sz="1800" dirty="0">
                <a:solidFill>
                  <a:srgbClr val="0000FF"/>
                </a:solidFill>
              </a:rPr>
              <a:t>string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firstName, string </a:t>
            </a:r>
            <a:r>
              <a:rPr lang="en-IN" sz="1800" dirty="0" err="1">
                <a:solidFill>
                  <a:schemeClr val="tx1"/>
                </a:solidFill>
              </a:rPr>
              <a:t>lastName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tx1"/>
                </a:solidFill>
              </a:rPr>
              <a:t>              	. 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 </a:t>
            </a:r>
            <a:r>
              <a:rPr lang="en-IN" sz="1800" dirty="0">
                <a:solidFill>
                  <a:srgbClr val="00B050"/>
                </a:solidFill>
              </a:rPr>
              <a:t>SalariedEmployee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/>
              <a:t>: public </a:t>
            </a:r>
            <a:r>
              <a:rPr lang="en-IN" sz="1800" dirty="0">
                <a:solidFill>
                  <a:srgbClr val="CC04A1"/>
                </a:solidFill>
              </a:rPr>
              <a:t>Employee           </a:t>
            </a:r>
            <a:r>
              <a:rPr lang="en-IN" sz="1800" dirty="0">
                <a:solidFill>
                  <a:schemeClr val="tx1"/>
                </a:solidFill>
              </a:rPr>
              <a:t>// Subclass</a:t>
            </a:r>
            <a:endParaRPr lang="en-IN" sz="1800" b="1" dirty="0">
              <a:solidFill>
                <a:srgbClr val="CC04A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setWeeklySalary</a:t>
            </a:r>
            <a:r>
              <a:rPr lang="en-IN" sz="1800" dirty="0">
                <a:solidFill>
                  <a:srgbClr val="7030A0"/>
                </a:solidFill>
              </a:rPr>
              <a:t> 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salary)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</a:t>
            </a:r>
            <a:r>
              <a:rPr lang="en-IN" sz="1800" dirty="0" err="1"/>
              <a:t>weeklySalary</a:t>
            </a:r>
            <a:r>
              <a:rPr lang="en-IN" sz="1800" dirty="0"/>
              <a:t>=salary&lt;0.0?0.0:salary;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}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     };  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745319"/>
            <a:ext cx="553346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Multiple subclasses have only one base class</a:t>
            </a:r>
            <a:endParaRPr lang="en-IN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115050" y="2181289"/>
            <a:ext cx="5800724" cy="4126361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FF"/>
                </a:solidFill>
              </a:rPr>
              <a:t>class </a:t>
            </a:r>
            <a:r>
              <a:rPr lang="en-IN" sz="1800" dirty="0">
                <a:solidFill>
                  <a:srgbClr val="00B050"/>
                </a:solidFill>
              </a:rPr>
              <a:t>HourlyEmployee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/>
              <a:t>: public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r>
              <a:rPr lang="en-IN" sz="1800" dirty="0">
                <a:solidFill>
                  <a:schemeClr val="tx1"/>
                </a:solidFill>
              </a:rPr>
              <a:t>         // Subclass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{    </a:t>
            </a:r>
            <a:r>
              <a:rPr lang="en-IN" sz="1800" dirty="0">
                <a:solidFill>
                  <a:srgbClr val="002060"/>
                </a:solidFill>
              </a:rPr>
              <a:t>public: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void </a:t>
            </a:r>
            <a:r>
              <a:rPr lang="en-IN" sz="1800" dirty="0" err="1">
                <a:solidFill>
                  <a:srgbClr val="7030A0"/>
                </a:solidFill>
              </a:rPr>
              <a:t>setHours</a:t>
            </a:r>
            <a:r>
              <a:rPr lang="en-IN" sz="1800" dirty="0">
                <a:solidFill>
                  <a:srgbClr val="7030A0"/>
                </a:solidFill>
              </a:rPr>
              <a:t>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600" dirty="0"/>
              <a:t> </a:t>
            </a:r>
            <a:r>
              <a:rPr lang="en-IN" sz="1800" dirty="0" err="1">
                <a:solidFill>
                  <a:srgbClr val="7030A0"/>
                </a:solidFill>
              </a:rPr>
              <a:t>hoursWorked</a:t>
            </a:r>
            <a:r>
              <a:rPr lang="en-IN" sz="1800" dirty="0">
                <a:solidFill>
                  <a:srgbClr val="7030A0"/>
                </a:solidFill>
              </a:rPr>
              <a:t>)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7030A0"/>
                </a:solidFill>
              </a:rPr>
              <a:t>{       . . . . . 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7030A0"/>
                </a:solidFill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rgbClr val="00B050"/>
                </a:solidFill>
              </a:rPr>
              <a:t> CommissionEmployee</a:t>
            </a:r>
            <a:r>
              <a:rPr lang="en-IN" sz="1800" dirty="0">
                <a:solidFill>
                  <a:srgbClr val="0000FF"/>
                </a:solidFill>
              </a:rPr>
              <a:t>: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public </a:t>
            </a:r>
            <a:r>
              <a:rPr lang="en-IN" sz="1800" dirty="0">
                <a:solidFill>
                  <a:srgbClr val="CC04A1"/>
                </a:solidFill>
              </a:rPr>
              <a:t>Employee  </a:t>
            </a:r>
            <a:r>
              <a:rPr lang="en-IN" sz="1800" dirty="0"/>
              <a:t>   //</a:t>
            </a:r>
            <a:r>
              <a:rPr lang="en-IN" sz="1600" dirty="0">
                <a:solidFill>
                  <a:schemeClr val="tx1"/>
                </a:solidFill>
              </a:rPr>
              <a:t>Subclass</a:t>
            </a:r>
            <a:endParaRPr lang="en-IN" sz="1500" b="1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setCommissionRate</a:t>
            </a:r>
            <a:r>
              <a:rPr lang="en-IN" sz="1800" dirty="0">
                <a:solidFill>
                  <a:srgbClr val="7030A0"/>
                </a:solidFill>
              </a:rPr>
              <a:t>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rate)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 </a:t>
            </a:r>
            <a:r>
              <a:rPr lang="en-IN" sz="1800" dirty="0" err="1"/>
              <a:t>commissionRate</a:t>
            </a:r>
            <a:r>
              <a:rPr lang="en-IN" sz="1800" dirty="0"/>
              <a:t>=(rate&gt;0.0&amp;&amp;rate&lt;1.0)?rate:0.0;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}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      };</a:t>
            </a:r>
            <a:endParaRPr lang="en-IN" sz="1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41163" y="78970"/>
            <a:ext cx="5374624" cy="1596188"/>
            <a:chOff x="-880734" y="286604"/>
            <a:chExt cx="7630516" cy="2228850"/>
          </a:xfrm>
        </p:grpSpPr>
        <p:sp>
          <p:nvSpPr>
            <p:cNvPr id="22" name="Rectangle 21"/>
            <p:cNvSpPr/>
            <p:nvPr/>
          </p:nvSpPr>
          <p:spPr>
            <a:xfrm>
              <a:off x="-880734" y="286604"/>
              <a:ext cx="7630516" cy="2228850"/>
            </a:xfrm>
            <a:prstGeom prst="rect">
              <a:avLst/>
            </a:prstGeom>
            <a:solidFill>
              <a:srgbClr val="F6E7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644688" y="416722"/>
              <a:ext cx="7296702" cy="1938330"/>
              <a:chOff x="7940598" y="3237494"/>
              <a:chExt cx="3872906" cy="1938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292551" y="3237494"/>
                <a:ext cx="1143926" cy="5286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rgbClr val="7030A0"/>
                    </a:solidFill>
                    <a:latin typeface="Courier New" pitchFamily="112" charset="0"/>
                  </a:rPr>
                  <a:t>Employee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271017" y="4647186"/>
                <a:ext cx="1123998" cy="5286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C04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00FF"/>
                    </a:solidFill>
                  </a:rPr>
                  <a:t>HourlyEmployee</a:t>
                </a:r>
              </a:p>
            </p:txBody>
          </p:sp>
          <p:sp>
            <p:nvSpPr>
              <p:cNvPr id="36" name="Down Arrow 35"/>
              <p:cNvSpPr/>
              <p:nvPr/>
            </p:nvSpPr>
            <p:spPr>
              <a:xfrm>
                <a:off x="10915493" y="4077242"/>
                <a:ext cx="65049" cy="535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195732" y="4055851"/>
                <a:ext cx="767455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93833" y="3768925"/>
                <a:ext cx="34349" cy="310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9762616" y="3768924"/>
                <a:ext cx="82051" cy="86209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40598" y="4647186"/>
                <a:ext cx="1273982" cy="5286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50"/>
                    </a:solidFill>
                  </a:rPr>
                  <a:t>SalariedEmployee</a:t>
                </a:r>
                <a:endParaRPr lang="en-I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442568" y="4634428"/>
                <a:ext cx="1370936" cy="5286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CC04A1"/>
                    </a:solidFill>
                  </a:rPr>
                  <a:t>CommissionEmployee</a:t>
                </a:r>
                <a:endParaRPr lang="en-IN" sz="1400" dirty="0">
                  <a:ln>
                    <a:solidFill>
                      <a:schemeClr val="tx1"/>
                    </a:solidFill>
                  </a:ln>
                  <a:solidFill>
                    <a:srgbClr val="CC04A1"/>
                  </a:solidFill>
                </a:endParaRPr>
              </a:p>
            </p:txBody>
          </p:sp>
          <p:sp>
            <p:nvSpPr>
              <p:cNvPr id="44" name="Down Arrow 43"/>
              <p:cNvSpPr/>
              <p:nvPr/>
            </p:nvSpPr>
            <p:spPr>
              <a:xfrm>
                <a:off x="8653689" y="4065133"/>
                <a:ext cx="65049" cy="5887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671045" y="4042352"/>
                <a:ext cx="767455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413134" y="3769737"/>
                <a:ext cx="34349" cy="310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0454890" y="13842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CC04A1"/>
                </a:solidFill>
              </a:rPr>
              <a:t>Base Class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6295468" y="822182"/>
            <a:ext cx="1751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7030A0"/>
                </a:solidFill>
              </a:rPr>
              <a:t>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6300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400"/>
                            </p:stCondLst>
                            <p:childTnLst>
                              <p:par>
                                <p:cTn id="8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6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800"/>
                            </p:stCondLst>
                            <p:childTnLst>
                              <p:par>
                                <p:cTn id="9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0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40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27" grpId="0" animBg="1"/>
      <p:bldP spid="10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5472344" cy="62639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</a:rPr>
              <a:t>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187" y="2181290"/>
            <a:ext cx="4287471" cy="4540187"/>
          </a:xfr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r>
              <a:rPr lang="en-IN" sz="1800" dirty="0">
                <a:solidFill>
                  <a:schemeClr val="tx1"/>
                </a:solidFill>
              </a:rPr>
              <a:t>   // Employee superclass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   </a:t>
            </a:r>
            <a:r>
              <a:rPr lang="en-IN" sz="1800" dirty="0">
                <a:solidFill>
                  <a:srgbClr val="C00000"/>
                </a:solidFill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	</a:t>
            </a:r>
            <a:r>
              <a:rPr lang="en-IN" sz="1800" dirty="0">
                <a:solidFill>
                  <a:srgbClr val="CC04A1"/>
                </a:solidFill>
              </a:rPr>
              <a:t>   </a:t>
            </a:r>
            <a:r>
              <a:rPr lang="en-IN" sz="1800" dirty="0">
                <a:solidFill>
                  <a:srgbClr val="0000FF"/>
                </a:solidFill>
              </a:rPr>
              <a:t>string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firstName</a:t>
            </a:r>
            <a:r>
              <a:rPr lang="en-IN" sz="1800" dirty="0">
                <a:solidFill>
                  <a:schemeClr val="tx1"/>
                </a:solidFill>
              </a:rPr>
              <a:t>, string </a:t>
            </a:r>
            <a:r>
              <a:rPr lang="en-IN" sz="1800" dirty="0" err="1">
                <a:solidFill>
                  <a:schemeClr val="tx1"/>
                </a:solidFill>
              </a:rPr>
              <a:t>lastName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tx1"/>
                </a:solidFill>
              </a:rPr>
              <a:t>              	. . 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FF"/>
                </a:solidFill>
              </a:rPr>
              <a:t>class </a:t>
            </a:r>
            <a:r>
              <a:rPr lang="en-IN" sz="1800" dirty="0">
                <a:solidFill>
                  <a:srgbClr val="00B050"/>
                </a:solidFill>
              </a:rPr>
              <a:t>SalariedEmployee</a:t>
            </a:r>
            <a:r>
              <a:rPr lang="en-IN" sz="1800" dirty="0">
                <a:solidFill>
                  <a:srgbClr val="CC04A1"/>
                </a:solidFill>
              </a:rPr>
              <a:t> </a:t>
            </a:r>
            <a:r>
              <a:rPr lang="en-IN" sz="1800" dirty="0"/>
              <a:t>: public </a:t>
            </a:r>
            <a:r>
              <a:rPr lang="en-IN" sz="1800" dirty="0">
                <a:solidFill>
                  <a:srgbClr val="CC04A1"/>
                </a:solidFill>
              </a:rPr>
              <a:t>Employee</a:t>
            </a:r>
            <a:endParaRPr lang="en-IN" sz="1800" b="1" dirty="0">
              <a:solidFill>
                <a:srgbClr val="CC04A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setWeeklySalary</a:t>
            </a:r>
            <a:r>
              <a:rPr lang="en-IN" sz="1800" dirty="0">
                <a:solidFill>
                  <a:srgbClr val="7030A0"/>
                </a:solidFill>
              </a:rPr>
              <a:t> 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salary)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</a:t>
            </a:r>
            <a:r>
              <a:rPr lang="en-IN" sz="1800" dirty="0" err="1"/>
              <a:t>weeklySalary</a:t>
            </a:r>
            <a:r>
              <a:rPr lang="en-IN" sz="1800" dirty="0"/>
              <a:t>=salary&lt;0.0?0.0:salary;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}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              };  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905" y="1493993"/>
            <a:ext cx="621503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Any legal </a:t>
            </a:r>
            <a:r>
              <a:rPr lang="en-US" dirty="0">
                <a:solidFill>
                  <a:srgbClr val="CC04A1"/>
                </a:solidFill>
                <a:latin typeface="Arial" panose="020B0604020202020204" pitchFamily="34" charset="0"/>
              </a:rPr>
              <a:t>combination of other four types of inheritance</a:t>
            </a:r>
            <a:endParaRPr lang="en-IN" dirty="0">
              <a:solidFill>
                <a:srgbClr val="CC04A1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377603" y="2181290"/>
            <a:ext cx="5695207" cy="4540187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FF"/>
                </a:solidFill>
              </a:rPr>
              <a:t>class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C00000"/>
                </a:solidFill>
              </a:rPr>
              <a:t>Commission      </a:t>
            </a:r>
            <a:r>
              <a:rPr lang="en-IN" sz="1800" dirty="0">
                <a:solidFill>
                  <a:srgbClr val="CC04A1"/>
                </a:solidFill>
              </a:rPr>
              <a:t>  </a:t>
            </a:r>
            <a:r>
              <a:rPr lang="en-IN" sz="1800" dirty="0"/>
              <a:t>    </a:t>
            </a:r>
            <a:r>
              <a:rPr lang="en-IN" sz="1600" dirty="0">
                <a:solidFill>
                  <a:schemeClr val="tx1"/>
                </a:solidFill>
              </a:rPr>
              <a:t>// </a:t>
            </a:r>
            <a:r>
              <a:rPr lang="en-IN" sz="1600" dirty="0"/>
              <a:t>Commission</a:t>
            </a:r>
            <a:r>
              <a:rPr lang="en-IN" sz="1600" dirty="0">
                <a:solidFill>
                  <a:schemeClr val="tx1"/>
                </a:solidFill>
              </a:rPr>
              <a:t> Subclass</a:t>
            </a:r>
            <a:endParaRPr lang="en-IN" sz="1500" b="1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2060"/>
                </a:solidFill>
              </a:rPr>
              <a:t>         public: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04A1"/>
                </a:solidFill>
              </a:rPr>
              <a:t> void </a:t>
            </a:r>
            <a:r>
              <a:rPr lang="en-IN" sz="1800" dirty="0" err="1">
                <a:solidFill>
                  <a:srgbClr val="7030A0"/>
                </a:solidFill>
              </a:rPr>
              <a:t>setCommissionRate</a:t>
            </a:r>
            <a:r>
              <a:rPr lang="en-IN" sz="1800" dirty="0">
                <a:solidFill>
                  <a:srgbClr val="7030A0"/>
                </a:solidFill>
              </a:rPr>
              <a:t>(</a:t>
            </a:r>
            <a:r>
              <a:rPr lang="en-IN" sz="1800" dirty="0">
                <a:solidFill>
                  <a:schemeClr val="tx1"/>
                </a:solidFill>
              </a:rPr>
              <a:t>double</a:t>
            </a:r>
            <a:r>
              <a:rPr lang="en-IN" sz="1800" dirty="0">
                <a:solidFill>
                  <a:srgbClr val="7030A0"/>
                </a:solidFill>
              </a:rPr>
              <a:t> rate)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 </a:t>
            </a:r>
            <a:r>
              <a:rPr lang="en-IN" sz="1800" dirty="0" err="1"/>
              <a:t>commissionRate</a:t>
            </a:r>
            <a:r>
              <a:rPr lang="en-IN" sz="1800" dirty="0"/>
              <a:t>=(rate&gt;0.0&amp;&amp;rate&lt;1.0)?rate:0.0;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}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              };  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04A1"/>
                </a:solidFill>
              </a:rPr>
              <a:t>class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Payment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rgbClr val="FF0000"/>
                </a:solidFill>
              </a:rPr>
              <a:t>:</a:t>
            </a:r>
            <a:r>
              <a:rPr lang="en-IN" sz="1800" dirty="0">
                <a:solidFill>
                  <a:schemeClr val="tx1"/>
                </a:solidFill>
              </a:rPr>
              <a:t> public </a:t>
            </a:r>
            <a:r>
              <a:rPr lang="en-IN" sz="1800" dirty="0">
                <a:solidFill>
                  <a:srgbClr val="00B050"/>
                </a:solidFill>
              </a:rPr>
              <a:t>SalariedEmployee, </a:t>
            </a:r>
            <a:r>
              <a:rPr lang="en-IN" sz="1800" dirty="0">
                <a:solidFill>
                  <a:schemeClr val="tx1"/>
                </a:solidFill>
              </a:rPr>
              <a:t>public </a:t>
            </a:r>
            <a:r>
              <a:rPr lang="en-IN" sz="1800" dirty="0">
                <a:solidFill>
                  <a:srgbClr val="CC04A1"/>
                </a:solidFill>
              </a:rPr>
              <a:t>Commission</a:t>
            </a:r>
            <a:endParaRPr lang="en-IN" sz="1500" b="1" dirty="0">
              <a:solidFill>
                <a:srgbClr val="CC04A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double earnings()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   {   . . . . .  }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};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60042" y="29769"/>
            <a:ext cx="3511016" cy="1712732"/>
            <a:chOff x="6790270" y="181260"/>
            <a:chExt cx="3511016" cy="1824157"/>
          </a:xfrm>
        </p:grpSpPr>
        <p:grpSp>
          <p:nvGrpSpPr>
            <p:cNvPr id="9" name="Group 8"/>
            <p:cNvGrpSpPr/>
            <p:nvPr/>
          </p:nvGrpSpPr>
          <p:grpSpPr>
            <a:xfrm>
              <a:off x="6790270" y="181260"/>
              <a:ext cx="3511016" cy="1824157"/>
              <a:chOff x="6790270" y="181260"/>
              <a:chExt cx="3511016" cy="182415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790270" y="181260"/>
                <a:ext cx="3511016" cy="1824157"/>
              </a:xfrm>
              <a:prstGeom prst="rect">
                <a:avLst/>
              </a:prstGeom>
              <a:solidFill>
                <a:srgbClr val="F6E7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867212" y="286604"/>
                <a:ext cx="3362639" cy="1633085"/>
                <a:chOff x="8508988" y="3399383"/>
                <a:chExt cx="5193710" cy="151299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8990" y="3399383"/>
                  <a:ext cx="2986952" cy="262626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dirty="0">
                      <a:solidFill>
                        <a:srgbClr val="7030A0"/>
                      </a:solidFill>
                      <a:latin typeface="Courier New" pitchFamily="112" charset="0"/>
                    </a:rPr>
                    <a:t>Employee</a:t>
                  </a:r>
                  <a:endParaRPr lang="en-IN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508988" y="4024827"/>
                  <a:ext cx="2986954" cy="27735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CC04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dirty="0">
                      <a:solidFill>
                        <a:srgbClr val="00B050"/>
                      </a:solidFill>
                      <a:latin typeface="Courier New" pitchFamily="112" charset="0"/>
                    </a:rPr>
                    <a:t>SalariedEmployee</a:t>
                  </a:r>
                  <a:endParaRPr lang="en-IN" sz="1400" dirty="0">
                    <a:ln>
                      <a:solidFill>
                        <a:schemeClr val="tx1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508990" y="4642493"/>
                  <a:ext cx="2986952" cy="26988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CC04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dirty="0">
                      <a:solidFill>
                        <a:srgbClr val="0000FF"/>
                      </a:solidFill>
                      <a:latin typeface="Courier New" pitchFamily="112" charset="0"/>
                    </a:rPr>
                    <a:t>Payment</a:t>
                  </a:r>
                </a:p>
              </p:txBody>
            </p:sp>
            <p:sp>
              <p:nvSpPr>
                <p:cNvPr id="20" name="Down Arrow 19"/>
                <p:cNvSpPr/>
                <p:nvPr/>
              </p:nvSpPr>
              <p:spPr>
                <a:xfrm>
                  <a:off x="9774227" y="3669205"/>
                  <a:ext cx="116078" cy="34817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Down Arrow 24"/>
                <p:cNvSpPr/>
                <p:nvPr/>
              </p:nvSpPr>
              <p:spPr>
                <a:xfrm>
                  <a:off x="9784381" y="4310342"/>
                  <a:ext cx="116078" cy="31652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1700463" y="4008272"/>
                  <a:ext cx="2002235" cy="27504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CC04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dirty="0">
                      <a:solidFill>
                        <a:srgbClr val="002060"/>
                      </a:solidFill>
                      <a:latin typeface="Courier New" pitchFamily="112" charset="0"/>
                    </a:rPr>
                    <a:t>Commission</a:t>
                  </a:r>
                  <a:endParaRPr lang="en-IN" sz="1400" dirty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22" name="Down Arrow 21"/>
            <p:cNvSpPr/>
            <p:nvPr/>
          </p:nvSpPr>
          <p:spPr>
            <a:xfrm>
              <a:off x="8263808" y="1424867"/>
              <a:ext cx="86323" cy="1966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94695" y="1419873"/>
              <a:ext cx="1317534" cy="37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75028" y="1243646"/>
              <a:ext cx="45582" cy="184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980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002060"/>
                </a:solidFill>
              </a:rPr>
              <a:t>Constructors and Destructors in Base and Derived Classes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443" y="1820863"/>
            <a:ext cx="10327958" cy="2908300"/>
          </a:xfrm>
        </p:spPr>
        <p:txBody>
          <a:bodyPr>
            <a:normAutofit fontScale="77500" lnSpcReduction="20000"/>
          </a:bodyPr>
          <a:lstStyle/>
          <a:p>
            <a:pPr marL="271463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4A1"/>
                </a:solidFill>
              </a:rPr>
              <a:t>Derived classes can have their own constructors and destructors</a:t>
            </a:r>
          </a:p>
          <a:p>
            <a:pPr marL="271463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When an object of a derived class is created, the base class’s constructor is executed first, followed by the derived class’s constructor</a:t>
            </a:r>
          </a:p>
          <a:p>
            <a:pPr marL="271463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2060"/>
                </a:solidFill>
              </a:rPr>
              <a:t>In case of multiple inheritances, the base classes are constructed in the order in which they appear in the declaration of the derived class</a:t>
            </a:r>
          </a:p>
          <a:p>
            <a:pPr marL="271463" indent="-271463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</a:rPr>
              <a:t>When an object of a derived class is destroyed, its destructor is called first, then that of the base class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41" y="5199349"/>
            <a:ext cx="6372215" cy="15966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8939" y="4594924"/>
            <a:ext cx="463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Execution of base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11910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78" y="2112849"/>
            <a:ext cx="4404569" cy="4714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300"/>
              </a:spcAft>
              <a:buFontTx/>
              <a:buNone/>
            </a:pPr>
            <a:r>
              <a:rPr lang="en-US" altLang="zh-TW" sz="1600" dirty="0">
                <a:solidFill>
                  <a:srgbClr val="002060"/>
                </a:solidFill>
                <a:ea typeface="新細明體" pitchFamily="18" charset="-120"/>
              </a:rPr>
              <a:t>// Program to demonstrate constructor functions of both the base class and derived class with arguments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base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i;	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base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sz="1600" b="1" dirty="0">
                <a:latin typeface="Courier New" panose="02070309020205020404" pitchFamily="49" charset="0"/>
              </a:rPr>
              <a:t>) 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{  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    cout&lt;&lt;“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Constructing Base \n</a:t>
            </a:r>
            <a:r>
              <a:rPr lang="en-US" sz="1600" b="1" dirty="0">
                <a:latin typeface="Courier New" panose="02070309020205020404" pitchFamily="49" charset="0"/>
              </a:rPr>
              <a:t> “;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= n;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~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base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sz="1600" b="1" dirty="0">
                <a:latin typeface="Courier New" panose="02070309020205020404" pitchFamily="49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  {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   cout&lt;&lt;“</a:t>
            </a: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Destructing Base \n</a:t>
            </a:r>
            <a:r>
              <a:rPr lang="en-US" sz="1600" b="1" dirty="0">
                <a:latin typeface="Courier New" panose="02070309020205020404" pitchFamily="49" charset="0"/>
              </a:rPr>
              <a:t> “; 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3621" y="2112849"/>
            <a:ext cx="4546089" cy="4714875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derived</a:t>
            </a:r>
            <a:r>
              <a:rPr lang="en-US" sz="1600" b="1" dirty="0">
                <a:latin typeface="Courier New" panose="02070309020205020404" pitchFamily="49" charset="0"/>
              </a:rPr>
              <a:t> : public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base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int j;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300"/>
              </a:spcAft>
              <a:buFontTx/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derived</a:t>
            </a:r>
            <a:r>
              <a:rPr lang="en-US" altLang="zh-TW" sz="1600" b="1" dirty="0"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</a:rPr>
              <a:t> n,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</a:rPr>
              <a:t> m) :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base</a:t>
            </a:r>
            <a:r>
              <a:rPr lang="en-US" altLang="zh-TW" sz="1600" b="1" dirty="0">
                <a:latin typeface="Courier New" panose="02070309020205020404" pitchFamily="49" charset="0"/>
              </a:rPr>
              <a:t>(m)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cout &lt;&lt; “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Constructing derived\n</a:t>
            </a:r>
            <a:r>
              <a:rPr lang="en-US" altLang="zh-TW" sz="1600" b="1" dirty="0">
                <a:latin typeface="Courier New" panose="02070309020205020404" pitchFamily="49" charset="0"/>
              </a:rPr>
              <a:t>”;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j = n;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~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derived</a:t>
            </a:r>
            <a:r>
              <a:rPr lang="en-US" altLang="zh-TW" sz="1600" b="1" dirty="0">
                <a:latin typeface="Courier New" panose="02070309020205020404" pitchFamily="49" charset="0"/>
              </a:rPr>
              <a:t>()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cout &lt;&lt; “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Destructing derived\n</a:t>
            </a:r>
            <a:r>
              <a:rPr lang="en-US" altLang="zh-TW" sz="1600" b="1" dirty="0">
                <a:latin typeface="Courier New" panose="02070309020205020404" pitchFamily="49" charset="0"/>
              </a:rPr>
              <a:t>”;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 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int main()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derived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obj1</a:t>
            </a:r>
            <a:r>
              <a:rPr lang="en-US" altLang="zh-TW" sz="1600" b="1" dirty="0">
                <a:latin typeface="Courier New" panose="02070309020205020404" pitchFamily="49" charset="0"/>
              </a:rPr>
              <a:t>(10,20);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</a:rPr>
              <a:t> 0;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216984" y="2112850"/>
            <a:ext cx="2712201" cy="1728790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constructing base</a:t>
            </a: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constructing derived</a:t>
            </a: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7030A0"/>
                </a:solidFill>
                <a:latin typeface="Courier New" panose="02070309020205020404" pitchFamily="49" charset="0"/>
              </a:rPr>
              <a:t>destructing derived</a:t>
            </a: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destructing base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26945" y="693563"/>
            <a:ext cx="10372797" cy="464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2060"/>
                </a:solidFill>
              </a:rPr>
              <a:t>Constructor of base and derived class with arguments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962" y="1358578"/>
            <a:ext cx="960112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dirty="0">
                <a:solidFill>
                  <a:srgbClr val="7030A0"/>
                </a:solidFill>
                <a:latin typeface="Cambria" panose="02040503050406030204" pitchFamily="18" charset="0"/>
                <a:ea typeface="新細明體" pitchFamily="18" charset="-120"/>
              </a:rPr>
              <a:t>Pass all necessary arguments to the derived class’s constructor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dirty="0">
                <a:solidFill>
                  <a:srgbClr val="0000FF"/>
                </a:solidFill>
                <a:latin typeface="Cambria" panose="02040503050406030204" pitchFamily="18" charset="0"/>
                <a:ea typeface="新細明體" pitchFamily="18" charset="-120"/>
              </a:rPr>
              <a:t>Then pass the appropriate arguments along to the base class</a:t>
            </a:r>
            <a:endParaRPr lang="en-IN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01" y="1814511"/>
            <a:ext cx="3680122" cy="4471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First base class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B1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a;</a:t>
            </a:r>
          </a:p>
          <a:p>
            <a:pPr>
              <a:spcAft>
                <a:spcPts val="1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B1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 }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geta()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a;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Aft>
                <a:spcPts val="100"/>
              </a:spcAft>
            </a:pPr>
            <a:endParaRPr lang="en-US" altLang="zh-TW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 Second base class</a:t>
            </a:r>
          </a:p>
          <a:p>
            <a:pPr>
              <a:spcAft>
                <a:spcPts val="10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B2 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100"/>
              </a:spcAft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public: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B2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x) {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getb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{ return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8912" y="1814511"/>
            <a:ext cx="4764403" cy="4471987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Directly inherit two base classes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D :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B1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B2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D(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y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z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):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B1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(z),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B2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(y)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c = x;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show()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cout &lt;&lt; geta() &lt;&lt; </a:t>
            </a:r>
            <a:r>
              <a:rPr lang="en-US" altLang="zh-TW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getb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&lt;&lt; c;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7619" y="4157662"/>
            <a:ext cx="2712201" cy="928685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30  20  10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36118" y="700089"/>
            <a:ext cx="7926336" cy="578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2060"/>
                </a:solidFill>
              </a:rPr>
              <a:t>Constructor with Multiple Inheritance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7619" y="1814511"/>
            <a:ext cx="2712201" cy="2128836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int main()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D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obj1</a:t>
            </a:r>
            <a:r>
              <a:rPr lang="en-US" altLang="zh-TW" sz="1600" b="1" dirty="0">
                <a:latin typeface="Courier New" panose="02070309020205020404" pitchFamily="49" charset="0"/>
              </a:rPr>
              <a:t>(10,20,30);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obj1</a:t>
            </a:r>
            <a:r>
              <a:rPr lang="en-US" sz="1600" b="1" dirty="0">
                <a:latin typeface="Courier New" panose="02070309020205020404" pitchFamily="49" charset="0"/>
              </a:rPr>
              <a:t>.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show();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return</a:t>
            </a:r>
            <a:r>
              <a:rPr lang="en-US" sz="1600" b="1" dirty="0">
                <a:latin typeface="Courier New" panose="02070309020205020404" pitchFamily="49" charset="0"/>
              </a:rPr>
              <a:t> 0;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600" b="1" spc="-50" dirty="0">
                <a:solidFill>
                  <a:srgbClr val="002060"/>
                </a:solidFill>
                <a:latin typeface="+mj-lt"/>
              </a:rPr>
              <a:t>Overriding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523953"/>
            <a:ext cx="10058400" cy="1777186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base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derived class 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have member functions with </a:t>
            </a:r>
            <a:r>
              <a:rPr lang="en-US" alt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same name 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arguments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 then method is said to be </a:t>
            </a:r>
            <a:r>
              <a:rPr lang="en-US" altLang="en-US" sz="1900" dirty="0">
                <a:solidFill>
                  <a:srgbClr val="7030A0"/>
                </a:solidFill>
                <a:latin typeface="Cambria" panose="02040503050406030204" pitchFamily="18" charset="0"/>
              </a:rPr>
              <a:t>overridden 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and it is called as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“function overriding” 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or “</a:t>
            </a:r>
            <a:r>
              <a:rPr lang="en-US" alt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method overriding”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 .</a:t>
            </a:r>
          </a:p>
          <a:p>
            <a:pPr marL="357188" indent="-357188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The child class provides </a:t>
            </a:r>
            <a:r>
              <a:rPr lang="en-US" sz="1900" dirty="0">
                <a:solidFill>
                  <a:srgbClr val="7030A0"/>
                </a:solidFill>
                <a:latin typeface="Cambria" panose="02040503050406030204" pitchFamily="18" charset="0"/>
              </a:rPr>
              <a:t>alternative implementation for parent class method specific to a particular subclass type</a:t>
            </a:r>
            <a:r>
              <a:rPr 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69" y="3583203"/>
            <a:ext cx="4065765" cy="2600712"/>
          </a:xfrm>
          <a:prstGeom prst="rect">
            <a:avLst/>
          </a:prstGeom>
          <a:solidFill>
            <a:srgbClr val="F6E7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Car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latin typeface="Courier New" panose="02070309020205020404" pitchFamily="49" charset="0"/>
              </a:rPr>
              <a:t> public: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void </a:t>
            </a: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maxspeed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latin typeface="Courier New" panose="02070309020205020404" pitchFamily="49" charset="0"/>
              </a:rPr>
              <a:t> {  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cout&lt;&lt;“Max speed is 60 mph \n”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latin typeface="Courier New" panose="02070309020205020404" pitchFamily="49" charset="0"/>
              </a:rPr>
              <a:t> }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3273" y="3554627"/>
            <a:ext cx="4296389" cy="2616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91440">
              <a:spcAft>
                <a:spcPts val="3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Ferrari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: </a:t>
            </a:r>
            <a:r>
              <a:rPr lang="en-GB" sz="1600" b="1" dirty="0"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Car</a:t>
            </a:r>
          </a:p>
          <a:p>
            <a:pPr indent="-91440">
              <a:spcAft>
                <a:spcPts val="3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indent="-91440">
              <a:spcAft>
                <a:spcPts val="3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GB" sz="1600" b="1" dirty="0">
                <a:latin typeface="Courier New" panose="02070309020205020404" pitchFamily="49" charset="0"/>
              </a:rPr>
              <a:t> public:  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void </a:t>
            </a:r>
            <a:r>
              <a:rPr lang="en-GB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maxspeed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() 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</a:rPr>
              <a:t>{  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cout&lt;&lt;“Max speed is 120 mph \n” 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30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msc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()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{   }</a:t>
            </a:r>
          </a:p>
          <a:p>
            <a:pPr indent="-91440">
              <a:spcAft>
                <a:spcPts val="3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02101" y="5709089"/>
            <a:ext cx="2712202" cy="548836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Output: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Max speed is 120 mph</a:t>
            </a: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02101" y="3537388"/>
            <a:ext cx="2712201" cy="2128836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main()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Ferrari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f</a:t>
            </a:r>
            <a:r>
              <a:rPr lang="en-US" sz="1600" b="1" dirty="0">
                <a:latin typeface="Courier New" panose="02070309020205020404" pitchFamily="49" charset="0"/>
              </a:rPr>
              <a:t>.maxspeed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();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return</a:t>
            </a:r>
            <a:r>
              <a:rPr lang="en-US" sz="1600" b="1" dirty="0">
                <a:latin typeface="Courier New" panose="02070309020205020404" pitchFamily="49" charset="0"/>
              </a:rPr>
              <a:t> 0;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3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097" y="650312"/>
            <a:ext cx="5522564" cy="729038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solidFill>
                  <a:srgbClr val="002060"/>
                </a:solidFill>
              </a:rPr>
              <a:t>Ambiguity in Multiple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7097" y="1442687"/>
            <a:ext cx="6053138" cy="4284169"/>
          </a:xfrm>
          <a:prstGeom prst="rect">
            <a:avLst/>
          </a:prstGeom>
          <a:ln w="19050">
            <a:solidFill>
              <a:srgbClr val="CC04A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Suppose </a:t>
            </a:r>
            <a:r>
              <a:rPr lang="en-US" altLang="en-US" dirty="0">
                <a:solidFill>
                  <a:srgbClr val="CC04A1"/>
                </a:solidFill>
                <a:latin typeface="Cambria" panose="02040503050406030204" pitchFamily="18" charset="0"/>
              </a:rPr>
              <a:t>class A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class B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both have method show( )</a:t>
            </a:r>
            <a:endParaRPr lang="en-US" altLang="en-US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 : pubic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, public 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{ 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 * * *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 };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obj1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;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obj1</a:t>
            </a:r>
            <a:r>
              <a:rPr lang="en-US" altLang="en-US" b="1" dirty="0">
                <a:solidFill>
                  <a:schemeClr val="dk1"/>
                </a:solidFill>
                <a:latin typeface="Courier New" panose="02070309020205020404" pitchFamily="49" charset="0"/>
              </a:rPr>
              <a:t>.show();</a:t>
            </a:r>
          </a:p>
          <a:p>
            <a:pPr marL="0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CC04A1"/>
                </a:solidFill>
                <a:latin typeface="Courier New" panose="02070309020205020404" pitchFamily="49" charset="0"/>
              </a:rPr>
              <a:t>//which of the two is called?.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99206" y="681308"/>
            <a:ext cx="4171950" cy="7009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600" b="1" spc="-50" dirty="0">
                <a:solidFill>
                  <a:srgbClr val="002060"/>
                </a:solidFill>
              </a:rPr>
              <a:t>Resolution of Ambiguity</a:t>
            </a:r>
          </a:p>
          <a:p>
            <a:pPr algn="ctr">
              <a:spcBef>
                <a:spcPct val="0"/>
              </a:spcBef>
            </a:pPr>
            <a:endParaRPr lang="en-IN" sz="1000" b="1" spc="-5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0506" y="1453651"/>
            <a:ext cx="5129212" cy="4265783"/>
          </a:xfrm>
          <a:prstGeom prst="rect">
            <a:avLst/>
          </a:prstGeom>
          <a:ln w="12700">
            <a:solidFill>
              <a:srgbClr val="CC04A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altLang="en-US" sz="200" dirty="0">
              <a:latin typeface="Cambria" panose="020405030504060302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en-US" sz="2000" dirty="0">
                <a:latin typeface="Cambria" panose="02040503050406030204" pitchFamily="18" charset="0"/>
              </a:rPr>
              <a:t>Use the resolution operator to specify a particular method: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obj1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2000" b="1" dirty="0">
                <a:solidFill>
                  <a:schemeClr val="dk1"/>
                </a:solidFill>
                <a:latin typeface="Courier New" panose="02070309020205020404" pitchFamily="49" charset="0"/>
              </a:rPr>
              <a:t>show();</a:t>
            </a:r>
          </a:p>
          <a:p>
            <a:pPr>
              <a:lnSpc>
                <a:spcPct val="90000"/>
              </a:lnSpc>
            </a:pP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Override</a:t>
            </a:r>
            <a:r>
              <a:rPr lang="en-US" altLang="en-US" sz="2000" dirty="0">
                <a:latin typeface="Cambria" panose="02040503050406030204" pitchFamily="18" charset="0"/>
              </a:rPr>
              <a:t> show( ) method in </a:t>
            </a:r>
            <a:r>
              <a:rPr lang="en-US" altLang="en-US" sz="2000" b="1" dirty="0">
                <a:solidFill>
                  <a:srgbClr val="CC04A1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000" dirty="0">
                <a:latin typeface="Cambria" panose="02040503050406030204" pitchFamily="18" charset="0"/>
              </a:rPr>
              <a:t> to call either one or both base class methods: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CC04A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::show()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</a:rPr>
              <a:t>B</a:t>
            </a:r>
            <a:r>
              <a:rPr lang="en-US" altLang="en-US" sz="2000" b="1" dirty="0">
                <a:solidFill>
                  <a:srgbClr val="000000"/>
                </a:solidFill>
                <a:latin typeface="Courier" pitchFamily="49" charset="0"/>
              </a:rPr>
              <a:t>::show();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altLang="en-US" sz="2000" b="1" dirty="0">
                <a:solidFill>
                  <a:srgbClr val="C00000"/>
                </a:solidFill>
                <a:latin typeface="Courier" pitchFamily="49" charset="0"/>
              </a:rPr>
              <a:t>A</a:t>
            </a:r>
            <a:r>
              <a:rPr lang="en-US" altLang="en-US" sz="2000" b="1" dirty="0">
                <a:solidFill>
                  <a:srgbClr val="000000"/>
                </a:solidFill>
                <a:latin typeface="Courier" pitchFamily="49" charset="0"/>
              </a:rPr>
              <a:t>::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49" charset="0"/>
              </a:rPr>
              <a:t>show(</a:t>
            </a:r>
            <a:r>
              <a:rPr lang="en-US" altLang="en-US" sz="2000" b="1" dirty="0">
                <a:solidFill>
                  <a:srgbClr val="000000"/>
                </a:solidFill>
                <a:latin typeface="Courier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2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44" y="642932"/>
            <a:ext cx="10695553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Introduction to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44" y="1729946"/>
            <a:ext cx="10058400" cy="4729838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IN" sz="2400" dirty="0"/>
              <a:t>An </a:t>
            </a:r>
            <a:r>
              <a:rPr lang="en-IN" sz="2400" b="1" dirty="0">
                <a:solidFill>
                  <a:srgbClr val="0000FF"/>
                </a:solidFill>
              </a:rPr>
              <a:t>operator overloading</a:t>
            </a:r>
            <a:r>
              <a:rPr lang="en-IN" sz="2400" dirty="0">
                <a:solidFill>
                  <a:srgbClr val="0000FF"/>
                </a:solidFill>
              </a:rPr>
              <a:t> </a:t>
            </a:r>
            <a:r>
              <a:rPr lang="en-IN" sz="2400" dirty="0"/>
              <a:t>is a feature in </a:t>
            </a:r>
            <a:r>
              <a:rPr lang="en-IN" sz="2400" b="1" dirty="0"/>
              <a:t>C++</a:t>
            </a:r>
            <a:r>
              <a:rPr lang="en-IN" sz="2400" dirty="0"/>
              <a:t> programming that allows programmer to redefine the </a:t>
            </a:r>
            <a:r>
              <a:rPr lang="en-IN" sz="2400" b="1" dirty="0">
                <a:solidFill>
                  <a:srgbClr val="C00000"/>
                </a:solidFill>
              </a:rPr>
              <a:t>meaning</a:t>
            </a:r>
            <a:r>
              <a:rPr lang="en-IN" sz="2400" dirty="0"/>
              <a:t> of an existing </a:t>
            </a:r>
            <a:r>
              <a:rPr lang="en-IN" sz="2400" b="1" dirty="0">
                <a:solidFill>
                  <a:srgbClr val="7030A0"/>
                </a:solidFill>
              </a:rPr>
              <a:t>operator</a:t>
            </a:r>
            <a:r>
              <a:rPr lang="en-IN" sz="2400" dirty="0"/>
              <a:t> when they operate on class objects.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 is the ability to tell the compiler </a:t>
            </a:r>
            <a:r>
              <a:rPr lang="en-US" sz="2400" dirty="0">
                <a:solidFill>
                  <a:srgbClr val="7030A0"/>
                </a:solidFill>
              </a:rPr>
              <a:t>how to perform a certain operation when its corresponding operator is used</a:t>
            </a:r>
            <a:r>
              <a:rPr lang="en-US" sz="2400" dirty="0"/>
              <a:t> on one or more variables.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Closely</a:t>
            </a:r>
            <a:r>
              <a:rPr lang="en-US" sz="2400" dirty="0"/>
              <a:t> related to </a:t>
            </a:r>
            <a:r>
              <a:rPr lang="en-US" sz="2400" dirty="0">
                <a:solidFill>
                  <a:srgbClr val="CC04A1"/>
                </a:solidFill>
              </a:rPr>
              <a:t>function overloading</a:t>
            </a:r>
            <a:r>
              <a:rPr lang="en-US" sz="2400" dirty="0"/>
              <a:t>. </a:t>
            </a:r>
            <a:endParaRPr lang="en-US" altLang="en-US" sz="2400" dirty="0"/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Allows existing operators to be </a:t>
            </a:r>
            <a:r>
              <a:rPr lang="en-US" altLang="en-US" sz="2400" b="1" dirty="0">
                <a:solidFill>
                  <a:srgbClr val="C00000"/>
                </a:solidFill>
              </a:rPr>
              <a:t>redefined</a:t>
            </a:r>
            <a:r>
              <a:rPr lang="en-US" altLang="en-US" sz="2400" dirty="0"/>
              <a:t> (overloaded) to have new meaning for a specific class objects.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Already used the</a:t>
            </a:r>
            <a:r>
              <a:rPr lang="en-US" altLang="en-US" sz="2400" b="1" dirty="0">
                <a:solidFill>
                  <a:srgbClr val="7030A0"/>
                </a:solidFill>
              </a:rPr>
              <a:t> +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C00000"/>
                </a:solidFill>
              </a:rPr>
              <a:t>-</a:t>
            </a:r>
            <a:r>
              <a:rPr lang="en-US" altLang="en-US" sz="2400" dirty="0"/>
              <a:t> in </a:t>
            </a:r>
            <a:r>
              <a:rPr lang="en-US" altLang="en-US" sz="2400" b="1" dirty="0">
                <a:solidFill>
                  <a:srgbClr val="00B0F0"/>
                </a:solidFill>
              </a:rPr>
              <a:t>overloaded</a:t>
            </a:r>
            <a:r>
              <a:rPr lang="en-US" altLang="en-US" sz="2400" dirty="0"/>
              <a:t> fashion when </a:t>
            </a:r>
            <a:r>
              <a:rPr lang="en-US" altLang="en-US" sz="2400" b="1" dirty="0">
                <a:solidFill>
                  <a:srgbClr val="7030A0"/>
                </a:solidFill>
              </a:rPr>
              <a:t>add </a:t>
            </a:r>
            <a:r>
              <a:rPr lang="en-US" altLang="en-US" sz="2400" dirty="0"/>
              <a:t>or </a:t>
            </a:r>
            <a:r>
              <a:rPr lang="en-US" altLang="en-US" sz="2400" b="1" dirty="0">
                <a:solidFill>
                  <a:srgbClr val="C00000"/>
                </a:solidFill>
              </a:rPr>
              <a:t>subtract </a:t>
            </a:r>
            <a:r>
              <a:rPr lang="en-US" altLang="en-US" sz="2400" dirty="0"/>
              <a:t>ints, floats, doubles, etc.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99" y="628650"/>
            <a:ext cx="6400801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Virtual Base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54083" y="1749421"/>
            <a:ext cx="5489605" cy="40513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7030A0"/>
                </a:solidFill>
                <a:latin typeface="Cambria" panose="02040503050406030204" pitchFamily="18" charset="0"/>
              </a:rPr>
              <a:t>In hybrid inheritance </a:t>
            </a:r>
            <a:r>
              <a:rPr lang="en-US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child class </a:t>
            </a:r>
            <a:r>
              <a:rPr lang="en-US" altLang="en-US" sz="1900" dirty="0">
                <a:solidFill>
                  <a:srgbClr val="7030A0"/>
                </a:solidFill>
                <a:latin typeface="Cambria" panose="02040503050406030204" pitchFamily="18" charset="0"/>
              </a:rPr>
              <a:t>has two direct parents which themselves have a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common base class.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So, the child class inherits the </a:t>
            </a:r>
            <a:r>
              <a:rPr lang="en-US" altLang="en-US" sz="1900" dirty="0">
                <a:solidFill>
                  <a:srgbClr val="C00000"/>
                </a:solidFill>
                <a:latin typeface="Cambria" panose="02040503050406030204" pitchFamily="18" charset="0"/>
              </a:rPr>
              <a:t>grandparent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 via </a:t>
            </a:r>
            <a:r>
              <a:rPr lang="en-US" altLang="en-US" sz="1900" dirty="0">
                <a:solidFill>
                  <a:srgbClr val="7030A0"/>
                </a:solidFill>
                <a:latin typeface="Cambria" panose="02040503050406030204" pitchFamily="18" charset="0"/>
              </a:rPr>
              <a:t>two separate paths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. It is also called as </a:t>
            </a:r>
            <a:r>
              <a:rPr lang="en-US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indirect parent class.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All the public and protected members of grandparent are inherited </a:t>
            </a:r>
            <a:r>
              <a:rPr lang="en-US" altLang="en-US" sz="1900" dirty="0">
                <a:solidFill>
                  <a:srgbClr val="0000FF"/>
                </a:solidFill>
                <a:latin typeface="Cambria" panose="02040503050406030204" pitchFamily="18" charset="0"/>
              </a:rPr>
              <a:t>twice into child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Virtual base class is used to prevent the duplication / ambiguity by making common base class as </a:t>
            </a:r>
            <a:r>
              <a:rPr lang="en-US" altLang="en-US" sz="1900" b="1" dirty="0">
                <a:solidFill>
                  <a:srgbClr val="0000FF"/>
                </a:solidFill>
                <a:latin typeface="Cambria" panose="02040503050406030204" pitchFamily="18" charset="0"/>
              </a:rPr>
              <a:t>virtual base class </a:t>
            </a:r>
            <a:r>
              <a:rPr lang="en-US" altLang="en-US" sz="1900" dirty="0">
                <a:solidFill>
                  <a:schemeClr val="tx1"/>
                </a:solidFill>
                <a:latin typeface="Cambria" panose="02040503050406030204" pitchFamily="18" charset="0"/>
              </a:rPr>
              <a:t>while declaring the direct or intermediate base classes.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1869347"/>
            <a:ext cx="5172075" cy="3000273"/>
          </a:xfrm>
          <a:prstGeom prst="rect">
            <a:avLst/>
          </a:prstGeom>
          <a:ln w="19050">
            <a:solidFill>
              <a:srgbClr val="CC04A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8051256" y="497014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C04A1"/>
                </a:solidFill>
                <a:latin typeface="Cambria" panose="02040503050406030204" pitchFamily="18" charset="0"/>
              </a:rPr>
              <a:t>Multipath inheritance </a:t>
            </a:r>
            <a:endParaRPr lang="en-IN" dirty="0">
              <a:solidFill>
                <a:srgbClr val="CC0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61" y="1743405"/>
            <a:ext cx="4024008" cy="4471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base 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public: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spcAft>
                <a:spcPts val="1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Aft>
                <a:spcPts val="100"/>
              </a:spcAft>
            </a:pPr>
            <a:endParaRPr lang="en-US" altLang="zh-TW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 Inherit base as virtual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D1 :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base 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public: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int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j;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D2 :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base 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public: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int k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10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7750" y="1743405"/>
            <a:ext cx="4827182" cy="4471987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Here, D3 inherits both D1 and D2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//However, only one copy of base is present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D3 :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D1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D2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    return (</a:t>
            </a:r>
            <a:r>
              <a:rPr lang="en-US" altLang="zh-TW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*j*k);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};</a:t>
            </a:r>
          </a:p>
          <a:p>
            <a:pPr>
              <a:spcAft>
                <a:spcPts val="300"/>
              </a:spcAft>
            </a:pP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6881" y="5262452"/>
            <a:ext cx="2712201" cy="928685"/>
          </a:xfrm>
          <a:prstGeom prst="rect">
            <a:avLst/>
          </a:prstGeom>
          <a:solidFill>
            <a:srgbClr val="F6F96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CC04A1"/>
              </a:solidFill>
              <a:latin typeface="Courier New" panose="02070309020205020404" pitchFamily="49" charset="0"/>
            </a:endParaRPr>
          </a:p>
          <a:p>
            <a:pPr>
              <a:spcAft>
                <a:spcPts val="300"/>
              </a:spcAft>
              <a:buFont typeface="Monotype Sorts" pitchFamily="2" charset="2"/>
              <a:buNone/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6000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6881" y="1744734"/>
            <a:ext cx="2712201" cy="3287788"/>
          </a:xfrm>
          <a:prstGeom prst="rect">
            <a:avLst/>
          </a:prstGeom>
          <a:solidFill>
            <a:srgbClr val="F6E7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int main()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D3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obj1</a:t>
            </a:r>
            <a:r>
              <a:rPr lang="en-US" altLang="zh-TW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obj1</a:t>
            </a:r>
            <a:r>
              <a:rPr lang="en-US" sz="1600" b="1" dirty="0">
                <a:latin typeface="Courier New" panose="02070309020205020404" pitchFamily="49" charset="0"/>
              </a:rPr>
              <a:t>.i = 10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obj1</a:t>
            </a:r>
            <a:r>
              <a:rPr lang="en-US" sz="1600" b="1" dirty="0">
                <a:latin typeface="Courier New" panose="02070309020205020404" pitchFamily="49" charset="0"/>
              </a:rPr>
              <a:t>.j = 20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  obj1</a:t>
            </a:r>
            <a:r>
              <a:rPr lang="en-US" sz="1600" b="1" dirty="0">
                <a:latin typeface="Courier New" panose="02070309020205020404" pitchFamily="49" charset="0"/>
              </a:rPr>
              <a:t>.k = 30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cout&lt;&lt;</a:t>
            </a:r>
            <a:r>
              <a:rPr lang="en-US" altLang="zh-TW" sz="1600" b="1" dirty="0">
                <a:solidFill>
                  <a:srgbClr val="CC04A1"/>
                </a:solidFill>
                <a:latin typeface="Courier New" panose="02070309020205020404" pitchFamily="49" charset="0"/>
              </a:rPr>
              <a:t>obj1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(); 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 return</a:t>
            </a:r>
            <a:r>
              <a:rPr lang="en-US" sz="1600" b="1" dirty="0">
                <a:latin typeface="Courier New" panose="02070309020205020404" pitchFamily="49" charset="0"/>
              </a:rPr>
              <a:t> 0;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8045342" cy="626394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CC04A1"/>
                </a:solidFill>
              </a:rPr>
              <a:t>Example: </a:t>
            </a:r>
            <a:r>
              <a:rPr lang="en-US" sz="3000" b="1" dirty="0">
                <a:solidFill>
                  <a:srgbClr val="002060"/>
                </a:solidFill>
              </a:rPr>
              <a:t>Virtual Base Class</a:t>
            </a:r>
          </a:p>
        </p:txBody>
      </p:sp>
    </p:spTree>
    <p:extLst>
      <p:ext uri="{BB962C8B-B14F-4D97-AF65-F5344CB8AC3E}">
        <p14:creationId xmlns:p14="http://schemas.microsoft.com/office/powerpoint/2010/main" val="1130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3989388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6986" y="1377948"/>
            <a:ext cx="10069483" cy="49784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Reference Books: 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Herbert Schildt, ‘C++ The Complete Reference’, Fourth Edition, McGraw Hill Professional, 2011, ISBN-13: 978-0072226805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Robert Lafore, ‘Object-Oriented Programming in C++’, Fourth Edition, Sams Publishing, ISBN: 0672323087, ISBN-13: 978-8131722824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Bjarne Stroustrup, ‘The C++ Programming language’, Third Edition, Pearson Education. ISBN: 9788131705216</a:t>
            </a:r>
          </a:p>
          <a:p>
            <a:pPr marL="542925" indent="-2794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K. R. Venugopal, Rajkumar Buyya, T. Ravishankar, ‘Mastering C++’, Tata McGraw-Hill, ISBN 13: 9780074634547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endParaRPr lang="de-DE" altLang="en-US" sz="19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63525" indent="-26352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Weblinks: 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de-DE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http://nptel.ac.in/syllabus/106106110/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de-DE" altLang="en-US" sz="1700" dirty="0">
                <a:solidFill>
                  <a:schemeClr val="tx1"/>
                </a:solidFill>
                <a:latin typeface="Cambria" panose="02040503050406030204" pitchFamily="18" charset="0"/>
                <a:hlinkClick r:id="rId3"/>
              </a:rPr>
              <a:t>http://ocw.mit.edu</a:t>
            </a:r>
            <a:endParaRPr lang="de-DE" altLang="en-US" sz="17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de-DE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http://ramperi.org/operatorff.htm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endParaRPr lang="de-DE" altLang="en-US" sz="19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57188" indent="-35718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altLang="en-US" sz="1900" dirty="0">
                <a:solidFill>
                  <a:srgbClr val="CC04A1"/>
                </a:solidFill>
                <a:latin typeface="Cambria" panose="02040503050406030204" pitchFamily="18" charset="0"/>
              </a:rPr>
              <a:t>MOOCs: 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de-DE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https://www.coursera.org/learn/c-plus-plus-a</a:t>
            </a:r>
          </a:p>
          <a:p>
            <a:pPr marL="542925" indent="-2794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de-DE" altLang="en-US" sz="1700" dirty="0">
                <a:solidFill>
                  <a:schemeClr val="tx1"/>
                </a:solidFill>
                <a:latin typeface="Cambria" panose="02040503050406030204" pitchFamily="18" charset="0"/>
              </a:rPr>
              <a:t>https://www.mooc-list.com/tags/c-1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endParaRPr lang="en-US" altLang="en-US" sz="19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endParaRPr lang="en-US" altLang="en-US" sz="19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endParaRPr lang="en-US" altLang="en-US" sz="19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3989388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5223" y="1441132"/>
            <a:ext cx="1007794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C04A1"/>
              </a:buClr>
              <a:buFont typeface="Wingdings" panose="05000000000000000000" pitchFamily="2" charset="2"/>
              <a:buChar char="Ø"/>
            </a:pPr>
            <a:r>
              <a:rPr lang="en-IN" sz="2300" dirty="0"/>
              <a:t>Inheritance is the mechanism that provides the </a:t>
            </a:r>
            <a:r>
              <a:rPr lang="en-IN" sz="2400" dirty="0"/>
              <a:t>power of </a:t>
            </a:r>
            <a:r>
              <a:rPr lang="en-IN" sz="2400" b="1" dirty="0"/>
              <a:t>reusability </a:t>
            </a:r>
            <a:r>
              <a:rPr lang="en-IN" sz="2400" dirty="0"/>
              <a:t>and </a:t>
            </a:r>
            <a:r>
              <a:rPr lang="en-IN" sz="2400" b="1" dirty="0"/>
              <a:t>extendibility</a:t>
            </a:r>
            <a:r>
              <a:rPr lang="en-IN" sz="2400" dirty="0"/>
              <a:t>.</a:t>
            </a:r>
            <a:endParaRPr lang="en-IN" sz="2300" dirty="0"/>
          </a:p>
          <a:p>
            <a:pPr marL="342900" indent="-3429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C04A1"/>
              </a:buClr>
              <a:buSzPct val="100000"/>
              <a:buFont typeface="Wingdings" pitchFamily="2" charset="2"/>
              <a:buChar char="Ø"/>
            </a:pPr>
            <a:r>
              <a:rPr lang="en-IN" sz="2300" dirty="0"/>
              <a:t>Polymorphism makes systems extensible and maintainable</a:t>
            </a:r>
            <a:r>
              <a:rPr lang="en-US" sz="2300" dirty="0"/>
              <a:t>.</a:t>
            </a:r>
          </a:p>
          <a:p>
            <a:pPr marL="342900" indent="-3429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C04A1"/>
              </a:buClr>
              <a:buSzPct val="100000"/>
              <a:buFont typeface="Wingdings" pitchFamily="2" charset="2"/>
              <a:buChar char="Ø"/>
            </a:pPr>
            <a:r>
              <a:rPr lang="en-US" sz="2300" dirty="0"/>
              <a:t>With single inheritance, a class derived from one base class. With multiple inheritance, a class is derived from more than one direct base class.</a:t>
            </a:r>
          </a:p>
          <a:p>
            <a:pPr marL="342900" indent="-3429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C04A1"/>
              </a:buClr>
              <a:buSzPct val="100000"/>
              <a:buFont typeface="Wingdings" pitchFamily="2" charset="2"/>
              <a:buChar char="Ø"/>
            </a:pPr>
            <a:r>
              <a:rPr lang="en-US" sz="2300" dirty="0"/>
              <a:t>A derived class is more specific than its base class and represents a smaller group of objects.</a:t>
            </a:r>
          </a:p>
          <a:p>
            <a:pPr marL="342900" indent="-3429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C04A1"/>
              </a:buClr>
              <a:buSzPct val="100000"/>
              <a:buFont typeface="Wingdings" pitchFamily="2" charset="2"/>
              <a:buChar char="Ø"/>
            </a:pPr>
            <a:r>
              <a:rPr lang="en-US" sz="2300" dirty="0"/>
              <a:t>Every object of a derived class is also an object of that class’s base class. However, a base-class object is not an object of that class’s derived classes.</a:t>
            </a:r>
          </a:p>
          <a:p>
            <a:pPr marL="342900" indent="-3429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CC04A1"/>
              </a:buClr>
              <a:buSzPct val="100000"/>
              <a:buFont typeface="Wingdings" pitchFamily="2" charset="2"/>
              <a:buChar char="Ø"/>
            </a:pPr>
            <a:r>
              <a:rPr lang="en-US" sz="2300" dirty="0"/>
              <a:t>A derived class cannot access the private members of its base class directly; allowing this would violate the encapsulation of the base class. A derived class can, however, access the public and protected members of its base class directly.</a:t>
            </a:r>
          </a:p>
        </p:txBody>
      </p:sp>
    </p:spTree>
    <p:extLst>
      <p:ext uri="{BB962C8B-B14F-4D97-AF65-F5344CB8AC3E}">
        <p14:creationId xmlns:p14="http://schemas.microsoft.com/office/powerpoint/2010/main" val="16301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337" t="22449" r="31236" b="29129"/>
          <a:stretch/>
        </p:blipFill>
        <p:spPr>
          <a:xfrm>
            <a:off x="3585393" y="772847"/>
            <a:ext cx="485774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1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A4DC5-F3B0-4F5B-A7C4-7DDC1488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0" y="73781"/>
            <a:ext cx="10712720" cy="678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6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FEC5D4-AF89-444D-A765-7C7F8F86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30" y="263769"/>
            <a:ext cx="8528539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399" y="547655"/>
            <a:ext cx="10070799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Introduction to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44" y="1729947"/>
            <a:ext cx="10058400" cy="2153921"/>
          </a:xfrm>
        </p:spPr>
        <p:txBody>
          <a:bodyPr>
            <a:normAutofit fontScale="77500" lnSpcReduction="20000"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/>
              <a:t>Overloading of operators are achieved by creating </a:t>
            </a:r>
            <a:r>
              <a:rPr lang="en-US" b="1" dirty="0">
                <a:solidFill>
                  <a:srgbClr val="7030A0"/>
                </a:solidFill>
              </a:rPr>
              <a:t>operator function</a:t>
            </a:r>
            <a:endParaRPr lang="en-US" dirty="0"/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rgbClr val="7030A0"/>
                </a:solidFill>
              </a:rPr>
              <a:t>operator function </a:t>
            </a:r>
            <a:r>
              <a:rPr lang="en-US" dirty="0"/>
              <a:t>defines the operations that the overloaded operator can perform relative to the class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/>
              <a:t>An operator function is created using the keyword </a:t>
            </a:r>
            <a:r>
              <a:rPr lang="en-US" b="1" dirty="0">
                <a:solidFill>
                  <a:srgbClr val="7030A0"/>
                </a:solidFill>
              </a:rPr>
              <a:t>operator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/>
              <a:t>Operator functions can be either</a:t>
            </a:r>
            <a:r>
              <a:rPr lang="en-US" b="1" dirty="0">
                <a:solidFill>
                  <a:srgbClr val="C00000"/>
                </a:solidFill>
              </a:rPr>
              <a:t> members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nonmembers </a:t>
            </a:r>
            <a:r>
              <a:rPr lang="en-US" dirty="0"/>
              <a:t>of a class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Non-member</a:t>
            </a:r>
            <a:r>
              <a:rPr lang="en-US" dirty="0"/>
              <a:t> operator functions are always </a:t>
            </a:r>
            <a:r>
              <a:rPr lang="en-US" b="1" dirty="0">
                <a:solidFill>
                  <a:srgbClr val="C00000"/>
                </a:solidFill>
              </a:rPr>
              <a:t>friend functions </a:t>
            </a:r>
            <a:r>
              <a:rPr lang="en-US" dirty="0"/>
              <a:t>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921" r="12922" b="10811"/>
          <a:stretch/>
        </p:blipFill>
        <p:spPr>
          <a:xfrm>
            <a:off x="1256275" y="4108956"/>
            <a:ext cx="10266923" cy="2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Syntax of Operator Overloading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3734" y="1706511"/>
            <a:ext cx="1012875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400" b="1" dirty="0"/>
              <a:t>Overloading an operator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7030A0"/>
                </a:solidFill>
              </a:rPr>
              <a:t>Write function definition as normal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/>
              <a:t>Function name is keyword </a:t>
            </a:r>
            <a:r>
              <a:rPr lang="en-US" altLang="en-US" sz="2200" b="1" dirty="0">
                <a:solidFill>
                  <a:srgbClr val="CC04A1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sz="2200" dirty="0"/>
              <a:t> followed by the symbol for the </a:t>
            </a:r>
            <a:r>
              <a:rPr lang="en-US" altLang="en-US" sz="2200" dirty="0">
                <a:solidFill>
                  <a:srgbClr val="7030A0"/>
                </a:solidFill>
              </a:rPr>
              <a:t>operator being overloaded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CC04A1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200" dirty="0"/>
              <a:t> used to overload the addition operator (</a:t>
            </a:r>
            <a:r>
              <a:rPr lang="en-US" altLang="en-US" sz="2200" b="1" dirty="0">
                <a:latin typeface="Courier New" panose="02070309020205020404" pitchFamily="49" charset="0"/>
              </a:rPr>
              <a:t>+</a:t>
            </a:r>
            <a:r>
              <a:rPr lang="en-US" altLang="en-US" sz="22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869" y="4114989"/>
            <a:ext cx="37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General form of an operator function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9710" y="4112882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Example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0839" y="4572388"/>
            <a:ext cx="5057774" cy="1707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200" b="1" dirty="0">
                <a:solidFill>
                  <a:srgbClr val="CC04A1"/>
                </a:solidFill>
              </a:rPr>
              <a:t>	void</a:t>
            </a:r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b="1" dirty="0">
                <a:solidFill>
                  <a:srgbClr val="C00000"/>
                </a:solidFill>
              </a:rPr>
              <a:t>space</a:t>
            </a:r>
            <a:r>
              <a:rPr lang="en-IN" sz="2200" dirty="0">
                <a:solidFill>
                  <a:schemeClr val="tx1"/>
                </a:solidFill>
              </a:rPr>
              <a:t> :: </a:t>
            </a:r>
            <a:r>
              <a:rPr lang="en-IN" sz="2200" b="1" dirty="0">
                <a:solidFill>
                  <a:srgbClr val="00B050"/>
                </a:solidFill>
              </a:rPr>
              <a:t>operator </a:t>
            </a:r>
            <a:r>
              <a:rPr lang="en-IN" sz="2200" dirty="0">
                <a:solidFill>
                  <a:schemeClr val="tx1"/>
                </a:solidFill>
              </a:rPr>
              <a:t>- ()</a:t>
            </a:r>
          </a:p>
          <a:p>
            <a:r>
              <a:rPr lang="en-IN" sz="2200" dirty="0">
                <a:solidFill>
                  <a:schemeClr val="tx1"/>
                </a:solidFill>
              </a:rPr>
              <a:t>	{</a:t>
            </a:r>
          </a:p>
          <a:p>
            <a:r>
              <a:rPr lang="en-IN" sz="2200" dirty="0">
                <a:solidFill>
                  <a:schemeClr val="tx1"/>
                </a:solidFill>
              </a:rPr>
              <a:t>		x= -x;</a:t>
            </a:r>
          </a:p>
          <a:p>
            <a:r>
              <a:rPr lang="en-IN" sz="2200" dirty="0">
                <a:solidFill>
                  <a:schemeClr val="tx1"/>
                </a:solidFill>
              </a:rPr>
              <a:t>		y= -y;</a:t>
            </a:r>
          </a:p>
          <a:p>
            <a:r>
              <a:rPr lang="en-IN" sz="2200" dirty="0">
                <a:solidFill>
                  <a:schemeClr val="tx1"/>
                </a:solidFill>
              </a:rPr>
              <a:t>	} </a:t>
            </a:r>
          </a:p>
        </p:txBody>
      </p:sp>
      <p:pic>
        <p:nvPicPr>
          <p:cNvPr id="3074" name="Picture 2" descr="Syntax of operator overlo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0" y="4435525"/>
            <a:ext cx="6134293" cy="186638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Syntax of Operator Overloading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52659"/>
              </p:ext>
            </p:extLst>
          </p:nvPr>
        </p:nvGraphicFramePr>
        <p:xfrm>
          <a:off x="1107807" y="1692733"/>
          <a:ext cx="10536506" cy="197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4953000" imgH="1066800" progId="Word.Document.6">
                  <p:embed/>
                </p:oleObj>
              </mc:Choice>
              <mc:Fallback>
                <p:oleObj name="Document" r:id="rId4" imgW="4953000" imgH="10668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807" y="1692733"/>
                        <a:ext cx="10536506" cy="197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07807" y="3777789"/>
            <a:ext cx="7164657" cy="2557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094" y="3722687"/>
            <a:ext cx="10522219" cy="2557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C04A1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</a:rPr>
              <a:t> real, imag;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public: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  complex(double r, double i): real(r), imag(i) {}  //constructor      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 operator+(complex);     //complex number addition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 </a:t>
            </a:r>
            <a:r>
              <a:rPr lang="en-US" b="1" dirty="0">
                <a:latin typeface="Courier New" panose="02070309020205020404" pitchFamily="49" charset="0"/>
              </a:rPr>
              <a:t>operator*(complex);	    //complex number multiplication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complex</a:t>
            </a:r>
            <a:r>
              <a:rPr lang="en-US" b="1" dirty="0">
                <a:latin typeface="Courier New" panose="02070309020205020404" pitchFamily="49" charset="0"/>
              </a:rPr>
              <a:t>&amp; operator=(complex);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83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3800" b="1" noProof="1">
                <a:solidFill>
                  <a:srgbClr val="002060"/>
                </a:solidFill>
              </a:rPr>
              <a:t>Restrictions on Operator Overloading 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1" cy="3764627"/>
          </a:xfrm>
        </p:spPr>
        <p:txBody>
          <a:bodyPr>
            <a:noAutofit/>
          </a:bodyPr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Precedence or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associativity of an operator cannot be changed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by overloading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Use parentheses to force order of overloaded operators in an expression</a:t>
            </a:r>
          </a:p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C++ does not allow new operators (the symbols themselves) to be created</a:t>
            </a:r>
          </a:p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Number of operands an operator takes cannot be changed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Unary operators remain unary, and binary operators remain binary</a:t>
            </a:r>
          </a:p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Cannot overload the meaning of operators if all arguments are primitive data types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i.e. No overloading operators for built-in types</a:t>
            </a:r>
          </a:p>
          <a:p>
            <a:pPr marL="1519238" lvl="2" indent="-2635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Cannot change how two integers are added</a:t>
            </a:r>
          </a:p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</a:rPr>
              <a:t>               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/>
              </a:rPr>
              <a:t>Operators that cannot be overloaded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  <a:p>
            <a:pPr marL="1143000" lvl="2" indent="-2286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00"/>
                </a:solidFill>
                <a:latin typeface="Times New Roman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94232"/>
              </p:ext>
            </p:extLst>
          </p:nvPr>
        </p:nvGraphicFramePr>
        <p:xfrm>
          <a:off x="2252802" y="5364829"/>
          <a:ext cx="5489575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 resolution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member access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pointer to member access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object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5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8650"/>
            <a:ext cx="9530080" cy="626394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Overloading 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24500"/>
            <a:ext cx="10058400" cy="1935521"/>
          </a:xfrm>
        </p:spPr>
        <p:txBody>
          <a:bodyPr>
            <a:normAutofit fontScale="70000" lnSpcReduction="20000"/>
          </a:bodyPr>
          <a:lstStyle/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C++ operators are classified as </a:t>
            </a:r>
            <a:r>
              <a:rPr lang="en-IN" b="1" dirty="0">
                <a:solidFill>
                  <a:srgbClr val="CC04A1"/>
                </a:solidFill>
                <a:latin typeface="Cambria" panose="02040503050406030204" pitchFamily="18" charset="0"/>
              </a:rPr>
              <a:t>unary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or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</a:rPr>
              <a:t>binary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depending on whether they take </a:t>
            </a:r>
            <a:r>
              <a:rPr lang="en-IN" b="1" dirty="0">
                <a:solidFill>
                  <a:srgbClr val="CC04A1"/>
                </a:solidFill>
                <a:latin typeface="Cambria" panose="02040503050406030204" pitchFamily="18" charset="0"/>
              </a:rPr>
              <a:t>one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</a:rPr>
              <a:t>two arguments</a:t>
            </a: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respectively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</a:rPr>
              <a:t>One can overload an operator by making it a function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Subsequently,  one can use it just like any other function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altLang="zh-TW" b="1" dirty="0">
                <a:solidFill>
                  <a:srgbClr val="7030A0"/>
                </a:solidFill>
                <a:latin typeface="Cambria" panose="02040503050406030204" pitchFamily="18" charset="0"/>
              </a:rPr>
              <a:t>                                                       Unary operators that can be overloaded</a:t>
            </a:r>
            <a:endParaRPr lang="en-US" altLang="zh-TW" b="1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0084" b="2468"/>
          <a:stretch/>
        </p:blipFill>
        <p:spPr>
          <a:xfrm>
            <a:off x="1287163" y="3564609"/>
            <a:ext cx="9620847" cy="32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6646</TotalTime>
  <Words>3520</Words>
  <Application>Microsoft Office PowerPoint</Application>
  <PresentationFormat>Widescreen</PresentationFormat>
  <Paragraphs>1109</Paragraphs>
  <Slides>46</Slides>
  <Notes>41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MS Mincho</vt:lpstr>
      <vt:lpstr>新細明體</vt:lpstr>
      <vt:lpstr>Arial</vt:lpstr>
      <vt:lpstr>Arial Black</vt:lpstr>
      <vt:lpstr>Calibri</vt:lpstr>
      <vt:lpstr>Calibri Light (Headings)</vt:lpstr>
      <vt:lpstr>Cambria</vt:lpstr>
      <vt:lpstr>Century Gothic</vt:lpstr>
      <vt:lpstr>Consolas</vt:lpstr>
      <vt:lpstr>Courier</vt:lpstr>
      <vt:lpstr>Courier New</vt:lpstr>
      <vt:lpstr>Monotype Sorts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Contents</vt:lpstr>
      <vt:lpstr>Introduction to Operator Overloading</vt:lpstr>
      <vt:lpstr>Introduction to Operator Overloading</vt:lpstr>
      <vt:lpstr>Syntax of Operator Overloading</vt:lpstr>
      <vt:lpstr>Syntax of Operator Overloading</vt:lpstr>
      <vt:lpstr>Restrictions on Operator Overloading </vt:lpstr>
      <vt:lpstr>Overloading Unary Operators</vt:lpstr>
      <vt:lpstr>Overloading Unary Operators</vt:lpstr>
      <vt:lpstr>Overloading Binary Operators</vt:lpstr>
      <vt:lpstr>Binary operators that can be overloaded</vt:lpstr>
      <vt:lpstr>PowerPoint Presentation</vt:lpstr>
      <vt:lpstr>Example 2: Overloading Binary + Operator</vt:lpstr>
      <vt:lpstr>Prefix Operator Implementation</vt:lpstr>
      <vt:lpstr>Prefix Operator Implementation</vt:lpstr>
      <vt:lpstr>Postfix Operator Implementation</vt:lpstr>
      <vt:lpstr>Postfix Operator Implementation</vt:lpstr>
      <vt:lpstr>Introduction to Inheritance</vt:lpstr>
      <vt:lpstr>Advantages of inheritance</vt:lpstr>
      <vt:lpstr>Inheritance terms</vt:lpstr>
      <vt:lpstr>Class Derivation</vt:lpstr>
      <vt:lpstr>What Does a Child Have?</vt:lpstr>
      <vt:lpstr>Class Access Specifiers</vt:lpstr>
      <vt:lpstr>Access Specifiers</vt:lpstr>
      <vt:lpstr>Example: Access Specifiers</vt:lpstr>
      <vt:lpstr>Member Access Control</vt:lpstr>
      <vt:lpstr>Inheritance vs. Access </vt:lpstr>
      <vt:lpstr>Types of Inheritance</vt:lpstr>
      <vt:lpstr>Single Inheritance</vt:lpstr>
      <vt:lpstr>Multiple Inheritance</vt:lpstr>
      <vt:lpstr>Multilevel Inheritance</vt:lpstr>
      <vt:lpstr>Hierarchical Inheritance</vt:lpstr>
      <vt:lpstr>Hybrid Inheritance</vt:lpstr>
      <vt:lpstr>Constructors and Destructors in Base and Derived Classes</vt:lpstr>
      <vt:lpstr>PowerPoint Presentation</vt:lpstr>
      <vt:lpstr>PowerPoint Presentation</vt:lpstr>
      <vt:lpstr>Overriding Member Functions</vt:lpstr>
      <vt:lpstr>Ambiguity in Multiple Inheritance</vt:lpstr>
      <vt:lpstr>Virtual Base Class</vt:lpstr>
      <vt:lpstr>Example: Virtual Base Class</vt:lpstr>
      <vt:lpstr>References</vt:lpstr>
      <vt:lpstr>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Musale</dc:creator>
  <cp:lastModifiedBy>Dhanashri W</cp:lastModifiedBy>
  <cp:revision>1115</cp:revision>
  <dcterms:created xsi:type="dcterms:W3CDTF">2017-06-20T09:56:08Z</dcterms:created>
  <dcterms:modified xsi:type="dcterms:W3CDTF">2018-07-25T10:03:13Z</dcterms:modified>
</cp:coreProperties>
</file>