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 id="2147483657" r:id="rId3"/>
    <p:sldMasterId id="2147483659" r:id="rId4"/>
    <p:sldMasterId id="2147483661" r:id="rId5"/>
    <p:sldMasterId id="2147483663" r:id="rId6"/>
    <p:sldMasterId id="2147483665" r:id="rId7"/>
    <p:sldMasterId id="2147483667" r:id="rId8"/>
  </p:sldMasterIdLst>
  <p:notesMasterIdLst>
    <p:notesMasterId r:id="rId75"/>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Lst>
  <p:sldSz cx="12192000" cy="6858000"/>
  <p:notesSz cx="6858000" cy="9144000"/>
  <p:embeddedFontLst>
    <p:embeddedFont>
      <p:font typeface="Helvetica Neue" panose="020B0604020202020204" charset="0"/>
      <p:regular r:id="rId76"/>
      <p:bold r:id="rId77"/>
      <p:italic r:id="rId78"/>
      <p:boldItalic r:id="rId79"/>
    </p:embeddedFont>
    <p:embeddedFont>
      <p:font typeface="Calibri" panose="020F0502020204030204" pitchFamily="3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jQGTtuIwKofK/9baWQzd+KTSvk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4" y="5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customschemas.google.com/relationships/presentationmetadata" Target="metadata"/><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font" Target="fonts/font4.fntdata"/><Relationship Id="rId5" Type="http://schemas.openxmlformats.org/officeDocument/2006/relationships/slideMaster" Target="slideMasters/slideMaster5.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font" Target="fonts/font2.fntdata"/><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font" Target="fonts/font5.fntdata"/><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font" Target="fonts/font1.fntdata"/><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theme" Target="theme/theme1.xml"/><Relationship Id="rId61" Type="http://schemas.openxmlformats.org/officeDocument/2006/relationships/slide" Target="slides/slide53.xml"/><Relationship Id="rId8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463735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78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124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6484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99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768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542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39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990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4948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307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4134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469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057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986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229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596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058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740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632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917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357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81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2" name="Google Shape;19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3:notes"/>
          <p:cNvSpPr txBox="1"/>
          <p:nvPr/>
        </p:nvSpPr>
        <p:spPr>
          <a:xfrm>
            <a:off x="0" y="0"/>
            <a:ext cx="2971800" cy="458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MIT-WPU</a:t>
            </a:r>
            <a:endParaRPr/>
          </a:p>
        </p:txBody>
      </p:sp>
      <p:sp>
        <p:nvSpPr>
          <p:cNvPr id="194" name="Google Shape;194;p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3</a:t>
            </a:fld>
            <a:endParaRPr/>
          </a:p>
        </p:txBody>
      </p:sp>
    </p:spTree>
    <p:extLst>
      <p:ext uri="{BB962C8B-B14F-4D97-AF65-F5344CB8AC3E}">
        <p14:creationId xmlns:p14="http://schemas.microsoft.com/office/powerpoint/2010/main" val="3083981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7954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895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461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152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354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0234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643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2101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669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87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836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6899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87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509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7" name="Google Shape;79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112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89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7" name="Google Shape;81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1469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7" name="Google Shape;82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21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0004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8" name="Google Shape;84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8759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47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13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5" name="Google Shape;86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095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5" name="Google Shape;87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8389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2894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5" name="Google Shape;895;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1171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5" name="Google Shape;90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794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112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84149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7" name="Google Shape;937;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6650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7" name="Google Shape;947;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201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7" name="Google Shape;957;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9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2438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2" name="Google Shape;992;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8631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2" name="Google Shape;1002;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626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0446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2" name="Google Shape;1022;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66273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2" name="Google Shape;103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467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2" name="Google Shape;1042;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4016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9" name="Google Shape;1049;p66: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66</a:t>
            </a:fld>
            <a:endParaRPr/>
          </a:p>
        </p:txBody>
      </p:sp>
      <p:sp>
        <p:nvSpPr>
          <p:cNvPr id="1050" name="Google Shape;1050;p66:notes"/>
          <p:cNvSpPr txBox="1"/>
          <p:nvPr/>
        </p:nvSpPr>
        <p:spPr>
          <a:xfrm>
            <a:off x="0" y="0"/>
            <a:ext cx="2971800" cy="458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MIT-WPU</a:t>
            </a:r>
            <a:endParaRPr/>
          </a:p>
        </p:txBody>
      </p:sp>
      <p:sp>
        <p:nvSpPr>
          <p:cNvPr id="1051" name="Google Shape;1051;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13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56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88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93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6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3" name="Google Shape;23;p68"/>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4" name="Google Shape;24;p68"/>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8"/>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8"/>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5"/>
        <p:cNvGrpSpPr/>
        <p:nvPr/>
      </p:nvGrpSpPr>
      <p:grpSpPr>
        <a:xfrm>
          <a:off x="0" y="0"/>
          <a:ext cx="0" cy="0"/>
          <a:chOff x="0" y="0"/>
          <a:chExt cx="0" cy="0"/>
        </a:xfrm>
      </p:grpSpPr>
      <p:sp>
        <p:nvSpPr>
          <p:cNvPr id="116" name="Google Shape;116;p8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17" name="Google Shape;117;p8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18" name="Google Shape;118;p81"/>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81"/>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81"/>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83"/>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34" name="Google Shape;134;p83"/>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5" name="Google Shape;135;p83"/>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36" name="Google Shape;136;p83"/>
          <p:cNvSpPr txBox="1">
            <a:spLocks noGrp="1"/>
          </p:cNvSpPr>
          <p:nvPr>
            <p:ph type="dt" idx="10"/>
          </p:nvPr>
        </p:nvSpPr>
        <p:spPr>
          <a:xfrm>
            <a:off x="465137" y="6459537"/>
            <a:ext cx="26193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83"/>
          <p:cNvSpPr txBox="1">
            <a:spLocks noGrp="1"/>
          </p:cNvSpPr>
          <p:nvPr>
            <p:ph type="ftr" idx="11"/>
          </p:nvPr>
        </p:nvSpPr>
        <p:spPr>
          <a:xfrm>
            <a:off x="4800600" y="6459537"/>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83"/>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0"/>
        <p:cNvGrpSpPr/>
        <p:nvPr/>
      </p:nvGrpSpPr>
      <p:grpSpPr>
        <a:xfrm>
          <a:off x="0" y="0"/>
          <a:ext cx="0" cy="0"/>
          <a:chOff x="0" y="0"/>
          <a:chExt cx="0" cy="0"/>
        </a:xfrm>
      </p:grpSpPr>
      <p:sp>
        <p:nvSpPr>
          <p:cNvPr id="151" name="Google Shape;151;p85"/>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pic>
        <p:nvPicPr>
          <p:cNvPr id="152" name="Google Shape;152;p85"/>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153" name="Google Shape;153;p85"/>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54" name="Google Shape;154;p85"/>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85"/>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85"/>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87"/>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70" name="Google Shape;170;p87"/>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1" name="Google Shape;171;p87"/>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87"/>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87"/>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70"/>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38" name="Google Shape;38;p70"/>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70"/>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0"/>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0"/>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4" name="Google Shape;44;p75"/>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5"/>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5"/>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76"/>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9" name="Google Shape;49;p76"/>
          <p:cNvSpPr txBox="1">
            <a:spLocks noGrp="1"/>
          </p:cNvSpPr>
          <p:nvPr>
            <p:ph type="body" idx="1"/>
          </p:nvPr>
        </p:nvSpPr>
        <p:spPr>
          <a:xfrm rot="5400000">
            <a:off x="4114799" y="-1171576"/>
            <a:ext cx="4022725"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76"/>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6"/>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6"/>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7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55" name="Google Shape;55;p7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7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7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7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77"/>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7"/>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7"/>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7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4" name="Google Shape;64;p78"/>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78"/>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78"/>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8"/>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8"/>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9"/>
        <p:cNvGrpSpPr/>
        <p:nvPr/>
      </p:nvGrpSpPr>
      <p:grpSpPr>
        <a:xfrm>
          <a:off x="0" y="0"/>
          <a:ext cx="0" cy="0"/>
          <a:chOff x="0" y="0"/>
          <a:chExt cx="0" cy="0"/>
        </a:xfrm>
      </p:grpSpPr>
      <p:sp>
        <p:nvSpPr>
          <p:cNvPr id="70" name="Google Shape;70;p7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1" name="Google Shape;71;p79"/>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9"/>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9"/>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83"/>
        <p:cNvGrpSpPr/>
        <p:nvPr/>
      </p:nvGrpSpPr>
      <p:grpSpPr>
        <a:xfrm>
          <a:off x="0" y="0"/>
          <a:ext cx="0" cy="0"/>
          <a:chOff x="0" y="0"/>
          <a:chExt cx="0" cy="0"/>
        </a:xfrm>
      </p:grpSpPr>
      <p:sp>
        <p:nvSpPr>
          <p:cNvPr id="84" name="Google Shape;84;p72"/>
          <p:cNvSpPr txBox="1">
            <a:spLocks noGrp="1"/>
          </p:cNvSpPr>
          <p:nvPr>
            <p:ph type="body" idx="1"/>
          </p:nvPr>
        </p:nvSpPr>
        <p:spPr>
          <a:xfrm>
            <a:off x="1930400" y="228600"/>
            <a:ext cx="9652000" cy="5867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7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74"/>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74"/>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74"/>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2.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7"/>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67"/>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 name="Google Shape;12;p67"/>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3" name="Google Shape;13;p67"/>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67"/>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5" name="Google Shape;15;p67"/>
          <p:cNvCxnSpPr/>
          <p:nvPr/>
        </p:nvCxnSpPr>
        <p:spPr>
          <a:xfrm>
            <a:off x="1208087" y="4343400"/>
            <a:ext cx="9875837" cy="0"/>
          </a:xfrm>
          <a:prstGeom prst="straightConnector1">
            <a:avLst/>
          </a:prstGeom>
          <a:noFill/>
          <a:ln w="9525" cap="flat" cmpd="sng">
            <a:solidFill>
              <a:srgbClr val="7F7F7F"/>
            </a:solidFill>
            <a:prstDash val="solid"/>
            <a:miter lim="800000"/>
            <a:headEnd type="none" w="med" len="med"/>
            <a:tailEnd type="none" w="med" len="med"/>
          </a:ln>
        </p:spPr>
      </p:cxnSp>
      <p:sp>
        <p:nvSpPr>
          <p:cNvPr id="16" name="Google Shape;16;p67"/>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7" name="Google Shape;17;p67"/>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8" name="Google Shape;18;p67"/>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67"/>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67"/>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69"/>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69"/>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 name="Google Shape;30;p6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31" name="Google Shape;31;p69"/>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2" name="Google Shape;32;p69"/>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69"/>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 name="Google Shape;34;p69"/>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5" name="Google Shape;35;p69"/>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Google Shape;75;p71"/>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6" name="Google Shape;76;p71"/>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77" name="Google Shape;77;p71"/>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78" name="Google Shape;78;p71"/>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79" name="Google Shape;79;p71"/>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0" name="Google Shape;80;p71"/>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1" name="Google Shape;81;p71"/>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71"/>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transition spd="med">
    <p:push dir="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73"/>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Google Shape;90;p73"/>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91" name="Google Shape;91;p73"/>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92" name="Google Shape;92;p73"/>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Google Shape;93;p73"/>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4" name="Google Shape;94;p73"/>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95" name="Google Shape;95;p73"/>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6" name="Google Shape;96;p73"/>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 name="Google Shape;97;p73"/>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8" name="Google Shape;98;p73"/>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80"/>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5" name="Google Shape;105;p80"/>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06" name="Google Shape;106;p80"/>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07" name="Google Shape;107;p80"/>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8" name="Google Shape;108;p80"/>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09" name="Google Shape;109;p80"/>
          <p:cNvCxnSpPr/>
          <p:nvPr/>
        </p:nvCxnSpPr>
        <p:spPr>
          <a:xfrm>
            <a:off x="1208087" y="4343400"/>
            <a:ext cx="9875837" cy="0"/>
          </a:xfrm>
          <a:prstGeom prst="straightConnector1">
            <a:avLst/>
          </a:prstGeom>
          <a:noFill/>
          <a:ln w="9525" cap="flat" cmpd="sng">
            <a:solidFill>
              <a:srgbClr val="7F7F7F"/>
            </a:solidFill>
            <a:prstDash val="solid"/>
            <a:miter lim="800000"/>
            <a:headEnd type="none" w="med" len="med"/>
            <a:tailEnd type="none" w="med" len="med"/>
          </a:ln>
        </p:spPr>
      </p:cxnSp>
      <p:sp>
        <p:nvSpPr>
          <p:cNvPr id="110" name="Google Shape;110;p80"/>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11" name="Google Shape;111;p80"/>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2" name="Google Shape;112;p80"/>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80"/>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4" name="Google Shape;114;p80"/>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82"/>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3" name="Google Shape;123;p82"/>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4" name="Google Shape;124;p82"/>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25" name="Google Shape;125;p82"/>
          <p:cNvSpPr/>
          <p:nvPr/>
        </p:nvSpPr>
        <p:spPr>
          <a:xfrm>
            <a:off x="0" y="0"/>
            <a:ext cx="4051300" cy="6858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6" name="Google Shape;126;p82"/>
          <p:cNvSpPr/>
          <p:nvPr/>
        </p:nvSpPr>
        <p:spPr>
          <a:xfrm>
            <a:off x="4040187" y="0"/>
            <a:ext cx="63500" cy="6858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7" name="Google Shape;127;p82"/>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28" name="Google Shape;128;p82"/>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29" name="Google Shape;129;p82"/>
          <p:cNvSpPr txBox="1">
            <a:spLocks noGrp="1"/>
          </p:cNvSpPr>
          <p:nvPr>
            <p:ph type="dt" idx="10"/>
          </p:nvPr>
        </p:nvSpPr>
        <p:spPr>
          <a:xfrm>
            <a:off x="465137" y="6459537"/>
            <a:ext cx="261937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0" name="Google Shape;130;p82"/>
          <p:cNvSpPr txBox="1">
            <a:spLocks noGrp="1"/>
          </p:cNvSpPr>
          <p:nvPr>
            <p:ph type="ftr" idx="11"/>
          </p:nvPr>
        </p:nvSpPr>
        <p:spPr>
          <a:xfrm>
            <a:off x="4800600" y="6459537"/>
            <a:ext cx="4648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chemeClr val="dk2"/>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1" name="Google Shape;131;p82"/>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1pPr>
            <a:lvl2pPr marL="0" marR="0" lvl="1"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2pPr>
            <a:lvl3pPr marL="0" marR="0" lvl="2"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3pPr>
            <a:lvl4pPr marL="0" marR="0" lvl="3"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4pPr>
            <a:lvl5pPr marL="0" marR="0" lvl="4"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5pPr>
            <a:lvl6pPr marL="0" marR="0" lvl="5"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6pPr>
            <a:lvl7pPr marL="0" marR="0" lvl="6"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7pPr>
            <a:lvl8pPr marL="0" marR="0" lvl="7"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8pPr>
            <a:lvl9pPr marL="0" marR="0" lvl="8" indent="0" algn="r" rtl="0">
              <a:lnSpc>
                <a:spcPct val="100000"/>
              </a:lnSpc>
              <a:spcBef>
                <a:spcPts val="0"/>
              </a:spcBef>
              <a:spcAft>
                <a:spcPts val="0"/>
              </a:spcAft>
              <a:buClr>
                <a:schemeClr val="dk2"/>
              </a:buClr>
              <a:buSzPts val="1000"/>
              <a:buFont typeface="Calibri"/>
              <a:buNone/>
              <a:defRPr sz="1000" b="0" i="0" u="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84"/>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1" name="Google Shape;141;p84"/>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42" name="Google Shape;142;p84"/>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43" name="Google Shape;143;p84"/>
          <p:cNvSpPr/>
          <p:nvPr/>
        </p:nvSpPr>
        <p:spPr>
          <a:xfrm>
            <a:off x="0" y="4953000"/>
            <a:ext cx="12188825" cy="1905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84"/>
          <p:cNvSpPr/>
          <p:nvPr/>
        </p:nvSpPr>
        <p:spPr>
          <a:xfrm>
            <a:off x="0" y="4914900"/>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5" name="Google Shape;145;p8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46" name="Google Shape;146;p84"/>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7" name="Google Shape;147;p84"/>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8" name="Google Shape;148;p84"/>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9" name="Google Shape;149;p84"/>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86"/>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9" name="Google Shape;159;p86"/>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60" name="Google Shape;160;p86"/>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61" name="Google Shape;161;p86"/>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2" name="Google Shape;162;p86"/>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Google Shape;163;p86"/>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64" name="Google Shape;164;p86"/>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65" name="Google Shape;165;p86"/>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6" name="Google Shape;166;p86"/>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7" name="Google Shape;167;p86"/>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txBox="1">
            <a:spLocks noGrp="1"/>
          </p:cNvSpPr>
          <p:nvPr>
            <p:ph type="subTitle" idx="1"/>
          </p:nvPr>
        </p:nvSpPr>
        <p:spPr>
          <a:xfrm>
            <a:off x="1638300" y="5143500"/>
            <a:ext cx="9144000" cy="482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sz="2000" b="1" i="0" u="none">
                <a:solidFill>
                  <a:schemeClr val="dk2"/>
                </a:solidFill>
                <a:latin typeface="Times New Roman"/>
                <a:ea typeface="Times New Roman"/>
                <a:cs typeface="Times New Roman"/>
                <a:sym typeface="Times New Roman"/>
              </a:rPr>
              <a:t>DEPARTMENT OF COMPUTER SCIENCE AND ENGINEERING</a:t>
            </a:r>
            <a:endParaRPr/>
          </a:p>
        </p:txBody>
      </p:sp>
      <p:pic>
        <p:nvPicPr>
          <p:cNvPr id="179" name="Google Shape;179;p1"/>
          <p:cNvPicPr preferRelativeResize="0"/>
          <p:nvPr/>
        </p:nvPicPr>
        <p:blipFill rotWithShape="1">
          <a:blip r:embed="rId3">
            <a:alphaModFix/>
          </a:blip>
          <a:srcRect/>
          <a:stretch/>
        </p:blipFill>
        <p:spPr>
          <a:xfrm>
            <a:off x="868363" y="431800"/>
            <a:ext cx="10193337" cy="2070100"/>
          </a:xfrm>
          <a:prstGeom prst="rect">
            <a:avLst/>
          </a:prstGeom>
          <a:noFill/>
          <a:ln>
            <a:noFill/>
          </a:ln>
          <a:effectLst>
            <a:outerShdw blurRad="292100" dist="139700" dir="2700000" algn="tl" rotWithShape="0">
              <a:srgbClr val="333333">
                <a:alpha val="64705"/>
              </a:srgbClr>
            </a:outerShdw>
          </a:effectLst>
        </p:spPr>
      </p:pic>
      <p:sp>
        <p:nvSpPr>
          <p:cNvPr id="180" name="Google Shape;180;p1"/>
          <p:cNvSpPr txBox="1"/>
          <p:nvPr/>
        </p:nvSpPr>
        <p:spPr>
          <a:xfrm>
            <a:off x="668337" y="2886075"/>
            <a:ext cx="11083925" cy="1200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Unit IV Memory Management, File Management &amp; I/O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0"/>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Memory</a:t>
            </a:r>
            <a:r>
              <a:rPr lang="en-US" sz="4800" b="0" i="0" u="none">
                <a:solidFill>
                  <a:srgbClr val="404040"/>
                </a:solidFill>
                <a:latin typeface="Calibri"/>
                <a:ea typeface="Calibri"/>
                <a:cs typeface="Calibri"/>
                <a:sym typeface="Calibri"/>
              </a:rPr>
              <a:t> </a:t>
            </a:r>
            <a:r>
              <a:rPr lang="en-US" sz="4800" b="0" i="0" u="none">
                <a:solidFill>
                  <a:srgbClr val="7B9899"/>
                </a:solidFill>
                <a:latin typeface="Calibri"/>
                <a:ea typeface="Calibri"/>
                <a:cs typeface="Calibri"/>
                <a:sym typeface="Calibri"/>
              </a:rPr>
              <a:t>Partitioning</a:t>
            </a:r>
            <a:endParaRPr/>
          </a:p>
        </p:txBody>
      </p:sp>
      <p:sp>
        <p:nvSpPr>
          <p:cNvPr id="267" name="Google Shape;267;p10"/>
          <p:cNvSpPr txBox="1">
            <a:spLocks noGrp="1"/>
          </p:cNvSpPr>
          <p:nvPr>
            <p:ph type="body" idx="1"/>
          </p:nvPr>
        </p:nvSpPr>
        <p:spPr>
          <a:xfrm>
            <a:off x="927100" y="1920875"/>
            <a:ext cx="10814050" cy="4178300"/>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OS occupies some fixed portion of main memory and that the rest of main memory is available for use by multiple processes.</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The simplest scheme for managing this available memory is to partition it into regions.</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Types-</a:t>
            </a:r>
            <a:endParaRPr/>
          </a:p>
          <a:p>
            <a:pPr marL="382587" marR="0" lvl="1" indent="-182561" algn="l" rtl="0">
              <a:lnSpc>
                <a:spcPct val="90000"/>
              </a:lnSpc>
              <a:spcBef>
                <a:spcPts val="4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Fixed Partitioning</a:t>
            </a:r>
            <a:endParaRPr/>
          </a:p>
          <a:p>
            <a:pPr marL="382587" marR="0" lvl="1" indent="-182561" algn="l" rtl="0">
              <a:lnSpc>
                <a:spcPct val="90000"/>
              </a:lnSpc>
              <a:spcBef>
                <a:spcPts val="6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Dynamic Partitioning</a:t>
            </a:r>
            <a:endParaRPr/>
          </a:p>
        </p:txBody>
      </p:sp>
      <p:sp>
        <p:nvSpPr>
          <p:cNvPr id="268" name="Google Shape;268;p10"/>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69" name="Google Shape;269;p10"/>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10</a:t>
            </a:fld>
            <a:endParaRPr/>
          </a:p>
        </p:txBody>
      </p:sp>
      <p:sp>
        <p:nvSpPr>
          <p:cNvPr id="270" name="Google Shape;270;p10"/>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71" name="Google Shape;271;p10"/>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1"/>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Fixed Partitioning</a:t>
            </a:r>
            <a:endParaRPr/>
          </a:p>
        </p:txBody>
      </p:sp>
      <p:sp>
        <p:nvSpPr>
          <p:cNvPr id="277" name="Google Shape;277;p11"/>
          <p:cNvSpPr txBox="1">
            <a:spLocks noGrp="1"/>
          </p:cNvSpPr>
          <p:nvPr>
            <p:ph type="body" idx="1"/>
          </p:nvPr>
        </p:nvSpPr>
        <p:spPr>
          <a:xfrm>
            <a:off x="1031875" y="1868487"/>
            <a:ext cx="10709275" cy="4303712"/>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Partition regions with fixed boundaries.</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Partition Sizes-</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Two alternatives</a:t>
            </a:r>
            <a:endParaRPr/>
          </a:p>
          <a:p>
            <a:pPr marL="1050925" marR="0" lvl="2" indent="-457200" algn="l" rtl="0">
              <a:lnSpc>
                <a:spcPct val="90000"/>
              </a:lnSpc>
              <a:spcBef>
                <a:spcPts val="600"/>
              </a:spcBef>
              <a:spcAft>
                <a:spcPts val="0"/>
              </a:spcAft>
              <a:buClr>
                <a:schemeClr val="accent1"/>
              </a:buClr>
              <a:buSzPts val="2400"/>
              <a:buFont typeface="Calibri"/>
              <a:buAutoNum type="arabicPeriod"/>
            </a:pPr>
            <a:r>
              <a:rPr lang="en-US" sz="2400" b="0" i="0" u="none" strike="noStrike" cap="none">
                <a:solidFill>
                  <a:srgbClr val="404040"/>
                </a:solidFill>
                <a:latin typeface="Calibri"/>
                <a:ea typeface="Calibri"/>
                <a:cs typeface="Calibri"/>
                <a:sym typeface="Calibri"/>
              </a:rPr>
              <a:t>Equal-size fixed partitions</a:t>
            </a:r>
            <a:endParaRPr/>
          </a:p>
          <a:p>
            <a:pPr marL="1050925" marR="0" lvl="2" indent="-457200" algn="l" rtl="0">
              <a:lnSpc>
                <a:spcPct val="90000"/>
              </a:lnSpc>
              <a:spcBef>
                <a:spcPts val="600"/>
              </a:spcBef>
              <a:spcAft>
                <a:spcPts val="0"/>
              </a:spcAft>
              <a:buClr>
                <a:schemeClr val="accent1"/>
              </a:buClr>
              <a:buSzPts val="2400"/>
              <a:buFont typeface="Calibri"/>
              <a:buAutoNum type="arabicPeriod"/>
            </a:pPr>
            <a:r>
              <a:rPr lang="en-US" sz="2400" b="0" i="0" u="none" strike="noStrike" cap="none">
                <a:solidFill>
                  <a:srgbClr val="404040"/>
                </a:solidFill>
                <a:latin typeface="Calibri"/>
                <a:ea typeface="Calibri"/>
                <a:cs typeface="Calibri"/>
                <a:sym typeface="Calibri"/>
              </a:rPr>
              <a:t>Unequal-size fixed partitions</a:t>
            </a:r>
            <a:endParaRPr/>
          </a:p>
          <a:p>
            <a:pPr marL="90488" marR="0" lvl="0" indent="0" algn="l" rtl="0">
              <a:lnSpc>
                <a:spcPct val="90000"/>
              </a:lnSpc>
              <a:spcBef>
                <a:spcPts val="1600"/>
              </a:spcBef>
              <a:spcAft>
                <a:spcPts val="0"/>
              </a:spcAft>
              <a:buClr>
                <a:schemeClr val="accent1"/>
              </a:buClr>
              <a:buSzPts val="2400"/>
              <a:buFont typeface="Calibri"/>
              <a:buNone/>
            </a:pPr>
            <a:endParaRPr sz="2400" b="0" i="0" u="none" strike="noStrike" cap="none">
              <a:solidFill>
                <a:srgbClr val="404040"/>
              </a:solidFill>
              <a:latin typeface="Calibri"/>
              <a:ea typeface="Calibri"/>
              <a:cs typeface="Calibri"/>
              <a:sym typeface="Calibri"/>
            </a:endParaRPr>
          </a:p>
        </p:txBody>
      </p:sp>
      <p:sp>
        <p:nvSpPr>
          <p:cNvPr id="278" name="Google Shape;278;p11"/>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79" name="Google Shape;279;p11"/>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11</a:t>
            </a:fld>
            <a:endParaRPr/>
          </a:p>
        </p:txBody>
      </p:sp>
      <p:sp>
        <p:nvSpPr>
          <p:cNvPr id="280" name="Google Shape;280;p11"/>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81" name="Google Shape;281;p11"/>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2"/>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Equal-size partitions</a:t>
            </a:r>
            <a:endParaRPr/>
          </a:p>
        </p:txBody>
      </p:sp>
      <p:sp>
        <p:nvSpPr>
          <p:cNvPr id="287" name="Google Shape;287;p12"/>
          <p:cNvSpPr txBox="1">
            <a:spLocks noGrp="1"/>
          </p:cNvSpPr>
          <p:nvPr>
            <p:ph type="body" idx="1"/>
          </p:nvPr>
        </p:nvSpPr>
        <p:spPr>
          <a:xfrm>
            <a:off x="966787" y="1751012"/>
            <a:ext cx="10774362" cy="4454525"/>
          </a:xfrm>
          <a:prstGeom prst="rect">
            <a:avLst/>
          </a:prstGeom>
          <a:noFill/>
          <a:ln>
            <a:noFill/>
          </a:ln>
        </p:spPr>
        <p:txBody>
          <a:bodyPr spcFirstLastPara="1" wrap="square" lIns="0" tIns="45700" rIns="0" bIns="45700" anchor="t" anchorCtr="0">
            <a:noAutofit/>
          </a:bodyPr>
          <a:lstStyle/>
          <a:p>
            <a:pPr marL="90487" marR="0" lvl="0" indent="-177800" algn="l" rtl="0">
              <a:lnSpc>
                <a:spcPct val="90000"/>
              </a:lnSpc>
              <a:spcBef>
                <a:spcPts val="0"/>
              </a:spcBef>
              <a:spcAft>
                <a:spcPts val="0"/>
              </a:spcAft>
              <a:buClr>
                <a:schemeClr val="accent1"/>
              </a:buClr>
              <a:buSzPts val="2800"/>
              <a:buFont typeface="Courier New"/>
              <a:buChar char="o"/>
            </a:pPr>
            <a:r>
              <a:rPr lang="en-US" sz="2800" b="0" i="0" u="none">
                <a:solidFill>
                  <a:srgbClr val="404040"/>
                </a:solidFill>
                <a:latin typeface="Calibri"/>
                <a:ea typeface="Calibri"/>
                <a:cs typeface="Calibri"/>
                <a:sym typeface="Calibri"/>
              </a:rPr>
              <a:t>Any process whose size is less than or equal to the partition size can be loaded into an available partition</a:t>
            </a:r>
            <a:endParaRPr/>
          </a:p>
          <a:p>
            <a:pPr marL="90487" marR="0" lvl="0" indent="-177800" algn="l" rtl="0">
              <a:lnSpc>
                <a:spcPct val="90000"/>
              </a:lnSpc>
              <a:spcBef>
                <a:spcPts val="1400"/>
              </a:spcBef>
              <a:spcAft>
                <a:spcPts val="0"/>
              </a:spcAft>
              <a:buClr>
                <a:schemeClr val="accent1"/>
              </a:buClr>
              <a:buSzPts val="2800"/>
              <a:buFont typeface="Courier New"/>
              <a:buChar char="o"/>
            </a:pPr>
            <a:r>
              <a:rPr lang="en-US" sz="2800" b="0" i="0" u="none">
                <a:solidFill>
                  <a:srgbClr val="404040"/>
                </a:solidFill>
                <a:latin typeface="Calibri"/>
                <a:ea typeface="Calibri"/>
                <a:cs typeface="Calibri"/>
                <a:sym typeface="Calibri"/>
              </a:rPr>
              <a:t>If all partitions are full, the operating system can swap a process out of a partition</a:t>
            </a:r>
            <a:endParaRPr/>
          </a:p>
          <a:p>
            <a:pPr marL="90487" marR="0" lvl="0" indent="-177800" algn="l" rtl="0">
              <a:lnSpc>
                <a:spcPct val="90000"/>
              </a:lnSpc>
              <a:spcBef>
                <a:spcPts val="1400"/>
              </a:spcBef>
              <a:spcAft>
                <a:spcPts val="0"/>
              </a:spcAft>
              <a:buClr>
                <a:schemeClr val="accent1"/>
              </a:buClr>
              <a:buSzPts val="2800"/>
              <a:buFont typeface="Courier New"/>
              <a:buChar char="o"/>
            </a:pPr>
            <a:r>
              <a:rPr lang="en-US" sz="2800" b="0" i="0" u="none">
                <a:solidFill>
                  <a:srgbClr val="404040"/>
                </a:solidFill>
                <a:latin typeface="Calibri"/>
                <a:ea typeface="Calibri"/>
                <a:cs typeface="Calibri"/>
                <a:sym typeface="Calibri"/>
              </a:rPr>
              <a:t>A program may not fit in a partition.  The programmer must design the program with overlays</a:t>
            </a:r>
            <a:endParaRPr/>
          </a:p>
          <a:p>
            <a:pPr marL="90487" marR="0" lvl="0" indent="-177800" algn="l" rtl="0">
              <a:lnSpc>
                <a:spcPct val="90000"/>
              </a:lnSpc>
              <a:spcBef>
                <a:spcPts val="1400"/>
              </a:spcBef>
              <a:spcAft>
                <a:spcPts val="0"/>
              </a:spcAft>
              <a:buClr>
                <a:schemeClr val="accent1"/>
              </a:buClr>
              <a:buSzPts val="2800"/>
              <a:buFont typeface="Courier New"/>
              <a:buChar char="o"/>
            </a:pPr>
            <a:r>
              <a:rPr lang="en-US" sz="2800" b="0" i="0" u="none">
                <a:solidFill>
                  <a:srgbClr val="404040"/>
                </a:solidFill>
                <a:latin typeface="Calibri"/>
                <a:ea typeface="Calibri"/>
                <a:cs typeface="Calibri"/>
                <a:sym typeface="Calibri"/>
              </a:rPr>
              <a:t>Use of Main memory is inefficient in this case.  Any program, no matter how small, occupies an entire partition. Here, there is wasted space internal to a partition. This is called </a:t>
            </a:r>
            <a:r>
              <a:rPr lang="en-US" sz="2800" b="0" i="0" u="none">
                <a:solidFill>
                  <a:srgbClr val="002060"/>
                </a:solidFill>
                <a:latin typeface="Calibri"/>
                <a:ea typeface="Calibri"/>
                <a:cs typeface="Calibri"/>
                <a:sym typeface="Calibri"/>
              </a:rPr>
              <a:t>internal fragmentation</a:t>
            </a:r>
            <a:r>
              <a:rPr lang="en-US" sz="2800" b="0" i="0" u="none">
                <a:solidFill>
                  <a:srgbClr val="404040"/>
                </a:solidFill>
                <a:latin typeface="Calibri"/>
                <a:ea typeface="Calibri"/>
                <a:cs typeface="Calibri"/>
                <a:sym typeface="Calibri"/>
              </a:rPr>
              <a:t>.</a:t>
            </a:r>
            <a:endParaRPr/>
          </a:p>
          <a:p>
            <a:pPr marL="90488" marR="0" lvl="0" indent="0" algn="l" rtl="0">
              <a:lnSpc>
                <a:spcPct val="90000"/>
              </a:lnSpc>
              <a:spcBef>
                <a:spcPts val="1400"/>
              </a:spcBef>
              <a:spcAft>
                <a:spcPts val="0"/>
              </a:spcAft>
              <a:buClr>
                <a:schemeClr val="accent1"/>
              </a:buClr>
              <a:buSzPts val="2800"/>
              <a:buFont typeface="Calibri"/>
              <a:buNone/>
            </a:pPr>
            <a:endParaRPr sz="2800" b="0" i="0" u="none">
              <a:solidFill>
                <a:srgbClr val="404040"/>
              </a:solidFill>
              <a:latin typeface="Calibri"/>
              <a:ea typeface="Calibri"/>
              <a:cs typeface="Calibri"/>
              <a:sym typeface="Calibri"/>
            </a:endParaRPr>
          </a:p>
        </p:txBody>
      </p:sp>
      <p:sp>
        <p:nvSpPr>
          <p:cNvPr id="288" name="Google Shape;288;p12"/>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89" name="Google Shape;289;p12"/>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12</a:t>
            </a:fld>
            <a:endParaRPr/>
          </a:p>
        </p:txBody>
      </p:sp>
      <p:sp>
        <p:nvSpPr>
          <p:cNvPr id="290" name="Google Shape;290;p12"/>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91" name="Google Shape;291;p12"/>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3"/>
          <p:cNvSpPr txBox="1"/>
          <p:nvPr/>
        </p:nvSpPr>
        <p:spPr>
          <a:xfrm>
            <a:off x="4165600" y="6324600"/>
            <a:ext cx="57912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97" name="Google Shape;297;p13"/>
          <p:cNvSpPr txBox="1"/>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13</a:t>
            </a:fld>
            <a:endParaRPr/>
          </a:p>
        </p:txBody>
      </p:sp>
      <p:sp>
        <p:nvSpPr>
          <p:cNvPr id="298" name="Google Shape;298;p13"/>
          <p:cNvSpPr txBox="1"/>
          <p:nvPr/>
        </p:nvSpPr>
        <p:spPr>
          <a:xfrm>
            <a:off x="9144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99" name="Google Shape;299;p13"/>
          <p:cNvPicPr preferRelativeResize="0"/>
          <p:nvPr/>
        </p:nvPicPr>
        <p:blipFill rotWithShape="1">
          <a:blip r:embed="rId3">
            <a:alphaModFix/>
          </a:blip>
          <a:srcRect/>
          <a:stretch/>
        </p:blipFill>
        <p:spPr>
          <a:xfrm>
            <a:off x="41275" y="30162"/>
            <a:ext cx="1270000" cy="1065212"/>
          </a:xfrm>
          <a:prstGeom prst="rect">
            <a:avLst/>
          </a:prstGeom>
          <a:noFill/>
          <a:ln>
            <a:noFill/>
          </a:ln>
        </p:spPr>
      </p:pic>
      <p:pic>
        <p:nvPicPr>
          <p:cNvPr id="300" name="Google Shape;300;p13"/>
          <p:cNvPicPr preferRelativeResize="0"/>
          <p:nvPr/>
        </p:nvPicPr>
        <p:blipFill rotWithShape="1">
          <a:blip r:embed="rId4">
            <a:alphaModFix/>
          </a:blip>
          <a:srcRect/>
          <a:stretch/>
        </p:blipFill>
        <p:spPr>
          <a:xfrm>
            <a:off x="1828800" y="30162"/>
            <a:ext cx="8534400" cy="617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Placement Algorithm with Partitions</a:t>
            </a:r>
            <a:endParaRPr/>
          </a:p>
        </p:txBody>
      </p:sp>
      <p:sp>
        <p:nvSpPr>
          <p:cNvPr id="306" name="Google Shape;306;p14"/>
          <p:cNvSpPr txBox="1">
            <a:spLocks noGrp="1"/>
          </p:cNvSpPr>
          <p:nvPr>
            <p:ph type="body" idx="1"/>
          </p:nvPr>
        </p:nvSpPr>
        <p:spPr>
          <a:xfrm>
            <a:off x="927100" y="1854200"/>
            <a:ext cx="10814050" cy="424497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Equal-size partitions</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Because all partitions are of equal size, it does not matter which partition is used</a:t>
            </a:r>
            <a:endParaRPr/>
          </a:p>
          <a:p>
            <a:pPr marL="382587" marR="0" lvl="1" indent="-4761" algn="l" rtl="0">
              <a:lnSpc>
                <a:spcPct val="90000"/>
              </a:lnSpc>
              <a:spcBef>
                <a:spcPts val="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a:p>
            <a:pPr marL="90487" marR="0" lvl="0" indent="-228600" algn="l" rtl="0">
              <a:lnSpc>
                <a:spcPct val="90000"/>
              </a:lnSpc>
              <a:spcBef>
                <a:spcPts val="16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Unequal-size partitions</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Can assign each process to the smallest partition within which it will fit</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Queue for each partition</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Processes are assigned in such a way as to minimize wasted memory within a partition</a:t>
            </a:r>
            <a:endParaRPr/>
          </a:p>
        </p:txBody>
      </p:sp>
      <p:sp>
        <p:nvSpPr>
          <p:cNvPr id="307" name="Google Shape;307;p14"/>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08" name="Google Shape;308;p14"/>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14</a:t>
            </a:fld>
            <a:endParaRPr/>
          </a:p>
        </p:txBody>
      </p:sp>
      <p:sp>
        <p:nvSpPr>
          <p:cNvPr id="309" name="Google Shape;309;p14"/>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310" name="Google Shape;310;p14"/>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5"/>
          <p:cNvSpPr txBox="1"/>
          <p:nvPr/>
        </p:nvSpPr>
        <p:spPr>
          <a:xfrm>
            <a:off x="4165600" y="6324600"/>
            <a:ext cx="50800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16" name="Google Shape;316;p15"/>
          <p:cNvSpPr txBox="1"/>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15</a:t>
            </a:fld>
            <a:endParaRPr/>
          </a:p>
        </p:txBody>
      </p:sp>
      <p:sp>
        <p:nvSpPr>
          <p:cNvPr id="317" name="Google Shape;317;p15"/>
          <p:cNvSpPr txBox="1"/>
          <p:nvPr/>
        </p:nvSpPr>
        <p:spPr>
          <a:xfrm>
            <a:off x="9144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318" name="Google Shape;318;p15"/>
          <p:cNvPicPr preferRelativeResize="0"/>
          <p:nvPr/>
        </p:nvPicPr>
        <p:blipFill rotWithShape="1">
          <a:blip r:embed="rId3">
            <a:alphaModFix/>
          </a:blip>
          <a:srcRect/>
          <a:stretch/>
        </p:blipFill>
        <p:spPr>
          <a:xfrm>
            <a:off x="41275" y="30162"/>
            <a:ext cx="1270000" cy="1065212"/>
          </a:xfrm>
          <a:prstGeom prst="rect">
            <a:avLst/>
          </a:prstGeom>
          <a:noFill/>
          <a:ln>
            <a:noFill/>
          </a:ln>
        </p:spPr>
      </p:pic>
      <p:pic>
        <p:nvPicPr>
          <p:cNvPr id="319" name="Google Shape;319;p15"/>
          <p:cNvPicPr preferRelativeResize="0"/>
          <p:nvPr/>
        </p:nvPicPr>
        <p:blipFill rotWithShape="1">
          <a:blip r:embed="rId4">
            <a:alphaModFix/>
          </a:blip>
          <a:srcRect/>
          <a:stretch/>
        </p:blipFill>
        <p:spPr>
          <a:xfrm>
            <a:off x="1311275" y="238125"/>
            <a:ext cx="9925050" cy="608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Disadvantages</a:t>
            </a:r>
            <a:endParaRPr/>
          </a:p>
        </p:txBody>
      </p:sp>
      <p:sp>
        <p:nvSpPr>
          <p:cNvPr id="325" name="Google Shape;325;p16"/>
          <p:cNvSpPr txBox="1">
            <a:spLocks noGrp="1"/>
          </p:cNvSpPr>
          <p:nvPr>
            <p:ph type="body" idx="1"/>
          </p:nvPr>
        </p:nvSpPr>
        <p:spPr>
          <a:xfrm>
            <a:off x="1109662" y="1816100"/>
            <a:ext cx="10502900" cy="428307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The number of partitions specified at system generation time limits the number of active processes in the system.</a:t>
            </a:r>
            <a:endParaRPr/>
          </a:p>
          <a:p>
            <a:pPr marL="90487" marR="0" lvl="0" indent="-228600" algn="l" rtl="0">
              <a:lnSpc>
                <a:spcPct val="90000"/>
              </a:lnSpc>
              <a:spcBef>
                <a:spcPts val="1400"/>
              </a:spcBef>
              <a:spcAft>
                <a:spcPts val="0"/>
              </a:spcAft>
              <a:buClr>
                <a:schemeClr val="accent1"/>
              </a:buClr>
              <a:buSzPts val="3600"/>
              <a:buFont typeface="Calibri"/>
              <a:buChar char=" "/>
            </a:pPr>
            <a:r>
              <a:rPr lang="en-US" sz="3600" b="0" i="0" u="none">
                <a:solidFill>
                  <a:srgbClr val="404040"/>
                </a:solidFill>
                <a:latin typeface="Calibri"/>
                <a:ea typeface="Calibri"/>
                <a:cs typeface="Calibri"/>
                <a:sym typeface="Calibri"/>
              </a:rPr>
              <a:t>Small processes will not utilize space efficiently.</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As well as, it is not reasonable to know the requirement of the process beforehand.</a:t>
            </a:r>
            <a:endParaRPr/>
          </a:p>
        </p:txBody>
      </p:sp>
      <p:sp>
        <p:nvSpPr>
          <p:cNvPr id="326" name="Google Shape;326;p16"/>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27" name="Google Shape;327;p16"/>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16</a:t>
            </a:fld>
            <a:endParaRPr/>
          </a:p>
        </p:txBody>
      </p:sp>
      <p:sp>
        <p:nvSpPr>
          <p:cNvPr id="328" name="Google Shape;328;p16"/>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329" name="Google Shape;329;p16"/>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Dynamic Partitioning</a:t>
            </a:r>
            <a:endParaRPr/>
          </a:p>
        </p:txBody>
      </p:sp>
      <p:sp>
        <p:nvSpPr>
          <p:cNvPr id="335" name="Google Shape;335;p17"/>
          <p:cNvSpPr txBox="1">
            <a:spLocks noGrp="1"/>
          </p:cNvSpPr>
          <p:nvPr>
            <p:ph type="body" idx="1"/>
          </p:nvPr>
        </p:nvSpPr>
        <p:spPr>
          <a:xfrm>
            <a:off x="939800" y="1868487"/>
            <a:ext cx="10801350" cy="4230687"/>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Partitions are of variable length and number</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Process is allocated exactly as much memory as required</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Eventually it leads to a situation in which there are a lot of small holes in the memory. This is called </a:t>
            </a:r>
            <a:r>
              <a:rPr lang="en-US" sz="3600" b="1" i="0" u="none">
                <a:solidFill>
                  <a:srgbClr val="404040"/>
                </a:solidFill>
                <a:latin typeface="Calibri"/>
                <a:ea typeface="Calibri"/>
                <a:cs typeface="Calibri"/>
                <a:sym typeface="Calibri"/>
              </a:rPr>
              <a:t>external fragmentation.</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Overcome :</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Must use </a:t>
            </a:r>
            <a:r>
              <a:rPr lang="en-US" sz="2800" b="1" i="0" u="none" strike="noStrike" cap="none">
                <a:solidFill>
                  <a:srgbClr val="404040"/>
                </a:solidFill>
                <a:latin typeface="Calibri"/>
                <a:ea typeface="Calibri"/>
                <a:cs typeface="Calibri"/>
                <a:sym typeface="Calibri"/>
              </a:rPr>
              <a:t>compaction</a:t>
            </a:r>
            <a:r>
              <a:rPr lang="en-US" sz="2800" b="0" i="0" u="none" strike="noStrike" cap="none">
                <a:solidFill>
                  <a:srgbClr val="404040"/>
                </a:solidFill>
                <a:latin typeface="Calibri"/>
                <a:ea typeface="Calibri"/>
                <a:cs typeface="Calibri"/>
                <a:sym typeface="Calibri"/>
              </a:rPr>
              <a:t> to shift processes so they are contiguous and all free memory is in one block.</a:t>
            </a:r>
            <a:endParaRPr/>
          </a:p>
          <a:p>
            <a:pPr marL="90488" marR="0" lvl="0" indent="0" algn="l" rtl="0">
              <a:lnSpc>
                <a:spcPct val="90000"/>
              </a:lnSpc>
              <a:spcBef>
                <a:spcPts val="1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p:txBody>
      </p:sp>
      <p:sp>
        <p:nvSpPr>
          <p:cNvPr id="336" name="Google Shape;336;p17"/>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37" name="Google Shape;337;p17"/>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17</a:t>
            </a:fld>
            <a:endParaRPr/>
          </a:p>
        </p:txBody>
      </p:sp>
      <p:sp>
        <p:nvSpPr>
          <p:cNvPr id="338" name="Google Shape;338;p17"/>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339" name="Google Shape;339;p17"/>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8"/>
          <p:cNvSpPr txBox="1"/>
          <p:nvPr/>
        </p:nvSpPr>
        <p:spPr>
          <a:xfrm>
            <a:off x="4165600" y="6400800"/>
            <a:ext cx="46736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45" name="Google Shape;345;p18"/>
          <p:cNvSpPr txBox="1"/>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18</a:t>
            </a:fld>
            <a:endParaRPr/>
          </a:p>
        </p:txBody>
      </p:sp>
      <p:sp>
        <p:nvSpPr>
          <p:cNvPr id="346" name="Google Shape;346;p18"/>
          <p:cNvSpPr txBox="1"/>
          <p:nvPr/>
        </p:nvSpPr>
        <p:spPr>
          <a:xfrm>
            <a:off x="9144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347" name="Google Shape;347;p18"/>
          <p:cNvPicPr preferRelativeResize="0"/>
          <p:nvPr/>
        </p:nvPicPr>
        <p:blipFill rotWithShape="1">
          <a:blip r:embed="rId3">
            <a:alphaModFix/>
          </a:blip>
          <a:srcRect/>
          <a:stretch/>
        </p:blipFill>
        <p:spPr>
          <a:xfrm>
            <a:off x="41275" y="30162"/>
            <a:ext cx="1270000" cy="1065212"/>
          </a:xfrm>
          <a:prstGeom prst="rect">
            <a:avLst/>
          </a:prstGeom>
          <a:noFill/>
          <a:ln>
            <a:noFill/>
          </a:ln>
        </p:spPr>
      </p:pic>
      <p:pic>
        <p:nvPicPr>
          <p:cNvPr id="348" name="Google Shape;348;p18"/>
          <p:cNvPicPr preferRelativeResize="0"/>
          <p:nvPr/>
        </p:nvPicPr>
        <p:blipFill rotWithShape="1">
          <a:blip r:embed="rId4">
            <a:alphaModFix/>
          </a:blip>
          <a:srcRect/>
          <a:stretch/>
        </p:blipFill>
        <p:spPr>
          <a:xfrm>
            <a:off x="1169850" y="0"/>
            <a:ext cx="10515600" cy="609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404040"/>
              </a:buClr>
              <a:buSzPts val="4800"/>
              <a:buFont typeface="Calibri"/>
              <a:buNone/>
            </a:pPr>
            <a:r>
              <a:rPr lang="en-US" sz="4800" b="0" i="0" u="none">
                <a:solidFill>
                  <a:srgbClr val="404040"/>
                </a:solidFill>
                <a:latin typeface="Calibri"/>
                <a:ea typeface="Calibri"/>
                <a:cs typeface="Calibri"/>
                <a:sym typeface="Calibri"/>
              </a:rPr>
              <a:t>What is compaction ?</a:t>
            </a:r>
            <a:endParaRPr/>
          </a:p>
        </p:txBody>
      </p:sp>
      <p:sp>
        <p:nvSpPr>
          <p:cNvPr id="354" name="Google Shape;354;p19"/>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8" marR="0" lvl="0" indent="0" algn="l" rtl="0">
              <a:lnSpc>
                <a:spcPct val="90000"/>
              </a:lnSpc>
              <a:spcBef>
                <a:spcPts val="0"/>
              </a:spcBef>
              <a:spcAft>
                <a:spcPts val="0"/>
              </a:spcAft>
              <a:buClr>
                <a:schemeClr val="accent1"/>
              </a:buClr>
              <a:buSzPts val="2000"/>
              <a:buFont typeface="Calibri"/>
              <a:buNone/>
            </a:pPr>
            <a:endParaRPr sz="2000">
              <a:solidFill>
                <a:srgbClr val="404040"/>
              </a:solidFill>
              <a:latin typeface="Calibri"/>
              <a:ea typeface="Calibri"/>
              <a:cs typeface="Calibri"/>
              <a:sym typeface="Calibri"/>
            </a:endParaRPr>
          </a:p>
        </p:txBody>
      </p:sp>
      <p:sp>
        <p:nvSpPr>
          <p:cNvPr id="355" name="Google Shape;355;p19"/>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SCHOOL OF COMPUTER ENGINEERING AND TECHNOLOGY</a:t>
            </a:r>
            <a:endParaRPr/>
          </a:p>
        </p:txBody>
      </p:sp>
      <p:sp>
        <p:nvSpPr>
          <p:cNvPr id="356" name="Google Shape;356;p19"/>
          <p:cNvSpPr txBox="1"/>
          <p:nvPr/>
        </p:nvSpPr>
        <p:spPr>
          <a:xfrm>
            <a:off x="1228725" y="1857375"/>
            <a:ext cx="10544175" cy="42465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Compaction is a technique in which the free space is collected in a large memory chunk to make some space available for processes.</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In memory management, swapping creates multiple fragments in the memory because of the processes moving in and out.</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Compaction refers to combining all the empty spaces together </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Compaction helps to solve the problem of fragmentation, but it requires too much of CPU time.</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It moves all the processes to one end and leaves one large free space for incoming jobs, instead of numerous small ones.</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 In compaction, the system also maintains relocation information and it must be performed on each new allocation of process to the memory </a:t>
            </a:r>
            <a:endParaRPr/>
          </a:p>
        </p:txBody>
      </p:sp>
      <p:pic>
        <p:nvPicPr>
          <p:cNvPr id="357" name="Google Shape;357;p19"/>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404040"/>
              </a:buClr>
              <a:buSzPts val="4800"/>
              <a:buFont typeface="Calibri"/>
              <a:buNone/>
            </a:pPr>
            <a:r>
              <a:rPr lang="en-US" sz="4800" b="0" i="0" u="none">
                <a:solidFill>
                  <a:srgbClr val="404040"/>
                </a:solidFill>
                <a:latin typeface="Calibri"/>
                <a:ea typeface="Calibri"/>
                <a:cs typeface="Calibri"/>
                <a:sym typeface="Calibri"/>
              </a:rPr>
              <a:t>Syllabus Unit IV</a:t>
            </a:r>
            <a:endParaRPr/>
          </a:p>
        </p:txBody>
      </p:sp>
      <p:sp>
        <p:nvSpPr>
          <p:cNvPr id="186" name="Google Shape;186;p2"/>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152400" algn="just" rtl="0">
              <a:lnSpc>
                <a:spcPct val="90000"/>
              </a:lnSpc>
              <a:spcBef>
                <a:spcPts val="0"/>
              </a:spcBef>
              <a:spcAft>
                <a:spcPts val="0"/>
              </a:spcAft>
              <a:buClr>
                <a:schemeClr val="accent1"/>
              </a:buClr>
              <a:buSzPts val="2400"/>
              <a:buFont typeface="Calibri"/>
              <a:buChar char=" "/>
            </a:pPr>
            <a:r>
              <a:rPr lang="en-US" sz="2400" b="1" i="0" u="none" strike="noStrike" cap="none">
                <a:solidFill>
                  <a:srgbClr val="404040"/>
                </a:solidFill>
                <a:latin typeface="Calibri"/>
                <a:ea typeface="Calibri"/>
                <a:cs typeface="Calibri"/>
                <a:sym typeface="Calibri"/>
              </a:rPr>
              <a:t>Memory Management: </a:t>
            </a:r>
            <a:r>
              <a:rPr lang="en-US" sz="2400" b="0" i="0" u="none" strike="noStrike" cap="none">
                <a:solidFill>
                  <a:srgbClr val="404040"/>
                </a:solidFill>
                <a:latin typeface="Calibri"/>
                <a:ea typeface="Calibri"/>
                <a:cs typeface="Calibri"/>
                <a:sym typeface="Calibri"/>
              </a:rPr>
              <a:t>Memory Management Requirements, Memory Partitioning: Fixed Partitioning, Dynamic Partitioning; paging, segmentation, virtual memory. </a:t>
            </a:r>
            <a:endParaRPr/>
          </a:p>
          <a:p>
            <a:pPr marL="90487" marR="0" lvl="0" indent="0" algn="just" rtl="0">
              <a:lnSpc>
                <a:spcPct val="90000"/>
              </a:lnSpc>
              <a:spcBef>
                <a:spcPts val="1400"/>
              </a:spcBef>
              <a:spcAft>
                <a:spcPts val="0"/>
              </a:spcAft>
              <a:buClr>
                <a:schemeClr val="accent1"/>
              </a:buClr>
              <a:buSzPts val="2400"/>
              <a:buFont typeface="Calibri"/>
              <a:buNone/>
            </a:pPr>
            <a:endParaRPr sz="2400" b="0" i="0" u="none" strike="noStrike" cap="none">
              <a:solidFill>
                <a:srgbClr val="404040"/>
              </a:solidFill>
              <a:latin typeface="Calibri"/>
              <a:ea typeface="Calibri"/>
              <a:cs typeface="Calibri"/>
              <a:sym typeface="Calibri"/>
            </a:endParaRPr>
          </a:p>
          <a:p>
            <a:pPr marL="90487" marR="0" lvl="0" indent="-152400" algn="just" rtl="0">
              <a:lnSpc>
                <a:spcPct val="90000"/>
              </a:lnSpc>
              <a:spcBef>
                <a:spcPts val="1400"/>
              </a:spcBef>
              <a:spcAft>
                <a:spcPts val="0"/>
              </a:spcAft>
              <a:buClr>
                <a:schemeClr val="accent1"/>
              </a:buClr>
              <a:buSzPts val="2400"/>
              <a:buFont typeface="Calibri"/>
              <a:buChar char=" "/>
            </a:pPr>
            <a:r>
              <a:rPr lang="en-US" sz="2400" b="1" i="0" u="none" strike="noStrike" cap="none">
                <a:solidFill>
                  <a:srgbClr val="404040"/>
                </a:solidFill>
                <a:latin typeface="Calibri"/>
                <a:ea typeface="Calibri"/>
                <a:cs typeface="Calibri"/>
                <a:sym typeface="Calibri"/>
              </a:rPr>
              <a:t>File Management: </a:t>
            </a:r>
            <a:r>
              <a:rPr lang="en-US" sz="2400" b="0" i="0" u="none" strike="noStrike" cap="none">
                <a:solidFill>
                  <a:srgbClr val="404040"/>
                </a:solidFill>
                <a:latin typeface="Calibri"/>
                <a:ea typeface="Calibri"/>
                <a:cs typeface="Calibri"/>
                <a:sym typeface="Calibri"/>
              </a:rPr>
              <a:t>Overview, File Organization and Access, File Directories, File Sharing, Record Blocking. </a:t>
            </a:r>
            <a:endParaRPr/>
          </a:p>
          <a:p>
            <a:pPr marL="90487" marR="0" lvl="0" indent="0" algn="just" rtl="0">
              <a:lnSpc>
                <a:spcPct val="90000"/>
              </a:lnSpc>
              <a:spcBef>
                <a:spcPts val="1400"/>
              </a:spcBef>
              <a:spcAft>
                <a:spcPts val="0"/>
              </a:spcAft>
              <a:buClr>
                <a:schemeClr val="accent1"/>
              </a:buClr>
              <a:buSzPts val="2400"/>
              <a:buFont typeface="Calibri"/>
              <a:buNone/>
            </a:pPr>
            <a:endParaRPr sz="2400" b="1" i="0" u="none" strike="noStrike" cap="none">
              <a:solidFill>
                <a:srgbClr val="404040"/>
              </a:solidFill>
              <a:latin typeface="Calibri"/>
              <a:ea typeface="Calibri"/>
              <a:cs typeface="Calibri"/>
              <a:sym typeface="Calibri"/>
            </a:endParaRPr>
          </a:p>
          <a:p>
            <a:pPr marL="90487" marR="0" lvl="0" indent="-152400" algn="just" rtl="0">
              <a:lnSpc>
                <a:spcPct val="90000"/>
              </a:lnSpc>
              <a:spcBef>
                <a:spcPts val="1400"/>
              </a:spcBef>
              <a:spcAft>
                <a:spcPts val="0"/>
              </a:spcAft>
              <a:buClr>
                <a:schemeClr val="accent1"/>
              </a:buClr>
              <a:buSzPts val="2400"/>
              <a:buFont typeface="Calibri"/>
              <a:buChar char=" "/>
            </a:pPr>
            <a:r>
              <a:rPr lang="en-US" sz="2400" b="1" i="0" u="none" strike="noStrike" cap="none">
                <a:solidFill>
                  <a:srgbClr val="404040"/>
                </a:solidFill>
                <a:latin typeface="Calibri"/>
                <a:ea typeface="Calibri"/>
                <a:cs typeface="Calibri"/>
                <a:sym typeface="Calibri"/>
              </a:rPr>
              <a:t>I/O Management: </a:t>
            </a:r>
            <a:r>
              <a:rPr lang="en-US" sz="2400" b="0" i="0" u="none" strike="noStrike" cap="none">
                <a:solidFill>
                  <a:srgbClr val="404040"/>
                </a:solidFill>
                <a:latin typeface="Calibri"/>
                <a:ea typeface="Calibri"/>
                <a:cs typeface="Calibri"/>
                <a:sym typeface="Calibri"/>
              </a:rPr>
              <a:t>I/O Devices, Organization of the I/O Functions, I/O Buffering, Disk Scheduling.</a:t>
            </a:r>
            <a:endParaRPr/>
          </a:p>
        </p:txBody>
      </p:sp>
      <p:sp>
        <p:nvSpPr>
          <p:cNvPr id="187" name="Google Shape;187;p2"/>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188" name="Google Shape;188;p2"/>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189" name="Google Shape;189;p2"/>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0"/>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Compaction Problems</a:t>
            </a:r>
            <a:endParaRPr/>
          </a:p>
        </p:txBody>
      </p:sp>
      <p:sp>
        <p:nvSpPr>
          <p:cNvPr id="363" name="Google Shape;363;p20"/>
          <p:cNvSpPr txBox="1">
            <a:spLocks noGrp="1"/>
          </p:cNvSpPr>
          <p:nvPr>
            <p:ph type="body" idx="1"/>
          </p:nvPr>
        </p:nvSpPr>
        <p:spPr>
          <a:xfrm>
            <a:off x="939800" y="1739900"/>
            <a:ext cx="10801350" cy="4217987"/>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It wastes the processor time in shifting processes.</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Compaction needs the dynamic relocation capability.</a:t>
            </a:r>
            <a:endParaRPr/>
          </a:p>
        </p:txBody>
      </p:sp>
      <p:sp>
        <p:nvSpPr>
          <p:cNvPr id="364" name="Google Shape;364;p20"/>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65" name="Google Shape;365;p20"/>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20</a:t>
            </a:fld>
            <a:endParaRPr/>
          </a:p>
        </p:txBody>
      </p:sp>
      <p:sp>
        <p:nvSpPr>
          <p:cNvPr id="366" name="Google Shape;366;p20"/>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367" name="Google Shape;367;p20"/>
          <p:cNvPicPr preferRelativeResize="0"/>
          <p:nvPr/>
        </p:nvPicPr>
        <p:blipFill rotWithShape="1">
          <a:blip r:embed="rId3">
            <a:alphaModFix/>
          </a:blip>
          <a:srcRect/>
          <a:stretch/>
        </p:blipFill>
        <p:spPr>
          <a:xfrm>
            <a:off x="41275" y="30162"/>
            <a:ext cx="1270000" cy="1065212"/>
          </a:xfrm>
          <a:prstGeom prst="rect">
            <a:avLst/>
          </a:prstGeom>
          <a:noFill/>
          <a:ln>
            <a:noFill/>
          </a:ln>
        </p:spPr>
      </p:pic>
      <p:pic>
        <p:nvPicPr>
          <p:cNvPr id="368" name="Google Shape;368;p20"/>
          <p:cNvPicPr preferRelativeResize="0"/>
          <p:nvPr/>
        </p:nvPicPr>
        <p:blipFill rotWithShape="1">
          <a:blip r:embed="rId4">
            <a:alphaModFix/>
          </a:blip>
          <a:srcRect/>
          <a:stretch/>
        </p:blipFill>
        <p:spPr>
          <a:xfrm>
            <a:off x="4695825" y="3111500"/>
            <a:ext cx="2309812" cy="2881312"/>
          </a:xfrm>
          <a:prstGeom prst="rect">
            <a:avLst/>
          </a:prstGeom>
          <a:noFill/>
          <a:ln>
            <a:noFill/>
          </a:ln>
        </p:spPr>
      </p:pic>
      <p:sp>
        <p:nvSpPr>
          <p:cNvPr id="369" name="Google Shape;369;p20"/>
          <p:cNvSpPr txBox="1"/>
          <p:nvPr/>
        </p:nvSpPr>
        <p:spPr>
          <a:xfrm>
            <a:off x="4092575" y="5900737"/>
            <a:ext cx="3516312" cy="522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04040"/>
              </a:buClr>
              <a:buSzPts val="2800"/>
              <a:buFont typeface="Calibri"/>
              <a:buNone/>
            </a:pPr>
            <a:r>
              <a:rPr lang="en-US" sz="2800" b="0" i="0" u="none">
                <a:solidFill>
                  <a:srgbClr val="404040"/>
                </a:solidFill>
                <a:latin typeface="Calibri"/>
                <a:ea typeface="Calibri"/>
                <a:cs typeface="Calibri"/>
                <a:sym typeface="Calibri"/>
              </a:rPr>
              <a:t>After Compaction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1"/>
          <p:cNvSpPr txBox="1">
            <a:spLocks noGrp="1"/>
          </p:cNvSpPr>
          <p:nvPr>
            <p:ph type="title"/>
          </p:nvPr>
        </p:nvSpPr>
        <p:spPr>
          <a:xfrm>
            <a:off x="1096962" y="287337"/>
            <a:ext cx="10841037"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Dynamic Partitioning Placement Algorithm</a:t>
            </a:r>
            <a:endParaRPr/>
          </a:p>
        </p:txBody>
      </p:sp>
      <p:sp>
        <p:nvSpPr>
          <p:cNvPr id="375" name="Google Shape;375;p21"/>
          <p:cNvSpPr txBox="1">
            <a:spLocks noGrp="1"/>
          </p:cNvSpPr>
          <p:nvPr>
            <p:ph type="body" idx="1"/>
          </p:nvPr>
        </p:nvSpPr>
        <p:spPr>
          <a:xfrm>
            <a:off x="966787" y="1841500"/>
            <a:ext cx="10774362" cy="425767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Operating system must decide which free block to allocate to a process.</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Types:</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Best-fit algorithm</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First-fit algorithm</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Worst-fit algorithm</a:t>
            </a:r>
            <a:endParaRPr/>
          </a:p>
          <a:p>
            <a:pPr marL="382587" marR="0" lvl="1" indent="-4761" algn="l" rtl="0">
              <a:lnSpc>
                <a:spcPct val="90000"/>
              </a:lnSpc>
              <a:spcBef>
                <a:spcPts val="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a:p>
            <a:pPr marL="382587" marR="0" lvl="1" indent="-4761" algn="l" rtl="0">
              <a:lnSpc>
                <a:spcPct val="90000"/>
              </a:lnSpc>
              <a:spcBef>
                <a:spcPts val="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a:p>
            <a:pPr marL="90488" marR="0" lvl="0" indent="0" algn="l" rtl="0">
              <a:lnSpc>
                <a:spcPct val="90000"/>
              </a:lnSpc>
              <a:spcBef>
                <a:spcPts val="1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p:txBody>
      </p:sp>
      <p:sp>
        <p:nvSpPr>
          <p:cNvPr id="376" name="Google Shape;376;p21"/>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77" name="Google Shape;377;p21"/>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21</a:t>
            </a:fld>
            <a:endParaRPr/>
          </a:p>
        </p:txBody>
      </p:sp>
      <p:sp>
        <p:nvSpPr>
          <p:cNvPr id="378" name="Google Shape;378;p21"/>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379" name="Google Shape;379;p21"/>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2"/>
          <p:cNvSpPr txBox="1">
            <a:spLocks noGrp="1"/>
          </p:cNvSpPr>
          <p:nvPr>
            <p:ph type="title"/>
          </p:nvPr>
        </p:nvSpPr>
        <p:spPr>
          <a:xfrm>
            <a:off x="1311275" y="206375"/>
            <a:ext cx="10644187" cy="889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Dynamic Partitioning Placement Algorithm</a:t>
            </a:r>
            <a:endParaRPr/>
          </a:p>
        </p:txBody>
      </p:sp>
      <p:sp>
        <p:nvSpPr>
          <p:cNvPr id="385" name="Google Shape;385;p22"/>
          <p:cNvSpPr txBox="1">
            <a:spLocks noGrp="1"/>
          </p:cNvSpPr>
          <p:nvPr>
            <p:ph type="body" idx="1"/>
          </p:nvPr>
        </p:nvSpPr>
        <p:spPr>
          <a:xfrm>
            <a:off x="361950" y="1736725"/>
            <a:ext cx="4611687" cy="4230687"/>
          </a:xfrm>
          <a:prstGeom prst="rect">
            <a:avLst/>
          </a:prstGeom>
          <a:noFill/>
          <a:ln>
            <a:noFill/>
          </a:ln>
        </p:spPr>
        <p:txBody>
          <a:bodyPr spcFirstLastPara="1" wrap="square" lIns="0" tIns="45700" rIns="0" bIns="45700" anchor="t" anchorCtr="0">
            <a:noAutofit/>
          </a:bodyPr>
          <a:lstStyle/>
          <a:p>
            <a:pPr marL="339725" marR="0" lvl="0" indent="-339725"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Best-fit algorithm</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Chooses the block that is closest in size to the request</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Worst performer overall</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Since smallest block is found for process, the smallest amount of fragmentation is left</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Memory compaction must be done more often</a:t>
            </a:r>
            <a:endParaRPr/>
          </a:p>
          <a:p>
            <a:pPr marL="90488" marR="0" lvl="0" indent="0" algn="l" rtl="0">
              <a:lnSpc>
                <a:spcPct val="90000"/>
              </a:lnSpc>
              <a:spcBef>
                <a:spcPts val="1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p:txBody>
      </p:sp>
      <p:sp>
        <p:nvSpPr>
          <p:cNvPr id="386" name="Google Shape;386;p22"/>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87" name="Google Shape;387;p22"/>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22</a:t>
            </a:fld>
            <a:endParaRPr/>
          </a:p>
        </p:txBody>
      </p:sp>
      <p:sp>
        <p:nvSpPr>
          <p:cNvPr id="388" name="Google Shape;388;p22"/>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389" name="Google Shape;389;p22"/>
          <p:cNvPicPr preferRelativeResize="0"/>
          <p:nvPr/>
        </p:nvPicPr>
        <p:blipFill rotWithShape="1">
          <a:blip r:embed="rId3">
            <a:alphaModFix/>
          </a:blip>
          <a:srcRect/>
          <a:stretch/>
        </p:blipFill>
        <p:spPr>
          <a:xfrm>
            <a:off x="41275" y="30162"/>
            <a:ext cx="1270000" cy="1065212"/>
          </a:xfrm>
          <a:prstGeom prst="rect">
            <a:avLst/>
          </a:prstGeom>
          <a:noFill/>
          <a:ln>
            <a:noFill/>
          </a:ln>
        </p:spPr>
      </p:pic>
      <p:pic>
        <p:nvPicPr>
          <p:cNvPr id="390" name="Google Shape;390;p22"/>
          <p:cNvPicPr preferRelativeResize="0"/>
          <p:nvPr/>
        </p:nvPicPr>
        <p:blipFill rotWithShape="1">
          <a:blip r:embed="rId4">
            <a:alphaModFix/>
          </a:blip>
          <a:srcRect/>
          <a:stretch/>
        </p:blipFill>
        <p:spPr>
          <a:xfrm>
            <a:off x="5983287" y="1250950"/>
            <a:ext cx="5648325" cy="5114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3"/>
          <p:cNvSpPr txBox="1">
            <a:spLocks noGrp="1"/>
          </p:cNvSpPr>
          <p:nvPr>
            <p:ph type="title"/>
          </p:nvPr>
        </p:nvSpPr>
        <p:spPr>
          <a:xfrm>
            <a:off x="1311275" y="155575"/>
            <a:ext cx="10644187" cy="8128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Dynamic Partitioning Placement Algorithm</a:t>
            </a:r>
            <a:endParaRPr/>
          </a:p>
        </p:txBody>
      </p:sp>
      <p:sp>
        <p:nvSpPr>
          <p:cNvPr id="396" name="Google Shape;396;p23"/>
          <p:cNvSpPr txBox="1">
            <a:spLocks noGrp="1"/>
          </p:cNvSpPr>
          <p:nvPr>
            <p:ph type="body" idx="1"/>
          </p:nvPr>
        </p:nvSpPr>
        <p:spPr>
          <a:xfrm>
            <a:off x="180975" y="1736725"/>
            <a:ext cx="5151437" cy="428307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First-fit algorithm</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Scans memory from the beginning and chooses the first available block that is large enough</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Fastest</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May have many process loaded in the front end of memory that must be searched over when trying to find a free block</a:t>
            </a:r>
            <a:endParaRPr/>
          </a:p>
        </p:txBody>
      </p:sp>
      <p:sp>
        <p:nvSpPr>
          <p:cNvPr id="397" name="Google Shape;397;p23"/>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398" name="Google Shape;398;p23"/>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23</a:t>
            </a:fld>
            <a:endParaRPr/>
          </a:p>
        </p:txBody>
      </p:sp>
      <p:sp>
        <p:nvSpPr>
          <p:cNvPr id="399" name="Google Shape;399;p23"/>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400" name="Google Shape;400;p23"/>
          <p:cNvPicPr preferRelativeResize="0"/>
          <p:nvPr/>
        </p:nvPicPr>
        <p:blipFill rotWithShape="1">
          <a:blip r:embed="rId3">
            <a:alphaModFix/>
          </a:blip>
          <a:srcRect/>
          <a:stretch/>
        </p:blipFill>
        <p:spPr>
          <a:xfrm>
            <a:off x="41275" y="30162"/>
            <a:ext cx="1270000" cy="1065212"/>
          </a:xfrm>
          <a:prstGeom prst="rect">
            <a:avLst/>
          </a:prstGeom>
          <a:noFill/>
          <a:ln>
            <a:noFill/>
          </a:ln>
        </p:spPr>
      </p:pic>
      <p:pic>
        <p:nvPicPr>
          <p:cNvPr id="401" name="Google Shape;401;p23"/>
          <p:cNvPicPr preferRelativeResize="0"/>
          <p:nvPr/>
        </p:nvPicPr>
        <p:blipFill rotWithShape="1">
          <a:blip r:embed="rId4">
            <a:alphaModFix/>
          </a:blip>
          <a:srcRect/>
          <a:stretch/>
        </p:blipFill>
        <p:spPr>
          <a:xfrm>
            <a:off x="5983287" y="1250950"/>
            <a:ext cx="5648325" cy="5114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4"/>
          <p:cNvSpPr txBox="1">
            <a:spLocks noGrp="1"/>
          </p:cNvSpPr>
          <p:nvPr>
            <p:ph type="title"/>
          </p:nvPr>
        </p:nvSpPr>
        <p:spPr>
          <a:xfrm>
            <a:off x="1614487" y="287337"/>
            <a:ext cx="9540875" cy="1027112"/>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None/>
            </a:pPr>
            <a:endParaRPr/>
          </a:p>
        </p:txBody>
      </p:sp>
      <p:sp>
        <p:nvSpPr>
          <p:cNvPr id="407" name="Google Shape;407;p24"/>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SCHOOL OF COMPUTER ENGINEERING AND TECHNOLOGY</a:t>
            </a:r>
            <a:endParaRPr/>
          </a:p>
        </p:txBody>
      </p:sp>
      <p:sp>
        <p:nvSpPr>
          <p:cNvPr id="408" name="Google Shape;408;p24"/>
          <p:cNvSpPr txBox="1"/>
          <p:nvPr/>
        </p:nvSpPr>
        <p:spPr>
          <a:xfrm>
            <a:off x="1200150" y="1671637"/>
            <a:ext cx="4171950" cy="405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152400" algn="l" rtl="0">
              <a:lnSpc>
                <a:spcPct val="90000"/>
              </a:lnSpc>
              <a:spcBef>
                <a:spcPts val="1200"/>
              </a:spcBef>
              <a:spcAft>
                <a:spcPts val="0"/>
              </a:spcAft>
              <a:buClr>
                <a:schemeClr val="accent1"/>
              </a:buClr>
              <a:buSzPts val="2400"/>
              <a:buFont typeface="Courier New"/>
              <a:buChar char="o"/>
            </a:pPr>
            <a:r>
              <a:rPr lang="en-US" sz="2400" b="1" i="0" u="none">
                <a:solidFill>
                  <a:srgbClr val="404040"/>
                </a:solidFill>
                <a:latin typeface="Calibri"/>
                <a:ea typeface="Calibri"/>
                <a:cs typeface="Calibri"/>
                <a:sym typeface="Calibri"/>
              </a:rPr>
              <a:t>Worst Fit</a:t>
            </a:r>
            <a:endParaRPr/>
          </a:p>
          <a:p>
            <a:pPr marL="0" marR="0" lvl="0" indent="0" algn="l" rtl="0">
              <a:lnSpc>
                <a:spcPct val="100000"/>
              </a:lnSpc>
              <a:spcBef>
                <a:spcPts val="200"/>
              </a:spcBef>
              <a:spcAft>
                <a:spcPts val="0"/>
              </a:spcAft>
              <a:buClr>
                <a:srgbClr val="404040"/>
              </a:buClr>
              <a:buSzPts val="2000"/>
              <a:buFont typeface="Calibri"/>
              <a:buNone/>
            </a:pPr>
            <a:r>
              <a:rPr lang="en-US" sz="2000" b="0" i="0" u="none">
                <a:solidFill>
                  <a:srgbClr val="404040"/>
                </a:solidFill>
                <a:latin typeface="Calibri"/>
                <a:ea typeface="Calibri"/>
                <a:cs typeface="Calibri"/>
                <a:sym typeface="Calibri"/>
              </a:rPr>
              <a:t>Allocates a process to the partition which is largest sufficient among the freely available partitions available in the main memory.</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rgbClr val="40404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rgbClr val="404040"/>
              </a:solidFill>
              <a:latin typeface="Calibri"/>
              <a:ea typeface="Calibri"/>
              <a:cs typeface="Calibri"/>
              <a:sym typeface="Calibri"/>
            </a:endParaRPr>
          </a:p>
          <a:p>
            <a:pPr marL="0" marR="0" lvl="0" indent="0" algn="l" rtl="0">
              <a:lnSpc>
                <a:spcPct val="100000"/>
              </a:lnSpc>
              <a:spcBef>
                <a:spcPts val="0"/>
              </a:spcBef>
              <a:spcAft>
                <a:spcPts val="0"/>
              </a:spcAft>
              <a:buClr>
                <a:srgbClr val="404040"/>
              </a:buClr>
              <a:buSzPts val="2000"/>
              <a:buFont typeface="Calibri"/>
              <a:buNone/>
            </a:pPr>
            <a:r>
              <a:rPr lang="en-US" sz="2000" b="0" i="0" u="none">
                <a:solidFill>
                  <a:srgbClr val="404040"/>
                </a:solidFill>
                <a:latin typeface="Calibri"/>
                <a:ea typeface="Calibri"/>
                <a:cs typeface="Calibri"/>
                <a:sym typeface="Calibri"/>
              </a:rPr>
              <a:t> If a large process comes at a later stage, then memory will not have space to accommodate it</a:t>
            </a:r>
            <a:r>
              <a:rPr lang="en-US" sz="2800" b="0" i="0" u="none">
                <a:solidFill>
                  <a:srgbClr val="404040"/>
                </a:solidFill>
                <a:latin typeface="Calibri"/>
                <a:ea typeface="Calibri"/>
                <a:cs typeface="Calibri"/>
                <a:sym typeface="Calibri"/>
              </a:rPr>
              <a:t>.</a:t>
            </a:r>
            <a:endParaRPr/>
          </a:p>
        </p:txBody>
      </p:sp>
      <p:sp>
        <p:nvSpPr>
          <p:cNvPr id="409" name="Google Shape;409;p24"/>
          <p:cNvSpPr txBox="1"/>
          <p:nvPr/>
        </p:nvSpPr>
        <p:spPr>
          <a:xfrm>
            <a:off x="1714500" y="371475"/>
            <a:ext cx="10240962" cy="771525"/>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7B9899"/>
              </a:buClr>
              <a:buSzPts val="4400"/>
              <a:buFont typeface="Calibri"/>
              <a:buNone/>
            </a:pPr>
            <a:r>
              <a:rPr lang="en-US" sz="4400" b="0" i="0" u="none">
                <a:solidFill>
                  <a:srgbClr val="7B9899"/>
                </a:solidFill>
                <a:latin typeface="Calibri"/>
                <a:ea typeface="Calibri"/>
                <a:cs typeface="Calibri"/>
                <a:sym typeface="Calibri"/>
              </a:rPr>
              <a:t>Dynamic Partitioning Placement Algorithm</a:t>
            </a:r>
            <a:endParaRPr/>
          </a:p>
        </p:txBody>
      </p:sp>
      <p:pic>
        <p:nvPicPr>
          <p:cNvPr id="410" name="Google Shape;410;p24"/>
          <p:cNvPicPr preferRelativeResize="0"/>
          <p:nvPr/>
        </p:nvPicPr>
        <p:blipFill rotWithShape="1">
          <a:blip r:embed="rId3">
            <a:alphaModFix/>
          </a:blip>
          <a:srcRect/>
          <a:stretch/>
        </p:blipFill>
        <p:spPr>
          <a:xfrm>
            <a:off x="241300" y="257175"/>
            <a:ext cx="1270000" cy="1065212"/>
          </a:xfrm>
          <a:prstGeom prst="rect">
            <a:avLst/>
          </a:prstGeom>
          <a:noFill/>
          <a:ln>
            <a:noFill/>
          </a:ln>
        </p:spPr>
      </p:pic>
      <p:pic>
        <p:nvPicPr>
          <p:cNvPr id="411" name="Google Shape;411;p24"/>
          <p:cNvPicPr preferRelativeResize="0">
            <a:picLocks noGrp="1"/>
          </p:cNvPicPr>
          <p:nvPr>
            <p:ph type="body" idx="1"/>
          </p:nvPr>
        </p:nvPicPr>
        <p:blipFill rotWithShape="1">
          <a:blip r:embed="rId4">
            <a:alphaModFix/>
          </a:blip>
          <a:srcRect/>
          <a:stretch/>
        </p:blipFill>
        <p:spPr>
          <a:xfrm>
            <a:off x="6834187" y="1820862"/>
            <a:ext cx="4443412" cy="4022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Example 1</a:t>
            </a:r>
            <a:endParaRPr/>
          </a:p>
        </p:txBody>
      </p:sp>
      <p:sp>
        <p:nvSpPr>
          <p:cNvPr id="417" name="Google Shape;417;p25"/>
          <p:cNvSpPr txBox="1">
            <a:spLocks noGrp="1"/>
          </p:cNvSpPr>
          <p:nvPr>
            <p:ph type="body" idx="1"/>
          </p:nvPr>
        </p:nvSpPr>
        <p:spPr>
          <a:xfrm>
            <a:off x="954087" y="1881187"/>
            <a:ext cx="10501312" cy="4217987"/>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alibri"/>
              <a:buChar char=" "/>
            </a:pPr>
            <a:r>
              <a:rPr lang="en-US" sz="3600" b="0" i="0" u="none">
                <a:solidFill>
                  <a:srgbClr val="404040"/>
                </a:solidFill>
                <a:latin typeface="Calibri"/>
                <a:ea typeface="Calibri"/>
                <a:cs typeface="Calibri"/>
                <a:sym typeface="Calibri"/>
              </a:rPr>
              <a:t>Free memory holes of sizes 15K, 10K, 5K, 25K, 30K, 40K are available. The processes of size 12K, 2K, 25K, 20K are to be allocated. How processes are placed in first fit, best fit, worst fit?</a:t>
            </a:r>
            <a:endParaRPr/>
          </a:p>
        </p:txBody>
      </p:sp>
      <p:sp>
        <p:nvSpPr>
          <p:cNvPr id="418" name="Google Shape;418;p25"/>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419" name="Google Shape;419;p25"/>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25</a:t>
            </a:fld>
            <a:endParaRPr/>
          </a:p>
        </p:txBody>
      </p:sp>
      <p:sp>
        <p:nvSpPr>
          <p:cNvPr id="420" name="Google Shape;420;p25"/>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421" name="Google Shape;421;p25"/>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6"/>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427" name="Google Shape;427;p26"/>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428" name="Google Shape;428;p26"/>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26</a:t>
            </a:fld>
            <a:endParaRPr/>
          </a:p>
        </p:txBody>
      </p:sp>
      <p:sp>
        <p:nvSpPr>
          <p:cNvPr id="429" name="Google Shape;429;p26"/>
          <p:cNvSpPr txBox="1"/>
          <p:nvPr/>
        </p:nvSpPr>
        <p:spPr>
          <a:xfrm>
            <a:off x="6469062"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430" name="Google Shape;430;p26"/>
          <p:cNvSpPr txBox="1"/>
          <p:nvPr/>
        </p:nvSpPr>
        <p:spPr>
          <a:xfrm>
            <a:off x="2625725"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431" name="Google Shape;431;p26"/>
          <p:cNvSpPr txBox="1"/>
          <p:nvPr/>
        </p:nvSpPr>
        <p:spPr>
          <a:xfrm>
            <a:off x="35702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432" name="Google Shape;432;p26"/>
          <p:cNvSpPr txBox="1"/>
          <p:nvPr/>
        </p:nvSpPr>
        <p:spPr>
          <a:xfrm>
            <a:off x="4514850"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433" name="Google Shape;433;p26"/>
          <p:cNvSpPr txBox="1"/>
          <p:nvPr/>
        </p:nvSpPr>
        <p:spPr>
          <a:xfrm>
            <a:off x="5484812"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434" name="Google Shape;434;p26"/>
          <p:cNvSpPr txBox="1"/>
          <p:nvPr/>
        </p:nvSpPr>
        <p:spPr>
          <a:xfrm>
            <a:off x="16906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15</a:t>
            </a:r>
            <a:endParaRPr/>
          </a:p>
        </p:txBody>
      </p:sp>
      <p:sp>
        <p:nvSpPr>
          <p:cNvPr id="435" name="Google Shape;435;p26"/>
          <p:cNvSpPr txBox="1"/>
          <p:nvPr/>
        </p:nvSpPr>
        <p:spPr>
          <a:xfrm>
            <a:off x="349250" y="2225675"/>
            <a:ext cx="7747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Holes</a:t>
            </a:r>
            <a:endParaRPr/>
          </a:p>
        </p:txBody>
      </p:sp>
      <p:cxnSp>
        <p:nvCxnSpPr>
          <p:cNvPr id="436" name="Google Shape;436;p26"/>
          <p:cNvCxnSpPr/>
          <p:nvPr/>
        </p:nvCxnSpPr>
        <p:spPr>
          <a:xfrm>
            <a:off x="1123950" y="2409825"/>
            <a:ext cx="282575" cy="0"/>
          </a:xfrm>
          <a:prstGeom prst="straightConnector1">
            <a:avLst/>
          </a:prstGeom>
          <a:noFill/>
          <a:ln w="12700" cap="flat" cmpd="sng">
            <a:solidFill>
              <a:schemeClr val="accent1"/>
            </a:solidFill>
            <a:prstDash val="solid"/>
            <a:miter lim="800000"/>
            <a:headEnd type="none" w="med" len="med"/>
            <a:tailEnd type="triangle" w="med" len="med"/>
          </a:ln>
        </p:spPr>
      </p:cxnSp>
      <p:sp>
        <p:nvSpPr>
          <p:cNvPr id="437" name="Google Shape;437;p26"/>
          <p:cNvSpPr txBox="1"/>
          <p:nvPr/>
        </p:nvSpPr>
        <p:spPr>
          <a:xfrm>
            <a:off x="176212" y="2819400"/>
            <a:ext cx="12604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Processes</a:t>
            </a:r>
            <a:endParaRPr/>
          </a:p>
        </p:txBody>
      </p:sp>
      <p:cxnSp>
        <p:nvCxnSpPr>
          <p:cNvPr id="438" name="Google Shape;438;p26"/>
          <p:cNvCxnSpPr/>
          <p:nvPr/>
        </p:nvCxnSpPr>
        <p:spPr>
          <a:xfrm>
            <a:off x="785812" y="3041650"/>
            <a:ext cx="0" cy="376237"/>
          </a:xfrm>
          <a:prstGeom prst="straightConnector1">
            <a:avLst/>
          </a:prstGeom>
          <a:noFill/>
          <a:ln w="12700" cap="flat" cmpd="sng">
            <a:solidFill>
              <a:schemeClr val="accent1"/>
            </a:solidFill>
            <a:prstDash val="solid"/>
            <a:miter lim="800000"/>
            <a:headEnd type="none" w="med" len="med"/>
            <a:tailEnd type="triangle" w="med" len="med"/>
          </a:ln>
        </p:spPr>
      </p:cxnSp>
      <p:sp>
        <p:nvSpPr>
          <p:cNvPr id="439" name="Google Shape;439;p26"/>
          <p:cNvSpPr txBox="1"/>
          <p:nvPr/>
        </p:nvSpPr>
        <p:spPr>
          <a:xfrm>
            <a:off x="430212" y="3395662"/>
            <a:ext cx="4413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12</a:t>
            </a:r>
            <a:endParaRPr/>
          </a:p>
        </p:txBody>
      </p:sp>
      <p:cxnSp>
        <p:nvCxnSpPr>
          <p:cNvPr id="440" name="Google Shape;440;p26"/>
          <p:cNvCxnSpPr/>
          <p:nvPr/>
        </p:nvCxnSpPr>
        <p:spPr>
          <a:xfrm>
            <a:off x="871537" y="3590925"/>
            <a:ext cx="1131887" cy="0"/>
          </a:xfrm>
          <a:prstGeom prst="straightConnector1">
            <a:avLst/>
          </a:prstGeom>
          <a:noFill/>
          <a:ln w="12700" cap="flat" cmpd="sng">
            <a:solidFill>
              <a:schemeClr val="accent1"/>
            </a:solidFill>
            <a:prstDash val="solid"/>
            <a:miter lim="800000"/>
            <a:headEnd type="none" w="med" len="med"/>
            <a:tailEnd type="none" w="med" len="med"/>
          </a:ln>
        </p:spPr>
      </p:cxnSp>
      <p:sp>
        <p:nvSpPr>
          <p:cNvPr id="441" name="Google Shape;441;p26"/>
          <p:cNvSpPr txBox="1"/>
          <p:nvPr/>
        </p:nvSpPr>
        <p:spPr>
          <a:xfrm>
            <a:off x="2657475" y="5078412"/>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442" name="Google Shape;442;p26"/>
          <p:cNvSpPr txBox="1"/>
          <p:nvPr/>
        </p:nvSpPr>
        <p:spPr>
          <a:xfrm>
            <a:off x="2657475" y="3913187"/>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443" name="Google Shape;443;p26"/>
          <p:cNvSpPr txBox="1"/>
          <p:nvPr/>
        </p:nvSpPr>
        <p:spPr>
          <a:xfrm>
            <a:off x="3544887"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444" name="Google Shape;444;p26"/>
          <p:cNvSpPr txBox="1"/>
          <p:nvPr/>
        </p:nvSpPr>
        <p:spPr>
          <a:xfrm>
            <a:off x="4506912" y="387350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445" name="Google Shape;445;p26"/>
          <p:cNvSpPr txBox="1"/>
          <p:nvPr/>
        </p:nvSpPr>
        <p:spPr>
          <a:xfrm>
            <a:off x="5414962" y="382587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446" name="Google Shape;446;p26"/>
          <p:cNvSpPr txBox="1"/>
          <p:nvPr/>
        </p:nvSpPr>
        <p:spPr>
          <a:xfrm>
            <a:off x="6430962" y="3849687"/>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447" name="Google Shape;447;p26"/>
          <p:cNvSpPr txBox="1"/>
          <p:nvPr/>
        </p:nvSpPr>
        <p:spPr>
          <a:xfrm>
            <a:off x="2127250" y="3321050"/>
            <a:ext cx="65198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15K hole to 12K process</a:t>
            </a:r>
            <a:endParaRPr/>
          </a:p>
        </p:txBody>
      </p:sp>
      <p:sp>
        <p:nvSpPr>
          <p:cNvPr id="448" name="Google Shape;448;p26"/>
          <p:cNvSpPr txBox="1"/>
          <p:nvPr/>
        </p:nvSpPr>
        <p:spPr>
          <a:xfrm>
            <a:off x="539750" y="4608512"/>
            <a:ext cx="3127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cxnSp>
        <p:nvCxnSpPr>
          <p:cNvPr id="449" name="Google Shape;449;p26"/>
          <p:cNvCxnSpPr/>
          <p:nvPr/>
        </p:nvCxnSpPr>
        <p:spPr>
          <a:xfrm>
            <a:off x="989012" y="4792662"/>
            <a:ext cx="1131887"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450" name="Google Shape;450;p26"/>
          <p:cNvCxnSpPr/>
          <p:nvPr/>
        </p:nvCxnSpPr>
        <p:spPr>
          <a:xfrm rot="10800000">
            <a:off x="2085975" y="4424362"/>
            <a:ext cx="30162" cy="342900"/>
          </a:xfrm>
          <a:prstGeom prst="straightConnector1">
            <a:avLst/>
          </a:prstGeom>
          <a:noFill/>
          <a:ln w="12700" cap="flat" cmpd="sng">
            <a:solidFill>
              <a:schemeClr val="accent1"/>
            </a:solidFill>
            <a:prstDash val="solid"/>
            <a:miter lim="800000"/>
            <a:headEnd type="none" w="med" len="med"/>
            <a:tailEnd type="triangle" w="med" len="med"/>
          </a:ln>
        </p:spPr>
      </p:cxnSp>
      <p:cxnSp>
        <p:nvCxnSpPr>
          <p:cNvPr id="451" name="Google Shape;451;p26"/>
          <p:cNvCxnSpPr/>
          <p:nvPr/>
        </p:nvCxnSpPr>
        <p:spPr>
          <a:xfrm rot="10800000" flipH="1">
            <a:off x="1974850" y="2728912"/>
            <a:ext cx="7937" cy="852487"/>
          </a:xfrm>
          <a:prstGeom prst="straightConnector1">
            <a:avLst/>
          </a:prstGeom>
          <a:noFill/>
          <a:ln w="12700" cap="flat" cmpd="sng">
            <a:solidFill>
              <a:schemeClr val="accent1"/>
            </a:solidFill>
            <a:prstDash val="solid"/>
            <a:miter lim="800000"/>
            <a:headEnd type="none" w="med" len="med"/>
            <a:tailEnd type="triangle" w="med" len="med"/>
          </a:ln>
        </p:spPr>
      </p:cxnSp>
      <p:sp>
        <p:nvSpPr>
          <p:cNvPr id="452" name="Google Shape;452;p26"/>
          <p:cNvSpPr txBox="1"/>
          <p:nvPr/>
        </p:nvSpPr>
        <p:spPr>
          <a:xfrm>
            <a:off x="1681162" y="50863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453" name="Google Shape;453;p26"/>
          <p:cNvSpPr txBox="1"/>
          <p:nvPr/>
        </p:nvSpPr>
        <p:spPr>
          <a:xfrm>
            <a:off x="1681162"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03</a:t>
            </a:r>
            <a:endParaRPr/>
          </a:p>
        </p:txBody>
      </p:sp>
      <p:sp>
        <p:nvSpPr>
          <p:cNvPr id="454" name="Google Shape;454;p26"/>
          <p:cNvSpPr txBox="1"/>
          <p:nvPr/>
        </p:nvSpPr>
        <p:spPr>
          <a:xfrm>
            <a:off x="3544887" y="508952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455" name="Google Shape;455;p26"/>
          <p:cNvSpPr txBox="1"/>
          <p:nvPr/>
        </p:nvSpPr>
        <p:spPr>
          <a:xfrm>
            <a:off x="4506912" y="50863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456" name="Google Shape;456;p26"/>
          <p:cNvSpPr txBox="1"/>
          <p:nvPr/>
        </p:nvSpPr>
        <p:spPr>
          <a:xfrm>
            <a:off x="5465762" y="50863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457" name="Google Shape;457;p26"/>
          <p:cNvSpPr txBox="1"/>
          <p:nvPr/>
        </p:nvSpPr>
        <p:spPr>
          <a:xfrm>
            <a:off x="6442075" y="50546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458" name="Google Shape;458;p26"/>
          <p:cNvSpPr txBox="1"/>
          <p:nvPr/>
        </p:nvSpPr>
        <p:spPr>
          <a:xfrm>
            <a:off x="3313112" y="4570412"/>
            <a:ext cx="6313487"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3K hole to 2K process</a:t>
            </a:r>
            <a:endParaRPr/>
          </a:p>
        </p:txBody>
      </p:sp>
      <p:sp>
        <p:nvSpPr>
          <p:cNvPr id="459" name="Google Shape;459;p26"/>
          <p:cNvSpPr txBox="1"/>
          <p:nvPr/>
        </p:nvSpPr>
        <p:spPr>
          <a:xfrm>
            <a:off x="1312862" y="360362"/>
            <a:ext cx="8890000" cy="1693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Free memory holes of sizes 15K, 10K, 5K, 25K, 30K, 40K are available. The processes of size 12K, 2K, 25K, 20K are to be allocated.  How processes are placed in </a:t>
            </a:r>
            <a:r>
              <a:rPr lang="en-US" sz="3200" b="1" i="0" u="none">
                <a:solidFill>
                  <a:srgbClr val="FF0000"/>
                </a:solidFill>
                <a:latin typeface="Arial"/>
                <a:ea typeface="Arial"/>
                <a:cs typeface="Arial"/>
                <a:sym typeface="Arial"/>
              </a:rPr>
              <a:t>first fit</a:t>
            </a:r>
            <a:endParaRPr/>
          </a:p>
          <a:p>
            <a:pPr marL="0" marR="0" lvl="0" indent="0" algn="l" rtl="0">
              <a:lnSpc>
                <a:spcPct val="100000"/>
              </a:lnSpc>
              <a:spcBef>
                <a:spcPts val="0"/>
              </a:spcBef>
              <a:spcAft>
                <a:spcPts val="0"/>
              </a:spcAft>
              <a:buNone/>
            </a:pPr>
            <a:endParaRPr sz="3200" b="1" i="0" u="none">
              <a:solidFill>
                <a:srgbClr val="FF0000"/>
              </a:solidFill>
              <a:latin typeface="Arial"/>
              <a:ea typeface="Arial"/>
              <a:cs typeface="Arial"/>
              <a:sym typeface="Arial"/>
            </a:endParaRPr>
          </a:p>
        </p:txBody>
      </p:sp>
      <p:pic>
        <p:nvPicPr>
          <p:cNvPr id="460" name="Google Shape;460;p26"/>
          <p:cNvPicPr preferRelativeResize="0"/>
          <p:nvPr/>
        </p:nvPicPr>
        <p:blipFill rotWithShape="1">
          <a:blip r:embed="rId3">
            <a:alphaModFix/>
          </a:blip>
          <a:srcRect/>
          <a:stretch/>
        </p:blipFill>
        <p:spPr>
          <a:xfrm>
            <a:off x="41275" y="30162"/>
            <a:ext cx="1270000" cy="1065212"/>
          </a:xfrm>
          <a:prstGeom prst="rect">
            <a:avLst/>
          </a:prstGeom>
          <a:noFill/>
          <a:ln>
            <a:noFill/>
          </a:ln>
        </p:spPr>
      </p:pic>
      <p:sp>
        <p:nvSpPr>
          <p:cNvPr id="461" name="Google Shape;461;p26"/>
          <p:cNvSpPr txBox="1"/>
          <p:nvPr/>
        </p:nvSpPr>
        <p:spPr>
          <a:xfrm>
            <a:off x="8269287" y="2052637"/>
            <a:ext cx="381317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First Fit: Search from beginning</a:t>
            </a:r>
            <a:endParaRPr/>
          </a:p>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Search ends when you find the </a:t>
            </a:r>
            <a:endParaRPr/>
          </a:p>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Hole havnig size &gt;= size of process</a:t>
            </a:r>
            <a:endParaRPr/>
          </a:p>
        </p:txBody>
      </p:sp>
      <p:sp>
        <p:nvSpPr>
          <p:cNvPr id="462" name="Google Shape;462;p26"/>
          <p:cNvSpPr txBox="1"/>
          <p:nvPr/>
        </p:nvSpPr>
        <p:spPr>
          <a:xfrm>
            <a:off x="1914525" y="2905125"/>
            <a:ext cx="1069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15-12=3</a:t>
            </a:r>
            <a:endParaRPr/>
          </a:p>
        </p:txBody>
      </p:sp>
      <p:sp>
        <p:nvSpPr>
          <p:cNvPr id="463" name="Google Shape;463;p26"/>
          <p:cNvSpPr txBox="1"/>
          <p:nvPr/>
        </p:nvSpPr>
        <p:spPr>
          <a:xfrm>
            <a:off x="2044700" y="4464050"/>
            <a:ext cx="1069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3-2=1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7"/>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469" name="Google Shape;469;p27"/>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470" name="Google Shape;470;p27"/>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27</a:t>
            </a:fld>
            <a:endParaRPr/>
          </a:p>
        </p:txBody>
      </p:sp>
      <p:sp>
        <p:nvSpPr>
          <p:cNvPr id="471" name="Google Shape;471;p27"/>
          <p:cNvSpPr txBox="1"/>
          <p:nvPr/>
        </p:nvSpPr>
        <p:spPr>
          <a:xfrm>
            <a:off x="6469062"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472" name="Google Shape;472;p27"/>
          <p:cNvSpPr txBox="1"/>
          <p:nvPr/>
        </p:nvSpPr>
        <p:spPr>
          <a:xfrm>
            <a:off x="2625725"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473" name="Google Shape;473;p27"/>
          <p:cNvSpPr txBox="1"/>
          <p:nvPr/>
        </p:nvSpPr>
        <p:spPr>
          <a:xfrm>
            <a:off x="35702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474" name="Google Shape;474;p27"/>
          <p:cNvSpPr txBox="1"/>
          <p:nvPr/>
        </p:nvSpPr>
        <p:spPr>
          <a:xfrm>
            <a:off x="4514850"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475" name="Google Shape;475;p27"/>
          <p:cNvSpPr txBox="1"/>
          <p:nvPr/>
        </p:nvSpPr>
        <p:spPr>
          <a:xfrm>
            <a:off x="5484812"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476" name="Google Shape;476;p27"/>
          <p:cNvSpPr txBox="1"/>
          <p:nvPr/>
        </p:nvSpPr>
        <p:spPr>
          <a:xfrm>
            <a:off x="16906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477" name="Google Shape;477;p27"/>
          <p:cNvSpPr txBox="1"/>
          <p:nvPr/>
        </p:nvSpPr>
        <p:spPr>
          <a:xfrm>
            <a:off x="349250" y="2225675"/>
            <a:ext cx="7747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Holes</a:t>
            </a:r>
            <a:endParaRPr/>
          </a:p>
        </p:txBody>
      </p:sp>
      <p:cxnSp>
        <p:nvCxnSpPr>
          <p:cNvPr id="478" name="Google Shape;478;p27"/>
          <p:cNvCxnSpPr/>
          <p:nvPr/>
        </p:nvCxnSpPr>
        <p:spPr>
          <a:xfrm>
            <a:off x="1123950" y="2409825"/>
            <a:ext cx="282575" cy="0"/>
          </a:xfrm>
          <a:prstGeom prst="straightConnector1">
            <a:avLst/>
          </a:prstGeom>
          <a:noFill/>
          <a:ln w="12700" cap="flat" cmpd="sng">
            <a:solidFill>
              <a:schemeClr val="accent1"/>
            </a:solidFill>
            <a:prstDash val="solid"/>
            <a:miter lim="800000"/>
            <a:headEnd type="none" w="med" len="med"/>
            <a:tailEnd type="triangle" w="med" len="med"/>
          </a:ln>
        </p:spPr>
      </p:cxnSp>
      <p:sp>
        <p:nvSpPr>
          <p:cNvPr id="479" name="Google Shape;479;p27"/>
          <p:cNvSpPr txBox="1"/>
          <p:nvPr/>
        </p:nvSpPr>
        <p:spPr>
          <a:xfrm>
            <a:off x="176212" y="2819400"/>
            <a:ext cx="12604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Processes</a:t>
            </a:r>
            <a:endParaRPr/>
          </a:p>
        </p:txBody>
      </p:sp>
      <p:cxnSp>
        <p:nvCxnSpPr>
          <p:cNvPr id="480" name="Google Shape;480;p27"/>
          <p:cNvCxnSpPr/>
          <p:nvPr/>
        </p:nvCxnSpPr>
        <p:spPr>
          <a:xfrm>
            <a:off x="785812" y="3041650"/>
            <a:ext cx="0" cy="376237"/>
          </a:xfrm>
          <a:prstGeom prst="straightConnector1">
            <a:avLst/>
          </a:prstGeom>
          <a:noFill/>
          <a:ln w="12700" cap="flat" cmpd="sng">
            <a:solidFill>
              <a:schemeClr val="accent1"/>
            </a:solidFill>
            <a:prstDash val="solid"/>
            <a:miter lim="800000"/>
            <a:headEnd type="none" w="med" len="med"/>
            <a:tailEnd type="triangle" w="med" len="med"/>
          </a:ln>
        </p:spPr>
      </p:cxnSp>
      <p:sp>
        <p:nvSpPr>
          <p:cNvPr id="481" name="Google Shape;481;p27"/>
          <p:cNvSpPr txBox="1"/>
          <p:nvPr/>
        </p:nvSpPr>
        <p:spPr>
          <a:xfrm>
            <a:off x="430212" y="3395662"/>
            <a:ext cx="4413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25</a:t>
            </a:r>
            <a:endParaRPr/>
          </a:p>
        </p:txBody>
      </p:sp>
      <p:sp>
        <p:nvSpPr>
          <p:cNvPr id="482" name="Google Shape;482;p27"/>
          <p:cNvSpPr txBox="1"/>
          <p:nvPr/>
        </p:nvSpPr>
        <p:spPr>
          <a:xfrm>
            <a:off x="2657475" y="5078412"/>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483" name="Google Shape;483;p27"/>
          <p:cNvSpPr txBox="1"/>
          <p:nvPr/>
        </p:nvSpPr>
        <p:spPr>
          <a:xfrm>
            <a:off x="2657475" y="3913187"/>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484" name="Google Shape;484;p27"/>
          <p:cNvSpPr txBox="1"/>
          <p:nvPr/>
        </p:nvSpPr>
        <p:spPr>
          <a:xfrm>
            <a:off x="3544887"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485" name="Google Shape;485;p27"/>
          <p:cNvSpPr txBox="1"/>
          <p:nvPr/>
        </p:nvSpPr>
        <p:spPr>
          <a:xfrm>
            <a:off x="5414962" y="382587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486" name="Google Shape;486;p27"/>
          <p:cNvSpPr txBox="1"/>
          <p:nvPr/>
        </p:nvSpPr>
        <p:spPr>
          <a:xfrm>
            <a:off x="6430962" y="3849687"/>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487" name="Google Shape;487;p27"/>
          <p:cNvSpPr txBox="1"/>
          <p:nvPr/>
        </p:nvSpPr>
        <p:spPr>
          <a:xfrm>
            <a:off x="5092700" y="3063875"/>
            <a:ext cx="65198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25K hole to 25K process</a:t>
            </a:r>
            <a:endParaRPr/>
          </a:p>
        </p:txBody>
      </p:sp>
      <p:sp>
        <p:nvSpPr>
          <p:cNvPr id="488" name="Google Shape;488;p27"/>
          <p:cNvSpPr txBox="1"/>
          <p:nvPr/>
        </p:nvSpPr>
        <p:spPr>
          <a:xfrm>
            <a:off x="539750" y="4608512"/>
            <a:ext cx="4397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20</a:t>
            </a:r>
            <a:endParaRPr/>
          </a:p>
        </p:txBody>
      </p:sp>
      <p:cxnSp>
        <p:nvCxnSpPr>
          <p:cNvPr id="489" name="Google Shape;489;p27"/>
          <p:cNvCxnSpPr/>
          <p:nvPr/>
        </p:nvCxnSpPr>
        <p:spPr>
          <a:xfrm rot="10800000" flipH="1">
            <a:off x="4818062" y="2701925"/>
            <a:ext cx="7937" cy="852487"/>
          </a:xfrm>
          <a:prstGeom prst="straightConnector1">
            <a:avLst/>
          </a:prstGeom>
          <a:noFill/>
          <a:ln w="12700" cap="flat" cmpd="sng">
            <a:solidFill>
              <a:schemeClr val="accent1"/>
            </a:solidFill>
            <a:prstDash val="solid"/>
            <a:miter lim="800000"/>
            <a:headEnd type="none" w="med" len="med"/>
            <a:tailEnd type="triangle" w="med" len="med"/>
          </a:ln>
        </p:spPr>
      </p:cxnSp>
      <p:sp>
        <p:nvSpPr>
          <p:cNvPr id="490" name="Google Shape;490;p27"/>
          <p:cNvSpPr txBox="1"/>
          <p:nvPr/>
        </p:nvSpPr>
        <p:spPr>
          <a:xfrm>
            <a:off x="1681162" y="50863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491" name="Google Shape;491;p27"/>
          <p:cNvSpPr txBox="1"/>
          <p:nvPr/>
        </p:nvSpPr>
        <p:spPr>
          <a:xfrm>
            <a:off x="1681162"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492" name="Google Shape;492;p27"/>
          <p:cNvSpPr txBox="1"/>
          <p:nvPr/>
        </p:nvSpPr>
        <p:spPr>
          <a:xfrm>
            <a:off x="3544887" y="508952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493" name="Google Shape;493;p27"/>
          <p:cNvSpPr txBox="1"/>
          <p:nvPr/>
        </p:nvSpPr>
        <p:spPr>
          <a:xfrm>
            <a:off x="5465762" y="50863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494" name="Google Shape;494;p27"/>
          <p:cNvSpPr txBox="1"/>
          <p:nvPr/>
        </p:nvSpPr>
        <p:spPr>
          <a:xfrm>
            <a:off x="6442075" y="50546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495" name="Google Shape;495;p27"/>
          <p:cNvSpPr txBox="1"/>
          <p:nvPr/>
        </p:nvSpPr>
        <p:spPr>
          <a:xfrm>
            <a:off x="5707062" y="4570412"/>
            <a:ext cx="65722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30K hole to 20K process</a:t>
            </a:r>
            <a:endParaRPr/>
          </a:p>
        </p:txBody>
      </p:sp>
      <p:sp>
        <p:nvSpPr>
          <p:cNvPr id="496" name="Google Shape;496;p27"/>
          <p:cNvSpPr txBox="1"/>
          <p:nvPr/>
        </p:nvSpPr>
        <p:spPr>
          <a:xfrm>
            <a:off x="1254125" y="166687"/>
            <a:ext cx="88915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Continued ….</a:t>
            </a:r>
            <a:endParaRPr/>
          </a:p>
        </p:txBody>
      </p:sp>
      <p:cxnSp>
        <p:nvCxnSpPr>
          <p:cNvPr id="497" name="Google Shape;497;p27"/>
          <p:cNvCxnSpPr/>
          <p:nvPr/>
        </p:nvCxnSpPr>
        <p:spPr>
          <a:xfrm>
            <a:off x="871537" y="3581400"/>
            <a:ext cx="3954462"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498" name="Google Shape;498;p27"/>
          <p:cNvCxnSpPr/>
          <p:nvPr/>
        </p:nvCxnSpPr>
        <p:spPr>
          <a:xfrm>
            <a:off x="979487" y="4792662"/>
            <a:ext cx="4721225"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499" name="Google Shape;499;p27"/>
          <p:cNvCxnSpPr/>
          <p:nvPr/>
        </p:nvCxnSpPr>
        <p:spPr>
          <a:xfrm rot="10800000" flipH="1">
            <a:off x="5700712" y="4351337"/>
            <a:ext cx="6350" cy="441325"/>
          </a:xfrm>
          <a:prstGeom prst="straightConnector1">
            <a:avLst/>
          </a:prstGeom>
          <a:noFill/>
          <a:ln w="12700" cap="flat" cmpd="sng">
            <a:solidFill>
              <a:schemeClr val="accent1"/>
            </a:solidFill>
            <a:prstDash val="solid"/>
            <a:miter lim="800000"/>
            <a:headEnd type="none" w="med" len="med"/>
            <a:tailEnd type="triangle" w="med" len="med"/>
          </a:ln>
        </p:spPr>
      </p:cxnSp>
      <p:pic>
        <p:nvPicPr>
          <p:cNvPr id="500" name="Google Shape;500;p27"/>
          <p:cNvPicPr preferRelativeResize="0"/>
          <p:nvPr/>
        </p:nvPicPr>
        <p:blipFill rotWithShape="1">
          <a:blip r:embed="rId3">
            <a:alphaModFix/>
          </a:blip>
          <a:srcRect/>
          <a:stretch/>
        </p:blipFill>
        <p:spPr>
          <a:xfrm>
            <a:off x="41275" y="30162"/>
            <a:ext cx="1270000" cy="1065212"/>
          </a:xfrm>
          <a:prstGeom prst="rect">
            <a:avLst/>
          </a:prstGeom>
          <a:noFill/>
          <a:ln>
            <a:noFill/>
          </a:ln>
        </p:spPr>
      </p:pic>
      <p:sp>
        <p:nvSpPr>
          <p:cNvPr id="501" name="Google Shape;501;p27"/>
          <p:cNvSpPr txBox="1"/>
          <p:nvPr/>
        </p:nvSpPr>
        <p:spPr>
          <a:xfrm>
            <a:off x="8269287" y="2068512"/>
            <a:ext cx="3813175" cy="922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First Fit: Search from beginning</a:t>
            </a:r>
            <a:endParaRPr/>
          </a:p>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Search ends when you find the </a:t>
            </a:r>
            <a:endParaRPr/>
          </a:p>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Hole havnig size &gt;= size of process</a:t>
            </a:r>
            <a:endParaRPr/>
          </a:p>
        </p:txBody>
      </p:sp>
      <p:sp>
        <p:nvSpPr>
          <p:cNvPr id="502" name="Google Shape;502;p27"/>
          <p:cNvSpPr txBox="1"/>
          <p:nvPr/>
        </p:nvSpPr>
        <p:spPr>
          <a:xfrm>
            <a:off x="3862387" y="2844800"/>
            <a:ext cx="1069975"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25-25=0</a:t>
            </a:r>
            <a:endParaRPr/>
          </a:p>
        </p:txBody>
      </p:sp>
      <p:sp>
        <p:nvSpPr>
          <p:cNvPr id="503" name="Google Shape;503;p27"/>
          <p:cNvSpPr txBox="1"/>
          <p:nvPr/>
        </p:nvSpPr>
        <p:spPr>
          <a:xfrm>
            <a:off x="4522787" y="4391025"/>
            <a:ext cx="1235075"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30-20=10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509" name="Google Shape;509;p28"/>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510" name="Google Shape;510;p28"/>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28</a:t>
            </a:fld>
            <a:endParaRPr/>
          </a:p>
        </p:txBody>
      </p:sp>
      <p:sp>
        <p:nvSpPr>
          <p:cNvPr id="511" name="Google Shape;511;p28"/>
          <p:cNvSpPr txBox="1"/>
          <p:nvPr/>
        </p:nvSpPr>
        <p:spPr>
          <a:xfrm>
            <a:off x="6469062"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512" name="Google Shape;512;p28"/>
          <p:cNvSpPr txBox="1"/>
          <p:nvPr/>
        </p:nvSpPr>
        <p:spPr>
          <a:xfrm>
            <a:off x="2625725"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13" name="Google Shape;513;p28"/>
          <p:cNvSpPr txBox="1"/>
          <p:nvPr/>
        </p:nvSpPr>
        <p:spPr>
          <a:xfrm>
            <a:off x="35702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514" name="Google Shape;514;p28"/>
          <p:cNvSpPr txBox="1"/>
          <p:nvPr/>
        </p:nvSpPr>
        <p:spPr>
          <a:xfrm>
            <a:off x="4514850"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515" name="Google Shape;515;p28"/>
          <p:cNvSpPr txBox="1"/>
          <p:nvPr/>
        </p:nvSpPr>
        <p:spPr>
          <a:xfrm>
            <a:off x="5484812"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516" name="Google Shape;516;p28"/>
          <p:cNvSpPr txBox="1"/>
          <p:nvPr/>
        </p:nvSpPr>
        <p:spPr>
          <a:xfrm>
            <a:off x="16906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15</a:t>
            </a:r>
            <a:endParaRPr/>
          </a:p>
        </p:txBody>
      </p:sp>
      <p:sp>
        <p:nvSpPr>
          <p:cNvPr id="517" name="Google Shape;517;p28"/>
          <p:cNvSpPr txBox="1"/>
          <p:nvPr/>
        </p:nvSpPr>
        <p:spPr>
          <a:xfrm>
            <a:off x="349250" y="2225675"/>
            <a:ext cx="7747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Holes</a:t>
            </a:r>
            <a:endParaRPr/>
          </a:p>
        </p:txBody>
      </p:sp>
      <p:cxnSp>
        <p:nvCxnSpPr>
          <p:cNvPr id="518" name="Google Shape;518;p28"/>
          <p:cNvCxnSpPr/>
          <p:nvPr/>
        </p:nvCxnSpPr>
        <p:spPr>
          <a:xfrm>
            <a:off x="1123950" y="2409825"/>
            <a:ext cx="282575" cy="0"/>
          </a:xfrm>
          <a:prstGeom prst="straightConnector1">
            <a:avLst/>
          </a:prstGeom>
          <a:noFill/>
          <a:ln w="12700" cap="flat" cmpd="sng">
            <a:solidFill>
              <a:schemeClr val="accent1"/>
            </a:solidFill>
            <a:prstDash val="solid"/>
            <a:miter lim="800000"/>
            <a:headEnd type="none" w="med" len="med"/>
            <a:tailEnd type="triangle" w="med" len="med"/>
          </a:ln>
        </p:spPr>
      </p:cxnSp>
      <p:sp>
        <p:nvSpPr>
          <p:cNvPr id="519" name="Google Shape;519;p28"/>
          <p:cNvSpPr txBox="1"/>
          <p:nvPr/>
        </p:nvSpPr>
        <p:spPr>
          <a:xfrm>
            <a:off x="176212" y="2819400"/>
            <a:ext cx="12604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Processes</a:t>
            </a:r>
            <a:endParaRPr/>
          </a:p>
        </p:txBody>
      </p:sp>
      <p:cxnSp>
        <p:nvCxnSpPr>
          <p:cNvPr id="520" name="Google Shape;520;p28"/>
          <p:cNvCxnSpPr/>
          <p:nvPr/>
        </p:nvCxnSpPr>
        <p:spPr>
          <a:xfrm>
            <a:off x="785812" y="3041650"/>
            <a:ext cx="0" cy="376237"/>
          </a:xfrm>
          <a:prstGeom prst="straightConnector1">
            <a:avLst/>
          </a:prstGeom>
          <a:noFill/>
          <a:ln w="12700" cap="flat" cmpd="sng">
            <a:solidFill>
              <a:schemeClr val="accent1"/>
            </a:solidFill>
            <a:prstDash val="solid"/>
            <a:miter lim="800000"/>
            <a:headEnd type="none" w="med" len="med"/>
            <a:tailEnd type="triangle" w="med" len="med"/>
          </a:ln>
        </p:spPr>
      </p:cxnSp>
      <p:sp>
        <p:nvSpPr>
          <p:cNvPr id="521" name="Google Shape;521;p28"/>
          <p:cNvSpPr txBox="1"/>
          <p:nvPr/>
        </p:nvSpPr>
        <p:spPr>
          <a:xfrm>
            <a:off x="430212" y="3395662"/>
            <a:ext cx="4413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12</a:t>
            </a:r>
            <a:endParaRPr/>
          </a:p>
        </p:txBody>
      </p:sp>
      <p:cxnSp>
        <p:nvCxnSpPr>
          <p:cNvPr id="522" name="Google Shape;522;p28"/>
          <p:cNvCxnSpPr/>
          <p:nvPr/>
        </p:nvCxnSpPr>
        <p:spPr>
          <a:xfrm>
            <a:off x="871537" y="3590925"/>
            <a:ext cx="1131887" cy="0"/>
          </a:xfrm>
          <a:prstGeom prst="straightConnector1">
            <a:avLst/>
          </a:prstGeom>
          <a:noFill/>
          <a:ln w="12700" cap="flat" cmpd="sng">
            <a:solidFill>
              <a:schemeClr val="accent1"/>
            </a:solidFill>
            <a:prstDash val="solid"/>
            <a:miter lim="800000"/>
            <a:headEnd type="none" w="med" len="med"/>
            <a:tailEnd type="none" w="med" len="med"/>
          </a:ln>
        </p:spPr>
      </p:cxnSp>
      <p:sp>
        <p:nvSpPr>
          <p:cNvPr id="523" name="Google Shape;523;p28"/>
          <p:cNvSpPr txBox="1"/>
          <p:nvPr/>
        </p:nvSpPr>
        <p:spPr>
          <a:xfrm>
            <a:off x="2657475" y="5078412"/>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24" name="Google Shape;524;p28"/>
          <p:cNvSpPr txBox="1"/>
          <p:nvPr/>
        </p:nvSpPr>
        <p:spPr>
          <a:xfrm>
            <a:off x="2657475" y="3913187"/>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25" name="Google Shape;525;p28"/>
          <p:cNvSpPr txBox="1"/>
          <p:nvPr/>
        </p:nvSpPr>
        <p:spPr>
          <a:xfrm>
            <a:off x="3544887"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526" name="Google Shape;526;p28"/>
          <p:cNvSpPr txBox="1"/>
          <p:nvPr/>
        </p:nvSpPr>
        <p:spPr>
          <a:xfrm>
            <a:off x="4506912" y="387350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527" name="Google Shape;527;p28"/>
          <p:cNvSpPr txBox="1"/>
          <p:nvPr/>
        </p:nvSpPr>
        <p:spPr>
          <a:xfrm>
            <a:off x="5414962" y="382587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528" name="Google Shape;528;p28"/>
          <p:cNvSpPr txBox="1"/>
          <p:nvPr/>
        </p:nvSpPr>
        <p:spPr>
          <a:xfrm>
            <a:off x="6430962" y="3849687"/>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529" name="Google Shape;529;p28"/>
          <p:cNvSpPr txBox="1"/>
          <p:nvPr/>
        </p:nvSpPr>
        <p:spPr>
          <a:xfrm>
            <a:off x="2127250" y="3321050"/>
            <a:ext cx="65198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15K hole to 12K process</a:t>
            </a:r>
            <a:endParaRPr/>
          </a:p>
        </p:txBody>
      </p:sp>
      <p:sp>
        <p:nvSpPr>
          <p:cNvPr id="530" name="Google Shape;530;p28"/>
          <p:cNvSpPr txBox="1"/>
          <p:nvPr/>
        </p:nvSpPr>
        <p:spPr>
          <a:xfrm>
            <a:off x="539750" y="4608512"/>
            <a:ext cx="3127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cxnSp>
        <p:nvCxnSpPr>
          <p:cNvPr id="531" name="Google Shape;531;p28"/>
          <p:cNvCxnSpPr/>
          <p:nvPr/>
        </p:nvCxnSpPr>
        <p:spPr>
          <a:xfrm>
            <a:off x="989012" y="4792662"/>
            <a:ext cx="1131887"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532" name="Google Shape;532;p28"/>
          <p:cNvCxnSpPr/>
          <p:nvPr/>
        </p:nvCxnSpPr>
        <p:spPr>
          <a:xfrm rot="10800000">
            <a:off x="2085975" y="4424362"/>
            <a:ext cx="30162" cy="342900"/>
          </a:xfrm>
          <a:prstGeom prst="straightConnector1">
            <a:avLst/>
          </a:prstGeom>
          <a:noFill/>
          <a:ln w="12700" cap="flat" cmpd="sng">
            <a:solidFill>
              <a:schemeClr val="accent1"/>
            </a:solidFill>
            <a:prstDash val="solid"/>
            <a:miter lim="800000"/>
            <a:headEnd type="none" w="med" len="med"/>
            <a:tailEnd type="triangle" w="med" len="med"/>
          </a:ln>
        </p:spPr>
      </p:cxnSp>
      <p:cxnSp>
        <p:nvCxnSpPr>
          <p:cNvPr id="533" name="Google Shape;533;p28"/>
          <p:cNvCxnSpPr/>
          <p:nvPr/>
        </p:nvCxnSpPr>
        <p:spPr>
          <a:xfrm rot="10800000" flipH="1">
            <a:off x="1974850" y="2728912"/>
            <a:ext cx="7937" cy="852487"/>
          </a:xfrm>
          <a:prstGeom prst="straightConnector1">
            <a:avLst/>
          </a:prstGeom>
          <a:noFill/>
          <a:ln w="12700" cap="flat" cmpd="sng">
            <a:solidFill>
              <a:schemeClr val="accent1"/>
            </a:solidFill>
            <a:prstDash val="solid"/>
            <a:miter lim="800000"/>
            <a:headEnd type="none" w="med" len="med"/>
            <a:tailEnd type="triangle" w="med" len="med"/>
          </a:ln>
        </p:spPr>
      </p:cxnSp>
      <p:sp>
        <p:nvSpPr>
          <p:cNvPr id="534" name="Google Shape;534;p28"/>
          <p:cNvSpPr txBox="1"/>
          <p:nvPr/>
        </p:nvSpPr>
        <p:spPr>
          <a:xfrm>
            <a:off x="1681162" y="50863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535" name="Google Shape;535;p28"/>
          <p:cNvSpPr txBox="1"/>
          <p:nvPr/>
        </p:nvSpPr>
        <p:spPr>
          <a:xfrm>
            <a:off x="1681162"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03</a:t>
            </a:r>
            <a:endParaRPr/>
          </a:p>
        </p:txBody>
      </p:sp>
      <p:sp>
        <p:nvSpPr>
          <p:cNvPr id="536" name="Google Shape;536;p28"/>
          <p:cNvSpPr txBox="1"/>
          <p:nvPr/>
        </p:nvSpPr>
        <p:spPr>
          <a:xfrm>
            <a:off x="3544887" y="508952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537" name="Google Shape;537;p28"/>
          <p:cNvSpPr txBox="1"/>
          <p:nvPr/>
        </p:nvSpPr>
        <p:spPr>
          <a:xfrm>
            <a:off x="4506912" y="50863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538" name="Google Shape;538;p28"/>
          <p:cNvSpPr txBox="1"/>
          <p:nvPr/>
        </p:nvSpPr>
        <p:spPr>
          <a:xfrm>
            <a:off x="5465762" y="50863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539" name="Google Shape;539;p28"/>
          <p:cNvSpPr txBox="1"/>
          <p:nvPr/>
        </p:nvSpPr>
        <p:spPr>
          <a:xfrm>
            <a:off x="6442075" y="50546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540" name="Google Shape;540;p28"/>
          <p:cNvSpPr txBox="1"/>
          <p:nvPr/>
        </p:nvSpPr>
        <p:spPr>
          <a:xfrm>
            <a:off x="2336800" y="4643437"/>
            <a:ext cx="63134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3K hole to 2K process</a:t>
            </a:r>
            <a:endParaRPr/>
          </a:p>
        </p:txBody>
      </p:sp>
      <p:sp>
        <p:nvSpPr>
          <p:cNvPr id="541" name="Google Shape;541;p28"/>
          <p:cNvSpPr txBox="1"/>
          <p:nvPr/>
        </p:nvSpPr>
        <p:spPr>
          <a:xfrm>
            <a:off x="1312862" y="360362"/>
            <a:ext cx="8890000" cy="1693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Free memory holes of sizes 15K, 10K, 5K, 25K, 30K, 40K are available. The processes of size 12K, 2K, 25K, 20K are to be allocated.  How processes are placed in </a:t>
            </a:r>
            <a:r>
              <a:rPr lang="en-US" sz="3200" b="1" i="0" u="none">
                <a:solidFill>
                  <a:srgbClr val="FF0000"/>
                </a:solidFill>
                <a:latin typeface="Arial"/>
                <a:ea typeface="Arial"/>
                <a:cs typeface="Arial"/>
                <a:sym typeface="Arial"/>
              </a:rPr>
              <a:t>Best fit</a:t>
            </a:r>
            <a:endParaRPr/>
          </a:p>
          <a:p>
            <a:pPr marL="0" marR="0" lvl="0" indent="0" algn="l" rtl="0">
              <a:lnSpc>
                <a:spcPct val="100000"/>
              </a:lnSpc>
              <a:spcBef>
                <a:spcPts val="0"/>
              </a:spcBef>
              <a:spcAft>
                <a:spcPts val="0"/>
              </a:spcAft>
              <a:buNone/>
            </a:pPr>
            <a:endParaRPr sz="3200" b="1" i="0" u="none">
              <a:solidFill>
                <a:srgbClr val="FF0000"/>
              </a:solidFill>
              <a:latin typeface="Arial"/>
              <a:ea typeface="Arial"/>
              <a:cs typeface="Arial"/>
              <a:sym typeface="Arial"/>
            </a:endParaRPr>
          </a:p>
        </p:txBody>
      </p:sp>
      <p:pic>
        <p:nvPicPr>
          <p:cNvPr id="542" name="Google Shape;542;p28"/>
          <p:cNvPicPr preferRelativeResize="0"/>
          <p:nvPr/>
        </p:nvPicPr>
        <p:blipFill rotWithShape="1">
          <a:blip r:embed="rId3">
            <a:alphaModFix/>
          </a:blip>
          <a:srcRect/>
          <a:stretch/>
        </p:blipFill>
        <p:spPr>
          <a:xfrm>
            <a:off x="41275" y="30162"/>
            <a:ext cx="1270000" cy="1065212"/>
          </a:xfrm>
          <a:prstGeom prst="rect">
            <a:avLst/>
          </a:prstGeom>
          <a:noFill/>
          <a:ln>
            <a:noFill/>
          </a:ln>
        </p:spPr>
      </p:pic>
      <p:sp>
        <p:nvSpPr>
          <p:cNvPr id="543" name="Google Shape;543;p28"/>
          <p:cNvSpPr txBox="1"/>
          <p:nvPr/>
        </p:nvSpPr>
        <p:spPr>
          <a:xfrm>
            <a:off x="8791575" y="1989137"/>
            <a:ext cx="2832100" cy="1477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Best Fit: Search entire list</a:t>
            </a:r>
            <a:endParaRPr/>
          </a:p>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Find the holes whose size &gt;= size of process. From these holes select the hole of smallest size</a:t>
            </a:r>
            <a:endParaRPr/>
          </a:p>
        </p:txBody>
      </p:sp>
      <p:sp>
        <p:nvSpPr>
          <p:cNvPr id="544" name="Google Shape;544;p28"/>
          <p:cNvSpPr txBox="1"/>
          <p:nvPr/>
        </p:nvSpPr>
        <p:spPr>
          <a:xfrm>
            <a:off x="1973262" y="2873375"/>
            <a:ext cx="1069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15-12=3</a:t>
            </a:r>
            <a:endParaRPr/>
          </a:p>
        </p:txBody>
      </p:sp>
      <p:sp>
        <p:nvSpPr>
          <p:cNvPr id="545" name="Google Shape;545;p28"/>
          <p:cNvSpPr txBox="1"/>
          <p:nvPr/>
        </p:nvSpPr>
        <p:spPr>
          <a:xfrm>
            <a:off x="1336675" y="4435475"/>
            <a:ext cx="1069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3-2=1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551" name="Google Shape;551;p29"/>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552" name="Google Shape;552;p29"/>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29</a:t>
            </a:fld>
            <a:endParaRPr/>
          </a:p>
        </p:txBody>
      </p:sp>
      <p:sp>
        <p:nvSpPr>
          <p:cNvPr id="553" name="Google Shape;553;p29"/>
          <p:cNvSpPr txBox="1"/>
          <p:nvPr/>
        </p:nvSpPr>
        <p:spPr>
          <a:xfrm>
            <a:off x="6469062"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554" name="Google Shape;554;p29"/>
          <p:cNvSpPr txBox="1"/>
          <p:nvPr/>
        </p:nvSpPr>
        <p:spPr>
          <a:xfrm>
            <a:off x="2625725"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55" name="Google Shape;555;p29"/>
          <p:cNvSpPr txBox="1"/>
          <p:nvPr/>
        </p:nvSpPr>
        <p:spPr>
          <a:xfrm>
            <a:off x="35702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556" name="Google Shape;556;p29"/>
          <p:cNvSpPr txBox="1"/>
          <p:nvPr/>
        </p:nvSpPr>
        <p:spPr>
          <a:xfrm>
            <a:off x="4514850"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557" name="Google Shape;557;p29"/>
          <p:cNvSpPr txBox="1"/>
          <p:nvPr/>
        </p:nvSpPr>
        <p:spPr>
          <a:xfrm>
            <a:off x="5484812"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558" name="Google Shape;558;p29"/>
          <p:cNvSpPr txBox="1"/>
          <p:nvPr/>
        </p:nvSpPr>
        <p:spPr>
          <a:xfrm>
            <a:off x="16906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559" name="Google Shape;559;p29"/>
          <p:cNvSpPr txBox="1"/>
          <p:nvPr/>
        </p:nvSpPr>
        <p:spPr>
          <a:xfrm>
            <a:off x="349250" y="2225675"/>
            <a:ext cx="7747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Holes</a:t>
            </a:r>
            <a:endParaRPr/>
          </a:p>
        </p:txBody>
      </p:sp>
      <p:cxnSp>
        <p:nvCxnSpPr>
          <p:cNvPr id="560" name="Google Shape;560;p29"/>
          <p:cNvCxnSpPr/>
          <p:nvPr/>
        </p:nvCxnSpPr>
        <p:spPr>
          <a:xfrm>
            <a:off x="1123950" y="2409825"/>
            <a:ext cx="282575" cy="0"/>
          </a:xfrm>
          <a:prstGeom prst="straightConnector1">
            <a:avLst/>
          </a:prstGeom>
          <a:noFill/>
          <a:ln w="12700" cap="flat" cmpd="sng">
            <a:solidFill>
              <a:schemeClr val="accent1"/>
            </a:solidFill>
            <a:prstDash val="solid"/>
            <a:miter lim="800000"/>
            <a:headEnd type="none" w="med" len="med"/>
            <a:tailEnd type="triangle" w="med" len="med"/>
          </a:ln>
        </p:spPr>
      </p:cxnSp>
      <p:sp>
        <p:nvSpPr>
          <p:cNvPr id="561" name="Google Shape;561;p29"/>
          <p:cNvSpPr txBox="1"/>
          <p:nvPr/>
        </p:nvSpPr>
        <p:spPr>
          <a:xfrm>
            <a:off x="176212" y="2819400"/>
            <a:ext cx="12604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Processes</a:t>
            </a:r>
            <a:endParaRPr/>
          </a:p>
        </p:txBody>
      </p:sp>
      <p:cxnSp>
        <p:nvCxnSpPr>
          <p:cNvPr id="562" name="Google Shape;562;p29"/>
          <p:cNvCxnSpPr/>
          <p:nvPr/>
        </p:nvCxnSpPr>
        <p:spPr>
          <a:xfrm>
            <a:off x="785812" y="3041650"/>
            <a:ext cx="0" cy="376237"/>
          </a:xfrm>
          <a:prstGeom prst="straightConnector1">
            <a:avLst/>
          </a:prstGeom>
          <a:noFill/>
          <a:ln w="12700" cap="flat" cmpd="sng">
            <a:solidFill>
              <a:schemeClr val="accent1"/>
            </a:solidFill>
            <a:prstDash val="solid"/>
            <a:miter lim="800000"/>
            <a:headEnd type="none" w="med" len="med"/>
            <a:tailEnd type="triangle" w="med" len="med"/>
          </a:ln>
        </p:spPr>
      </p:cxnSp>
      <p:sp>
        <p:nvSpPr>
          <p:cNvPr id="563" name="Google Shape;563;p29"/>
          <p:cNvSpPr txBox="1"/>
          <p:nvPr/>
        </p:nvSpPr>
        <p:spPr>
          <a:xfrm>
            <a:off x="430212" y="3395662"/>
            <a:ext cx="4413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25</a:t>
            </a:r>
            <a:endParaRPr/>
          </a:p>
        </p:txBody>
      </p:sp>
      <p:sp>
        <p:nvSpPr>
          <p:cNvPr id="564" name="Google Shape;564;p29"/>
          <p:cNvSpPr txBox="1"/>
          <p:nvPr/>
        </p:nvSpPr>
        <p:spPr>
          <a:xfrm>
            <a:off x="2657475" y="5078412"/>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65" name="Google Shape;565;p29"/>
          <p:cNvSpPr txBox="1"/>
          <p:nvPr/>
        </p:nvSpPr>
        <p:spPr>
          <a:xfrm>
            <a:off x="2657475" y="3913187"/>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66" name="Google Shape;566;p29"/>
          <p:cNvSpPr txBox="1"/>
          <p:nvPr/>
        </p:nvSpPr>
        <p:spPr>
          <a:xfrm>
            <a:off x="3544887"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567" name="Google Shape;567;p29"/>
          <p:cNvSpPr txBox="1"/>
          <p:nvPr/>
        </p:nvSpPr>
        <p:spPr>
          <a:xfrm>
            <a:off x="5414962" y="382587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568" name="Google Shape;568;p29"/>
          <p:cNvSpPr txBox="1"/>
          <p:nvPr/>
        </p:nvSpPr>
        <p:spPr>
          <a:xfrm>
            <a:off x="6430962" y="3849687"/>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569" name="Google Shape;569;p29"/>
          <p:cNvSpPr txBox="1"/>
          <p:nvPr/>
        </p:nvSpPr>
        <p:spPr>
          <a:xfrm>
            <a:off x="4948237" y="3287712"/>
            <a:ext cx="65198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25K hole to 25K process</a:t>
            </a:r>
            <a:endParaRPr/>
          </a:p>
        </p:txBody>
      </p:sp>
      <p:sp>
        <p:nvSpPr>
          <p:cNvPr id="570" name="Google Shape;570;p29"/>
          <p:cNvSpPr txBox="1"/>
          <p:nvPr/>
        </p:nvSpPr>
        <p:spPr>
          <a:xfrm>
            <a:off x="539750" y="4608512"/>
            <a:ext cx="4397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20</a:t>
            </a:r>
            <a:endParaRPr/>
          </a:p>
        </p:txBody>
      </p:sp>
      <p:cxnSp>
        <p:nvCxnSpPr>
          <p:cNvPr id="571" name="Google Shape;571;p29"/>
          <p:cNvCxnSpPr/>
          <p:nvPr/>
        </p:nvCxnSpPr>
        <p:spPr>
          <a:xfrm rot="10800000" flipH="1">
            <a:off x="4818062" y="2701925"/>
            <a:ext cx="7937" cy="852487"/>
          </a:xfrm>
          <a:prstGeom prst="straightConnector1">
            <a:avLst/>
          </a:prstGeom>
          <a:noFill/>
          <a:ln w="12700" cap="flat" cmpd="sng">
            <a:solidFill>
              <a:schemeClr val="accent1"/>
            </a:solidFill>
            <a:prstDash val="solid"/>
            <a:miter lim="800000"/>
            <a:headEnd type="none" w="med" len="med"/>
            <a:tailEnd type="triangle" w="med" len="med"/>
          </a:ln>
        </p:spPr>
      </p:cxnSp>
      <p:sp>
        <p:nvSpPr>
          <p:cNvPr id="572" name="Google Shape;572;p29"/>
          <p:cNvSpPr txBox="1"/>
          <p:nvPr/>
        </p:nvSpPr>
        <p:spPr>
          <a:xfrm>
            <a:off x="1681162" y="50863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573" name="Google Shape;573;p29"/>
          <p:cNvSpPr txBox="1"/>
          <p:nvPr/>
        </p:nvSpPr>
        <p:spPr>
          <a:xfrm>
            <a:off x="1681162"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574" name="Google Shape;574;p29"/>
          <p:cNvSpPr txBox="1"/>
          <p:nvPr/>
        </p:nvSpPr>
        <p:spPr>
          <a:xfrm>
            <a:off x="3544887" y="508952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575" name="Google Shape;575;p29"/>
          <p:cNvSpPr txBox="1"/>
          <p:nvPr/>
        </p:nvSpPr>
        <p:spPr>
          <a:xfrm>
            <a:off x="5465762" y="50863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76" name="Google Shape;576;p29"/>
          <p:cNvSpPr txBox="1"/>
          <p:nvPr/>
        </p:nvSpPr>
        <p:spPr>
          <a:xfrm>
            <a:off x="6442075" y="50546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577" name="Google Shape;577;p29"/>
          <p:cNvSpPr txBox="1"/>
          <p:nvPr/>
        </p:nvSpPr>
        <p:spPr>
          <a:xfrm>
            <a:off x="5707062" y="4570412"/>
            <a:ext cx="65722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30K hole to 20K process</a:t>
            </a:r>
            <a:endParaRPr/>
          </a:p>
        </p:txBody>
      </p:sp>
      <p:sp>
        <p:nvSpPr>
          <p:cNvPr id="578" name="Google Shape;578;p29"/>
          <p:cNvSpPr txBox="1"/>
          <p:nvPr/>
        </p:nvSpPr>
        <p:spPr>
          <a:xfrm>
            <a:off x="1254125" y="166687"/>
            <a:ext cx="88915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Continued ….</a:t>
            </a:r>
            <a:endParaRPr/>
          </a:p>
        </p:txBody>
      </p:sp>
      <p:cxnSp>
        <p:nvCxnSpPr>
          <p:cNvPr id="579" name="Google Shape;579;p29"/>
          <p:cNvCxnSpPr/>
          <p:nvPr/>
        </p:nvCxnSpPr>
        <p:spPr>
          <a:xfrm>
            <a:off x="871537" y="3581400"/>
            <a:ext cx="3954462"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580" name="Google Shape;580;p29"/>
          <p:cNvCxnSpPr/>
          <p:nvPr/>
        </p:nvCxnSpPr>
        <p:spPr>
          <a:xfrm>
            <a:off x="979487" y="4792662"/>
            <a:ext cx="4721225"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581" name="Google Shape;581;p29"/>
          <p:cNvCxnSpPr/>
          <p:nvPr/>
        </p:nvCxnSpPr>
        <p:spPr>
          <a:xfrm rot="10800000" flipH="1">
            <a:off x="5700712" y="4351337"/>
            <a:ext cx="6350" cy="441325"/>
          </a:xfrm>
          <a:prstGeom prst="straightConnector1">
            <a:avLst/>
          </a:prstGeom>
          <a:noFill/>
          <a:ln w="12700" cap="flat" cmpd="sng">
            <a:solidFill>
              <a:schemeClr val="accent1"/>
            </a:solidFill>
            <a:prstDash val="solid"/>
            <a:miter lim="800000"/>
            <a:headEnd type="none" w="med" len="med"/>
            <a:tailEnd type="triangle" w="med" len="med"/>
          </a:ln>
        </p:spPr>
      </p:cxnSp>
      <p:pic>
        <p:nvPicPr>
          <p:cNvPr id="582" name="Google Shape;582;p29"/>
          <p:cNvPicPr preferRelativeResize="0"/>
          <p:nvPr/>
        </p:nvPicPr>
        <p:blipFill rotWithShape="1">
          <a:blip r:embed="rId3">
            <a:alphaModFix/>
          </a:blip>
          <a:srcRect/>
          <a:stretch/>
        </p:blipFill>
        <p:spPr>
          <a:xfrm>
            <a:off x="41275" y="30162"/>
            <a:ext cx="1270000" cy="1065212"/>
          </a:xfrm>
          <a:prstGeom prst="rect">
            <a:avLst/>
          </a:prstGeom>
          <a:noFill/>
          <a:ln>
            <a:noFill/>
          </a:ln>
        </p:spPr>
      </p:pic>
      <p:sp>
        <p:nvSpPr>
          <p:cNvPr id="583" name="Google Shape;583;p29"/>
          <p:cNvSpPr txBox="1"/>
          <p:nvPr/>
        </p:nvSpPr>
        <p:spPr>
          <a:xfrm>
            <a:off x="8509000" y="1671637"/>
            <a:ext cx="2832100" cy="1476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Best Fit: Search entire list</a:t>
            </a:r>
            <a:endParaRPr/>
          </a:p>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Find the holes whose size &gt;= size of process. From these holes select the hole of smallest size</a:t>
            </a:r>
            <a:endParaRPr/>
          </a:p>
        </p:txBody>
      </p:sp>
      <p:sp>
        <p:nvSpPr>
          <p:cNvPr id="584" name="Google Shape;584;p29"/>
          <p:cNvSpPr txBox="1"/>
          <p:nvPr/>
        </p:nvSpPr>
        <p:spPr>
          <a:xfrm>
            <a:off x="3808412" y="2917825"/>
            <a:ext cx="1069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25-25=0</a:t>
            </a:r>
            <a:endParaRPr/>
          </a:p>
        </p:txBody>
      </p:sp>
      <p:sp>
        <p:nvSpPr>
          <p:cNvPr id="585" name="Google Shape;585;p29"/>
          <p:cNvSpPr txBox="1"/>
          <p:nvPr/>
        </p:nvSpPr>
        <p:spPr>
          <a:xfrm>
            <a:off x="4522787" y="4402137"/>
            <a:ext cx="12541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30-20=10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Memory Management</a:t>
            </a:r>
            <a:endParaRPr/>
          </a:p>
        </p:txBody>
      </p:sp>
      <p:sp>
        <p:nvSpPr>
          <p:cNvPr id="197" name="Google Shape;197;p3"/>
          <p:cNvSpPr txBox="1">
            <a:spLocks noGrp="1"/>
          </p:cNvSpPr>
          <p:nvPr>
            <p:ph type="body" idx="1"/>
          </p:nvPr>
        </p:nvSpPr>
        <p:spPr>
          <a:xfrm>
            <a:off x="401637" y="1881187"/>
            <a:ext cx="11525250" cy="4217987"/>
          </a:xfrm>
          <a:prstGeom prst="rect">
            <a:avLst/>
          </a:prstGeom>
          <a:noFill/>
          <a:ln>
            <a:noFill/>
          </a:ln>
        </p:spPr>
        <p:txBody>
          <a:bodyPr spcFirstLastPara="1" wrap="square" lIns="0" tIns="45700" rIns="0" bIns="45700" anchor="t" anchorCtr="0">
            <a:noAutofit/>
          </a:bodyPr>
          <a:lstStyle/>
          <a:p>
            <a:pPr marL="579437" marR="0" lvl="1" indent="-228600" algn="l" rtl="0">
              <a:lnSpc>
                <a:spcPct val="90000"/>
              </a:lnSpc>
              <a:spcBef>
                <a:spcPts val="0"/>
              </a:spcBef>
              <a:spcAft>
                <a:spcPts val="0"/>
              </a:spcAft>
              <a:buClr>
                <a:schemeClr val="accent1"/>
              </a:buClr>
              <a:buSzPts val="3600"/>
              <a:buFont typeface="Courier New"/>
              <a:buChar char="o"/>
            </a:pPr>
            <a:r>
              <a:rPr lang="en-US" sz="3600" b="0" i="0" u="none" strike="noStrike" cap="none">
                <a:solidFill>
                  <a:srgbClr val="404040"/>
                </a:solidFill>
                <a:latin typeface="Calibri"/>
                <a:ea typeface="Calibri"/>
                <a:cs typeface="Calibri"/>
                <a:sym typeface="Calibri"/>
              </a:rPr>
              <a:t>Subdividing memory to accommodate multiple processes</a:t>
            </a:r>
            <a:endParaRPr/>
          </a:p>
          <a:p>
            <a:pPr marL="836612" marR="0" lvl="4" indent="-139700" algn="l" rtl="0">
              <a:lnSpc>
                <a:spcPct val="90000"/>
              </a:lnSpc>
              <a:spcBef>
                <a:spcPts val="600"/>
              </a:spcBef>
              <a:spcAft>
                <a:spcPts val="0"/>
              </a:spcAft>
              <a:buClr>
                <a:schemeClr val="accent1"/>
              </a:buClr>
              <a:buSzPts val="2200"/>
              <a:buFont typeface="Calibri"/>
              <a:buChar char="◦"/>
            </a:pPr>
            <a:r>
              <a:rPr lang="en-US" sz="2200" b="0" i="0" u="none" strike="noStrike" cap="none">
                <a:solidFill>
                  <a:srgbClr val="404040"/>
                </a:solidFill>
                <a:latin typeface="Calibri"/>
                <a:ea typeface="Calibri"/>
                <a:cs typeface="Calibri"/>
                <a:sym typeface="Calibri"/>
              </a:rPr>
              <a:t>Done by Memory Management module of OS</a:t>
            </a:r>
            <a:endParaRPr/>
          </a:p>
          <a:p>
            <a:pPr marL="627062" marR="0" lvl="0" indent="-228600" algn="l" rtl="0">
              <a:lnSpc>
                <a:spcPct val="90000"/>
              </a:lnSpc>
              <a:spcBef>
                <a:spcPts val="1600"/>
              </a:spcBef>
              <a:spcAft>
                <a:spcPts val="0"/>
              </a:spcAft>
              <a:buClr>
                <a:schemeClr val="accent1"/>
              </a:buClr>
              <a:buSzPts val="3600"/>
              <a:buFont typeface="Courier New"/>
              <a:buChar char="o"/>
            </a:pPr>
            <a:r>
              <a:rPr lang="en-US" sz="3600" b="0" i="0" u="none" strike="noStrike" cap="none">
                <a:solidFill>
                  <a:srgbClr val="404040"/>
                </a:solidFill>
                <a:latin typeface="Calibri"/>
                <a:ea typeface="Calibri"/>
                <a:cs typeface="Calibri"/>
                <a:sym typeface="Calibri"/>
              </a:rPr>
              <a:t>Memory needs to be allocated to ensure a reasonable supply of ready processes to consume available processor time</a:t>
            </a:r>
            <a:endParaRPr/>
          </a:p>
        </p:txBody>
      </p:sp>
      <p:sp>
        <p:nvSpPr>
          <p:cNvPr id="198" name="Google Shape;198;p3"/>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199" name="Google Shape;199;p3"/>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a:t>
            </a:fld>
            <a:endParaRPr/>
          </a:p>
        </p:txBody>
      </p:sp>
      <p:sp>
        <p:nvSpPr>
          <p:cNvPr id="200" name="Google Shape;200;p3"/>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01" name="Google Shape;201;p3"/>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0"/>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591" name="Google Shape;591;p30"/>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592" name="Google Shape;592;p30"/>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30</a:t>
            </a:fld>
            <a:endParaRPr/>
          </a:p>
        </p:txBody>
      </p:sp>
      <p:sp>
        <p:nvSpPr>
          <p:cNvPr id="593" name="Google Shape;593;p30"/>
          <p:cNvSpPr txBox="1"/>
          <p:nvPr/>
        </p:nvSpPr>
        <p:spPr>
          <a:xfrm>
            <a:off x="5867400" y="2217737"/>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40</a:t>
            </a:r>
            <a:endParaRPr/>
          </a:p>
        </p:txBody>
      </p:sp>
      <p:sp>
        <p:nvSpPr>
          <p:cNvPr id="594" name="Google Shape;594;p30"/>
          <p:cNvSpPr txBox="1"/>
          <p:nvPr/>
        </p:nvSpPr>
        <p:spPr>
          <a:xfrm>
            <a:off x="24907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95" name="Google Shape;595;p30"/>
          <p:cNvSpPr txBox="1"/>
          <p:nvPr/>
        </p:nvSpPr>
        <p:spPr>
          <a:xfrm>
            <a:off x="3314700" y="2217737"/>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596" name="Google Shape;596;p30"/>
          <p:cNvSpPr txBox="1"/>
          <p:nvPr/>
        </p:nvSpPr>
        <p:spPr>
          <a:xfrm>
            <a:off x="4129087" y="223520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597" name="Google Shape;597;p30"/>
          <p:cNvSpPr txBox="1"/>
          <p:nvPr/>
        </p:nvSpPr>
        <p:spPr>
          <a:xfrm>
            <a:off x="5019675" y="2217737"/>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598" name="Google Shape;598;p30"/>
          <p:cNvSpPr txBox="1"/>
          <p:nvPr/>
        </p:nvSpPr>
        <p:spPr>
          <a:xfrm>
            <a:off x="16906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15</a:t>
            </a:r>
            <a:endParaRPr/>
          </a:p>
        </p:txBody>
      </p:sp>
      <p:sp>
        <p:nvSpPr>
          <p:cNvPr id="599" name="Google Shape;599;p30"/>
          <p:cNvSpPr txBox="1"/>
          <p:nvPr/>
        </p:nvSpPr>
        <p:spPr>
          <a:xfrm>
            <a:off x="349250" y="2225675"/>
            <a:ext cx="7747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Holes</a:t>
            </a:r>
            <a:endParaRPr/>
          </a:p>
        </p:txBody>
      </p:sp>
      <p:cxnSp>
        <p:nvCxnSpPr>
          <p:cNvPr id="600" name="Google Shape;600;p30"/>
          <p:cNvCxnSpPr/>
          <p:nvPr/>
        </p:nvCxnSpPr>
        <p:spPr>
          <a:xfrm>
            <a:off x="1123950" y="2409825"/>
            <a:ext cx="282575" cy="0"/>
          </a:xfrm>
          <a:prstGeom prst="straightConnector1">
            <a:avLst/>
          </a:prstGeom>
          <a:noFill/>
          <a:ln w="12700" cap="flat" cmpd="sng">
            <a:solidFill>
              <a:schemeClr val="accent1"/>
            </a:solidFill>
            <a:prstDash val="solid"/>
            <a:miter lim="800000"/>
            <a:headEnd type="none" w="med" len="med"/>
            <a:tailEnd type="triangle" w="med" len="med"/>
          </a:ln>
        </p:spPr>
      </p:cxnSp>
      <p:sp>
        <p:nvSpPr>
          <p:cNvPr id="601" name="Google Shape;601;p30"/>
          <p:cNvSpPr txBox="1"/>
          <p:nvPr/>
        </p:nvSpPr>
        <p:spPr>
          <a:xfrm>
            <a:off x="127000" y="2625725"/>
            <a:ext cx="1262062"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Processes</a:t>
            </a:r>
            <a:endParaRPr/>
          </a:p>
        </p:txBody>
      </p:sp>
      <p:cxnSp>
        <p:nvCxnSpPr>
          <p:cNvPr id="602" name="Google Shape;602;p30"/>
          <p:cNvCxnSpPr/>
          <p:nvPr/>
        </p:nvCxnSpPr>
        <p:spPr>
          <a:xfrm>
            <a:off x="695325" y="2855912"/>
            <a:ext cx="0" cy="374650"/>
          </a:xfrm>
          <a:prstGeom prst="straightConnector1">
            <a:avLst/>
          </a:prstGeom>
          <a:noFill/>
          <a:ln w="12700" cap="flat" cmpd="sng">
            <a:solidFill>
              <a:schemeClr val="accent1"/>
            </a:solidFill>
            <a:prstDash val="solid"/>
            <a:miter lim="800000"/>
            <a:headEnd type="none" w="med" len="med"/>
            <a:tailEnd type="triangle" w="med" len="med"/>
          </a:ln>
        </p:spPr>
      </p:cxnSp>
      <p:sp>
        <p:nvSpPr>
          <p:cNvPr id="603" name="Google Shape;603;p30"/>
          <p:cNvSpPr txBox="1"/>
          <p:nvPr/>
        </p:nvSpPr>
        <p:spPr>
          <a:xfrm>
            <a:off x="474662" y="3230562"/>
            <a:ext cx="4413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12</a:t>
            </a:r>
            <a:endParaRPr/>
          </a:p>
        </p:txBody>
      </p:sp>
      <p:sp>
        <p:nvSpPr>
          <p:cNvPr id="604" name="Google Shape;604;p30"/>
          <p:cNvSpPr txBox="1"/>
          <p:nvPr/>
        </p:nvSpPr>
        <p:spPr>
          <a:xfrm>
            <a:off x="2463800" y="55435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605" name="Google Shape;605;p30"/>
          <p:cNvSpPr txBox="1"/>
          <p:nvPr/>
        </p:nvSpPr>
        <p:spPr>
          <a:xfrm>
            <a:off x="2484437" y="3992562"/>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606" name="Google Shape;606;p30"/>
          <p:cNvSpPr txBox="1"/>
          <p:nvPr/>
        </p:nvSpPr>
        <p:spPr>
          <a:xfrm>
            <a:off x="3278187" y="3948112"/>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607" name="Google Shape;607;p30"/>
          <p:cNvSpPr txBox="1"/>
          <p:nvPr/>
        </p:nvSpPr>
        <p:spPr>
          <a:xfrm>
            <a:off x="4086225" y="3960812"/>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608" name="Google Shape;608;p30"/>
          <p:cNvSpPr txBox="1"/>
          <p:nvPr/>
        </p:nvSpPr>
        <p:spPr>
          <a:xfrm>
            <a:off x="5019675" y="3960812"/>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30</a:t>
            </a:r>
            <a:endParaRPr/>
          </a:p>
        </p:txBody>
      </p:sp>
      <p:sp>
        <p:nvSpPr>
          <p:cNvPr id="609" name="Google Shape;609;p30"/>
          <p:cNvSpPr txBox="1"/>
          <p:nvPr/>
        </p:nvSpPr>
        <p:spPr>
          <a:xfrm>
            <a:off x="5875337" y="3938587"/>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28</a:t>
            </a:r>
            <a:endParaRPr/>
          </a:p>
        </p:txBody>
      </p:sp>
      <p:sp>
        <p:nvSpPr>
          <p:cNvPr id="610" name="Google Shape;610;p30"/>
          <p:cNvSpPr txBox="1"/>
          <p:nvPr/>
        </p:nvSpPr>
        <p:spPr>
          <a:xfrm>
            <a:off x="1381125" y="3530600"/>
            <a:ext cx="65198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40K hole to 12K process</a:t>
            </a:r>
            <a:endParaRPr/>
          </a:p>
        </p:txBody>
      </p:sp>
      <p:sp>
        <p:nvSpPr>
          <p:cNvPr id="611" name="Google Shape;611;p30"/>
          <p:cNvSpPr txBox="1"/>
          <p:nvPr/>
        </p:nvSpPr>
        <p:spPr>
          <a:xfrm>
            <a:off x="539750" y="4608512"/>
            <a:ext cx="3127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cxnSp>
        <p:nvCxnSpPr>
          <p:cNvPr id="612" name="Google Shape;612;p30"/>
          <p:cNvCxnSpPr/>
          <p:nvPr/>
        </p:nvCxnSpPr>
        <p:spPr>
          <a:xfrm rot="10800000">
            <a:off x="5283200" y="4467225"/>
            <a:ext cx="28575" cy="344487"/>
          </a:xfrm>
          <a:prstGeom prst="straightConnector1">
            <a:avLst/>
          </a:prstGeom>
          <a:noFill/>
          <a:ln w="12700" cap="flat" cmpd="sng">
            <a:solidFill>
              <a:schemeClr val="accent1"/>
            </a:solidFill>
            <a:prstDash val="solid"/>
            <a:miter lim="800000"/>
            <a:headEnd type="none" w="med" len="med"/>
            <a:tailEnd type="triangle" w="med" len="med"/>
          </a:ln>
        </p:spPr>
      </p:cxnSp>
      <p:sp>
        <p:nvSpPr>
          <p:cNvPr id="613" name="Google Shape;613;p30"/>
          <p:cNvSpPr txBox="1"/>
          <p:nvPr/>
        </p:nvSpPr>
        <p:spPr>
          <a:xfrm>
            <a:off x="1590675" y="55308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15</a:t>
            </a:r>
            <a:endParaRPr/>
          </a:p>
        </p:txBody>
      </p:sp>
      <p:sp>
        <p:nvSpPr>
          <p:cNvPr id="614" name="Google Shape;614;p30"/>
          <p:cNvSpPr txBox="1"/>
          <p:nvPr/>
        </p:nvSpPr>
        <p:spPr>
          <a:xfrm>
            <a:off x="1724025" y="3992562"/>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15</a:t>
            </a:r>
            <a:endParaRPr/>
          </a:p>
        </p:txBody>
      </p:sp>
      <p:sp>
        <p:nvSpPr>
          <p:cNvPr id="615" name="Google Shape;615;p30"/>
          <p:cNvSpPr txBox="1"/>
          <p:nvPr/>
        </p:nvSpPr>
        <p:spPr>
          <a:xfrm>
            <a:off x="3248025" y="554037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616" name="Google Shape;616;p30"/>
          <p:cNvSpPr txBox="1"/>
          <p:nvPr/>
        </p:nvSpPr>
        <p:spPr>
          <a:xfrm>
            <a:off x="4121150" y="55308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617" name="Google Shape;617;p30"/>
          <p:cNvSpPr txBox="1"/>
          <p:nvPr/>
        </p:nvSpPr>
        <p:spPr>
          <a:xfrm>
            <a:off x="4965700" y="5538787"/>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28</a:t>
            </a:r>
            <a:endParaRPr/>
          </a:p>
        </p:txBody>
      </p:sp>
      <p:sp>
        <p:nvSpPr>
          <p:cNvPr id="618" name="Google Shape;618;p30"/>
          <p:cNvSpPr txBox="1"/>
          <p:nvPr/>
        </p:nvSpPr>
        <p:spPr>
          <a:xfrm>
            <a:off x="5757862" y="55308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28</a:t>
            </a:r>
            <a:endParaRPr/>
          </a:p>
        </p:txBody>
      </p:sp>
      <p:sp>
        <p:nvSpPr>
          <p:cNvPr id="619" name="Google Shape;619;p30"/>
          <p:cNvSpPr txBox="1"/>
          <p:nvPr/>
        </p:nvSpPr>
        <p:spPr>
          <a:xfrm>
            <a:off x="1484312" y="5038725"/>
            <a:ext cx="64420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30K hole to 2K process</a:t>
            </a:r>
            <a:endParaRPr/>
          </a:p>
        </p:txBody>
      </p:sp>
      <p:sp>
        <p:nvSpPr>
          <p:cNvPr id="620" name="Google Shape;620;p30"/>
          <p:cNvSpPr txBox="1"/>
          <p:nvPr/>
        </p:nvSpPr>
        <p:spPr>
          <a:xfrm>
            <a:off x="1312862" y="360362"/>
            <a:ext cx="8890000" cy="1693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Free memory holes of sizes 15K, 10K, 5K, 25K, 30K, 40K are available. The processes of size 12K, 2K, 25K, 20K are to be allocated.  How processes are placed in </a:t>
            </a:r>
            <a:r>
              <a:rPr lang="en-US" sz="3200" b="1" i="0" u="none">
                <a:solidFill>
                  <a:srgbClr val="FF0000"/>
                </a:solidFill>
                <a:latin typeface="Arial"/>
                <a:ea typeface="Arial"/>
                <a:cs typeface="Arial"/>
                <a:sym typeface="Arial"/>
              </a:rPr>
              <a:t>Worst  fit</a:t>
            </a:r>
            <a:endParaRPr/>
          </a:p>
          <a:p>
            <a:pPr marL="0" marR="0" lvl="0" indent="0" algn="l" rtl="0">
              <a:lnSpc>
                <a:spcPct val="100000"/>
              </a:lnSpc>
              <a:spcBef>
                <a:spcPts val="0"/>
              </a:spcBef>
              <a:spcAft>
                <a:spcPts val="0"/>
              </a:spcAft>
              <a:buNone/>
            </a:pPr>
            <a:endParaRPr sz="3200" b="1" i="0" u="none">
              <a:solidFill>
                <a:srgbClr val="FF0000"/>
              </a:solidFill>
              <a:latin typeface="Arial"/>
              <a:ea typeface="Arial"/>
              <a:cs typeface="Arial"/>
              <a:sym typeface="Arial"/>
            </a:endParaRPr>
          </a:p>
        </p:txBody>
      </p:sp>
      <p:pic>
        <p:nvPicPr>
          <p:cNvPr id="621" name="Google Shape;621;p30"/>
          <p:cNvPicPr preferRelativeResize="0"/>
          <p:nvPr/>
        </p:nvPicPr>
        <p:blipFill rotWithShape="1">
          <a:blip r:embed="rId3">
            <a:alphaModFix/>
          </a:blip>
          <a:srcRect/>
          <a:stretch/>
        </p:blipFill>
        <p:spPr>
          <a:xfrm>
            <a:off x="41275" y="30162"/>
            <a:ext cx="1270000" cy="1065212"/>
          </a:xfrm>
          <a:prstGeom prst="rect">
            <a:avLst/>
          </a:prstGeom>
          <a:noFill/>
          <a:ln>
            <a:noFill/>
          </a:ln>
        </p:spPr>
      </p:pic>
      <p:cxnSp>
        <p:nvCxnSpPr>
          <p:cNvPr id="622" name="Google Shape;622;p30"/>
          <p:cNvCxnSpPr/>
          <p:nvPr/>
        </p:nvCxnSpPr>
        <p:spPr>
          <a:xfrm>
            <a:off x="852487" y="4792662"/>
            <a:ext cx="4406900" cy="19050"/>
          </a:xfrm>
          <a:prstGeom prst="straightConnector1">
            <a:avLst/>
          </a:prstGeom>
          <a:noFill/>
          <a:ln w="12700" cap="flat" cmpd="sng">
            <a:solidFill>
              <a:schemeClr val="accent1"/>
            </a:solidFill>
            <a:prstDash val="solid"/>
            <a:miter lim="800000"/>
            <a:headEnd type="none" w="med" len="med"/>
            <a:tailEnd type="none" w="med" len="med"/>
          </a:ln>
        </p:spPr>
      </p:cxnSp>
      <p:cxnSp>
        <p:nvCxnSpPr>
          <p:cNvPr id="623" name="Google Shape;623;p30"/>
          <p:cNvCxnSpPr/>
          <p:nvPr/>
        </p:nvCxnSpPr>
        <p:spPr>
          <a:xfrm>
            <a:off x="915987" y="3416300"/>
            <a:ext cx="5181600"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624" name="Google Shape;624;p30"/>
          <p:cNvCxnSpPr/>
          <p:nvPr/>
        </p:nvCxnSpPr>
        <p:spPr>
          <a:xfrm rot="10800000" flipH="1">
            <a:off x="6097587" y="2743200"/>
            <a:ext cx="61912" cy="673100"/>
          </a:xfrm>
          <a:prstGeom prst="straightConnector1">
            <a:avLst/>
          </a:prstGeom>
          <a:noFill/>
          <a:ln w="12700" cap="flat" cmpd="sng">
            <a:solidFill>
              <a:schemeClr val="accent1"/>
            </a:solidFill>
            <a:prstDash val="solid"/>
            <a:miter lim="800000"/>
            <a:headEnd type="none" w="med" len="med"/>
            <a:tailEnd type="triangle" w="med" len="med"/>
          </a:ln>
        </p:spPr>
      </p:cxnSp>
      <p:sp>
        <p:nvSpPr>
          <p:cNvPr id="625" name="Google Shape;625;p30"/>
          <p:cNvSpPr txBox="1"/>
          <p:nvPr/>
        </p:nvSpPr>
        <p:spPr>
          <a:xfrm>
            <a:off x="8256587" y="1938337"/>
            <a:ext cx="3022600" cy="1477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Worst Fit: Search entire list</a:t>
            </a:r>
            <a:endParaRPr/>
          </a:p>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Find the holes whose size &gt;= size of process. From these holes select the hole of largest size</a:t>
            </a:r>
            <a:endParaRPr/>
          </a:p>
        </p:txBody>
      </p:sp>
      <p:sp>
        <p:nvSpPr>
          <p:cNvPr id="626" name="Google Shape;626;p30"/>
          <p:cNvSpPr txBox="1"/>
          <p:nvPr/>
        </p:nvSpPr>
        <p:spPr>
          <a:xfrm>
            <a:off x="4968875" y="2906712"/>
            <a:ext cx="12715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40-12=28</a:t>
            </a:r>
            <a:endParaRPr/>
          </a:p>
        </p:txBody>
      </p:sp>
      <p:sp>
        <p:nvSpPr>
          <p:cNvPr id="627" name="Google Shape;627;p30"/>
          <p:cNvSpPr txBox="1"/>
          <p:nvPr/>
        </p:nvSpPr>
        <p:spPr>
          <a:xfrm>
            <a:off x="4271962" y="4478337"/>
            <a:ext cx="1069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30-2=28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1"/>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633" name="Google Shape;633;p31"/>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634" name="Google Shape;634;p31"/>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31</a:t>
            </a:fld>
            <a:endParaRPr/>
          </a:p>
        </p:txBody>
      </p:sp>
      <p:sp>
        <p:nvSpPr>
          <p:cNvPr id="635" name="Google Shape;635;p31"/>
          <p:cNvSpPr txBox="1"/>
          <p:nvPr/>
        </p:nvSpPr>
        <p:spPr>
          <a:xfrm>
            <a:off x="6469062" y="2203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28</a:t>
            </a:r>
            <a:endParaRPr/>
          </a:p>
        </p:txBody>
      </p:sp>
      <p:sp>
        <p:nvSpPr>
          <p:cNvPr id="636" name="Google Shape;636;p31"/>
          <p:cNvSpPr txBox="1"/>
          <p:nvPr/>
        </p:nvSpPr>
        <p:spPr>
          <a:xfrm>
            <a:off x="2625725"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637" name="Google Shape;637;p31"/>
          <p:cNvSpPr txBox="1"/>
          <p:nvPr/>
        </p:nvSpPr>
        <p:spPr>
          <a:xfrm>
            <a:off x="35702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638" name="Google Shape;638;p31"/>
          <p:cNvSpPr txBox="1"/>
          <p:nvPr/>
        </p:nvSpPr>
        <p:spPr>
          <a:xfrm>
            <a:off x="4541837" y="3824287"/>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639" name="Google Shape;639;p31"/>
          <p:cNvSpPr txBox="1"/>
          <p:nvPr/>
        </p:nvSpPr>
        <p:spPr>
          <a:xfrm>
            <a:off x="5484812"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28</a:t>
            </a:r>
            <a:endParaRPr/>
          </a:p>
        </p:txBody>
      </p:sp>
      <p:sp>
        <p:nvSpPr>
          <p:cNvPr id="640" name="Google Shape;640;p31"/>
          <p:cNvSpPr txBox="1"/>
          <p:nvPr/>
        </p:nvSpPr>
        <p:spPr>
          <a:xfrm>
            <a:off x="1690687" y="220345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15</a:t>
            </a:r>
            <a:endParaRPr/>
          </a:p>
        </p:txBody>
      </p:sp>
      <p:sp>
        <p:nvSpPr>
          <p:cNvPr id="641" name="Google Shape;641;p31"/>
          <p:cNvSpPr txBox="1"/>
          <p:nvPr/>
        </p:nvSpPr>
        <p:spPr>
          <a:xfrm>
            <a:off x="349250" y="2225675"/>
            <a:ext cx="7747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Holes</a:t>
            </a:r>
            <a:endParaRPr/>
          </a:p>
        </p:txBody>
      </p:sp>
      <p:cxnSp>
        <p:nvCxnSpPr>
          <p:cNvPr id="642" name="Google Shape;642;p31"/>
          <p:cNvCxnSpPr/>
          <p:nvPr/>
        </p:nvCxnSpPr>
        <p:spPr>
          <a:xfrm>
            <a:off x="1123950" y="2409825"/>
            <a:ext cx="282575" cy="0"/>
          </a:xfrm>
          <a:prstGeom prst="straightConnector1">
            <a:avLst/>
          </a:prstGeom>
          <a:noFill/>
          <a:ln w="12700" cap="flat" cmpd="sng">
            <a:solidFill>
              <a:schemeClr val="accent1"/>
            </a:solidFill>
            <a:prstDash val="solid"/>
            <a:miter lim="800000"/>
            <a:headEnd type="none" w="med" len="med"/>
            <a:tailEnd type="triangle" w="med" len="med"/>
          </a:ln>
        </p:spPr>
      </p:cxnSp>
      <p:sp>
        <p:nvSpPr>
          <p:cNvPr id="643" name="Google Shape;643;p31"/>
          <p:cNvSpPr txBox="1"/>
          <p:nvPr/>
        </p:nvSpPr>
        <p:spPr>
          <a:xfrm>
            <a:off x="176212" y="2819400"/>
            <a:ext cx="12604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Processes</a:t>
            </a:r>
            <a:endParaRPr/>
          </a:p>
        </p:txBody>
      </p:sp>
      <p:cxnSp>
        <p:nvCxnSpPr>
          <p:cNvPr id="644" name="Google Shape;644;p31"/>
          <p:cNvCxnSpPr/>
          <p:nvPr/>
        </p:nvCxnSpPr>
        <p:spPr>
          <a:xfrm>
            <a:off x="785812" y="3041650"/>
            <a:ext cx="0" cy="376237"/>
          </a:xfrm>
          <a:prstGeom prst="straightConnector1">
            <a:avLst/>
          </a:prstGeom>
          <a:noFill/>
          <a:ln w="12700" cap="flat" cmpd="sng">
            <a:solidFill>
              <a:schemeClr val="accent1"/>
            </a:solidFill>
            <a:prstDash val="solid"/>
            <a:miter lim="800000"/>
            <a:headEnd type="none" w="med" len="med"/>
            <a:tailEnd type="triangle" w="med" len="med"/>
          </a:ln>
        </p:spPr>
      </p:cxnSp>
      <p:sp>
        <p:nvSpPr>
          <p:cNvPr id="645" name="Google Shape;645;p31"/>
          <p:cNvSpPr txBox="1"/>
          <p:nvPr/>
        </p:nvSpPr>
        <p:spPr>
          <a:xfrm>
            <a:off x="430212" y="3395662"/>
            <a:ext cx="4413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25</a:t>
            </a:r>
            <a:endParaRPr/>
          </a:p>
        </p:txBody>
      </p:sp>
      <p:sp>
        <p:nvSpPr>
          <p:cNvPr id="646" name="Google Shape;646;p31"/>
          <p:cNvSpPr txBox="1"/>
          <p:nvPr/>
        </p:nvSpPr>
        <p:spPr>
          <a:xfrm>
            <a:off x="2657475" y="5540375"/>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647" name="Google Shape;647;p31"/>
          <p:cNvSpPr txBox="1"/>
          <p:nvPr/>
        </p:nvSpPr>
        <p:spPr>
          <a:xfrm>
            <a:off x="2657475" y="3913187"/>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648" name="Google Shape;648;p31"/>
          <p:cNvSpPr txBox="1"/>
          <p:nvPr/>
        </p:nvSpPr>
        <p:spPr>
          <a:xfrm>
            <a:off x="3544887"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649" name="Google Shape;649;p31"/>
          <p:cNvSpPr txBox="1"/>
          <p:nvPr/>
        </p:nvSpPr>
        <p:spPr>
          <a:xfrm>
            <a:off x="5414962" y="382587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03</a:t>
            </a:r>
            <a:endParaRPr/>
          </a:p>
        </p:txBody>
      </p:sp>
      <p:sp>
        <p:nvSpPr>
          <p:cNvPr id="650" name="Google Shape;650;p31"/>
          <p:cNvSpPr txBox="1"/>
          <p:nvPr/>
        </p:nvSpPr>
        <p:spPr>
          <a:xfrm>
            <a:off x="6430962" y="3849687"/>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28</a:t>
            </a:r>
            <a:endParaRPr/>
          </a:p>
        </p:txBody>
      </p:sp>
      <p:sp>
        <p:nvSpPr>
          <p:cNvPr id="651" name="Google Shape;651;p31"/>
          <p:cNvSpPr txBox="1"/>
          <p:nvPr/>
        </p:nvSpPr>
        <p:spPr>
          <a:xfrm>
            <a:off x="5249862" y="3422650"/>
            <a:ext cx="65182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28K hole to 25K process</a:t>
            </a:r>
            <a:endParaRPr/>
          </a:p>
        </p:txBody>
      </p:sp>
      <p:sp>
        <p:nvSpPr>
          <p:cNvPr id="652" name="Google Shape;652;p31"/>
          <p:cNvSpPr txBox="1"/>
          <p:nvPr/>
        </p:nvSpPr>
        <p:spPr>
          <a:xfrm>
            <a:off x="539750" y="4608512"/>
            <a:ext cx="4397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20</a:t>
            </a:r>
            <a:endParaRPr/>
          </a:p>
        </p:txBody>
      </p:sp>
      <p:sp>
        <p:nvSpPr>
          <p:cNvPr id="653" name="Google Shape;653;p31"/>
          <p:cNvSpPr txBox="1"/>
          <p:nvPr/>
        </p:nvSpPr>
        <p:spPr>
          <a:xfrm>
            <a:off x="1593850" y="5540375"/>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15</a:t>
            </a:r>
            <a:endParaRPr/>
          </a:p>
        </p:txBody>
      </p:sp>
      <p:sp>
        <p:nvSpPr>
          <p:cNvPr id="654" name="Google Shape;654;p31"/>
          <p:cNvSpPr txBox="1"/>
          <p:nvPr/>
        </p:nvSpPr>
        <p:spPr>
          <a:xfrm>
            <a:off x="1681162" y="3873500"/>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15</a:t>
            </a:r>
            <a:endParaRPr/>
          </a:p>
        </p:txBody>
      </p:sp>
      <p:sp>
        <p:nvSpPr>
          <p:cNvPr id="655" name="Google Shape;655;p31"/>
          <p:cNvSpPr txBox="1"/>
          <p:nvPr/>
        </p:nvSpPr>
        <p:spPr>
          <a:xfrm>
            <a:off x="3575050" y="554037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5</a:t>
            </a:r>
            <a:endParaRPr/>
          </a:p>
        </p:txBody>
      </p:sp>
      <p:sp>
        <p:nvSpPr>
          <p:cNvPr id="656" name="Google Shape;656;p31"/>
          <p:cNvSpPr txBox="1"/>
          <p:nvPr/>
        </p:nvSpPr>
        <p:spPr>
          <a:xfrm>
            <a:off x="5418137" y="5505450"/>
            <a:ext cx="585787"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03</a:t>
            </a:r>
            <a:endParaRPr/>
          </a:p>
        </p:txBody>
      </p:sp>
      <p:sp>
        <p:nvSpPr>
          <p:cNvPr id="657" name="Google Shape;657;p31"/>
          <p:cNvSpPr txBox="1"/>
          <p:nvPr/>
        </p:nvSpPr>
        <p:spPr>
          <a:xfrm>
            <a:off x="6319837" y="5457825"/>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08</a:t>
            </a:r>
            <a:endParaRPr/>
          </a:p>
        </p:txBody>
      </p:sp>
      <p:sp>
        <p:nvSpPr>
          <p:cNvPr id="658" name="Google Shape;658;p31"/>
          <p:cNvSpPr txBox="1"/>
          <p:nvPr/>
        </p:nvSpPr>
        <p:spPr>
          <a:xfrm>
            <a:off x="2224087" y="4976812"/>
            <a:ext cx="65722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Modified list of holes - After assigning 28K hole to 20K process</a:t>
            </a:r>
            <a:endParaRPr/>
          </a:p>
        </p:txBody>
      </p:sp>
      <p:sp>
        <p:nvSpPr>
          <p:cNvPr id="659" name="Google Shape;659;p31"/>
          <p:cNvSpPr txBox="1"/>
          <p:nvPr/>
        </p:nvSpPr>
        <p:spPr>
          <a:xfrm>
            <a:off x="1254125" y="166687"/>
            <a:ext cx="88915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Continued ….</a:t>
            </a:r>
            <a:endParaRPr/>
          </a:p>
        </p:txBody>
      </p:sp>
      <p:cxnSp>
        <p:nvCxnSpPr>
          <p:cNvPr id="660" name="Google Shape;660;p31"/>
          <p:cNvCxnSpPr/>
          <p:nvPr/>
        </p:nvCxnSpPr>
        <p:spPr>
          <a:xfrm>
            <a:off x="979487" y="3417887"/>
            <a:ext cx="4827587"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661" name="Google Shape;661;p31"/>
          <p:cNvCxnSpPr/>
          <p:nvPr/>
        </p:nvCxnSpPr>
        <p:spPr>
          <a:xfrm>
            <a:off x="979487" y="4792662"/>
            <a:ext cx="5783262" cy="0"/>
          </a:xfrm>
          <a:prstGeom prst="straightConnector1">
            <a:avLst/>
          </a:prstGeom>
          <a:noFill/>
          <a:ln w="12700" cap="flat" cmpd="sng">
            <a:solidFill>
              <a:schemeClr val="accent1"/>
            </a:solidFill>
            <a:prstDash val="solid"/>
            <a:miter lim="800000"/>
            <a:headEnd type="none" w="med" len="med"/>
            <a:tailEnd type="none" w="med" len="med"/>
          </a:ln>
        </p:spPr>
      </p:cxnSp>
      <p:cxnSp>
        <p:nvCxnSpPr>
          <p:cNvPr id="662" name="Google Shape;662;p31"/>
          <p:cNvCxnSpPr/>
          <p:nvPr/>
        </p:nvCxnSpPr>
        <p:spPr>
          <a:xfrm rot="10800000" flipH="1">
            <a:off x="6754812" y="4321175"/>
            <a:ext cx="7937" cy="441325"/>
          </a:xfrm>
          <a:prstGeom prst="straightConnector1">
            <a:avLst/>
          </a:prstGeom>
          <a:noFill/>
          <a:ln w="12700" cap="flat" cmpd="sng">
            <a:solidFill>
              <a:schemeClr val="accent1"/>
            </a:solidFill>
            <a:prstDash val="solid"/>
            <a:miter lim="800000"/>
            <a:headEnd type="none" w="med" len="med"/>
            <a:tailEnd type="triangle" w="med" len="med"/>
          </a:ln>
        </p:spPr>
      </p:cxnSp>
      <p:pic>
        <p:nvPicPr>
          <p:cNvPr id="663" name="Google Shape;663;p31"/>
          <p:cNvPicPr preferRelativeResize="0"/>
          <p:nvPr/>
        </p:nvPicPr>
        <p:blipFill rotWithShape="1">
          <a:blip r:embed="rId3">
            <a:alphaModFix/>
          </a:blip>
          <a:srcRect/>
          <a:stretch/>
        </p:blipFill>
        <p:spPr>
          <a:xfrm>
            <a:off x="41275" y="30162"/>
            <a:ext cx="1270000" cy="1065212"/>
          </a:xfrm>
          <a:prstGeom prst="rect">
            <a:avLst/>
          </a:prstGeom>
          <a:noFill/>
          <a:ln>
            <a:noFill/>
          </a:ln>
        </p:spPr>
      </p:pic>
      <p:sp>
        <p:nvSpPr>
          <p:cNvPr id="664" name="Google Shape;664;p31"/>
          <p:cNvSpPr txBox="1"/>
          <p:nvPr/>
        </p:nvSpPr>
        <p:spPr>
          <a:xfrm>
            <a:off x="4568825" y="2189162"/>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sp>
        <p:nvSpPr>
          <p:cNvPr id="665" name="Google Shape;665;p31"/>
          <p:cNvSpPr txBox="1"/>
          <p:nvPr/>
        </p:nvSpPr>
        <p:spPr>
          <a:xfrm>
            <a:off x="4518025" y="5510212"/>
            <a:ext cx="584200" cy="525462"/>
          </a:xfrm>
          <a:prstGeom prst="rect">
            <a:avLst/>
          </a:prstGeom>
          <a:no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25</a:t>
            </a:r>
            <a:endParaRPr/>
          </a:p>
        </p:txBody>
      </p:sp>
      <p:cxnSp>
        <p:nvCxnSpPr>
          <p:cNvPr id="666" name="Google Shape;666;p31"/>
          <p:cNvCxnSpPr/>
          <p:nvPr/>
        </p:nvCxnSpPr>
        <p:spPr>
          <a:xfrm rot="10800000">
            <a:off x="5776912" y="2728912"/>
            <a:ext cx="30162" cy="688975"/>
          </a:xfrm>
          <a:prstGeom prst="straightConnector1">
            <a:avLst/>
          </a:prstGeom>
          <a:noFill/>
          <a:ln w="12700" cap="flat" cmpd="sng">
            <a:solidFill>
              <a:schemeClr val="accent1"/>
            </a:solidFill>
            <a:prstDash val="solid"/>
            <a:miter lim="800000"/>
            <a:headEnd type="none" w="med" len="med"/>
            <a:tailEnd type="triangle" w="med" len="med"/>
          </a:ln>
        </p:spPr>
      </p:cxnSp>
      <p:sp>
        <p:nvSpPr>
          <p:cNvPr id="667" name="Google Shape;667;p31"/>
          <p:cNvSpPr txBox="1"/>
          <p:nvPr/>
        </p:nvSpPr>
        <p:spPr>
          <a:xfrm>
            <a:off x="8061325" y="1812925"/>
            <a:ext cx="3021012" cy="1477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Worst Fit: Search entire list</a:t>
            </a:r>
            <a:endParaRPr/>
          </a:p>
          <a:p>
            <a:pPr marL="0" marR="0" lvl="0" indent="0" algn="l" rtl="0">
              <a:lnSpc>
                <a:spcPct val="100000"/>
              </a:lnSpc>
              <a:spcBef>
                <a:spcPts val="0"/>
              </a:spcBef>
              <a:spcAft>
                <a:spcPts val="0"/>
              </a:spcAft>
              <a:buClr>
                <a:srgbClr val="0070C0"/>
              </a:buClr>
              <a:buSzPts val="1800"/>
              <a:buFont typeface="Arial"/>
              <a:buNone/>
            </a:pPr>
            <a:r>
              <a:rPr lang="en-US" sz="1800" b="0" i="0" u="none">
                <a:solidFill>
                  <a:srgbClr val="0070C0"/>
                </a:solidFill>
                <a:latin typeface="Arial"/>
                <a:ea typeface="Arial"/>
                <a:cs typeface="Arial"/>
                <a:sym typeface="Arial"/>
              </a:rPr>
              <a:t>Find the holes whose size &gt;= size of process. From these holes select the hole of largest size</a:t>
            </a:r>
            <a:endParaRPr/>
          </a:p>
        </p:txBody>
      </p:sp>
      <p:sp>
        <p:nvSpPr>
          <p:cNvPr id="668" name="Google Shape;668;p31"/>
          <p:cNvSpPr txBox="1"/>
          <p:nvPr/>
        </p:nvSpPr>
        <p:spPr>
          <a:xfrm>
            <a:off x="4810125" y="2873375"/>
            <a:ext cx="10699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28-25=3</a:t>
            </a:r>
            <a:endParaRPr/>
          </a:p>
        </p:txBody>
      </p:sp>
      <p:sp>
        <p:nvSpPr>
          <p:cNvPr id="669" name="Google Shape;669;p31"/>
          <p:cNvSpPr txBox="1"/>
          <p:nvPr/>
        </p:nvSpPr>
        <p:spPr>
          <a:xfrm>
            <a:off x="5784850" y="4418012"/>
            <a:ext cx="1069975"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28-20=8</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32"/>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404040"/>
              </a:buClr>
              <a:buSzPts val="4800"/>
              <a:buFont typeface="Calibri"/>
              <a:buNone/>
            </a:pPr>
            <a:r>
              <a:rPr lang="en-US" sz="4800" b="0" i="0" u="none">
                <a:solidFill>
                  <a:srgbClr val="404040"/>
                </a:solidFill>
                <a:latin typeface="Calibri"/>
                <a:ea typeface="Calibri"/>
                <a:cs typeface="Calibri"/>
                <a:sym typeface="Calibri"/>
              </a:rPr>
              <a:t>Paging</a:t>
            </a:r>
            <a:endParaRPr/>
          </a:p>
        </p:txBody>
      </p:sp>
      <p:sp>
        <p:nvSpPr>
          <p:cNvPr id="675" name="Google Shape;675;p32"/>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127000" algn="l" rtl="0">
              <a:lnSpc>
                <a:spcPct val="90000"/>
              </a:lnSpc>
              <a:spcBef>
                <a:spcPts val="0"/>
              </a:spcBef>
              <a:spcAft>
                <a:spcPts val="0"/>
              </a:spcAft>
              <a:buClr>
                <a:schemeClr val="accent1"/>
              </a:buClr>
              <a:buSzPts val="2000"/>
              <a:buFont typeface="Arial"/>
              <a:buChar char="•"/>
            </a:pPr>
            <a:r>
              <a:rPr lang="en-US" sz="2000" b="0" i="0" u="none">
                <a:solidFill>
                  <a:srgbClr val="404040"/>
                </a:solidFill>
                <a:latin typeface="Calibri"/>
                <a:ea typeface="Calibri"/>
                <a:cs typeface="Calibri"/>
                <a:sym typeface="Calibri"/>
              </a:rPr>
              <a:t>Main memory is partitioned into equal fixed size chunks that are relatively small ---- called </a:t>
            </a:r>
            <a:r>
              <a:rPr lang="en-US" sz="2000" b="1" i="0" u="none">
                <a:solidFill>
                  <a:srgbClr val="404040"/>
                </a:solidFill>
                <a:latin typeface="Calibri"/>
                <a:ea typeface="Calibri"/>
                <a:cs typeface="Calibri"/>
                <a:sym typeface="Calibri"/>
              </a:rPr>
              <a:t>frames</a:t>
            </a:r>
            <a:endParaRPr/>
          </a:p>
          <a:p>
            <a:pPr marL="90487" marR="0" lvl="0" indent="-127000" algn="l" rtl="0">
              <a:lnSpc>
                <a:spcPct val="90000"/>
              </a:lnSpc>
              <a:spcBef>
                <a:spcPts val="1400"/>
              </a:spcBef>
              <a:spcAft>
                <a:spcPts val="0"/>
              </a:spcAft>
              <a:buClr>
                <a:schemeClr val="accent1"/>
              </a:buClr>
              <a:buSzPts val="2000"/>
              <a:buFont typeface="Arial"/>
              <a:buChar char="•"/>
            </a:pPr>
            <a:r>
              <a:rPr lang="en-US" sz="2000" b="0" i="0" u="none">
                <a:solidFill>
                  <a:srgbClr val="404040"/>
                </a:solidFill>
                <a:latin typeface="Calibri"/>
                <a:ea typeface="Calibri"/>
                <a:cs typeface="Calibri"/>
                <a:sym typeface="Calibri"/>
              </a:rPr>
              <a:t>Each process is divided into small fixed sized chunks of the same size ---- called </a:t>
            </a:r>
            <a:r>
              <a:rPr lang="en-US" sz="2000" b="1" i="0" u="none">
                <a:solidFill>
                  <a:srgbClr val="404040"/>
                </a:solidFill>
                <a:latin typeface="Calibri"/>
                <a:ea typeface="Calibri"/>
                <a:cs typeface="Calibri"/>
                <a:sym typeface="Calibri"/>
              </a:rPr>
              <a:t>pages</a:t>
            </a:r>
            <a:endParaRPr/>
          </a:p>
          <a:p>
            <a:pPr marL="90487" marR="0" lvl="0" indent="-127000" algn="l" rtl="0">
              <a:lnSpc>
                <a:spcPct val="90000"/>
              </a:lnSpc>
              <a:spcBef>
                <a:spcPts val="1400"/>
              </a:spcBef>
              <a:spcAft>
                <a:spcPts val="0"/>
              </a:spcAft>
              <a:buClr>
                <a:schemeClr val="accent1"/>
              </a:buClr>
              <a:buSzPts val="2000"/>
              <a:buFont typeface="Arial"/>
              <a:buChar char="•"/>
            </a:pPr>
            <a:r>
              <a:rPr lang="en-US" sz="2000" b="0" i="0" u="none">
                <a:solidFill>
                  <a:srgbClr val="404040"/>
                </a:solidFill>
                <a:latin typeface="Calibri"/>
                <a:ea typeface="Calibri"/>
                <a:cs typeface="Calibri"/>
                <a:sym typeface="Calibri"/>
              </a:rPr>
              <a:t>At a given point of time, some frames are in use &amp; some are free</a:t>
            </a:r>
            <a:endParaRPr/>
          </a:p>
          <a:p>
            <a:pPr marL="90487" marR="0" lvl="0" indent="-127000" algn="l" rtl="0">
              <a:lnSpc>
                <a:spcPct val="90000"/>
              </a:lnSpc>
              <a:spcBef>
                <a:spcPts val="1400"/>
              </a:spcBef>
              <a:spcAft>
                <a:spcPts val="0"/>
              </a:spcAft>
              <a:buClr>
                <a:schemeClr val="accent1"/>
              </a:buClr>
              <a:buSzPts val="2000"/>
              <a:buFont typeface="Arial"/>
              <a:buChar char="•"/>
            </a:pPr>
            <a:r>
              <a:rPr lang="en-US" sz="2000" b="0" i="0" u="none">
                <a:solidFill>
                  <a:srgbClr val="404040"/>
                </a:solidFill>
                <a:latin typeface="Calibri"/>
                <a:ea typeface="Calibri"/>
                <a:cs typeface="Calibri"/>
                <a:sym typeface="Calibri"/>
              </a:rPr>
              <a:t>Suppose process A stored on disk, consists of four pages.</a:t>
            </a:r>
            <a:endParaRPr/>
          </a:p>
          <a:p>
            <a:pPr marL="90487" marR="0" lvl="0" indent="-127000" algn="l" rtl="0">
              <a:lnSpc>
                <a:spcPct val="90000"/>
              </a:lnSpc>
              <a:spcBef>
                <a:spcPts val="1400"/>
              </a:spcBef>
              <a:spcAft>
                <a:spcPts val="0"/>
              </a:spcAft>
              <a:buClr>
                <a:schemeClr val="accent1"/>
              </a:buClr>
              <a:buSzPts val="2000"/>
              <a:buFont typeface="Arial"/>
              <a:buChar char="•"/>
            </a:pPr>
            <a:r>
              <a:rPr lang="en-US" sz="2000" b="0" i="0" u="none">
                <a:solidFill>
                  <a:srgbClr val="404040"/>
                </a:solidFill>
                <a:latin typeface="Calibri"/>
                <a:ea typeface="Calibri"/>
                <a:cs typeface="Calibri"/>
                <a:sym typeface="Calibri"/>
              </a:rPr>
              <a:t>When process is to be loaded , OS finds four free frames &amp; loads A’s pages</a:t>
            </a:r>
            <a:endParaRPr/>
          </a:p>
          <a:p>
            <a:pPr marL="90487" marR="0" lvl="0" indent="-127000" algn="l" rtl="0">
              <a:lnSpc>
                <a:spcPct val="90000"/>
              </a:lnSpc>
              <a:spcBef>
                <a:spcPts val="1400"/>
              </a:spcBef>
              <a:spcAft>
                <a:spcPts val="0"/>
              </a:spcAft>
              <a:buClr>
                <a:schemeClr val="accent1"/>
              </a:buClr>
              <a:buSzPts val="2000"/>
              <a:buFont typeface="Arial"/>
              <a:buChar char="•"/>
            </a:pPr>
            <a:r>
              <a:rPr lang="en-US" sz="2000" b="0" i="0" u="none">
                <a:solidFill>
                  <a:srgbClr val="404040"/>
                </a:solidFill>
                <a:latin typeface="Calibri"/>
                <a:ea typeface="Calibri"/>
                <a:cs typeface="Calibri"/>
                <a:sym typeface="Calibri"/>
              </a:rPr>
              <a:t>These frames need not be contiguous </a:t>
            </a:r>
            <a:endParaRPr/>
          </a:p>
          <a:p>
            <a:pPr marL="90487" marR="0" lvl="0" indent="-127000" algn="l" rtl="0">
              <a:lnSpc>
                <a:spcPct val="90000"/>
              </a:lnSpc>
              <a:spcBef>
                <a:spcPts val="1400"/>
              </a:spcBef>
              <a:spcAft>
                <a:spcPts val="0"/>
              </a:spcAft>
              <a:buClr>
                <a:schemeClr val="accent1"/>
              </a:buClr>
              <a:buSzPts val="2000"/>
              <a:buFont typeface="Arial"/>
              <a:buChar char="•"/>
            </a:pPr>
            <a:r>
              <a:rPr lang="en-US" sz="2000" b="0" i="0" u="none">
                <a:solidFill>
                  <a:srgbClr val="404040"/>
                </a:solidFill>
                <a:latin typeface="Calibri"/>
                <a:ea typeface="Calibri"/>
                <a:cs typeface="Calibri"/>
                <a:sym typeface="Calibri"/>
              </a:rPr>
              <a:t>OS maintains a page table for each process</a:t>
            </a:r>
            <a:endParaRPr/>
          </a:p>
          <a:p>
            <a:pPr marL="90487" marR="0" lvl="0" indent="-127000" algn="l" rtl="0">
              <a:lnSpc>
                <a:spcPct val="90000"/>
              </a:lnSpc>
              <a:spcBef>
                <a:spcPts val="1400"/>
              </a:spcBef>
              <a:spcAft>
                <a:spcPts val="0"/>
              </a:spcAft>
              <a:buClr>
                <a:schemeClr val="accent1"/>
              </a:buClr>
              <a:buSzPts val="2000"/>
              <a:buFont typeface="Arial"/>
              <a:buChar char="•"/>
            </a:pPr>
            <a:r>
              <a:rPr lang="en-US" sz="2000" b="0" i="0" u="none">
                <a:solidFill>
                  <a:srgbClr val="404040"/>
                </a:solidFill>
                <a:latin typeface="Calibri"/>
                <a:ea typeface="Calibri"/>
                <a:cs typeface="Calibri"/>
                <a:sym typeface="Calibri"/>
              </a:rPr>
              <a:t>Page table consists of frame location for each page of the process</a:t>
            </a:r>
            <a:endParaRPr/>
          </a:p>
          <a:p>
            <a:pPr marL="90488" marR="0" lvl="0" indent="0" algn="l" rtl="0">
              <a:lnSpc>
                <a:spcPct val="90000"/>
              </a:lnSpc>
              <a:spcBef>
                <a:spcPts val="1400"/>
              </a:spcBef>
              <a:spcAft>
                <a:spcPts val="0"/>
              </a:spcAft>
              <a:buClr>
                <a:schemeClr val="accent1"/>
              </a:buClr>
              <a:buSzPts val="2000"/>
              <a:buFont typeface="Calibri"/>
              <a:buNone/>
            </a:pPr>
            <a:endParaRPr sz="2000" b="0" i="0" u="none">
              <a:solidFill>
                <a:srgbClr val="404040"/>
              </a:solidFill>
              <a:latin typeface="Calibri"/>
              <a:ea typeface="Calibri"/>
              <a:cs typeface="Calibri"/>
              <a:sym typeface="Calibri"/>
            </a:endParaRPr>
          </a:p>
        </p:txBody>
      </p:sp>
      <p:sp>
        <p:nvSpPr>
          <p:cNvPr id="676" name="Google Shape;676;p32"/>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677" name="Google Shape;677;p32"/>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678" name="Google Shape;678;p32"/>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3"/>
          <p:cNvSpPr txBox="1">
            <a:spLocks noGrp="1"/>
          </p:cNvSpPr>
          <p:nvPr>
            <p:ph type="title"/>
          </p:nvPr>
        </p:nvSpPr>
        <p:spPr>
          <a:xfrm>
            <a:off x="1200150" y="182562"/>
            <a:ext cx="10868025" cy="7588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Assignment of Process Pages to Free Frames</a:t>
            </a:r>
            <a:endParaRPr/>
          </a:p>
        </p:txBody>
      </p:sp>
      <p:pic>
        <p:nvPicPr>
          <p:cNvPr id="684" name="Google Shape;684;p33"/>
          <p:cNvPicPr preferRelativeResize="0">
            <a:picLocks noGrp="1"/>
          </p:cNvPicPr>
          <p:nvPr>
            <p:ph type="body" idx="4294967295"/>
          </p:nvPr>
        </p:nvPicPr>
        <p:blipFill rotWithShape="1">
          <a:blip r:embed="rId3">
            <a:alphaModFix/>
          </a:blip>
          <a:srcRect/>
          <a:stretch/>
        </p:blipFill>
        <p:spPr>
          <a:xfrm>
            <a:off x="1200150" y="1384300"/>
            <a:ext cx="10077450" cy="4876800"/>
          </a:xfrm>
          <a:prstGeom prst="rect">
            <a:avLst/>
          </a:prstGeom>
          <a:noFill/>
          <a:ln>
            <a:noFill/>
          </a:ln>
        </p:spPr>
      </p:pic>
      <p:sp>
        <p:nvSpPr>
          <p:cNvPr id="685" name="Google Shape;685;p33"/>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686" name="Google Shape;686;p33"/>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33</a:t>
            </a:fld>
            <a:endParaRPr/>
          </a:p>
        </p:txBody>
      </p:sp>
      <p:sp>
        <p:nvSpPr>
          <p:cNvPr id="687" name="Google Shape;687;p33"/>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688" name="Google Shape;688;p33"/>
          <p:cNvPicPr preferRelativeResize="0"/>
          <p:nvPr/>
        </p:nvPicPr>
        <p:blipFill rotWithShape="1">
          <a:blip r:embed="rId4">
            <a:alphaModFix/>
          </a:blip>
          <a:srcRect/>
          <a:stretch/>
        </p:blipFill>
        <p:spPr>
          <a:xfrm>
            <a:off x="41275" y="30162"/>
            <a:ext cx="1270000" cy="10652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34"/>
          <p:cNvSpPr txBox="1">
            <a:spLocks noGrp="1"/>
          </p:cNvSpPr>
          <p:nvPr>
            <p:ph type="title"/>
          </p:nvPr>
        </p:nvSpPr>
        <p:spPr>
          <a:xfrm>
            <a:off x="1311275" y="336550"/>
            <a:ext cx="10810875" cy="7588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Assignment of Process Pages to Free Frames</a:t>
            </a:r>
            <a:endParaRPr/>
          </a:p>
        </p:txBody>
      </p:sp>
      <p:sp>
        <p:nvSpPr>
          <p:cNvPr id="694" name="Google Shape;694;p34"/>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695" name="Google Shape;695;p34"/>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34</a:t>
            </a:fld>
            <a:endParaRPr/>
          </a:p>
        </p:txBody>
      </p:sp>
      <p:sp>
        <p:nvSpPr>
          <p:cNvPr id="696" name="Google Shape;696;p34"/>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697" name="Google Shape;697;p34"/>
          <p:cNvPicPr preferRelativeResize="0"/>
          <p:nvPr/>
        </p:nvPicPr>
        <p:blipFill rotWithShape="1">
          <a:blip r:embed="rId3">
            <a:alphaModFix/>
          </a:blip>
          <a:srcRect/>
          <a:stretch/>
        </p:blipFill>
        <p:spPr>
          <a:xfrm>
            <a:off x="41275" y="30162"/>
            <a:ext cx="1270000" cy="1065212"/>
          </a:xfrm>
          <a:prstGeom prst="rect">
            <a:avLst/>
          </a:prstGeom>
          <a:noFill/>
          <a:ln>
            <a:noFill/>
          </a:ln>
        </p:spPr>
      </p:pic>
      <p:pic>
        <p:nvPicPr>
          <p:cNvPr id="698" name="Google Shape;698;p34"/>
          <p:cNvPicPr preferRelativeResize="0"/>
          <p:nvPr/>
        </p:nvPicPr>
        <p:blipFill rotWithShape="1">
          <a:blip r:embed="rId4">
            <a:alphaModFix/>
          </a:blip>
          <a:srcRect/>
          <a:stretch/>
        </p:blipFill>
        <p:spPr>
          <a:xfrm>
            <a:off x="1311275" y="1198562"/>
            <a:ext cx="9583737" cy="4991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Page Tables for Example</a:t>
            </a:r>
            <a:endParaRPr/>
          </a:p>
        </p:txBody>
      </p:sp>
      <p:sp>
        <p:nvSpPr>
          <p:cNvPr id="704" name="Google Shape;704;p35"/>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705" name="Google Shape;705;p35"/>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35</a:t>
            </a:fld>
            <a:endParaRPr/>
          </a:p>
        </p:txBody>
      </p:sp>
      <p:sp>
        <p:nvSpPr>
          <p:cNvPr id="706" name="Google Shape;706;p35"/>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707" name="Google Shape;707;p35"/>
          <p:cNvPicPr preferRelativeResize="0"/>
          <p:nvPr/>
        </p:nvPicPr>
        <p:blipFill rotWithShape="1">
          <a:blip r:embed="rId3">
            <a:alphaModFix/>
          </a:blip>
          <a:srcRect/>
          <a:stretch/>
        </p:blipFill>
        <p:spPr>
          <a:xfrm>
            <a:off x="41275" y="30162"/>
            <a:ext cx="1270000" cy="1065212"/>
          </a:xfrm>
          <a:prstGeom prst="rect">
            <a:avLst/>
          </a:prstGeom>
          <a:noFill/>
          <a:ln>
            <a:noFill/>
          </a:ln>
        </p:spPr>
      </p:pic>
      <p:pic>
        <p:nvPicPr>
          <p:cNvPr id="708" name="Google Shape;708;p35"/>
          <p:cNvPicPr preferRelativeResize="0"/>
          <p:nvPr/>
        </p:nvPicPr>
        <p:blipFill rotWithShape="1">
          <a:blip r:embed="rId4">
            <a:alphaModFix/>
          </a:blip>
          <a:srcRect/>
          <a:stretch/>
        </p:blipFill>
        <p:spPr>
          <a:xfrm>
            <a:off x="690562" y="2128837"/>
            <a:ext cx="10810875" cy="2600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6"/>
          <p:cNvSpPr txBox="1">
            <a:spLocks noGrp="1"/>
          </p:cNvSpPr>
          <p:nvPr>
            <p:ph type="title"/>
          </p:nvPr>
        </p:nvSpPr>
        <p:spPr>
          <a:xfrm>
            <a:off x="1311275" y="341312"/>
            <a:ext cx="6926262" cy="11144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Segmentation</a:t>
            </a:r>
            <a:endParaRPr/>
          </a:p>
        </p:txBody>
      </p:sp>
      <p:sp>
        <p:nvSpPr>
          <p:cNvPr id="714" name="Google Shape;714;p36"/>
          <p:cNvSpPr txBox="1">
            <a:spLocks noGrp="1"/>
          </p:cNvSpPr>
          <p:nvPr>
            <p:ph type="body" idx="1"/>
          </p:nvPr>
        </p:nvSpPr>
        <p:spPr>
          <a:xfrm>
            <a:off x="849312" y="1881187"/>
            <a:ext cx="10891837" cy="4217987"/>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All segments of all programs do not have to be of the same length</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Addressing consist of two parts - a segment number and an offset</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Since segments are not equal, segmentation is similar to dynamic partitioning</a:t>
            </a:r>
            <a:endParaRPr/>
          </a:p>
        </p:txBody>
      </p:sp>
      <p:sp>
        <p:nvSpPr>
          <p:cNvPr id="715" name="Google Shape;715;p36"/>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716" name="Google Shape;716;p36"/>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36</a:t>
            </a:fld>
            <a:endParaRPr/>
          </a:p>
        </p:txBody>
      </p:sp>
      <p:sp>
        <p:nvSpPr>
          <p:cNvPr id="717" name="Google Shape;717;p36"/>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718" name="Google Shape;718;p36"/>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7"/>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Helvetica Neue"/>
              <a:buNone/>
            </a:pPr>
            <a:r>
              <a:rPr lang="en-US" sz="900" b="0" i="0" u="none">
                <a:solidFill>
                  <a:schemeClr val="dk1"/>
                </a:solidFill>
                <a:latin typeface="Helvetica Neue"/>
                <a:ea typeface="Helvetica Neue"/>
                <a:cs typeface="Helvetica Neue"/>
                <a:sym typeface="Helvetica Neue"/>
              </a:rPr>
              <a:t>Operating System Concepts</a:t>
            </a:r>
            <a:endParaRPr/>
          </a:p>
        </p:txBody>
      </p:sp>
      <p:sp>
        <p:nvSpPr>
          <p:cNvPr id="724" name="Google Shape;724;p37"/>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404040"/>
              </a:buClr>
              <a:buSzPts val="4800"/>
              <a:buFont typeface="Calibri"/>
              <a:buNone/>
            </a:pPr>
            <a:r>
              <a:rPr lang="en-US" sz="4800" b="0" i="0" u="none">
                <a:solidFill>
                  <a:srgbClr val="404040"/>
                </a:solidFill>
                <a:latin typeface="Calibri"/>
                <a:ea typeface="Calibri"/>
                <a:cs typeface="Calibri"/>
                <a:sym typeface="Calibri"/>
              </a:rPr>
              <a:t>Logical View of Segmentation</a:t>
            </a:r>
            <a:endParaRPr/>
          </a:p>
        </p:txBody>
      </p:sp>
      <p:sp>
        <p:nvSpPr>
          <p:cNvPr id="725" name="Google Shape;725;p37"/>
          <p:cNvSpPr/>
          <p:nvPr/>
        </p:nvSpPr>
        <p:spPr>
          <a:xfrm>
            <a:off x="1828800" y="1906587"/>
            <a:ext cx="3860800" cy="3656012"/>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26" name="Google Shape;726;p37"/>
          <p:cNvSpPr txBox="1"/>
          <p:nvPr/>
        </p:nvSpPr>
        <p:spPr>
          <a:xfrm>
            <a:off x="2552700" y="2520950"/>
            <a:ext cx="13208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1</a:t>
            </a:r>
            <a:endParaRPr/>
          </a:p>
        </p:txBody>
      </p:sp>
      <p:sp>
        <p:nvSpPr>
          <p:cNvPr id="727" name="Google Shape;727;p37"/>
          <p:cNvSpPr txBox="1"/>
          <p:nvPr/>
        </p:nvSpPr>
        <p:spPr>
          <a:xfrm>
            <a:off x="2336800" y="3429000"/>
            <a:ext cx="1219200" cy="914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3</a:t>
            </a:r>
            <a:endParaRPr/>
          </a:p>
        </p:txBody>
      </p:sp>
      <p:sp>
        <p:nvSpPr>
          <p:cNvPr id="728" name="Google Shape;728;p37"/>
          <p:cNvSpPr txBox="1"/>
          <p:nvPr/>
        </p:nvSpPr>
        <p:spPr>
          <a:xfrm>
            <a:off x="4073525" y="3025775"/>
            <a:ext cx="12192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2</a:t>
            </a:r>
            <a:endParaRPr/>
          </a:p>
        </p:txBody>
      </p:sp>
      <p:sp>
        <p:nvSpPr>
          <p:cNvPr id="729" name="Google Shape;729;p37"/>
          <p:cNvSpPr txBox="1"/>
          <p:nvPr/>
        </p:nvSpPr>
        <p:spPr>
          <a:xfrm>
            <a:off x="4165600" y="3886200"/>
            <a:ext cx="12192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4</a:t>
            </a:r>
            <a:endParaRPr/>
          </a:p>
        </p:txBody>
      </p:sp>
      <p:grpSp>
        <p:nvGrpSpPr>
          <p:cNvPr id="730" name="Google Shape;730;p37"/>
          <p:cNvGrpSpPr/>
          <p:nvPr/>
        </p:nvGrpSpPr>
        <p:grpSpPr>
          <a:xfrm>
            <a:off x="7518400" y="2090737"/>
            <a:ext cx="1524000" cy="3471862"/>
            <a:chOff x="3888" y="1056"/>
            <a:chExt cx="720" cy="2496"/>
          </a:xfrm>
        </p:grpSpPr>
        <p:grpSp>
          <p:nvGrpSpPr>
            <p:cNvPr id="731" name="Google Shape;731;p37"/>
            <p:cNvGrpSpPr/>
            <p:nvPr/>
          </p:nvGrpSpPr>
          <p:grpSpPr>
            <a:xfrm>
              <a:off x="3888" y="1056"/>
              <a:ext cx="720" cy="672"/>
              <a:chOff x="3888" y="1056"/>
              <a:chExt cx="720" cy="672"/>
            </a:xfrm>
          </p:grpSpPr>
          <p:sp>
            <p:nvSpPr>
              <p:cNvPr id="732" name="Google Shape;732;p37"/>
              <p:cNvSpPr txBox="1"/>
              <p:nvPr/>
            </p:nvSpPr>
            <p:spPr>
              <a:xfrm>
                <a:off x="3888" y="1056"/>
                <a:ext cx="720" cy="67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733" name="Google Shape;733;p37"/>
              <p:cNvCxnSpPr/>
              <p:nvPr/>
            </p:nvCxnSpPr>
            <p:spPr>
              <a:xfrm>
                <a:off x="3888" y="1392"/>
                <a:ext cx="720" cy="0"/>
              </a:xfrm>
              <a:prstGeom prst="straightConnector1">
                <a:avLst/>
              </a:prstGeom>
              <a:noFill/>
              <a:ln w="9525" cap="flat" cmpd="sng">
                <a:solidFill>
                  <a:schemeClr val="dk1"/>
                </a:solidFill>
                <a:prstDash val="solid"/>
                <a:miter lim="800000"/>
                <a:headEnd type="none" w="med" len="med"/>
                <a:tailEnd type="none" w="med" len="med"/>
              </a:ln>
            </p:spPr>
          </p:cxnSp>
        </p:grpSp>
        <p:grpSp>
          <p:nvGrpSpPr>
            <p:cNvPr id="734" name="Google Shape;734;p37"/>
            <p:cNvGrpSpPr/>
            <p:nvPr/>
          </p:nvGrpSpPr>
          <p:grpSpPr>
            <a:xfrm>
              <a:off x="3888" y="1728"/>
              <a:ext cx="720" cy="672"/>
              <a:chOff x="3888" y="1056"/>
              <a:chExt cx="720" cy="672"/>
            </a:xfrm>
          </p:grpSpPr>
          <p:sp>
            <p:nvSpPr>
              <p:cNvPr id="735" name="Google Shape;735;p37"/>
              <p:cNvSpPr txBox="1"/>
              <p:nvPr/>
            </p:nvSpPr>
            <p:spPr>
              <a:xfrm>
                <a:off x="3888" y="1056"/>
                <a:ext cx="720" cy="672"/>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736" name="Google Shape;736;p37"/>
              <p:cNvCxnSpPr/>
              <p:nvPr/>
            </p:nvCxnSpPr>
            <p:spPr>
              <a:xfrm>
                <a:off x="3888" y="1392"/>
                <a:ext cx="720" cy="0"/>
              </a:xfrm>
              <a:prstGeom prst="straightConnector1">
                <a:avLst/>
              </a:prstGeom>
              <a:noFill/>
              <a:ln w="9525" cap="flat" cmpd="sng">
                <a:solidFill>
                  <a:schemeClr val="dk1"/>
                </a:solidFill>
                <a:prstDash val="solid"/>
                <a:miter lim="800000"/>
                <a:headEnd type="none" w="med" len="med"/>
                <a:tailEnd type="none" w="med" len="med"/>
              </a:ln>
            </p:spPr>
          </p:cxnSp>
        </p:grpSp>
        <p:sp>
          <p:nvSpPr>
            <p:cNvPr id="737" name="Google Shape;737;p37"/>
            <p:cNvSpPr txBox="1"/>
            <p:nvPr/>
          </p:nvSpPr>
          <p:spPr>
            <a:xfrm>
              <a:off x="4126" y="1132"/>
              <a:ext cx="148" cy="23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1</a:t>
              </a:r>
              <a:endParaRPr/>
            </a:p>
          </p:txBody>
        </p:sp>
        <p:sp>
          <p:nvSpPr>
            <p:cNvPr id="738" name="Google Shape;738;p37"/>
            <p:cNvSpPr txBox="1"/>
            <p:nvPr/>
          </p:nvSpPr>
          <p:spPr>
            <a:xfrm>
              <a:off x="4128" y="1439"/>
              <a:ext cx="148" cy="23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4</a:t>
              </a:r>
              <a:endParaRPr/>
            </a:p>
          </p:txBody>
        </p:sp>
        <p:sp>
          <p:nvSpPr>
            <p:cNvPr id="739" name="Google Shape;739;p37"/>
            <p:cNvSpPr txBox="1"/>
            <p:nvPr/>
          </p:nvSpPr>
          <p:spPr>
            <a:xfrm>
              <a:off x="3888" y="2400"/>
              <a:ext cx="720" cy="91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40" name="Google Shape;740;p37"/>
            <p:cNvSpPr txBox="1"/>
            <p:nvPr/>
          </p:nvSpPr>
          <p:spPr>
            <a:xfrm>
              <a:off x="3888" y="3312"/>
              <a:ext cx="720" cy="24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741" name="Google Shape;741;p37"/>
            <p:cNvCxnSpPr/>
            <p:nvPr/>
          </p:nvCxnSpPr>
          <p:spPr>
            <a:xfrm>
              <a:off x="3888" y="2640"/>
              <a:ext cx="720" cy="0"/>
            </a:xfrm>
            <a:prstGeom prst="straightConnector1">
              <a:avLst/>
            </a:prstGeom>
            <a:noFill/>
            <a:ln w="9525" cap="flat" cmpd="sng">
              <a:solidFill>
                <a:schemeClr val="dk1"/>
              </a:solidFill>
              <a:prstDash val="solid"/>
              <a:miter lim="800000"/>
              <a:headEnd type="none" w="med" len="med"/>
              <a:tailEnd type="none" w="med" len="med"/>
            </a:ln>
          </p:spPr>
        </p:cxnSp>
        <p:sp>
          <p:nvSpPr>
            <p:cNvPr id="742" name="Google Shape;742;p37"/>
            <p:cNvSpPr txBox="1"/>
            <p:nvPr/>
          </p:nvSpPr>
          <p:spPr>
            <a:xfrm>
              <a:off x="4128" y="2428"/>
              <a:ext cx="148" cy="23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2</a:t>
              </a:r>
              <a:endParaRPr/>
            </a:p>
          </p:txBody>
        </p:sp>
        <p:sp>
          <p:nvSpPr>
            <p:cNvPr id="743" name="Google Shape;743;p37"/>
            <p:cNvSpPr txBox="1"/>
            <p:nvPr/>
          </p:nvSpPr>
          <p:spPr>
            <a:xfrm>
              <a:off x="4128" y="2888"/>
              <a:ext cx="148" cy="23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3</a:t>
              </a:r>
              <a:endParaRPr/>
            </a:p>
          </p:txBody>
        </p:sp>
      </p:grpSp>
      <p:sp>
        <p:nvSpPr>
          <p:cNvPr id="744" name="Google Shape;744;p37"/>
          <p:cNvSpPr txBox="1"/>
          <p:nvPr/>
        </p:nvSpPr>
        <p:spPr>
          <a:xfrm>
            <a:off x="2697162" y="5683250"/>
            <a:ext cx="1376362" cy="36988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user space </a:t>
            </a:r>
            <a:endParaRPr/>
          </a:p>
        </p:txBody>
      </p:sp>
      <p:sp>
        <p:nvSpPr>
          <p:cNvPr id="745" name="Google Shape;745;p37"/>
          <p:cNvSpPr txBox="1"/>
          <p:nvPr/>
        </p:nvSpPr>
        <p:spPr>
          <a:xfrm>
            <a:off x="6510337" y="5683250"/>
            <a:ext cx="2595562" cy="36988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physical memory space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8"/>
          <p:cNvSpPr txBox="1"/>
          <p:nvPr/>
        </p:nvSpPr>
        <p:spPr>
          <a:xfrm>
            <a:off x="9144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
        <p:nvSpPr>
          <p:cNvPr id="751" name="Google Shape;751;p38"/>
          <p:cNvSpPr txBox="1"/>
          <p:nvPr/>
        </p:nvSpPr>
        <p:spPr>
          <a:xfrm>
            <a:off x="4165600" y="6248400"/>
            <a:ext cx="38608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752" name="Google Shape;752;p38"/>
          <p:cNvSpPr txBox="1"/>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38</a:t>
            </a:fld>
            <a:endParaRPr/>
          </a:p>
        </p:txBody>
      </p:sp>
      <p:sp>
        <p:nvSpPr>
          <p:cNvPr id="753" name="Google Shape;753;p38"/>
          <p:cNvSpPr txBox="1"/>
          <p:nvPr/>
        </p:nvSpPr>
        <p:spPr>
          <a:xfrm>
            <a:off x="1346200" y="1893887"/>
            <a:ext cx="9639300" cy="11080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B9899"/>
              </a:buClr>
              <a:buSzPts val="6600"/>
              <a:buFont typeface="Calibri"/>
              <a:buNone/>
            </a:pPr>
            <a:r>
              <a:rPr lang="en-US" sz="6600" b="1" i="0" u="none">
                <a:solidFill>
                  <a:srgbClr val="7B9899"/>
                </a:solidFill>
                <a:latin typeface="Calibri"/>
                <a:ea typeface="Calibri"/>
                <a:cs typeface="Calibri"/>
                <a:sym typeface="Calibri"/>
              </a:rPr>
              <a:t>Virtual</a:t>
            </a:r>
            <a:r>
              <a:rPr lang="en-US" sz="6000" b="1" i="0" u="none">
                <a:solidFill>
                  <a:schemeClr val="dk1"/>
                </a:solidFill>
                <a:latin typeface="Arial"/>
                <a:ea typeface="Arial"/>
                <a:cs typeface="Arial"/>
                <a:sym typeface="Arial"/>
              </a:rPr>
              <a:t> </a:t>
            </a:r>
            <a:r>
              <a:rPr lang="en-US" sz="6600" b="1" i="0" u="none">
                <a:solidFill>
                  <a:srgbClr val="7B9899"/>
                </a:solidFill>
                <a:latin typeface="Calibri"/>
                <a:ea typeface="Calibri"/>
                <a:cs typeface="Calibri"/>
                <a:sym typeface="Calibri"/>
              </a:rPr>
              <a:t>Memory</a:t>
            </a:r>
            <a:endParaRPr/>
          </a:p>
        </p:txBody>
      </p:sp>
      <p:pic>
        <p:nvPicPr>
          <p:cNvPr id="754" name="Google Shape;754;p38"/>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transition spd="med">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9"/>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03200" algn="l" rtl="0">
              <a:lnSpc>
                <a:spcPct val="90000"/>
              </a:lnSpc>
              <a:spcBef>
                <a:spcPts val="0"/>
              </a:spcBef>
              <a:spcAft>
                <a:spcPts val="0"/>
              </a:spcAft>
              <a:buClr>
                <a:schemeClr val="accent1"/>
              </a:buClr>
              <a:buSzPts val="3200"/>
              <a:buFont typeface="Courier New"/>
              <a:buChar char="o"/>
            </a:pPr>
            <a:r>
              <a:rPr lang="en-US" sz="3200" b="0" i="0" u="none">
                <a:solidFill>
                  <a:srgbClr val="404040"/>
                </a:solidFill>
                <a:latin typeface="Calibri"/>
                <a:ea typeface="Calibri"/>
                <a:cs typeface="Calibri"/>
                <a:sym typeface="Calibri"/>
              </a:rPr>
              <a:t>Memory references are dynamically translated into physical addresses at run time</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A process may be swapped in and out of main  memory such that it occupies different regions</a:t>
            </a:r>
            <a:endParaRPr/>
          </a:p>
          <a:p>
            <a:pPr marL="90487" marR="0" lvl="0" indent="-203200" algn="l" rtl="0">
              <a:lnSpc>
                <a:spcPct val="90000"/>
              </a:lnSpc>
              <a:spcBef>
                <a:spcPts val="1600"/>
              </a:spcBef>
              <a:spcAft>
                <a:spcPts val="0"/>
              </a:spcAft>
              <a:buClr>
                <a:schemeClr val="accent1"/>
              </a:buClr>
              <a:buSzPts val="3200"/>
              <a:buFont typeface="Courier New"/>
              <a:buChar char="o"/>
            </a:pPr>
            <a:r>
              <a:rPr lang="en-US" sz="3200" b="0" i="0" u="none">
                <a:solidFill>
                  <a:srgbClr val="404040"/>
                </a:solidFill>
                <a:latin typeface="Calibri"/>
                <a:ea typeface="Calibri"/>
                <a:cs typeface="Calibri"/>
                <a:sym typeface="Calibri"/>
              </a:rPr>
              <a:t>A process may be broken up into pieces that do not need to located contiguously in main memory</a:t>
            </a:r>
            <a:endParaRPr/>
          </a:p>
          <a:p>
            <a:pPr marL="90487" marR="0" lvl="0" indent="-203200" algn="l" rtl="0">
              <a:lnSpc>
                <a:spcPct val="90000"/>
              </a:lnSpc>
              <a:spcBef>
                <a:spcPts val="1400"/>
              </a:spcBef>
              <a:spcAft>
                <a:spcPts val="0"/>
              </a:spcAft>
              <a:buClr>
                <a:schemeClr val="accent1"/>
              </a:buClr>
              <a:buSzPts val="3200"/>
              <a:buFont typeface="Courier New"/>
              <a:buChar char="o"/>
            </a:pPr>
            <a:r>
              <a:rPr lang="en-US" sz="3200" b="0" i="0" u="none">
                <a:solidFill>
                  <a:srgbClr val="404040"/>
                </a:solidFill>
                <a:latin typeface="Calibri"/>
                <a:ea typeface="Calibri"/>
                <a:cs typeface="Calibri"/>
                <a:sym typeface="Calibri"/>
              </a:rPr>
              <a:t>All pieces of a process do not need to be loaded in main memory during execution</a:t>
            </a:r>
            <a:endParaRPr/>
          </a:p>
        </p:txBody>
      </p:sp>
      <p:sp>
        <p:nvSpPr>
          <p:cNvPr id="760" name="Google Shape;760;p39"/>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39</a:t>
            </a:fld>
            <a:endParaRPr/>
          </a:p>
        </p:txBody>
      </p:sp>
      <p:sp>
        <p:nvSpPr>
          <p:cNvPr id="761" name="Google Shape;761;p3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7B9899"/>
              </a:buClr>
              <a:buSzPct val="100000"/>
              <a:buFont typeface="Calibri"/>
              <a:buNone/>
            </a:pPr>
            <a:r>
              <a:rPr lang="en-US" sz="6600" b="1">
                <a:solidFill>
                  <a:srgbClr val="7B9899"/>
                </a:solidFill>
              </a:rPr>
              <a:t>Virtual</a:t>
            </a:r>
            <a:r>
              <a:rPr lang="en-US" sz="6000" b="1">
                <a:solidFill>
                  <a:schemeClr val="dk1"/>
                </a:solidFill>
                <a:latin typeface="Arial"/>
                <a:ea typeface="Arial"/>
                <a:cs typeface="Arial"/>
                <a:sym typeface="Arial"/>
              </a:rPr>
              <a:t> </a:t>
            </a:r>
            <a:r>
              <a:rPr lang="en-US" sz="6600" b="1">
                <a:solidFill>
                  <a:srgbClr val="7B9899"/>
                </a:solidFill>
              </a:rPr>
              <a:t>Memory</a:t>
            </a:r>
            <a:endParaRPr sz="1400">
              <a:solidFill>
                <a:schemeClr val="dk1"/>
              </a:solidFill>
              <a:latin typeface="Arial"/>
              <a:ea typeface="Arial"/>
              <a:cs typeface="Arial"/>
              <a:sym typeface="Arial"/>
            </a:endParaRPr>
          </a:p>
          <a:p>
            <a:pPr marL="0" lvl="0" indent="0" algn="l" rtl="0">
              <a:lnSpc>
                <a:spcPct val="85000"/>
              </a:lnSpc>
              <a:spcBef>
                <a:spcPts val="0"/>
              </a:spcBef>
              <a:spcAft>
                <a:spcPts val="0"/>
              </a:spcAft>
              <a:buClr>
                <a:srgbClr val="7B9899"/>
              </a:buClr>
              <a:buSzPct val="100000"/>
              <a:buFont typeface="Calibri"/>
              <a:buNone/>
            </a:pPr>
            <a:endParaRPr>
              <a:solidFill>
                <a:srgbClr val="7B9899"/>
              </a:solidFill>
            </a:endParaRPr>
          </a:p>
        </p:txBody>
      </p:sp>
      <p:sp>
        <p:nvSpPr>
          <p:cNvPr id="762" name="Google Shape;762;p39"/>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763" name="Google Shape;763;p39"/>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764" name="Google Shape;764;p39"/>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Memory Management Requirements</a:t>
            </a:r>
            <a:endParaRPr/>
          </a:p>
        </p:txBody>
      </p:sp>
      <p:sp>
        <p:nvSpPr>
          <p:cNvPr id="207" name="Google Shape;207;p4"/>
          <p:cNvSpPr txBox="1">
            <a:spLocks noGrp="1"/>
          </p:cNvSpPr>
          <p:nvPr>
            <p:ph type="body" idx="1"/>
          </p:nvPr>
        </p:nvSpPr>
        <p:spPr>
          <a:xfrm>
            <a:off x="889000" y="1868487"/>
            <a:ext cx="10436225" cy="4230687"/>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strike="noStrike" cap="none">
                <a:solidFill>
                  <a:srgbClr val="404040"/>
                </a:solidFill>
                <a:latin typeface="Calibri"/>
                <a:ea typeface="Calibri"/>
                <a:cs typeface="Calibri"/>
                <a:sym typeface="Calibri"/>
              </a:rPr>
              <a:t>Relocation</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strike="noStrike" cap="none">
                <a:solidFill>
                  <a:srgbClr val="404040"/>
                </a:solidFill>
                <a:latin typeface="Calibri"/>
                <a:ea typeface="Calibri"/>
                <a:cs typeface="Calibri"/>
                <a:sym typeface="Calibri"/>
              </a:rPr>
              <a:t>Protection</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strike="noStrike" cap="none">
                <a:solidFill>
                  <a:srgbClr val="404040"/>
                </a:solidFill>
                <a:latin typeface="Calibri"/>
                <a:ea typeface="Calibri"/>
                <a:cs typeface="Calibri"/>
                <a:sym typeface="Calibri"/>
              </a:rPr>
              <a:t>Sharing</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strike="noStrike" cap="none">
                <a:solidFill>
                  <a:srgbClr val="404040"/>
                </a:solidFill>
                <a:latin typeface="Calibri"/>
                <a:ea typeface="Calibri"/>
                <a:cs typeface="Calibri"/>
                <a:sym typeface="Calibri"/>
              </a:rPr>
              <a:t>Logical Organization</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strike="noStrike" cap="none">
                <a:solidFill>
                  <a:srgbClr val="404040"/>
                </a:solidFill>
                <a:latin typeface="Calibri"/>
                <a:ea typeface="Calibri"/>
                <a:cs typeface="Calibri"/>
                <a:sym typeface="Calibri"/>
              </a:rPr>
              <a:t>Physical Organization</a:t>
            </a:r>
            <a:endParaRPr/>
          </a:p>
        </p:txBody>
      </p:sp>
      <p:sp>
        <p:nvSpPr>
          <p:cNvPr id="208" name="Google Shape;208;p4"/>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09" name="Google Shape;209;p4"/>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4</a:t>
            </a:fld>
            <a:endParaRPr/>
          </a:p>
        </p:txBody>
      </p:sp>
      <p:sp>
        <p:nvSpPr>
          <p:cNvPr id="210" name="Google Shape;210;p4"/>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11" name="Google Shape;211;p4"/>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0"/>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Operating system brings into main memory a few pieces of the program</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Resident set - portion of process that is in main memory</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An interrupt is generated when an address is needed that is not in main memory</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Operating system places the process in a blocking state</a:t>
            </a:r>
            <a:endParaRPr/>
          </a:p>
        </p:txBody>
      </p:sp>
      <p:sp>
        <p:nvSpPr>
          <p:cNvPr id="770" name="Google Shape;770;p40"/>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40</a:t>
            </a:fld>
            <a:endParaRPr/>
          </a:p>
        </p:txBody>
      </p:sp>
      <p:sp>
        <p:nvSpPr>
          <p:cNvPr id="771" name="Google Shape;771;p40"/>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Execution of a Program</a:t>
            </a:r>
            <a:endParaRPr/>
          </a:p>
        </p:txBody>
      </p:sp>
      <p:sp>
        <p:nvSpPr>
          <p:cNvPr id="772" name="Google Shape;772;p40"/>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773" name="Google Shape;773;p40"/>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774" name="Google Shape;774;p40"/>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41"/>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Piece of process that contains the logical address is brought into main memory</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Operating system issues a disk I/O Read request</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Another process is dispatched to run while the disk I/O takes place</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An interrupt is issued when disk I/O complete which causes the operating system to place the affected process in the Ready state</a:t>
            </a:r>
            <a:endParaRPr/>
          </a:p>
          <a:p>
            <a:pPr marL="90488" marR="0" lvl="0" indent="0" algn="l" rtl="0">
              <a:lnSpc>
                <a:spcPct val="90000"/>
              </a:lnSpc>
              <a:spcBef>
                <a:spcPts val="1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p:txBody>
      </p:sp>
      <p:sp>
        <p:nvSpPr>
          <p:cNvPr id="780" name="Google Shape;780;p41"/>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41</a:t>
            </a:fld>
            <a:endParaRPr/>
          </a:p>
        </p:txBody>
      </p:sp>
      <p:sp>
        <p:nvSpPr>
          <p:cNvPr id="781" name="Google Shape;781;p41"/>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Continued…</a:t>
            </a:r>
            <a:endParaRPr/>
          </a:p>
        </p:txBody>
      </p:sp>
      <p:sp>
        <p:nvSpPr>
          <p:cNvPr id="782" name="Google Shape;782;p41"/>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783" name="Google Shape;783;p41"/>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784" name="Google Shape;784;p41"/>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2"/>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More processes may be maintained in main memory</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Only load in some of the pieces of each process</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With so many processes in main memory, it is very likely a process will be in the Ready state at any particular time</a:t>
            </a:r>
            <a:endParaRPr/>
          </a:p>
          <a:p>
            <a:pPr marL="90487" marR="0" lvl="0" indent="-228600" algn="l" rtl="0">
              <a:lnSpc>
                <a:spcPct val="90000"/>
              </a:lnSpc>
              <a:spcBef>
                <a:spcPts val="16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A process may be larger than all of main memory</a:t>
            </a:r>
            <a:endParaRPr/>
          </a:p>
          <a:p>
            <a:pPr marL="90488" marR="0" lvl="0" indent="0" algn="l" rtl="0">
              <a:lnSpc>
                <a:spcPct val="90000"/>
              </a:lnSpc>
              <a:spcBef>
                <a:spcPts val="1400"/>
              </a:spcBef>
              <a:spcAft>
                <a:spcPts val="0"/>
              </a:spcAft>
              <a:buClr>
                <a:schemeClr val="accent1"/>
              </a:buClr>
              <a:buSzPts val="3600"/>
              <a:buFont typeface="Calibri"/>
              <a:buNone/>
            </a:pPr>
            <a:endParaRPr sz="3600" b="0" i="0" u="none">
              <a:solidFill>
                <a:srgbClr val="404040"/>
              </a:solidFill>
              <a:latin typeface="Calibri"/>
              <a:ea typeface="Calibri"/>
              <a:cs typeface="Calibri"/>
              <a:sym typeface="Calibri"/>
            </a:endParaRPr>
          </a:p>
        </p:txBody>
      </p:sp>
      <p:sp>
        <p:nvSpPr>
          <p:cNvPr id="790" name="Google Shape;790;p42"/>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42</a:t>
            </a:fld>
            <a:endParaRPr/>
          </a:p>
        </p:txBody>
      </p:sp>
      <p:sp>
        <p:nvSpPr>
          <p:cNvPr id="791" name="Google Shape;791;p42"/>
          <p:cNvSpPr txBox="1">
            <a:spLocks noGrp="1"/>
          </p:cNvSpPr>
          <p:nvPr>
            <p:ph type="title"/>
          </p:nvPr>
        </p:nvSpPr>
        <p:spPr>
          <a:xfrm>
            <a:off x="1096962" y="287337"/>
            <a:ext cx="10202862"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Advantages of Breaking up a Process</a:t>
            </a:r>
            <a:endParaRPr/>
          </a:p>
        </p:txBody>
      </p:sp>
      <p:sp>
        <p:nvSpPr>
          <p:cNvPr id="792" name="Google Shape;792;p42"/>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793" name="Google Shape;793;p42"/>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794" name="Google Shape;794;p42"/>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43"/>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Real memory</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Main memory</a:t>
            </a:r>
            <a:endParaRPr/>
          </a:p>
          <a:p>
            <a:pPr marL="90487" marR="0" lvl="0" indent="-228600" algn="l" rtl="0">
              <a:lnSpc>
                <a:spcPct val="90000"/>
              </a:lnSpc>
              <a:spcBef>
                <a:spcPts val="16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Virtual memory</a:t>
            </a:r>
            <a:endParaRPr/>
          </a:p>
          <a:p>
            <a:pPr marL="382587" marR="0" lvl="1" indent="-182561" algn="l" rtl="0">
              <a:lnSpc>
                <a:spcPct val="90000"/>
              </a:lnSpc>
              <a:spcBef>
                <a:spcPts val="4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Memory on disk</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Allows for effective multiprogramming and relieves the user of tight constraints of main memory</a:t>
            </a:r>
            <a:endParaRPr/>
          </a:p>
          <a:p>
            <a:pPr marL="382587" marR="0" lvl="1" indent="-182561"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The two techniques used to implement the concept of Virtual Memory are </a:t>
            </a:r>
            <a:r>
              <a:rPr lang="en-US" sz="2800" b="1" i="0" u="none" strike="noStrike" cap="none">
                <a:solidFill>
                  <a:srgbClr val="404040"/>
                </a:solidFill>
                <a:latin typeface="Calibri"/>
                <a:ea typeface="Calibri"/>
                <a:cs typeface="Calibri"/>
                <a:sym typeface="Calibri"/>
              </a:rPr>
              <a:t>Paging</a:t>
            </a:r>
            <a:r>
              <a:rPr lang="en-US" sz="2800" b="0" i="0" u="none" strike="noStrike" cap="none">
                <a:solidFill>
                  <a:srgbClr val="404040"/>
                </a:solidFill>
                <a:latin typeface="Calibri"/>
                <a:ea typeface="Calibri"/>
                <a:cs typeface="Calibri"/>
                <a:sym typeface="Calibri"/>
              </a:rPr>
              <a:t> and </a:t>
            </a:r>
            <a:r>
              <a:rPr lang="en-US" sz="2800" b="1" i="0" u="none" strike="noStrike" cap="none">
                <a:solidFill>
                  <a:srgbClr val="404040"/>
                </a:solidFill>
                <a:latin typeface="Calibri"/>
                <a:ea typeface="Calibri"/>
                <a:cs typeface="Calibri"/>
                <a:sym typeface="Calibri"/>
              </a:rPr>
              <a:t>Segmentation</a:t>
            </a:r>
            <a:endParaRPr/>
          </a:p>
        </p:txBody>
      </p:sp>
      <p:sp>
        <p:nvSpPr>
          <p:cNvPr id="800" name="Google Shape;800;p43"/>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43</a:t>
            </a:fld>
            <a:endParaRPr/>
          </a:p>
        </p:txBody>
      </p:sp>
      <p:sp>
        <p:nvSpPr>
          <p:cNvPr id="801" name="Google Shape;801;p43"/>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Types of Memory</a:t>
            </a:r>
            <a:endParaRPr/>
          </a:p>
        </p:txBody>
      </p:sp>
      <p:sp>
        <p:nvSpPr>
          <p:cNvPr id="802" name="Google Shape;802;p43"/>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03" name="Google Shape;803;p43"/>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04" name="Google Shape;804;p43"/>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4"/>
          <p:cNvSpPr txBox="1">
            <a:spLocks noGrp="1"/>
          </p:cNvSpPr>
          <p:nvPr>
            <p:ph type="body" idx="1"/>
          </p:nvPr>
        </p:nvSpPr>
        <p:spPr>
          <a:xfrm>
            <a:off x="901700" y="1854200"/>
            <a:ext cx="10680700" cy="4165600"/>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Swapping out a piece of a process just before that piece is needed</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The processor spends most of its time swapping pieces rather than executing user instructions</a:t>
            </a:r>
            <a:endParaRPr/>
          </a:p>
        </p:txBody>
      </p:sp>
      <p:sp>
        <p:nvSpPr>
          <p:cNvPr id="810" name="Google Shape;810;p44"/>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44</a:t>
            </a:fld>
            <a:endParaRPr/>
          </a:p>
        </p:txBody>
      </p:sp>
      <p:sp>
        <p:nvSpPr>
          <p:cNvPr id="811" name="Google Shape;811;p4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Thrashing</a:t>
            </a:r>
            <a:endParaRPr/>
          </a:p>
        </p:txBody>
      </p:sp>
      <p:sp>
        <p:nvSpPr>
          <p:cNvPr id="812" name="Google Shape;812;p44"/>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13" name="Google Shape;813;p44"/>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14" name="Google Shape;814;p44"/>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45"/>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Each process has its own page table</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Each page table entry contains the frame number of the corresponding page in main memory</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A bit is needed to indicate whether the page is in main memory or not</a:t>
            </a:r>
            <a:endParaRPr/>
          </a:p>
          <a:p>
            <a:pPr marL="90488" marR="0" lvl="0" indent="0" algn="l" rtl="0">
              <a:lnSpc>
                <a:spcPct val="90000"/>
              </a:lnSpc>
              <a:spcBef>
                <a:spcPts val="1400"/>
              </a:spcBef>
              <a:spcAft>
                <a:spcPts val="0"/>
              </a:spcAft>
              <a:buClr>
                <a:schemeClr val="accent1"/>
              </a:buClr>
              <a:buSzPts val="3600"/>
              <a:buFont typeface="Calibri"/>
              <a:buNone/>
            </a:pPr>
            <a:endParaRPr sz="3600" b="0" i="0" u="none">
              <a:solidFill>
                <a:srgbClr val="404040"/>
              </a:solidFill>
              <a:latin typeface="Calibri"/>
              <a:ea typeface="Calibri"/>
              <a:cs typeface="Calibri"/>
              <a:sym typeface="Calibri"/>
            </a:endParaRPr>
          </a:p>
        </p:txBody>
      </p:sp>
      <p:sp>
        <p:nvSpPr>
          <p:cNvPr id="820" name="Google Shape;820;p45"/>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45</a:t>
            </a:fld>
            <a:endParaRPr/>
          </a:p>
        </p:txBody>
      </p:sp>
      <p:sp>
        <p:nvSpPr>
          <p:cNvPr id="821" name="Google Shape;821;p4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Paging Continued…</a:t>
            </a:r>
            <a:endParaRPr/>
          </a:p>
        </p:txBody>
      </p:sp>
      <p:sp>
        <p:nvSpPr>
          <p:cNvPr id="822" name="Google Shape;822;p45"/>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23" name="Google Shape;823;p45"/>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24" name="Google Shape;824;p45"/>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pic>
        <p:nvPicPr>
          <p:cNvPr id="829" name="Google Shape;829;p46"/>
          <p:cNvPicPr preferRelativeResize="0">
            <a:picLocks noGrp="1"/>
          </p:cNvPicPr>
          <p:nvPr>
            <p:ph type="body" idx="1"/>
          </p:nvPr>
        </p:nvPicPr>
        <p:blipFill rotWithShape="1">
          <a:blip r:embed="rId3">
            <a:alphaModFix/>
          </a:blip>
          <a:srcRect/>
          <a:stretch/>
        </p:blipFill>
        <p:spPr>
          <a:xfrm>
            <a:off x="1984375" y="1776412"/>
            <a:ext cx="7566025" cy="2643187"/>
          </a:xfrm>
          <a:prstGeom prst="rect">
            <a:avLst/>
          </a:prstGeom>
          <a:noFill/>
          <a:ln>
            <a:noFill/>
          </a:ln>
        </p:spPr>
      </p:pic>
      <p:sp>
        <p:nvSpPr>
          <p:cNvPr id="830" name="Google Shape;830;p46"/>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46</a:t>
            </a:fld>
            <a:endParaRPr/>
          </a:p>
        </p:txBody>
      </p:sp>
      <p:sp>
        <p:nvSpPr>
          <p:cNvPr id="831" name="Google Shape;831;p46"/>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Paging Continued…</a:t>
            </a:r>
            <a:endParaRPr/>
          </a:p>
        </p:txBody>
      </p:sp>
      <p:sp>
        <p:nvSpPr>
          <p:cNvPr id="832" name="Google Shape;832;p46"/>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33" name="Google Shape;833;p46"/>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34" name="Google Shape;834;p46"/>
          <p:cNvPicPr preferRelativeResize="0"/>
          <p:nvPr/>
        </p:nvPicPr>
        <p:blipFill rotWithShape="1">
          <a:blip r:embed="rId4">
            <a:alphaModFix/>
          </a:blip>
          <a:srcRect/>
          <a:stretch/>
        </p:blipFill>
        <p:spPr>
          <a:xfrm>
            <a:off x="41275" y="30162"/>
            <a:ext cx="1270000" cy="1065212"/>
          </a:xfrm>
          <a:prstGeom prst="rect">
            <a:avLst/>
          </a:prstGeom>
          <a:noFill/>
          <a:ln>
            <a:noFill/>
          </a:ln>
        </p:spPr>
      </p:pic>
      <p:sp>
        <p:nvSpPr>
          <p:cNvPr id="835" name="Google Shape;835;p46"/>
          <p:cNvSpPr txBox="1"/>
          <p:nvPr/>
        </p:nvSpPr>
        <p:spPr>
          <a:xfrm>
            <a:off x="1887537" y="3894137"/>
            <a:ext cx="8670925" cy="2041525"/>
          </a:xfrm>
          <a:prstGeom prst="rect">
            <a:avLst/>
          </a:prstGeom>
          <a:solidFill>
            <a:schemeClr val="lt1"/>
          </a:solidFill>
          <a:ln w="15875" cap="flat" cmpd="sng">
            <a:solidFill>
              <a:srgbClr val="3449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P /V:Present or Valid : Is the page in memory</a:t>
            </a:r>
            <a:endParaRPr/>
          </a:p>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M : Modify Bit</a:t>
            </a:r>
            <a:endParaRPr/>
          </a:p>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Other control bits : access control bits- read, write, exec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7"/>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Modify bit is needed to indicate if the page has been altered since it was last loaded into main memory</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If no change has been made, the page does not have to be written to the disk when it needs to be swapped out</a:t>
            </a:r>
            <a:endParaRPr/>
          </a:p>
          <a:p>
            <a:pPr marL="90488" marR="0" lvl="0" indent="0" algn="l" rtl="0">
              <a:lnSpc>
                <a:spcPct val="90000"/>
              </a:lnSpc>
              <a:spcBef>
                <a:spcPts val="1400"/>
              </a:spcBef>
              <a:spcAft>
                <a:spcPts val="0"/>
              </a:spcAft>
              <a:buClr>
                <a:schemeClr val="accent1"/>
              </a:buClr>
              <a:buSzPts val="3600"/>
              <a:buFont typeface="Calibri"/>
              <a:buNone/>
            </a:pPr>
            <a:endParaRPr sz="3600" b="0" i="0" u="none">
              <a:solidFill>
                <a:srgbClr val="404040"/>
              </a:solidFill>
              <a:latin typeface="Calibri"/>
              <a:ea typeface="Calibri"/>
              <a:cs typeface="Calibri"/>
              <a:sym typeface="Calibri"/>
            </a:endParaRPr>
          </a:p>
        </p:txBody>
      </p:sp>
      <p:sp>
        <p:nvSpPr>
          <p:cNvPr id="841" name="Google Shape;841;p47"/>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47</a:t>
            </a:fld>
            <a:endParaRPr/>
          </a:p>
        </p:txBody>
      </p:sp>
      <p:sp>
        <p:nvSpPr>
          <p:cNvPr id="842" name="Google Shape;842;p47"/>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Modify Bit in Page Table</a:t>
            </a:r>
            <a:endParaRPr/>
          </a:p>
        </p:txBody>
      </p:sp>
      <p:sp>
        <p:nvSpPr>
          <p:cNvPr id="843" name="Google Shape;843;p47"/>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44" name="Google Shape;844;p47"/>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45" name="Google Shape;845;p47"/>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48"/>
          <p:cNvSpPr txBox="1"/>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48</a:t>
            </a:fld>
            <a:endParaRPr/>
          </a:p>
        </p:txBody>
      </p:sp>
      <p:pic>
        <p:nvPicPr>
          <p:cNvPr id="851" name="Google Shape;851;p48"/>
          <p:cNvPicPr preferRelativeResize="0">
            <a:picLocks noGrp="1"/>
          </p:cNvPicPr>
          <p:nvPr>
            <p:ph type="body" idx="1"/>
          </p:nvPr>
        </p:nvPicPr>
        <p:blipFill rotWithShape="1">
          <a:blip r:embed="rId3">
            <a:alphaModFix/>
          </a:blip>
          <a:srcRect/>
          <a:stretch/>
        </p:blipFill>
        <p:spPr>
          <a:xfrm>
            <a:off x="1036637" y="819150"/>
            <a:ext cx="10440987" cy="4784725"/>
          </a:xfrm>
          <a:prstGeom prst="rect">
            <a:avLst/>
          </a:prstGeom>
          <a:noFill/>
          <a:ln>
            <a:noFill/>
          </a:ln>
        </p:spPr>
      </p:pic>
      <p:sp>
        <p:nvSpPr>
          <p:cNvPr id="852" name="Google Shape;852;p48"/>
          <p:cNvSpPr txBox="1"/>
          <p:nvPr/>
        </p:nvSpPr>
        <p:spPr>
          <a:xfrm>
            <a:off x="914400" y="6248400"/>
            <a:ext cx="2540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9"/>
          <p:cNvSpPr txBox="1">
            <a:spLocks noGrp="1"/>
          </p:cNvSpPr>
          <p:nvPr>
            <p:ph type="body" idx="1"/>
          </p:nvPr>
        </p:nvSpPr>
        <p:spPr>
          <a:xfrm>
            <a:off x="1176337" y="1881187"/>
            <a:ext cx="10213975" cy="4167187"/>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The entire page table may take up too much main memory</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Page tables are also stored in virtual memory</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When a process is running, part of its page table is in main memory</a:t>
            </a:r>
            <a:endParaRPr/>
          </a:p>
          <a:p>
            <a:pPr marL="90488" marR="0" lvl="0" indent="0" algn="l" rtl="0">
              <a:lnSpc>
                <a:spcPct val="90000"/>
              </a:lnSpc>
              <a:spcBef>
                <a:spcPts val="1400"/>
              </a:spcBef>
              <a:spcAft>
                <a:spcPts val="0"/>
              </a:spcAft>
              <a:buClr>
                <a:schemeClr val="accent1"/>
              </a:buClr>
              <a:buSzPts val="3600"/>
              <a:buFont typeface="Calibri"/>
              <a:buNone/>
            </a:pPr>
            <a:endParaRPr sz="3600" b="0" i="0" u="none">
              <a:solidFill>
                <a:srgbClr val="404040"/>
              </a:solidFill>
              <a:latin typeface="Calibri"/>
              <a:ea typeface="Calibri"/>
              <a:cs typeface="Calibri"/>
              <a:sym typeface="Calibri"/>
            </a:endParaRPr>
          </a:p>
        </p:txBody>
      </p:sp>
      <p:sp>
        <p:nvSpPr>
          <p:cNvPr id="858" name="Google Shape;858;p49"/>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49</a:t>
            </a:fld>
            <a:endParaRPr/>
          </a:p>
        </p:txBody>
      </p:sp>
      <p:sp>
        <p:nvSpPr>
          <p:cNvPr id="859" name="Google Shape;859;p49"/>
          <p:cNvSpPr txBox="1">
            <a:spLocks noGrp="1"/>
          </p:cNvSpPr>
          <p:nvPr>
            <p:ph type="title"/>
          </p:nvPr>
        </p:nvSpPr>
        <p:spPr>
          <a:xfrm>
            <a:off x="1136650" y="954087"/>
            <a:ext cx="10136187" cy="685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Page Tables</a:t>
            </a:r>
            <a:endParaRPr/>
          </a:p>
        </p:txBody>
      </p:sp>
      <p:sp>
        <p:nvSpPr>
          <p:cNvPr id="860" name="Google Shape;860;p49"/>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61" name="Google Shape;861;p49"/>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62" name="Google Shape;862;p49"/>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Memory Management Requirements</a:t>
            </a:r>
            <a:endParaRPr/>
          </a:p>
        </p:txBody>
      </p:sp>
      <p:sp>
        <p:nvSpPr>
          <p:cNvPr id="217" name="Google Shape;217;p5"/>
          <p:cNvSpPr txBox="1">
            <a:spLocks noGrp="1"/>
          </p:cNvSpPr>
          <p:nvPr>
            <p:ph type="body" idx="1"/>
          </p:nvPr>
        </p:nvSpPr>
        <p:spPr>
          <a:xfrm>
            <a:off x="401637" y="1854200"/>
            <a:ext cx="11339512" cy="4244975"/>
          </a:xfrm>
          <a:prstGeom prst="rect">
            <a:avLst/>
          </a:prstGeom>
          <a:noFill/>
          <a:ln>
            <a:noFill/>
          </a:ln>
        </p:spPr>
        <p:txBody>
          <a:bodyPr spcFirstLastPara="1" wrap="square" lIns="0" tIns="45700" rIns="0" bIns="45700" anchor="t" anchorCtr="0">
            <a:noAutofit/>
          </a:bodyPr>
          <a:lstStyle/>
          <a:p>
            <a:pPr marL="382587" marR="0" lvl="1" indent="-228600" algn="l" rtl="0">
              <a:lnSpc>
                <a:spcPct val="90000"/>
              </a:lnSpc>
              <a:spcBef>
                <a:spcPts val="0"/>
              </a:spcBef>
              <a:spcAft>
                <a:spcPts val="0"/>
              </a:spcAft>
              <a:buClr>
                <a:schemeClr val="accent1"/>
              </a:buClr>
              <a:buSzPts val="3600"/>
              <a:buFont typeface="Courier New"/>
              <a:buChar char="o"/>
            </a:pPr>
            <a:r>
              <a:rPr lang="en-US" sz="3600" b="0" i="0" u="none" strike="noStrike" cap="none">
                <a:solidFill>
                  <a:srgbClr val="404040"/>
                </a:solidFill>
                <a:latin typeface="Calibri"/>
                <a:ea typeface="Calibri"/>
                <a:cs typeface="Calibri"/>
                <a:sym typeface="Calibri"/>
              </a:rPr>
              <a:t>Relocation</a:t>
            </a:r>
            <a:endParaRPr/>
          </a:p>
          <a:p>
            <a:pPr marL="566737" marR="0" lvl="2" indent="-182562"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Programmer does not know where the program will be placed in memory when it is executed</a:t>
            </a:r>
            <a:endParaRPr/>
          </a:p>
          <a:p>
            <a:pPr marL="566737" marR="0" lvl="2" indent="-182562"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While the program is executing, it may be swapped to disk and returned to main memory at a different location (relocated)</a:t>
            </a:r>
            <a:endParaRPr/>
          </a:p>
          <a:p>
            <a:pPr marL="566737" marR="0" lvl="2" indent="-182562" algn="l" rtl="0">
              <a:lnSpc>
                <a:spcPct val="90000"/>
              </a:lnSpc>
              <a:spcBef>
                <a:spcPts val="600"/>
              </a:spcBef>
              <a:spcAft>
                <a:spcPts val="0"/>
              </a:spcAft>
              <a:buClr>
                <a:schemeClr val="accent1"/>
              </a:buClr>
              <a:buSzPts val="2800"/>
              <a:buFont typeface="Courier New"/>
              <a:buChar char="o"/>
            </a:pPr>
            <a:r>
              <a:rPr lang="en-US" sz="2800" b="0" i="0" u="none" strike="noStrike" cap="none">
                <a:solidFill>
                  <a:srgbClr val="404040"/>
                </a:solidFill>
                <a:latin typeface="Calibri"/>
                <a:ea typeface="Calibri"/>
                <a:cs typeface="Calibri"/>
                <a:sym typeface="Calibri"/>
              </a:rPr>
              <a:t>Memory references must be translated in the code to actual physical memory address</a:t>
            </a:r>
            <a:endParaRPr/>
          </a:p>
          <a:p>
            <a:pPr marL="90488" marR="0" lvl="0" indent="0" algn="l" rtl="0">
              <a:lnSpc>
                <a:spcPct val="90000"/>
              </a:lnSpc>
              <a:spcBef>
                <a:spcPts val="1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p:txBody>
      </p:sp>
      <p:sp>
        <p:nvSpPr>
          <p:cNvPr id="218" name="Google Shape;218;p5"/>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19" name="Google Shape;219;p5"/>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5</a:t>
            </a:fld>
            <a:endParaRPr/>
          </a:p>
        </p:txBody>
      </p:sp>
      <p:sp>
        <p:nvSpPr>
          <p:cNvPr id="220" name="Google Shape;220;p5"/>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21" name="Google Shape;221;p5"/>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0"/>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Determines when a page should be brought into memory. Two alternatives:</a:t>
            </a:r>
            <a:endParaRPr/>
          </a:p>
          <a:p>
            <a:pPr marL="0" marR="0" lvl="0" indent="0" algn="l" rtl="0">
              <a:lnSpc>
                <a:spcPct val="90000"/>
              </a:lnSpc>
              <a:spcBef>
                <a:spcPts val="140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1. </a:t>
            </a:r>
            <a:r>
              <a:rPr lang="en-US" sz="2600" b="1" i="0" u="none">
                <a:solidFill>
                  <a:srgbClr val="404040"/>
                </a:solidFill>
                <a:latin typeface="Calibri"/>
                <a:ea typeface="Calibri"/>
                <a:cs typeface="Calibri"/>
                <a:sym typeface="Calibri"/>
              </a:rPr>
              <a:t>Demand paging </a:t>
            </a:r>
            <a:r>
              <a:rPr lang="en-US" sz="2600" b="0" i="0" u="none">
                <a:solidFill>
                  <a:srgbClr val="404040"/>
                </a:solidFill>
                <a:latin typeface="Calibri"/>
                <a:ea typeface="Calibri"/>
                <a:cs typeface="Calibri"/>
                <a:sym typeface="Calibri"/>
              </a:rPr>
              <a:t>only brings pages into main memory when a reference is made to a location on the page</a:t>
            </a:r>
            <a:endParaRPr/>
          </a:p>
          <a:p>
            <a:pPr marL="382587" marR="0" lvl="1" indent="-182561" algn="l" rtl="0">
              <a:lnSpc>
                <a:spcPct val="90000"/>
              </a:lnSpc>
              <a:spcBef>
                <a:spcPts val="400"/>
              </a:spcBef>
              <a:spcAft>
                <a:spcPts val="0"/>
              </a:spcAft>
              <a:buClr>
                <a:schemeClr val="accent1"/>
              </a:buClr>
              <a:buSzPts val="2600"/>
              <a:buFont typeface="Courier New"/>
              <a:buChar char="o"/>
            </a:pPr>
            <a:r>
              <a:rPr lang="en-US" sz="2600" b="0" i="0" u="none" strike="noStrike" cap="none">
                <a:solidFill>
                  <a:srgbClr val="404040"/>
                </a:solidFill>
                <a:latin typeface="Calibri"/>
                <a:ea typeface="Calibri"/>
                <a:cs typeface="Calibri"/>
                <a:sym typeface="Calibri"/>
              </a:rPr>
              <a:t>Many page faults when process first started</a:t>
            </a:r>
            <a:endParaRPr/>
          </a:p>
          <a:p>
            <a:pPr marL="0" marR="0" lvl="0" indent="0" algn="l" rtl="0">
              <a:lnSpc>
                <a:spcPct val="90000"/>
              </a:lnSpc>
              <a:spcBef>
                <a:spcPts val="160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2. </a:t>
            </a:r>
            <a:r>
              <a:rPr lang="en-US" sz="2600" b="1" i="0" u="none">
                <a:solidFill>
                  <a:srgbClr val="404040"/>
                </a:solidFill>
                <a:latin typeface="Calibri"/>
                <a:ea typeface="Calibri"/>
                <a:cs typeface="Calibri"/>
                <a:sym typeface="Calibri"/>
              </a:rPr>
              <a:t>Prepaging</a:t>
            </a:r>
            <a:r>
              <a:rPr lang="en-US" sz="2600" b="0" i="0" u="none">
                <a:solidFill>
                  <a:srgbClr val="404040"/>
                </a:solidFill>
                <a:latin typeface="Calibri"/>
                <a:ea typeface="Calibri"/>
                <a:cs typeface="Calibri"/>
                <a:sym typeface="Calibri"/>
              </a:rPr>
              <a:t> brings in more pages than needed</a:t>
            </a:r>
            <a:endParaRPr/>
          </a:p>
          <a:p>
            <a:pPr marL="382587" marR="0" lvl="1" indent="-182561" algn="l" rtl="0">
              <a:lnSpc>
                <a:spcPct val="90000"/>
              </a:lnSpc>
              <a:spcBef>
                <a:spcPts val="400"/>
              </a:spcBef>
              <a:spcAft>
                <a:spcPts val="0"/>
              </a:spcAft>
              <a:buClr>
                <a:schemeClr val="accent1"/>
              </a:buClr>
              <a:buSzPts val="2600"/>
              <a:buFont typeface="Courier New"/>
              <a:buChar char="o"/>
            </a:pPr>
            <a:r>
              <a:rPr lang="en-US" sz="2600" b="0" i="0" u="none" strike="noStrike" cap="none">
                <a:solidFill>
                  <a:srgbClr val="404040"/>
                </a:solidFill>
                <a:latin typeface="Calibri"/>
                <a:ea typeface="Calibri"/>
                <a:cs typeface="Calibri"/>
                <a:sym typeface="Calibri"/>
              </a:rPr>
              <a:t>More efficient to bring in number of contiguous pages at one time rather than bringing one at a time</a:t>
            </a:r>
            <a:endParaRPr/>
          </a:p>
          <a:p>
            <a:pPr marL="382587" marR="0" lvl="1" indent="-182561" algn="l" rtl="0">
              <a:lnSpc>
                <a:spcPct val="90000"/>
              </a:lnSpc>
              <a:spcBef>
                <a:spcPts val="600"/>
              </a:spcBef>
              <a:spcAft>
                <a:spcPts val="0"/>
              </a:spcAft>
              <a:buClr>
                <a:schemeClr val="accent1"/>
              </a:buClr>
              <a:buSzPts val="2600"/>
              <a:buFont typeface="Courier New"/>
              <a:buChar char="o"/>
            </a:pPr>
            <a:r>
              <a:rPr lang="en-US" sz="2600" b="0" i="0" u="none" strike="noStrike" cap="none">
                <a:solidFill>
                  <a:srgbClr val="404040"/>
                </a:solidFill>
                <a:latin typeface="Calibri"/>
                <a:ea typeface="Calibri"/>
                <a:cs typeface="Calibri"/>
                <a:sym typeface="Calibri"/>
              </a:rPr>
              <a:t>Ineffective as most of the extra pages that are brought in are not referenced.</a:t>
            </a:r>
            <a:endParaRPr/>
          </a:p>
          <a:p>
            <a:pPr marL="90488" marR="0" lvl="0" indent="0" algn="l" rtl="0">
              <a:lnSpc>
                <a:spcPct val="90000"/>
              </a:lnSpc>
              <a:spcBef>
                <a:spcPts val="1600"/>
              </a:spcBef>
              <a:spcAft>
                <a:spcPts val="0"/>
              </a:spcAft>
              <a:buClr>
                <a:schemeClr val="accent1"/>
              </a:buClr>
              <a:buSzPts val="2600"/>
              <a:buFont typeface="Calibri"/>
              <a:buNone/>
            </a:pPr>
            <a:endParaRPr sz="2600" b="0" i="0" u="none" strike="noStrike" cap="none">
              <a:solidFill>
                <a:srgbClr val="404040"/>
              </a:solidFill>
              <a:latin typeface="Calibri"/>
              <a:ea typeface="Calibri"/>
              <a:cs typeface="Calibri"/>
              <a:sym typeface="Calibri"/>
            </a:endParaRPr>
          </a:p>
        </p:txBody>
      </p:sp>
      <p:sp>
        <p:nvSpPr>
          <p:cNvPr id="868" name="Google Shape;868;p50"/>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50</a:t>
            </a:fld>
            <a:endParaRPr/>
          </a:p>
        </p:txBody>
      </p:sp>
      <p:sp>
        <p:nvSpPr>
          <p:cNvPr id="869" name="Google Shape;869;p50"/>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Fetch Policy</a:t>
            </a:r>
            <a:endParaRPr/>
          </a:p>
        </p:txBody>
      </p:sp>
      <p:sp>
        <p:nvSpPr>
          <p:cNvPr id="870" name="Google Shape;870;p50"/>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71" name="Google Shape;871;p50"/>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72" name="Google Shape;872;p50"/>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51"/>
          <p:cNvSpPr txBox="1">
            <a:spLocks noGrp="1"/>
          </p:cNvSpPr>
          <p:nvPr>
            <p:ph type="body" idx="1"/>
          </p:nvPr>
        </p:nvSpPr>
        <p:spPr>
          <a:xfrm>
            <a:off x="1311275" y="1908175"/>
            <a:ext cx="10323512" cy="4022725"/>
          </a:xfrm>
          <a:prstGeom prst="rect">
            <a:avLst/>
          </a:prstGeom>
          <a:noFill/>
          <a:ln>
            <a:noFill/>
          </a:ln>
        </p:spPr>
        <p:txBody>
          <a:bodyPr spcFirstLastPara="1" wrap="square" lIns="0" tIns="45700" rIns="0" bIns="45700" anchor="t" anchorCtr="0">
            <a:noAutofit/>
          </a:bodyPr>
          <a:lstStyle/>
          <a:p>
            <a:pPr marL="90487" marR="0" lvl="0" indent="-203200" algn="l" rtl="0">
              <a:lnSpc>
                <a:spcPct val="90000"/>
              </a:lnSpc>
              <a:spcBef>
                <a:spcPts val="0"/>
              </a:spcBef>
              <a:spcAft>
                <a:spcPts val="0"/>
              </a:spcAft>
              <a:buClr>
                <a:schemeClr val="accent1"/>
              </a:buClr>
              <a:buSzPts val="3200"/>
              <a:buFont typeface="Courier New"/>
              <a:buChar char="o"/>
            </a:pPr>
            <a:r>
              <a:rPr lang="en-US" sz="3200" b="0" i="0" u="none">
                <a:solidFill>
                  <a:srgbClr val="404040"/>
                </a:solidFill>
                <a:latin typeface="Calibri"/>
                <a:ea typeface="Calibri"/>
                <a:cs typeface="Calibri"/>
                <a:sym typeface="Calibri"/>
              </a:rPr>
              <a:t>A page fault occurs when a program attempts to access data or code that is in its address space, but is not available in the main memory</a:t>
            </a:r>
            <a:endParaRPr/>
          </a:p>
          <a:p>
            <a:pPr marL="90487" marR="0" lvl="0" indent="-203200" algn="l" rtl="0">
              <a:lnSpc>
                <a:spcPct val="90000"/>
              </a:lnSpc>
              <a:spcBef>
                <a:spcPts val="1400"/>
              </a:spcBef>
              <a:spcAft>
                <a:spcPts val="0"/>
              </a:spcAft>
              <a:buClr>
                <a:schemeClr val="accent1"/>
              </a:buClr>
              <a:buSzPts val="3200"/>
              <a:buFont typeface="Courier New"/>
              <a:buChar char="o"/>
            </a:pPr>
            <a:r>
              <a:rPr lang="en-US" sz="3200" b="0" i="0" u="none">
                <a:solidFill>
                  <a:srgbClr val="404040"/>
                </a:solidFill>
                <a:latin typeface="Calibri"/>
                <a:ea typeface="Calibri"/>
                <a:cs typeface="Calibri"/>
                <a:sym typeface="Calibri"/>
              </a:rPr>
              <a:t>Frame Locking</a:t>
            </a:r>
            <a:endParaRPr/>
          </a:p>
          <a:p>
            <a:pPr marL="382587" marR="0" lvl="1" indent="-182561" algn="l" rtl="0">
              <a:lnSpc>
                <a:spcPct val="90000"/>
              </a:lnSpc>
              <a:spcBef>
                <a:spcPts val="400"/>
              </a:spcBef>
              <a:spcAft>
                <a:spcPts val="0"/>
              </a:spcAft>
              <a:buClr>
                <a:schemeClr val="accent1"/>
              </a:buClr>
              <a:buSzPts val="2400"/>
              <a:buFont typeface="Courier New"/>
              <a:buChar char="o"/>
            </a:pPr>
            <a:r>
              <a:rPr lang="en-US" sz="2400" b="0" i="0" u="none" strike="noStrike" cap="none">
                <a:solidFill>
                  <a:srgbClr val="404040"/>
                </a:solidFill>
                <a:latin typeface="Calibri"/>
                <a:ea typeface="Calibri"/>
                <a:cs typeface="Calibri"/>
                <a:sym typeface="Calibri"/>
              </a:rPr>
              <a:t>Associate a lock bit with each frame</a:t>
            </a:r>
            <a:endParaRPr/>
          </a:p>
          <a:p>
            <a:pPr marL="382587" marR="0" lvl="1" indent="-182561" algn="l" rtl="0">
              <a:lnSpc>
                <a:spcPct val="90000"/>
              </a:lnSpc>
              <a:spcBef>
                <a:spcPts val="600"/>
              </a:spcBef>
              <a:spcAft>
                <a:spcPts val="0"/>
              </a:spcAft>
              <a:buClr>
                <a:schemeClr val="accent1"/>
              </a:buClr>
              <a:buSzPts val="2400"/>
              <a:buFont typeface="Courier New"/>
              <a:buChar char="o"/>
            </a:pPr>
            <a:r>
              <a:rPr lang="en-US" sz="2400" b="0" i="0" u="none" strike="noStrike" cap="none">
                <a:solidFill>
                  <a:srgbClr val="404040"/>
                </a:solidFill>
                <a:latin typeface="Calibri"/>
                <a:ea typeface="Calibri"/>
                <a:cs typeface="Calibri"/>
                <a:sym typeface="Calibri"/>
              </a:rPr>
              <a:t>If frame is locked, it may not be replaced</a:t>
            </a:r>
            <a:endParaRPr/>
          </a:p>
          <a:p>
            <a:pPr marL="382587" marR="0" lvl="1" indent="-182561" algn="l" rtl="0">
              <a:lnSpc>
                <a:spcPct val="90000"/>
              </a:lnSpc>
              <a:spcBef>
                <a:spcPts val="600"/>
              </a:spcBef>
              <a:spcAft>
                <a:spcPts val="0"/>
              </a:spcAft>
              <a:buClr>
                <a:schemeClr val="accent1"/>
              </a:buClr>
              <a:buSzPts val="2400"/>
              <a:buFont typeface="Courier New"/>
              <a:buChar char="o"/>
            </a:pPr>
            <a:r>
              <a:rPr lang="en-US" sz="2400" b="0" i="0" u="none" strike="noStrike" cap="none">
                <a:solidFill>
                  <a:srgbClr val="404040"/>
                </a:solidFill>
                <a:latin typeface="Calibri"/>
                <a:ea typeface="Calibri"/>
                <a:cs typeface="Calibri"/>
                <a:sym typeface="Calibri"/>
              </a:rPr>
              <a:t>Example: </a:t>
            </a:r>
            <a:endParaRPr/>
          </a:p>
          <a:p>
            <a:pPr marL="566737" marR="0" lvl="2" indent="-182562" algn="l" rtl="0">
              <a:lnSpc>
                <a:spcPct val="90000"/>
              </a:lnSpc>
              <a:spcBef>
                <a:spcPts val="600"/>
              </a:spcBef>
              <a:spcAft>
                <a:spcPts val="0"/>
              </a:spcAft>
              <a:buClr>
                <a:schemeClr val="accent1"/>
              </a:buClr>
              <a:buSzPts val="2000"/>
              <a:buFont typeface="Courier New"/>
              <a:buChar char="o"/>
            </a:pPr>
            <a:r>
              <a:rPr lang="en-US" sz="2000" b="0" i="0" u="none" strike="noStrike" cap="none">
                <a:solidFill>
                  <a:srgbClr val="404040"/>
                </a:solidFill>
                <a:latin typeface="Calibri"/>
                <a:ea typeface="Calibri"/>
                <a:cs typeface="Calibri"/>
                <a:sym typeface="Calibri"/>
              </a:rPr>
              <a:t>Kernel of the operating system</a:t>
            </a:r>
            <a:endParaRPr/>
          </a:p>
          <a:p>
            <a:pPr marL="566737" marR="0" lvl="2" indent="-182562" algn="l" rtl="0">
              <a:lnSpc>
                <a:spcPct val="90000"/>
              </a:lnSpc>
              <a:spcBef>
                <a:spcPts val="600"/>
              </a:spcBef>
              <a:spcAft>
                <a:spcPts val="0"/>
              </a:spcAft>
              <a:buClr>
                <a:schemeClr val="accent1"/>
              </a:buClr>
              <a:buSzPts val="2000"/>
              <a:buFont typeface="Courier New"/>
              <a:buChar char="o"/>
            </a:pPr>
            <a:r>
              <a:rPr lang="en-US" sz="2000" b="0" i="0" u="none" strike="noStrike" cap="none">
                <a:solidFill>
                  <a:srgbClr val="404040"/>
                </a:solidFill>
                <a:latin typeface="Calibri"/>
                <a:ea typeface="Calibri"/>
                <a:cs typeface="Calibri"/>
                <a:sym typeface="Calibri"/>
              </a:rPr>
              <a:t>Key Control structures</a:t>
            </a:r>
            <a:endParaRPr/>
          </a:p>
        </p:txBody>
      </p:sp>
      <p:sp>
        <p:nvSpPr>
          <p:cNvPr id="878" name="Google Shape;878;p51"/>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51</a:t>
            </a:fld>
            <a:endParaRPr/>
          </a:p>
        </p:txBody>
      </p:sp>
      <p:sp>
        <p:nvSpPr>
          <p:cNvPr id="879" name="Google Shape;879;p51"/>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Replacement Policy</a:t>
            </a:r>
            <a:endParaRPr/>
          </a:p>
        </p:txBody>
      </p:sp>
      <p:sp>
        <p:nvSpPr>
          <p:cNvPr id="880" name="Google Shape;880;p51"/>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81" name="Google Shape;881;p51"/>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82" name="Google Shape;882;p51"/>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52"/>
          <p:cNvSpPr txBox="1">
            <a:spLocks noGrp="1"/>
          </p:cNvSpPr>
          <p:nvPr>
            <p:ph type="body" idx="1"/>
          </p:nvPr>
        </p:nvSpPr>
        <p:spPr>
          <a:xfrm>
            <a:off x="669925" y="1846262"/>
            <a:ext cx="10912475" cy="4022725"/>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Several studies suggest a strong tendency of programs to favor subsets of their address spaces during execution</a:t>
            </a:r>
            <a:endParaRPr/>
          </a:p>
          <a:p>
            <a:pPr marL="0" marR="0" lvl="0" indent="0" algn="l" rtl="0">
              <a:lnSpc>
                <a:spcPct val="90000"/>
              </a:lnSpc>
              <a:spcBef>
                <a:spcPts val="140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This phenomenon is known as locality of reference &amp; there are 2 types</a:t>
            </a:r>
            <a:endParaRPr/>
          </a:p>
          <a:p>
            <a:pPr marL="0" marR="0" lvl="0" indent="-165100" algn="l" rtl="0">
              <a:lnSpc>
                <a:spcPct val="90000"/>
              </a:lnSpc>
              <a:spcBef>
                <a:spcPts val="1400"/>
              </a:spcBef>
              <a:spcAft>
                <a:spcPts val="0"/>
              </a:spcAft>
              <a:buClr>
                <a:schemeClr val="accent1"/>
              </a:buClr>
              <a:buSzPts val="2600"/>
              <a:buFont typeface="Calibri"/>
              <a:buAutoNum type="arabicPeriod"/>
            </a:pPr>
            <a:r>
              <a:rPr lang="en-US" sz="2600" b="0" i="0" u="none">
                <a:solidFill>
                  <a:srgbClr val="404040"/>
                </a:solidFill>
                <a:latin typeface="Calibri"/>
                <a:ea typeface="Calibri"/>
                <a:cs typeface="Calibri"/>
                <a:sym typeface="Calibri"/>
              </a:rPr>
              <a:t>Spatial locality: Is the tendency for a program to reference clustered locations in preference to randomly distributed locations e.g. sequential processing of arrays. </a:t>
            </a:r>
            <a:endParaRPr/>
          </a:p>
          <a:p>
            <a:pPr marL="0" marR="0" lvl="0" indent="-165100" algn="l" rtl="0">
              <a:lnSpc>
                <a:spcPct val="90000"/>
              </a:lnSpc>
              <a:spcBef>
                <a:spcPts val="1400"/>
              </a:spcBef>
              <a:spcAft>
                <a:spcPts val="0"/>
              </a:spcAft>
              <a:buClr>
                <a:schemeClr val="accent1"/>
              </a:buClr>
              <a:buSzPts val="2600"/>
              <a:buFont typeface="Calibri"/>
              <a:buChar char=" "/>
            </a:pPr>
            <a:r>
              <a:rPr lang="en-US" sz="2600" b="0" i="0" u="none">
                <a:solidFill>
                  <a:srgbClr val="404040"/>
                </a:solidFill>
                <a:latin typeface="Calibri"/>
                <a:ea typeface="Calibri"/>
                <a:cs typeface="Calibri"/>
                <a:sym typeface="Calibri"/>
              </a:rPr>
              <a:t>       It suggests that once an item is referenced, there’s high probability that it    or its neighboring items are going to be referenced in the near future</a:t>
            </a:r>
            <a:endParaRPr/>
          </a:p>
          <a:p>
            <a:pPr marL="0" marR="0" lvl="0" indent="0" algn="l" rtl="0">
              <a:lnSpc>
                <a:spcPct val="90000"/>
              </a:lnSpc>
              <a:spcBef>
                <a:spcPts val="140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2. Temporal locality: Is the tendency for a program to reference the same location or a cluster several times during brief intervals of time e.g. loops</a:t>
            </a:r>
            <a:endParaRPr/>
          </a:p>
          <a:p>
            <a:pPr marL="0" marR="0" lvl="0" indent="0" algn="l" rtl="0">
              <a:lnSpc>
                <a:spcPct val="90000"/>
              </a:lnSpc>
              <a:spcBef>
                <a:spcPts val="1400"/>
              </a:spcBef>
              <a:spcAft>
                <a:spcPts val="0"/>
              </a:spcAft>
              <a:buClr>
                <a:schemeClr val="accent1"/>
              </a:buClr>
              <a:buSzPts val="2600"/>
              <a:buFont typeface="Calibri"/>
              <a:buNone/>
            </a:pPr>
            <a:endParaRPr sz="2600" b="0" i="0" u="none">
              <a:solidFill>
                <a:srgbClr val="404040"/>
              </a:solidFill>
              <a:latin typeface="Calibri"/>
              <a:ea typeface="Calibri"/>
              <a:cs typeface="Calibri"/>
              <a:sym typeface="Calibri"/>
            </a:endParaRPr>
          </a:p>
          <a:p>
            <a:pPr marL="90488" marR="0" lvl="0" indent="0" algn="l" rtl="0">
              <a:lnSpc>
                <a:spcPct val="90000"/>
              </a:lnSpc>
              <a:spcBef>
                <a:spcPts val="1400"/>
              </a:spcBef>
              <a:spcAft>
                <a:spcPts val="0"/>
              </a:spcAft>
              <a:buClr>
                <a:schemeClr val="accent1"/>
              </a:buClr>
              <a:buSzPts val="2600"/>
              <a:buFont typeface="Calibri"/>
              <a:buNone/>
            </a:pPr>
            <a:endParaRPr sz="2600" b="0" i="0" u="none">
              <a:solidFill>
                <a:srgbClr val="404040"/>
              </a:solidFill>
              <a:latin typeface="Calibri"/>
              <a:ea typeface="Calibri"/>
              <a:cs typeface="Calibri"/>
              <a:sym typeface="Calibri"/>
            </a:endParaRPr>
          </a:p>
        </p:txBody>
      </p:sp>
      <p:sp>
        <p:nvSpPr>
          <p:cNvPr id="888" name="Google Shape;888;p52"/>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52</a:t>
            </a:fld>
            <a:endParaRPr/>
          </a:p>
        </p:txBody>
      </p:sp>
      <p:sp>
        <p:nvSpPr>
          <p:cNvPr id="889" name="Google Shape;889;p52"/>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Locality of Reference</a:t>
            </a:r>
            <a:endParaRPr/>
          </a:p>
        </p:txBody>
      </p:sp>
      <p:sp>
        <p:nvSpPr>
          <p:cNvPr id="890" name="Google Shape;890;p52"/>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891" name="Google Shape;891;p52"/>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892" name="Google Shape;892;p52"/>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53"/>
          <p:cNvSpPr txBox="1">
            <a:spLocks noGrp="1"/>
          </p:cNvSpPr>
          <p:nvPr>
            <p:ph type="body" idx="1"/>
          </p:nvPr>
        </p:nvSpPr>
        <p:spPr>
          <a:xfrm>
            <a:off x="669925" y="1846262"/>
            <a:ext cx="10912475" cy="4022725"/>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Research suggests that executing program moves from one locality to another in the course of its execution</a:t>
            </a:r>
            <a:endParaRPr/>
          </a:p>
          <a:p>
            <a:pPr marL="0" marR="0" lvl="0" indent="0" algn="l" rtl="0">
              <a:lnSpc>
                <a:spcPct val="90000"/>
              </a:lnSpc>
              <a:spcBef>
                <a:spcPts val="140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Locality of reference suggests that a significant portion of memory references of the executing program may be made to a subset of its pages</a:t>
            </a:r>
            <a:endParaRPr/>
          </a:p>
          <a:p>
            <a:pPr marL="0" marR="0" lvl="0" indent="0" algn="l" rtl="0">
              <a:lnSpc>
                <a:spcPct val="90000"/>
              </a:lnSpc>
              <a:spcBef>
                <a:spcPts val="140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There’s increased probability that recently referenced pages, pages in the same locality are going to be referenced in the near future </a:t>
            </a:r>
            <a:endParaRPr/>
          </a:p>
          <a:p>
            <a:pPr marL="0" marR="0" lvl="0" indent="0" algn="l" rtl="0">
              <a:lnSpc>
                <a:spcPct val="90000"/>
              </a:lnSpc>
              <a:spcBef>
                <a:spcPts val="1400"/>
              </a:spcBef>
              <a:spcAft>
                <a:spcPts val="0"/>
              </a:spcAft>
              <a:buClr>
                <a:schemeClr val="accent1"/>
              </a:buClr>
              <a:buSzPts val="2600"/>
              <a:buFont typeface="Calibri"/>
              <a:buNone/>
            </a:pPr>
            <a:r>
              <a:rPr lang="en-US" sz="2600" b="0" i="0" u="none">
                <a:solidFill>
                  <a:srgbClr val="404040"/>
                </a:solidFill>
                <a:latin typeface="Calibri"/>
                <a:ea typeface="Calibri"/>
                <a:cs typeface="Calibri"/>
                <a:sym typeface="Calibri"/>
              </a:rPr>
              <a:t>These findings are utilized in implementing page replacement policies</a:t>
            </a:r>
            <a:endParaRPr/>
          </a:p>
          <a:p>
            <a:pPr marL="90488" marR="0" lvl="0" indent="0" algn="l" rtl="0">
              <a:lnSpc>
                <a:spcPct val="90000"/>
              </a:lnSpc>
              <a:spcBef>
                <a:spcPts val="1400"/>
              </a:spcBef>
              <a:spcAft>
                <a:spcPts val="0"/>
              </a:spcAft>
              <a:buClr>
                <a:schemeClr val="accent1"/>
              </a:buClr>
              <a:buSzPts val="2600"/>
              <a:buFont typeface="Calibri"/>
              <a:buNone/>
            </a:pPr>
            <a:endParaRPr sz="2600" b="0" i="0" u="none">
              <a:solidFill>
                <a:srgbClr val="404040"/>
              </a:solidFill>
              <a:latin typeface="Calibri"/>
              <a:ea typeface="Calibri"/>
              <a:cs typeface="Calibri"/>
              <a:sym typeface="Calibri"/>
            </a:endParaRPr>
          </a:p>
        </p:txBody>
      </p:sp>
      <p:sp>
        <p:nvSpPr>
          <p:cNvPr id="898" name="Google Shape;898;p53"/>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53</a:t>
            </a:fld>
            <a:endParaRPr/>
          </a:p>
        </p:txBody>
      </p:sp>
      <p:sp>
        <p:nvSpPr>
          <p:cNvPr id="899" name="Google Shape;899;p53"/>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Locality of Reference</a:t>
            </a:r>
            <a:endParaRPr/>
          </a:p>
        </p:txBody>
      </p:sp>
      <p:sp>
        <p:nvSpPr>
          <p:cNvPr id="900" name="Google Shape;900;p53"/>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901" name="Google Shape;901;p53"/>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902" name="Google Shape;902;p53"/>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54"/>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accent1"/>
              </a:buClr>
              <a:buSzPts val="2800"/>
              <a:buFont typeface="Calibri"/>
              <a:buNone/>
            </a:pPr>
            <a:r>
              <a:rPr lang="en-US" sz="2800" b="0" i="0" u="none">
                <a:solidFill>
                  <a:srgbClr val="404040"/>
                </a:solidFill>
                <a:latin typeface="Calibri"/>
                <a:ea typeface="Calibri"/>
                <a:cs typeface="Calibri"/>
                <a:sym typeface="Calibri"/>
              </a:rPr>
              <a:t>Deals with selection of a page in main memory to be replaced when a new page must be brought in</a:t>
            </a:r>
            <a:endParaRPr/>
          </a:p>
          <a:p>
            <a:pPr marL="0" marR="0" lvl="0" indent="-177800" algn="l" rtl="0">
              <a:lnSpc>
                <a:spcPct val="90000"/>
              </a:lnSpc>
              <a:spcBef>
                <a:spcPts val="1400"/>
              </a:spcBef>
              <a:spcAft>
                <a:spcPts val="0"/>
              </a:spcAft>
              <a:buClr>
                <a:schemeClr val="accent1"/>
              </a:buClr>
              <a:buSzPts val="2800"/>
              <a:buFont typeface="Calibri"/>
              <a:buAutoNum type="arabicPeriod"/>
            </a:pPr>
            <a:r>
              <a:rPr lang="en-US" sz="2800" b="0" i="0" u="none">
                <a:solidFill>
                  <a:srgbClr val="404040"/>
                </a:solidFill>
                <a:latin typeface="Calibri"/>
                <a:ea typeface="Calibri"/>
                <a:cs typeface="Calibri"/>
                <a:sym typeface="Calibri"/>
              </a:rPr>
              <a:t>First In First Out (FIFO)</a:t>
            </a:r>
            <a:endParaRPr/>
          </a:p>
          <a:p>
            <a:pPr marL="0" marR="0" lvl="0" indent="-177800" algn="l" rtl="0">
              <a:lnSpc>
                <a:spcPct val="90000"/>
              </a:lnSpc>
              <a:spcBef>
                <a:spcPts val="1400"/>
              </a:spcBef>
              <a:spcAft>
                <a:spcPts val="0"/>
              </a:spcAft>
              <a:buClr>
                <a:schemeClr val="accent1"/>
              </a:buClr>
              <a:buSzPts val="2800"/>
              <a:buFont typeface="Calibri"/>
              <a:buAutoNum type="arabicPeriod"/>
            </a:pPr>
            <a:r>
              <a:rPr lang="en-US" sz="2800" b="0" i="0" u="none">
                <a:solidFill>
                  <a:srgbClr val="404040"/>
                </a:solidFill>
                <a:latin typeface="Calibri"/>
                <a:ea typeface="Calibri"/>
                <a:cs typeface="Calibri"/>
                <a:sym typeface="Calibri"/>
              </a:rPr>
              <a:t>Optimal Policy</a:t>
            </a:r>
            <a:endParaRPr/>
          </a:p>
          <a:p>
            <a:pPr marL="0" marR="0" lvl="0" indent="-177800" algn="l" rtl="0">
              <a:lnSpc>
                <a:spcPct val="90000"/>
              </a:lnSpc>
              <a:spcBef>
                <a:spcPts val="1400"/>
              </a:spcBef>
              <a:spcAft>
                <a:spcPts val="0"/>
              </a:spcAft>
              <a:buClr>
                <a:schemeClr val="accent1"/>
              </a:buClr>
              <a:buSzPts val="2800"/>
              <a:buFont typeface="Calibri"/>
              <a:buAutoNum type="arabicPeriod"/>
            </a:pPr>
            <a:r>
              <a:rPr lang="en-US" sz="2800" b="0" i="0" u="none">
                <a:solidFill>
                  <a:srgbClr val="404040"/>
                </a:solidFill>
                <a:latin typeface="Calibri"/>
                <a:ea typeface="Calibri"/>
                <a:cs typeface="Calibri"/>
                <a:sym typeface="Calibri"/>
              </a:rPr>
              <a:t>Least Recently Used (LRU)</a:t>
            </a:r>
            <a:endParaRPr/>
          </a:p>
        </p:txBody>
      </p:sp>
      <p:sp>
        <p:nvSpPr>
          <p:cNvPr id="908" name="Google Shape;908;p54"/>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54</a:t>
            </a:fld>
            <a:endParaRPr/>
          </a:p>
        </p:txBody>
      </p:sp>
      <p:sp>
        <p:nvSpPr>
          <p:cNvPr id="909" name="Google Shape;909;p5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Basic Page Replacement Algorithms</a:t>
            </a:r>
            <a:endParaRPr/>
          </a:p>
        </p:txBody>
      </p:sp>
      <p:sp>
        <p:nvSpPr>
          <p:cNvPr id="910" name="Google Shape;910;p54"/>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911" name="Google Shape;911;p54"/>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912" name="Google Shape;912;p54"/>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55"/>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Treats page frames allocated to a process as a circular buffer</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Pages are removed in round-robin style</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Simplest replacement policy to implement</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Page that has been in memory the longest is replaced</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These pages may be needed again very soon</a:t>
            </a:r>
            <a:endParaRPr/>
          </a:p>
        </p:txBody>
      </p:sp>
      <p:sp>
        <p:nvSpPr>
          <p:cNvPr id="918" name="Google Shape;918;p55"/>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55</a:t>
            </a:fld>
            <a:endParaRPr/>
          </a:p>
        </p:txBody>
      </p:sp>
      <p:sp>
        <p:nvSpPr>
          <p:cNvPr id="919" name="Google Shape;919;p5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First-in, first-out (FIFO)</a:t>
            </a:r>
            <a:endParaRPr/>
          </a:p>
        </p:txBody>
      </p:sp>
      <p:sp>
        <p:nvSpPr>
          <p:cNvPr id="920" name="Google Shape;920;p55"/>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921" name="Google Shape;921;p55"/>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922" name="Google Shape;922;p55"/>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56"/>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56</a:t>
            </a:fld>
            <a:endParaRPr/>
          </a:p>
        </p:txBody>
      </p:sp>
      <p:sp>
        <p:nvSpPr>
          <p:cNvPr id="928" name="Google Shape;928;p56"/>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Example</a:t>
            </a:r>
            <a:endParaRPr/>
          </a:p>
        </p:txBody>
      </p:sp>
      <p:sp>
        <p:nvSpPr>
          <p:cNvPr id="929" name="Google Shape;929;p56"/>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930" name="Google Shape;930;p56"/>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931" name="Google Shape;931;p56"/>
          <p:cNvPicPr preferRelativeResize="0"/>
          <p:nvPr/>
        </p:nvPicPr>
        <p:blipFill rotWithShape="1">
          <a:blip r:embed="rId3">
            <a:alphaModFix/>
          </a:blip>
          <a:srcRect/>
          <a:stretch/>
        </p:blipFill>
        <p:spPr>
          <a:xfrm>
            <a:off x="41275" y="30162"/>
            <a:ext cx="1270000" cy="1065212"/>
          </a:xfrm>
          <a:prstGeom prst="rect">
            <a:avLst/>
          </a:prstGeom>
          <a:noFill/>
          <a:ln>
            <a:noFill/>
          </a:ln>
        </p:spPr>
      </p:pic>
      <p:sp>
        <p:nvSpPr>
          <p:cNvPr id="932" name="Google Shape;932;p56"/>
          <p:cNvSpPr txBox="1"/>
          <p:nvPr/>
        </p:nvSpPr>
        <p:spPr>
          <a:xfrm>
            <a:off x="1096962" y="1846262"/>
            <a:ext cx="10058400" cy="1023937"/>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We are considering following page reference string and three frames</a:t>
            </a:r>
            <a:endParaRPr/>
          </a:p>
        </p:txBody>
      </p:sp>
      <p:sp>
        <p:nvSpPr>
          <p:cNvPr id="933" name="Google Shape;933;p56"/>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8" marR="0" lvl="0" indent="0" algn="l" rtl="0">
              <a:lnSpc>
                <a:spcPct val="90000"/>
              </a:lnSpc>
              <a:spcBef>
                <a:spcPts val="0"/>
              </a:spcBef>
              <a:spcAft>
                <a:spcPts val="0"/>
              </a:spcAft>
              <a:buClr>
                <a:schemeClr val="accent1"/>
              </a:buClr>
              <a:buSzPts val="2000"/>
              <a:buFont typeface="Calibri"/>
              <a:buNone/>
            </a:pPr>
            <a:endParaRPr sz="2000">
              <a:solidFill>
                <a:srgbClr val="404040"/>
              </a:solidFill>
              <a:latin typeface="Calibri"/>
              <a:ea typeface="Calibri"/>
              <a:cs typeface="Calibri"/>
              <a:sym typeface="Calibri"/>
            </a:endParaRPr>
          </a:p>
        </p:txBody>
      </p:sp>
      <p:pic>
        <p:nvPicPr>
          <p:cNvPr id="934" name="Google Shape;934;p56"/>
          <p:cNvPicPr preferRelativeResize="0"/>
          <p:nvPr/>
        </p:nvPicPr>
        <p:blipFill rotWithShape="1">
          <a:blip r:embed="rId4">
            <a:alphaModFix/>
          </a:blip>
          <a:srcRect/>
          <a:stretch/>
        </p:blipFill>
        <p:spPr>
          <a:xfrm>
            <a:off x="290512" y="3411537"/>
            <a:ext cx="11610975" cy="9239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7"/>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57</a:t>
            </a:fld>
            <a:endParaRPr/>
          </a:p>
        </p:txBody>
      </p:sp>
      <p:sp>
        <p:nvSpPr>
          <p:cNvPr id="940" name="Google Shape;940;p57"/>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Example</a:t>
            </a:r>
            <a:endParaRPr/>
          </a:p>
        </p:txBody>
      </p:sp>
      <p:pic>
        <p:nvPicPr>
          <p:cNvPr id="941" name="Google Shape;941;p57"/>
          <p:cNvPicPr preferRelativeResize="0">
            <a:picLocks noGrp="1"/>
          </p:cNvPicPr>
          <p:nvPr>
            <p:ph type="body" idx="1"/>
          </p:nvPr>
        </p:nvPicPr>
        <p:blipFill rotWithShape="1">
          <a:blip r:embed="rId3">
            <a:alphaModFix/>
          </a:blip>
          <a:srcRect/>
          <a:stretch/>
        </p:blipFill>
        <p:spPr>
          <a:xfrm>
            <a:off x="0" y="1833562"/>
            <a:ext cx="12192000" cy="2586037"/>
          </a:xfrm>
          <a:prstGeom prst="rect">
            <a:avLst/>
          </a:prstGeom>
          <a:noFill/>
          <a:ln>
            <a:noFill/>
          </a:ln>
        </p:spPr>
      </p:pic>
      <p:sp>
        <p:nvSpPr>
          <p:cNvPr id="942" name="Google Shape;942;p57"/>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943" name="Google Shape;943;p57"/>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944" name="Google Shape;944;p57"/>
          <p:cNvPicPr preferRelativeResize="0"/>
          <p:nvPr/>
        </p:nvPicPr>
        <p:blipFill rotWithShape="1">
          <a:blip r:embed="rId4">
            <a:alphaModFix/>
          </a:blip>
          <a:srcRect/>
          <a:stretch/>
        </p:blipFill>
        <p:spPr>
          <a:xfrm>
            <a:off x="41275" y="30162"/>
            <a:ext cx="1270000" cy="106521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58"/>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alibri"/>
              <a:buChar char=" "/>
            </a:pPr>
            <a:r>
              <a:rPr lang="en-US" sz="3600" b="0" i="0" u="none">
                <a:solidFill>
                  <a:srgbClr val="404040"/>
                </a:solidFill>
                <a:latin typeface="Calibri"/>
                <a:ea typeface="Calibri"/>
                <a:cs typeface="Calibri"/>
                <a:sym typeface="Calibri"/>
              </a:rPr>
              <a:t>The reference string is </a:t>
            </a:r>
            <a:endParaRPr/>
          </a:p>
          <a:p>
            <a:pPr marL="90487" marR="0" lvl="0" indent="-90487" algn="l" rtl="0">
              <a:lnSpc>
                <a:spcPct val="90000"/>
              </a:lnSpc>
              <a:spcBef>
                <a:spcPts val="1400"/>
              </a:spcBef>
              <a:spcAft>
                <a:spcPts val="0"/>
              </a:spcAft>
              <a:buClr>
                <a:schemeClr val="accent1"/>
              </a:buClr>
              <a:buSzPts val="3600"/>
              <a:buFont typeface="Calibri"/>
              <a:buNone/>
            </a:pPr>
            <a:r>
              <a:rPr lang="en-US" sz="3600" b="0" i="0" u="none">
                <a:solidFill>
                  <a:srgbClr val="404040"/>
                </a:solidFill>
                <a:latin typeface="Calibri"/>
                <a:ea typeface="Calibri"/>
                <a:cs typeface="Calibri"/>
                <a:sym typeface="Calibri"/>
              </a:rPr>
              <a:t>		1, 2, 3, 4, 1, 2, 5, 1, 2, 3, 4, 5.</a:t>
            </a:r>
            <a:endParaRPr/>
          </a:p>
          <a:p>
            <a:pPr marL="90487" marR="0" lvl="0" indent="-90487" algn="l" rtl="0">
              <a:lnSpc>
                <a:spcPct val="90000"/>
              </a:lnSpc>
              <a:spcBef>
                <a:spcPts val="1400"/>
              </a:spcBef>
              <a:spcAft>
                <a:spcPts val="0"/>
              </a:spcAft>
              <a:buClr>
                <a:schemeClr val="accent1"/>
              </a:buClr>
              <a:buSzPts val="3600"/>
              <a:buFont typeface="Calibri"/>
              <a:buNone/>
            </a:pPr>
            <a:r>
              <a:rPr lang="en-US" sz="3600" b="0" i="0" u="none">
                <a:solidFill>
                  <a:srgbClr val="404040"/>
                </a:solidFill>
                <a:latin typeface="Calibri"/>
                <a:ea typeface="Calibri"/>
                <a:cs typeface="Calibri"/>
                <a:sym typeface="Calibri"/>
              </a:rPr>
              <a:t>Find the number of page faults for 3 frames &amp; 4 frames</a:t>
            </a:r>
            <a:endParaRPr/>
          </a:p>
          <a:p>
            <a:pPr marL="90488" marR="0" lvl="0" indent="0" algn="l" rtl="0">
              <a:lnSpc>
                <a:spcPct val="90000"/>
              </a:lnSpc>
              <a:spcBef>
                <a:spcPts val="1400"/>
              </a:spcBef>
              <a:spcAft>
                <a:spcPts val="0"/>
              </a:spcAft>
              <a:buClr>
                <a:schemeClr val="accent1"/>
              </a:buClr>
              <a:buSzPts val="3600"/>
              <a:buFont typeface="Calibri"/>
              <a:buNone/>
            </a:pPr>
            <a:endParaRPr sz="3600" b="0" i="0" u="none">
              <a:solidFill>
                <a:srgbClr val="404040"/>
              </a:solidFill>
              <a:latin typeface="Calibri"/>
              <a:ea typeface="Calibri"/>
              <a:cs typeface="Calibri"/>
              <a:sym typeface="Calibri"/>
            </a:endParaRPr>
          </a:p>
        </p:txBody>
      </p:sp>
      <p:sp>
        <p:nvSpPr>
          <p:cNvPr id="950" name="Google Shape;950;p58"/>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58</a:t>
            </a:fld>
            <a:endParaRPr/>
          </a:p>
        </p:txBody>
      </p:sp>
      <p:sp>
        <p:nvSpPr>
          <p:cNvPr id="951" name="Google Shape;951;p58"/>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Belady’s Anomaly</a:t>
            </a:r>
            <a:endParaRPr/>
          </a:p>
        </p:txBody>
      </p:sp>
      <p:sp>
        <p:nvSpPr>
          <p:cNvPr id="952" name="Google Shape;952;p58"/>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953" name="Google Shape;953;p58"/>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954" name="Google Shape;954;p58"/>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59"/>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 Concepts</a:t>
            </a:r>
            <a:endParaRPr/>
          </a:p>
        </p:txBody>
      </p:sp>
      <p:sp>
        <p:nvSpPr>
          <p:cNvPr id="960" name="Google Shape;960;p5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Belady’s Anomaly</a:t>
            </a:r>
            <a:endParaRPr/>
          </a:p>
        </p:txBody>
      </p:sp>
      <p:sp>
        <p:nvSpPr>
          <p:cNvPr id="961" name="Google Shape;961;p59"/>
          <p:cNvSpPr txBox="1">
            <a:spLocks noGrp="1"/>
          </p:cNvSpPr>
          <p:nvPr>
            <p:ph type="body" idx="1"/>
          </p:nvPr>
        </p:nvSpPr>
        <p:spPr>
          <a:xfrm>
            <a:off x="490537" y="1865312"/>
            <a:ext cx="10607675" cy="3544887"/>
          </a:xfrm>
          <a:prstGeom prst="rect">
            <a:avLst/>
          </a:prstGeom>
          <a:noFill/>
          <a:ln>
            <a:noFill/>
          </a:ln>
        </p:spPr>
        <p:txBody>
          <a:bodyPr spcFirstLastPara="1" wrap="square" lIns="0" tIns="45700" rIns="0" bIns="45700" anchor="t" anchorCtr="0">
            <a:noAutofit/>
          </a:bodyPr>
          <a:lstStyle/>
          <a:p>
            <a:pPr marL="90487" lvl="0" indent="-127000" algn="l" rtl="0">
              <a:lnSpc>
                <a:spcPct val="90000"/>
              </a:lnSpc>
              <a:spcBef>
                <a:spcPts val="0"/>
              </a:spcBef>
              <a:spcAft>
                <a:spcPts val="0"/>
              </a:spcAft>
              <a:buClr>
                <a:schemeClr val="accent1"/>
              </a:buClr>
              <a:buSzPts val="2000"/>
              <a:buFont typeface="Calibri"/>
              <a:buChar char=" "/>
            </a:pPr>
            <a:r>
              <a:rPr lang="en-US" sz="2000" b="0" i="0" u="none">
                <a:solidFill>
                  <a:srgbClr val="404040"/>
                </a:solidFill>
                <a:latin typeface="Calibri"/>
                <a:ea typeface="Calibri"/>
                <a:cs typeface="Calibri"/>
                <a:sym typeface="Calibri"/>
              </a:rPr>
              <a:t>Reference string: 1, 2, 3, 4, 1, 2, 5, 1, 2, 3, 4, 5</a:t>
            </a:r>
            <a:endParaRPr/>
          </a:p>
          <a:p>
            <a:pPr marL="90487" lvl="0" indent="-127000" algn="l" rtl="0">
              <a:lnSpc>
                <a:spcPct val="90000"/>
              </a:lnSpc>
              <a:spcBef>
                <a:spcPts val="1400"/>
              </a:spcBef>
              <a:spcAft>
                <a:spcPts val="0"/>
              </a:spcAft>
              <a:buClr>
                <a:schemeClr val="accent1"/>
              </a:buClr>
              <a:buSzPts val="2000"/>
              <a:buFont typeface="Calibri"/>
              <a:buChar char=" "/>
            </a:pPr>
            <a:r>
              <a:rPr lang="en-US" sz="2000" b="0" i="0" u="none">
                <a:solidFill>
                  <a:srgbClr val="404040"/>
                </a:solidFill>
                <a:latin typeface="Calibri"/>
                <a:ea typeface="Calibri"/>
                <a:cs typeface="Calibri"/>
                <a:sym typeface="Calibri"/>
              </a:rPr>
              <a:t>3 frames</a:t>
            </a:r>
            <a:endParaRPr sz="2000" b="0" i="0" u="none">
              <a:solidFill>
                <a:srgbClr val="404040"/>
              </a:solidFill>
              <a:latin typeface="Calibri"/>
              <a:ea typeface="Calibri"/>
              <a:cs typeface="Calibri"/>
              <a:sym typeface="Calibri"/>
            </a:endParaRPr>
          </a:p>
          <a:p>
            <a:pPr marL="90487" lvl="0" indent="-90487" algn="l" rtl="0">
              <a:lnSpc>
                <a:spcPct val="90000"/>
              </a:lnSpc>
              <a:spcBef>
                <a:spcPts val="1400"/>
              </a:spcBef>
              <a:spcAft>
                <a:spcPts val="0"/>
              </a:spcAft>
              <a:buSzPts val="2000"/>
              <a:buNone/>
            </a:pPr>
            <a:endParaRPr sz="2000" b="0" i="0" u="none">
              <a:solidFill>
                <a:srgbClr val="404040"/>
              </a:solidFill>
              <a:latin typeface="Calibri"/>
              <a:ea typeface="Calibri"/>
              <a:cs typeface="Calibri"/>
              <a:sym typeface="Calibri"/>
            </a:endParaRPr>
          </a:p>
          <a:p>
            <a:pPr marL="90487" lvl="0" indent="-90487" algn="l" rtl="0">
              <a:lnSpc>
                <a:spcPct val="90000"/>
              </a:lnSpc>
              <a:spcBef>
                <a:spcPts val="1400"/>
              </a:spcBef>
              <a:spcAft>
                <a:spcPts val="0"/>
              </a:spcAft>
              <a:buSzPts val="2000"/>
              <a:buNone/>
            </a:pPr>
            <a:endParaRPr sz="2000" b="0" i="0" u="none">
              <a:solidFill>
                <a:srgbClr val="404040"/>
              </a:solidFill>
              <a:latin typeface="Calibri"/>
              <a:ea typeface="Calibri"/>
              <a:cs typeface="Calibri"/>
              <a:sym typeface="Calibri"/>
            </a:endParaRPr>
          </a:p>
          <a:p>
            <a:pPr marL="90487" lvl="0" indent="-90487" algn="l" rtl="0">
              <a:lnSpc>
                <a:spcPct val="90000"/>
              </a:lnSpc>
              <a:spcBef>
                <a:spcPts val="1400"/>
              </a:spcBef>
              <a:spcAft>
                <a:spcPts val="0"/>
              </a:spcAft>
              <a:buSzPts val="2000"/>
              <a:buNone/>
            </a:pPr>
            <a:endParaRPr sz="2000" b="0" i="0" u="none">
              <a:solidFill>
                <a:srgbClr val="404040"/>
              </a:solidFill>
              <a:latin typeface="Calibri"/>
              <a:ea typeface="Calibri"/>
              <a:cs typeface="Calibri"/>
              <a:sym typeface="Calibri"/>
            </a:endParaRPr>
          </a:p>
          <a:p>
            <a:pPr marL="90487" lvl="0" indent="-90487" algn="l" rtl="0">
              <a:lnSpc>
                <a:spcPct val="90000"/>
              </a:lnSpc>
              <a:spcBef>
                <a:spcPts val="1400"/>
              </a:spcBef>
              <a:spcAft>
                <a:spcPts val="0"/>
              </a:spcAft>
              <a:buSzPts val="2000"/>
              <a:buNone/>
            </a:pPr>
            <a:endParaRPr sz="2000" b="0" i="0" u="none">
              <a:solidFill>
                <a:srgbClr val="404040"/>
              </a:solidFill>
              <a:latin typeface="Calibri"/>
              <a:ea typeface="Calibri"/>
              <a:cs typeface="Calibri"/>
              <a:sym typeface="Calibri"/>
            </a:endParaRPr>
          </a:p>
          <a:p>
            <a:pPr marL="90487" lvl="0" indent="-127000" algn="l" rtl="0">
              <a:lnSpc>
                <a:spcPct val="90000"/>
              </a:lnSpc>
              <a:spcBef>
                <a:spcPts val="1400"/>
              </a:spcBef>
              <a:spcAft>
                <a:spcPts val="0"/>
              </a:spcAft>
              <a:buClr>
                <a:schemeClr val="accent1"/>
              </a:buClr>
              <a:buSzPts val="2000"/>
              <a:buFont typeface="Calibri"/>
              <a:buChar char=" "/>
            </a:pPr>
            <a:r>
              <a:rPr lang="en-US" sz="2000" b="0" i="0" u="none">
                <a:solidFill>
                  <a:srgbClr val="404040"/>
                </a:solidFill>
                <a:latin typeface="Calibri"/>
                <a:ea typeface="Calibri"/>
                <a:cs typeface="Calibri"/>
                <a:sym typeface="Calibri"/>
              </a:rPr>
              <a:t>4 frames</a:t>
            </a:r>
            <a:br>
              <a:rPr lang="en-US" sz="2000" b="0" i="0" u="none">
                <a:solidFill>
                  <a:srgbClr val="404040"/>
                </a:solidFill>
                <a:latin typeface="Calibri"/>
                <a:ea typeface="Calibri"/>
                <a:cs typeface="Calibri"/>
                <a:sym typeface="Calibri"/>
              </a:rPr>
            </a:br>
            <a:endParaRPr sz="2000" b="0" i="0" u="none">
              <a:solidFill>
                <a:srgbClr val="404040"/>
              </a:solidFill>
              <a:latin typeface="Calibri"/>
              <a:ea typeface="Calibri"/>
              <a:cs typeface="Calibri"/>
              <a:sym typeface="Calibri"/>
            </a:endParaRPr>
          </a:p>
          <a:p>
            <a:pPr marL="90487" lvl="0" indent="-127000" algn="l" rtl="0">
              <a:lnSpc>
                <a:spcPct val="90000"/>
              </a:lnSpc>
              <a:spcBef>
                <a:spcPts val="1400"/>
              </a:spcBef>
              <a:spcAft>
                <a:spcPts val="0"/>
              </a:spcAft>
              <a:buClr>
                <a:schemeClr val="accent1"/>
              </a:buClr>
              <a:buSzPts val="2000"/>
              <a:buFont typeface="Calibri"/>
              <a:buChar char=" "/>
            </a:pPr>
            <a:r>
              <a:rPr lang="en-US" sz="2000" b="0" i="0" u="none">
                <a:solidFill>
                  <a:srgbClr val="404040"/>
                </a:solidFill>
                <a:latin typeface="Calibri"/>
                <a:ea typeface="Calibri"/>
                <a:cs typeface="Calibri"/>
                <a:sym typeface="Calibri"/>
              </a:rPr>
              <a:t/>
            </a:r>
            <a:br>
              <a:rPr lang="en-US" sz="2000" b="0" i="0" u="none">
                <a:solidFill>
                  <a:srgbClr val="404040"/>
                </a:solidFill>
                <a:latin typeface="Calibri"/>
                <a:ea typeface="Calibri"/>
                <a:cs typeface="Calibri"/>
                <a:sym typeface="Calibri"/>
              </a:rPr>
            </a:br>
            <a:r>
              <a:rPr lang="en-US" sz="2000" b="0" i="0" u="none">
                <a:solidFill>
                  <a:srgbClr val="404040"/>
                </a:solidFill>
                <a:latin typeface="Calibri"/>
                <a:ea typeface="Calibri"/>
                <a:cs typeface="Calibri"/>
                <a:sym typeface="Calibri"/>
              </a:rPr>
              <a:t>FIFO Replacement – Belady’s Anomaly</a:t>
            </a:r>
            <a:endParaRPr/>
          </a:p>
          <a:p>
            <a:pPr marL="382587" lvl="1" indent="-182561" algn="l" rtl="0">
              <a:lnSpc>
                <a:spcPct val="90000"/>
              </a:lnSpc>
              <a:spcBef>
                <a:spcPts val="400"/>
              </a:spcBef>
              <a:spcAft>
                <a:spcPts val="0"/>
              </a:spcAft>
              <a:buClr>
                <a:schemeClr val="accent1"/>
              </a:buClr>
              <a:buSzPts val="2800"/>
              <a:buFont typeface="Calibri"/>
              <a:buChar char="◦"/>
            </a:pPr>
            <a:r>
              <a:rPr lang="en-US" sz="2800" b="0" i="0" u="none">
                <a:solidFill>
                  <a:srgbClr val="404040"/>
                </a:solidFill>
                <a:latin typeface="Calibri"/>
                <a:ea typeface="Calibri"/>
                <a:cs typeface="Calibri"/>
                <a:sym typeface="Calibri"/>
              </a:rPr>
              <a:t>more frames ⇒ less page faults</a:t>
            </a:r>
            <a:endParaRPr sz="2800" b="0" i="0" u="none">
              <a:solidFill>
                <a:srgbClr val="404040"/>
              </a:solidFill>
              <a:latin typeface="Calibri"/>
              <a:ea typeface="Calibri"/>
              <a:cs typeface="Calibri"/>
              <a:sym typeface="Calibri"/>
            </a:endParaRPr>
          </a:p>
          <a:p>
            <a:pPr marL="90487" lvl="0" indent="-127000" algn="l" rtl="0">
              <a:lnSpc>
                <a:spcPct val="90000"/>
              </a:lnSpc>
              <a:spcBef>
                <a:spcPts val="1600"/>
              </a:spcBef>
              <a:spcAft>
                <a:spcPts val="0"/>
              </a:spcAft>
              <a:buClr>
                <a:schemeClr val="accent1"/>
              </a:buClr>
              <a:buSzPts val="2000"/>
              <a:buFont typeface="Calibri"/>
              <a:buChar char=" "/>
            </a:pPr>
            <a:r>
              <a:rPr lang="en-US" sz="2000" b="0" i="0" u="none">
                <a:solidFill>
                  <a:srgbClr val="404040"/>
                </a:solidFill>
                <a:latin typeface="Calibri"/>
                <a:ea typeface="Calibri"/>
                <a:cs typeface="Calibri"/>
                <a:sym typeface="Calibri"/>
              </a:rPr>
              <a:t/>
            </a:r>
            <a:br>
              <a:rPr lang="en-US" sz="2000" b="0" i="0" u="none">
                <a:solidFill>
                  <a:srgbClr val="404040"/>
                </a:solidFill>
                <a:latin typeface="Calibri"/>
                <a:ea typeface="Calibri"/>
                <a:cs typeface="Calibri"/>
                <a:sym typeface="Calibri"/>
              </a:rPr>
            </a:br>
            <a:endParaRPr/>
          </a:p>
        </p:txBody>
      </p:sp>
      <p:sp>
        <p:nvSpPr>
          <p:cNvPr id="962" name="Google Shape;962;p59"/>
          <p:cNvSpPr txBox="1"/>
          <p:nvPr/>
        </p:nvSpPr>
        <p:spPr>
          <a:xfrm>
            <a:off x="5181600" y="2238375"/>
            <a:ext cx="3810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963" name="Google Shape;963;p59"/>
          <p:cNvSpPr txBox="1"/>
          <p:nvPr/>
        </p:nvSpPr>
        <p:spPr>
          <a:xfrm>
            <a:off x="5181600" y="2695575"/>
            <a:ext cx="3810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964" name="Google Shape;964;p59"/>
          <p:cNvSpPr txBox="1"/>
          <p:nvPr/>
        </p:nvSpPr>
        <p:spPr>
          <a:xfrm>
            <a:off x="5181600" y="3152775"/>
            <a:ext cx="3810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965" name="Google Shape;965;p59"/>
          <p:cNvSpPr txBox="1"/>
          <p:nvPr/>
        </p:nvSpPr>
        <p:spPr>
          <a:xfrm>
            <a:off x="4794250" y="2271712"/>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966" name="Google Shape;966;p59"/>
          <p:cNvSpPr txBox="1"/>
          <p:nvPr/>
        </p:nvSpPr>
        <p:spPr>
          <a:xfrm>
            <a:off x="4794250" y="2714625"/>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967" name="Google Shape;967;p59"/>
          <p:cNvSpPr txBox="1"/>
          <p:nvPr/>
        </p:nvSpPr>
        <p:spPr>
          <a:xfrm>
            <a:off x="4794250" y="3190875"/>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968" name="Google Shape;968;p59"/>
          <p:cNvSpPr txBox="1"/>
          <p:nvPr/>
        </p:nvSpPr>
        <p:spPr>
          <a:xfrm>
            <a:off x="5638800" y="2309812"/>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969" name="Google Shape;969;p59"/>
          <p:cNvSpPr txBox="1"/>
          <p:nvPr/>
        </p:nvSpPr>
        <p:spPr>
          <a:xfrm>
            <a:off x="5638800" y="2752725"/>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970" name="Google Shape;970;p59"/>
          <p:cNvSpPr txBox="1"/>
          <p:nvPr/>
        </p:nvSpPr>
        <p:spPr>
          <a:xfrm>
            <a:off x="5638800" y="3228975"/>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971" name="Google Shape;971;p59"/>
          <p:cNvSpPr txBox="1"/>
          <p:nvPr/>
        </p:nvSpPr>
        <p:spPr>
          <a:xfrm>
            <a:off x="6019800" y="2309812"/>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5</a:t>
            </a:r>
            <a:endParaRPr/>
          </a:p>
        </p:txBody>
      </p:sp>
      <p:sp>
        <p:nvSpPr>
          <p:cNvPr id="972" name="Google Shape;972;p59"/>
          <p:cNvSpPr txBox="1"/>
          <p:nvPr/>
        </p:nvSpPr>
        <p:spPr>
          <a:xfrm>
            <a:off x="6019800" y="2752725"/>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973" name="Google Shape;973;p59"/>
          <p:cNvSpPr txBox="1"/>
          <p:nvPr/>
        </p:nvSpPr>
        <p:spPr>
          <a:xfrm>
            <a:off x="6019800" y="3228975"/>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974" name="Google Shape;974;p59"/>
          <p:cNvSpPr txBox="1"/>
          <p:nvPr/>
        </p:nvSpPr>
        <p:spPr>
          <a:xfrm>
            <a:off x="6477000" y="2752725"/>
            <a:ext cx="14922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9 page faults</a:t>
            </a:r>
            <a:endParaRPr/>
          </a:p>
        </p:txBody>
      </p:sp>
      <p:sp>
        <p:nvSpPr>
          <p:cNvPr id="975" name="Google Shape;975;p59"/>
          <p:cNvSpPr txBox="1"/>
          <p:nvPr/>
        </p:nvSpPr>
        <p:spPr>
          <a:xfrm>
            <a:off x="5149850" y="3962400"/>
            <a:ext cx="3810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976" name="Google Shape;976;p59"/>
          <p:cNvSpPr txBox="1"/>
          <p:nvPr/>
        </p:nvSpPr>
        <p:spPr>
          <a:xfrm>
            <a:off x="5149850" y="4419600"/>
            <a:ext cx="3810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977" name="Google Shape;977;p59"/>
          <p:cNvSpPr txBox="1"/>
          <p:nvPr/>
        </p:nvSpPr>
        <p:spPr>
          <a:xfrm>
            <a:off x="5149850" y="4876800"/>
            <a:ext cx="3810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978" name="Google Shape;978;p59"/>
          <p:cNvSpPr txBox="1"/>
          <p:nvPr/>
        </p:nvSpPr>
        <p:spPr>
          <a:xfrm>
            <a:off x="4762500" y="3995737"/>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979" name="Google Shape;979;p59"/>
          <p:cNvSpPr txBox="1"/>
          <p:nvPr/>
        </p:nvSpPr>
        <p:spPr>
          <a:xfrm>
            <a:off x="4762500" y="4438650"/>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980" name="Google Shape;980;p59"/>
          <p:cNvSpPr txBox="1"/>
          <p:nvPr/>
        </p:nvSpPr>
        <p:spPr>
          <a:xfrm>
            <a:off x="4762500" y="4914900"/>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981" name="Google Shape;981;p59"/>
          <p:cNvSpPr txBox="1"/>
          <p:nvPr/>
        </p:nvSpPr>
        <p:spPr>
          <a:xfrm>
            <a:off x="5607050" y="4033837"/>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5</a:t>
            </a:r>
            <a:endParaRPr/>
          </a:p>
        </p:txBody>
      </p:sp>
      <p:sp>
        <p:nvSpPr>
          <p:cNvPr id="982" name="Google Shape;982;p59"/>
          <p:cNvSpPr txBox="1"/>
          <p:nvPr/>
        </p:nvSpPr>
        <p:spPr>
          <a:xfrm>
            <a:off x="5607050" y="4476750"/>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983" name="Google Shape;983;p59"/>
          <p:cNvSpPr txBox="1"/>
          <p:nvPr/>
        </p:nvSpPr>
        <p:spPr>
          <a:xfrm>
            <a:off x="5607050" y="4953000"/>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984" name="Google Shape;984;p59"/>
          <p:cNvSpPr txBox="1"/>
          <p:nvPr/>
        </p:nvSpPr>
        <p:spPr>
          <a:xfrm>
            <a:off x="5988050" y="4033837"/>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985" name="Google Shape;985;p59"/>
          <p:cNvSpPr txBox="1"/>
          <p:nvPr/>
        </p:nvSpPr>
        <p:spPr>
          <a:xfrm>
            <a:off x="5988050" y="4495800"/>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5</a:t>
            </a:r>
            <a:endParaRPr/>
          </a:p>
        </p:txBody>
      </p:sp>
      <p:sp>
        <p:nvSpPr>
          <p:cNvPr id="986" name="Google Shape;986;p59"/>
          <p:cNvSpPr txBox="1"/>
          <p:nvPr/>
        </p:nvSpPr>
        <p:spPr>
          <a:xfrm>
            <a:off x="6381750" y="4476750"/>
            <a:ext cx="16192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 page faults</a:t>
            </a:r>
            <a:endParaRPr/>
          </a:p>
        </p:txBody>
      </p:sp>
      <p:sp>
        <p:nvSpPr>
          <p:cNvPr id="987" name="Google Shape;987;p59"/>
          <p:cNvSpPr txBox="1"/>
          <p:nvPr/>
        </p:nvSpPr>
        <p:spPr>
          <a:xfrm>
            <a:off x="5149850" y="5334000"/>
            <a:ext cx="3810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988" name="Google Shape;988;p59"/>
          <p:cNvSpPr txBox="1"/>
          <p:nvPr/>
        </p:nvSpPr>
        <p:spPr>
          <a:xfrm>
            <a:off x="4768850" y="5410200"/>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989" name="Google Shape;989;p59"/>
          <p:cNvSpPr txBox="1"/>
          <p:nvPr/>
        </p:nvSpPr>
        <p:spPr>
          <a:xfrm>
            <a:off x="5607050" y="5410200"/>
            <a:ext cx="311150" cy="36671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6"/>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Memory Management Requirements</a:t>
            </a:r>
            <a:endParaRPr/>
          </a:p>
        </p:txBody>
      </p:sp>
      <p:sp>
        <p:nvSpPr>
          <p:cNvPr id="227" name="Google Shape;227;p6"/>
          <p:cNvSpPr txBox="1">
            <a:spLocks noGrp="1"/>
          </p:cNvSpPr>
          <p:nvPr>
            <p:ph type="body" idx="1"/>
          </p:nvPr>
        </p:nvSpPr>
        <p:spPr>
          <a:xfrm>
            <a:off x="401637" y="1841500"/>
            <a:ext cx="11339512" cy="4257675"/>
          </a:xfrm>
          <a:prstGeom prst="rect">
            <a:avLst/>
          </a:prstGeom>
          <a:noFill/>
          <a:ln>
            <a:noFill/>
          </a:ln>
        </p:spPr>
        <p:txBody>
          <a:bodyPr spcFirstLastPara="1" wrap="square" lIns="0" tIns="45700" rIns="0" bIns="45700" anchor="t" anchorCtr="0">
            <a:noAutofit/>
          </a:bodyPr>
          <a:lstStyle/>
          <a:p>
            <a:pPr marL="574675" marR="0" lvl="0" indent="-7937"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Protection</a:t>
            </a:r>
            <a:endParaRPr/>
          </a:p>
          <a:p>
            <a:pPr marL="809625" marR="0" lvl="1" indent="-7937" algn="l" rtl="0">
              <a:lnSpc>
                <a:spcPct val="90000"/>
              </a:lnSpc>
              <a:spcBef>
                <a:spcPts val="4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Processes should not be able to reference memory locations in another process without permission</a:t>
            </a:r>
            <a:endParaRPr/>
          </a:p>
          <a:p>
            <a:pPr marL="809625" marR="0" lvl="1" indent="-7937" algn="l" rtl="0">
              <a:lnSpc>
                <a:spcPct val="90000"/>
              </a:lnSpc>
              <a:spcBef>
                <a:spcPts val="6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Impossible to check absolute addresses at compile time</a:t>
            </a:r>
            <a:endParaRPr/>
          </a:p>
          <a:p>
            <a:pPr marL="809625" marR="0" lvl="1" indent="-7937" algn="l" rtl="0">
              <a:lnSpc>
                <a:spcPct val="90000"/>
              </a:lnSpc>
              <a:spcBef>
                <a:spcPts val="6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Must be checked at run time</a:t>
            </a:r>
            <a:endParaRPr/>
          </a:p>
        </p:txBody>
      </p:sp>
      <p:sp>
        <p:nvSpPr>
          <p:cNvPr id="228" name="Google Shape;228;p6"/>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29" name="Google Shape;229;p6"/>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6</a:t>
            </a:fld>
            <a:endParaRPr/>
          </a:p>
        </p:txBody>
      </p:sp>
      <p:sp>
        <p:nvSpPr>
          <p:cNvPr id="230" name="Google Shape;230;p6"/>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31" name="Google Shape;231;p6"/>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60"/>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152400" algn="l" rtl="0">
              <a:lnSpc>
                <a:spcPct val="90000"/>
              </a:lnSpc>
              <a:spcBef>
                <a:spcPts val="0"/>
              </a:spcBef>
              <a:spcAft>
                <a:spcPts val="0"/>
              </a:spcAft>
              <a:buClr>
                <a:schemeClr val="accent1"/>
              </a:buClr>
              <a:buSzPts val="2400"/>
              <a:buFont typeface="Courier New"/>
              <a:buChar char="o"/>
            </a:pPr>
            <a:r>
              <a:rPr lang="en-US" sz="2400" b="0" i="0" u="none">
                <a:solidFill>
                  <a:srgbClr val="404040"/>
                </a:solidFill>
                <a:latin typeface="Calibri"/>
                <a:ea typeface="Calibri"/>
                <a:cs typeface="Calibri"/>
                <a:sym typeface="Calibri"/>
              </a:rPr>
              <a:t>This most unexpected result is known as Belady’s Anomaly. </a:t>
            </a:r>
            <a:endParaRPr/>
          </a:p>
          <a:p>
            <a:pPr marL="90487" marR="0" lvl="0" indent="-152400" algn="l" rtl="0">
              <a:lnSpc>
                <a:spcPct val="90000"/>
              </a:lnSpc>
              <a:spcBef>
                <a:spcPts val="1400"/>
              </a:spcBef>
              <a:spcAft>
                <a:spcPts val="0"/>
              </a:spcAft>
              <a:buClr>
                <a:schemeClr val="accent1"/>
              </a:buClr>
              <a:buSzPts val="2400"/>
              <a:buFont typeface="Courier New"/>
              <a:buChar char="o"/>
            </a:pPr>
            <a:r>
              <a:rPr lang="en-US" sz="2400" b="0" i="0" u="none">
                <a:solidFill>
                  <a:srgbClr val="404040"/>
                </a:solidFill>
                <a:latin typeface="Calibri"/>
                <a:ea typeface="Calibri"/>
                <a:cs typeface="Calibri"/>
                <a:sym typeface="Calibri"/>
              </a:rPr>
              <a:t>For FIFO page-replacement algorithm, the page-fault rate may </a:t>
            </a:r>
            <a:r>
              <a:rPr lang="en-US" sz="2400" b="0" i="1" u="none">
                <a:solidFill>
                  <a:srgbClr val="404040"/>
                </a:solidFill>
                <a:latin typeface="Calibri"/>
                <a:ea typeface="Calibri"/>
                <a:cs typeface="Calibri"/>
                <a:sym typeface="Calibri"/>
              </a:rPr>
              <a:t>increase </a:t>
            </a:r>
            <a:r>
              <a:rPr lang="en-US" sz="2400" b="0" i="0" u="none">
                <a:solidFill>
                  <a:srgbClr val="404040"/>
                </a:solidFill>
                <a:latin typeface="Calibri"/>
                <a:ea typeface="Calibri"/>
                <a:cs typeface="Calibri"/>
                <a:sym typeface="Calibri"/>
              </a:rPr>
              <a:t>as the number of allocated frames increases. </a:t>
            </a:r>
            <a:endParaRPr/>
          </a:p>
          <a:p>
            <a:pPr marL="90487" marR="0" lvl="0" indent="-152400" algn="l" rtl="0">
              <a:lnSpc>
                <a:spcPct val="90000"/>
              </a:lnSpc>
              <a:spcBef>
                <a:spcPts val="1400"/>
              </a:spcBef>
              <a:spcAft>
                <a:spcPts val="0"/>
              </a:spcAft>
              <a:buClr>
                <a:schemeClr val="accent1"/>
              </a:buClr>
              <a:buSzPts val="2400"/>
              <a:buFont typeface="Courier New"/>
              <a:buChar char="o"/>
            </a:pPr>
            <a:r>
              <a:rPr lang="en-US" sz="2400" b="0" i="0" u="none">
                <a:solidFill>
                  <a:srgbClr val="404040"/>
                </a:solidFill>
                <a:latin typeface="Calibri"/>
                <a:ea typeface="Calibri"/>
                <a:cs typeface="Calibri"/>
                <a:sym typeface="Calibri"/>
              </a:rPr>
              <a:t>It is expected that giving more memory to a process would improve its performance. </a:t>
            </a:r>
            <a:endParaRPr/>
          </a:p>
          <a:p>
            <a:pPr marL="90487" marR="0" lvl="0" indent="-152400" algn="l" rtl="0">
              <a:lnSpc>
                <a:spcPct val="90000"/>
              </a:lnSpc>
              <a:spcBef>
                <a:spcPts val="1400"/>
              </a:spcBef>
              <a:spcAft>
                <a:spcPts val="0"/>
              </a:spcAft>
              <a:buClr>
                <a:schemeClr val="accent1"/>
              </a:buClr>
              <a:buSzPts val="2400"/>
              <a:buFont typeface="Courier New"/>
              <a:buChar char="o"/>
            </a:pPr>
            <a:r>
              <a:rPr lang="en-US" sz="2400" b="0" i="0" u="none">
                <a:solidFill>
                  <a:srgbClr val="404040"/>
                </a:solidFill>
                <a:latin typeface="Calibri"/>
                <a:ea typeface="Calibri"/>
                <a:cs typeface="Calibri"/>
                <a:sym typeface="Calibri"/>
              </a:rPr>
              <a:t>In some early research, investigators noticed that this assumption was not always true. </a:t>
            </a:r>
            <a:endParaRPr/>
          </a:p>
          <a:p>
            <a:pPr marL="90487" marR="0" lvl="0" indent="-152400" algn="l" rtl="0">
              <a:lnSpc>
                <a:spcPct val="90000"/>
              </a:lnSpc>
              <a:spcBef>
                <a:spcPts val="1400"/>
              </a:spcBef>
              <a:spcAft>
                <a:spcPts val="0"/>
              </a:spcAft>
              <a:buClr>
                <a:schemeClr val="accent1"/>
              </a:buClr>
              <a:buSzPts val="2400"/>
              <a:buFont typeface="Courier New"/>
              <a:buChar char="o"/>
            </a:pPr>
            <a:r>
              <a:rPr lang="en-US" sz="2400" b="0" i="0" u="none">
                <a:solidFill>
                  <a:srgbClr val="404040"/>
                </a:solidFill>
                <a:latin typeface="Calibri"/>
                <a:ea typeface="Calibri"/>
                <a:cs typeface="Calibri"/>
                <a:sym typeface="Calibri"/>
              </a:rPr>
              <a:t>Discovery of Belady’s Anomaly led to the discovery of Optimal Page Replacement algorithm which never suffers from Belady’s Anomaly </a:t>
            </a:r>
            <a:endParaRPr/>
          </a:p>
        </p:txBody>
      </p:sp>
      <p:sp>
        <p:nvSpPr>
          <p:cNvPr id="995" name="Google Shape;995;p60"/>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60</a:t>
            </a:fld>
            <a:endParaRPr/>
          </a:p>
        </p:txBody>
      </p:sp>
      <p:sp>
        <p:nvSpPr>
          <p:cNvPr id="996" name="Google Shape;996;p60"/>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dirty="0" err="1">
                <a:solidFill>
                  <a:srgbClr val="7B9899"/>
                </a:solidFill>
                <a:latin typeface="Calibri"/>
                <a:ea typeface="Calibri"/>
                <a:cs typeface="Calibri"/>
                <a:sym typeface="Calibri"/>
              </a:rPr>
              <a:t>Belady’s</a:t>
            </a:r>
            <a:r>
              <a:rPr lang="en-US" sz="4800" b="0" i="0" u="none" dirty="0">
                <a:solidFill>
                  <a:srgbClr val="7B9899"/>
                </a:solidFill>
                <a:latin typeface="Calibri"/>
                <a:ea typeface="Calibri"/>
                <a:cs typeface="Calibri"/>
                <a:sym typeface="Calibri"/>
              </a:rPr>
              <a:t> Anomaly</a:t>
            </a:r>
            <a:endParaRPr dirty="0"/>
          </a:p>
        </p:txBody>
      </p:sp>
      <p:sp>
        <p:nvSpPr>
          <p:cNvPr id="997" name="Google Shape;997;p60"/>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998" name="Google Shape;998;p60"/>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999" name="Google Shape;999;p60"/>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61"/>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dirty="0">
                <a:solidFill>
                  <a:srgbClr val="404040"/>
                </a:solidFill>
                <a:latin typeface="Calibri"/>
                <a:ea typeface="Calibri"/>
                <a:cs typeface="Calibri"/>
                <a:sym typeface="Calibri"/>
              </a:rPr>
              <a:t>Selects for replacement that page for which the time to the next reference is the longest</a:t>
            </a:r>
            <a:endParaRPr dirty="0"/>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dirty="0">
                <a:solidFill>
                  <a:srgbClr val="404040"/>
                </a:solidFill>
                <a:latin typeface="Calibri"/>
                <a:ea typeface="Calibri"/>
                <a:cs typeface="Calibri"/>
                <a:sym typeface="Calibri"/>
              </a:rPr>
              <a:t>Impossible to have perfect knowledge of future </a:t>
            </a:r>
            <a:r>
              <a:rPr lang="en-US" sz="3600" b="0" i="0" u="none" dirty="0" smtClean="0">
                <a:solidFill>
                  <a:srgbClr val="404040"/>
                </a:solidFill>
                <a:latin typeface="Calibri"/>
                <a:ea typeface="Calibri"/>
                <a:cs typeface="Calibri"/>
                <a:sym typeface="Calibri"/>
              </a:rPr>
              <a:t>events</a:t>
            </a:r>
          </a:p>
          <a:p>
            <a:pPr marL="90487" marR="0" lvl="0" indent="-228600" algn="l" rtl="0">
              <a:lnSpc>
                <a:spcPct val="90000"/>
              </a:lnSpc>
              <a:spcBef>
                <a:spcPts val="1400"/>
              </a:spcBef>
              <a:spcAft>
                <a:spcPts val="0"/>
              </a:spcAft>
              <a:buClr>
                <a:schemeClr val="accent1"/>
              </a:buClr>
              <a:buSzPts val="3600"/>
              <a:buFont typeface="Courier New"/>
              <a:buChar char="o"/>
            </a:pPr>
            <a:r>
              <a:rPr lang="en-US" sz="3600" smtClean="0"/>
              <a:t> Page Address Stream: 2 </a:t>
            </a:r>
            <a:r>
              <a:rPr lang="en-US" sz="3600" dirty="0" smtClean="0"/>
              <a:t>3 2 1 5 2 4 5 3 2 5 2</a:t>
            </a:r>
            <a:endParaRPr dirty="0"/>
          </a:p>
          <a:p>
            <a:pPr marL="90488" marR="0" lvl="0" indent="0" algn="l" rtl="0">
              <a:lnSpc>
                <a:spcPct val="90000"/>
              </a:lnSpc>
              <a:spcBef>
                <a:spcPts val="1400"/>
              </a:spcBef>
              <a:spcAft>
                <a:spcPts val="0"/>
              </a:spcAft>
              <a:buClr>
                <a:schemeClr val="accent1"/>
              </a:buClr>
              <a:buSzPts val="3600"/>
              <a:buFont typeface="Calibri"/>
              <a:buNone/>
            </a:pPr>
            <a:endParaRPr sz="3600" b="0" i="0" u="none" dirty="0">
              <a:solidFill>
                <a:srgbClr val="404040"/>
              </a:solidFill>
              <a:latin typeface="Calibri"/>
              <a:ea typeface="Calibri"/>
              <a:cs typeface="Calibri"/>
              <a:sym typeface="Calibri"/>
            </a:endParaRPr>
          </a:p>
        </p:txBody>
      </p:sp>
      <p:sp>
        <p:nvSpPr>
          <p:cNvPr id="1005" name="Google Shape;1005;p61"/>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61</a:t>
            </a:fld>
            <a:endParaRPr/>
          </a:p>
        </p:txBody>
      </p:sp>
      <p:sp>
        <p:nvSpPr>
          <p:cNvPr id="1006" name="Google Shape;1006;p61"/>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Optimal policy</a:t>
            </a:r>
            <a:endParaRPr/>
          </a:p>
        </p:txBody>
      </p:sp>
      <p:sp>
        <p:nvSpPr>
          <p:cNvPr id="1007" name="Google Shape;1007;p61"/>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1008" name="Google Shape;1008;p61"/>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1009" name="Google Shape;1009;p61"/>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62"/>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62</a:t>
            </a:fld>
            <a:endParaRPr/>
          </a:p>
        </p:txBody>
      </p:sp>
      <p:sp>
        <p:nvSpPr>
          <p:cNvPr id="1015" name="Google Shape;1015;p62"/>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Example</a:t>
            </a:r>
            <a:endParaRPr/>
          </a:p>
        </p:txBody>
      </p:sp>
      <p:pic>
        <p:nvPicPr>
          <p:cNvPr id="1016" name="Google Shape;1016;p62"/>
          <p:cNvPicPr preferRelativeResize="0">
            <a:picLocks noGrp="1"/>
          </p:cNvPicPr>
          <p:nvPr>
            <p:ph type="body" idx="1"/>
          </p:nvPr>
        </p:nvPicPr>
        <p:blipFill rotWithShape="1">
          <a:blip r:embed="rId3">
            <a:alphaModFix/>
          </a:blip>
          <a:srcRect/>
          <a:stretch/>
        </p:blipFill>
        <p:spPr>
          <a:xfrm>
            <a:off x="0" y="1957387"/>
            <a:ext cx="12192000" cy="2895600"/>
          </a:xfrm>
          <a:prstGeom prst="rect">
            <a:avLst/>
          </a:prstGeom>
          <a:noFill/>
          <a:ln>
            <a:noFill/>
          </a:ln>
        </p:spPr>
      </p:pic>
      <p:sp>
        <p:nvSpPr>
          <p:cNvPr id="1017" name="Google Shape;1017;p62"/>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1018" name="Google Shape;1018;p62"/>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1019" name="Google Shape;1019;p62"/>
          <p:cNvPicPr preferRelativeResize="0"/>
          <p:nvPr/>
        </p:nvPicPr>
        <p:blipFill rotWithShape="1">
          <a:blip r:embed="rId4">
            <a:alphaModFix/>
          </a:blip>
          <a:srcRect/>
          <a:stretch/>
        </p:blipFill>
        <p:spPr>
          <a:xfrm>
            <a:off x="41275" y="30162"/>
            <a:ext cx="1270000" cy="106521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63"/>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Replaces the page that has not been referenced for the longest time</a:t>
            </a:r>
            <a:endParaRPr/>
          </a:p>
          <a:p>
            <a:pPr marL="90487" marR="0" lvl="0" indent="-228600" algn="l" rtl="0">
              <a:lnSpc>
                <a:spcPct val="90000"/>
              </a:lnSpc>
              <a:spcBef>
                <a:spcPts val="140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Each page could be tagged with the time of last reference.  This would require a great deal of overhead</a:t>
            </a:r>
            <a:endParaRPr/>
          </a:p>
        </p:txBody>
      </p:sp>
      <p:sp>
        <p:nvSpPr>
          <p:cNvPr id="1025" name="Google Shape;1025;p63"/>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Times New Roman"/>
              <a:buNone/>
            </a:pPr>
            <a:fld id="{00000000-1234-1234-1234-123412341234}" type="slidenum">
              <a:rPr lang="en-US" sz="1000" b="0" i="0" u="none">
                <a:solidFill>
                  <a:srgbClr val="FFFFFF"/>
                </a:solidFill>
                <a:latin typeface="Times New Roman"/>
                <a:ea typeface="Times New Roman"/>
                <a:cs typeface="Times New Roman"/>
                <a:sym typeface="Times New Roman"/>
              </a:rPr>
              <a:t>63</a:t>
            </a:fld>
            <a:endParaRPr/>
          </a:p>
        </p:txBody>
      </p:sp>
      <p:sp>
        <p:nvSpPr>
          <p:cNvPr id="1026" name="Google Shape;1026;p63"/>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Least Recently Used (LRU)</a:t>
            </a:r>
            <a:endParaRPr/>
          </a:p>
        </p:txBody>
      </p:sp>
      <p:sp>
        <p:nvSpPr>
          <p:cNvPr id="1027" name="Google Shape;1027;p63"/>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1028" name="Google Shape;1028;p63"/>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1029" name="Google Shape;1029;p63"/>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64"/>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64</a:t>
            </a:fld>
            <a:endParaRPr/>
          </a:p>
        </p:txBody>
      </p:sp>
      <p:sp>
        <p:nvSpPr>
          <p:cNvPr id="1035" name="Google Shape;1035;p6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Example</a:t>
            </a:r>
            <a:endParaRPr/>
          </a:p>
        </p:txBody>
      </p:sp>
      <p:pic>
        <p:nvPicPr>
          <p:cNvPr id="1036" name="Google Shape;1036;p64"/>
          <p:cNvPicPr preferRelativeResize="0">
            <a:picLocks noGrp="1"/>
          </p:cNvPicPr>
          <p:nvPr>
            <p:ph type="body" idx="1"/>
          </p:nvPr>
        </p:nvPicPr>
        <p:blipFill rotWithShape="1">
          <a:blip r:embed="rId3">
            <a:alphaModFix/>
          </a:blip>
          <a:srcRect/>
          <a:stretch/>
        </p:blipFill>
        <p:spPr>
          <a:xfrm>
            <a:off x="203200" y="1911350"/>
            <a:ext cx="11684000" cy="3048000"/>
          </a:xfrm>
          <a:prstGeom prst="rect">
            <a:avLst/>
          </a:prstGeom>
          <a:noFill/>
          <a:ln>
            <a:noFill/>
          </a:ln>
        </p:spPr>
      </p:pic>
      <p:sp>
        <p:nvSpPr>
          <p:cNvPr id="1037" name="Google Shape;1037;p64"/>
          <p:cNvSpPr txBox="1"/>
          <p:nvPr/>
        </p:nvSpPr>
        <p:spPr>
          <a:xfrm>
            <a:off x="4165600" y="6356350"/>
            <a:ext cx="4267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1038" name="Google Shape;1038;p64"/>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1039" name="Google Shape;1039;p64"/>
          <p:cNvPicPr preferRelativeResize="0"/>
          <p:nvPr/>
        </p:nvPicPr>
        <p:blipFill rotWithShape="1">
          <a:blip r:embed="rId4">
            <a:alphaModFix/>
          </a:blip>
          <a:srcRect/>
          <a:stretch/>
        </p:blipFill>
        <p:spPr>
          <a:xfrm>
            <a:off x="41275" y="30162"/>
            <a:ext cx="1270000" cy="106521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6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404040"/>
              </a:buClr>
              <a:buSzPts val="4800"/>
              <a:buFont typeface="Calibri"/>
              <a:buNone/>
            </a:pPr>
            <a:r>
              <a:rPr lang="en-US" sz="4800" b="0" i="0" u="none">
                <a:solidFill>
                  <a:srgbClr val="404040"/>
                </a:solidFill>
                <a:latin typeface="Calibri"/>
                <a:ea typeface="Calibri"/>
                <a:cs typeface="Calibri"/>
                <a:sym typeface="Calibri"/>
              </a:rPr>
              <a:t>Example</a:t>
            </a:r>
            <a:endParaRPr/>
          </a:p>
        </p:txBody>
      </p:sp>
      <p:sp>
        <p:nvSpPr>
          <p:cNvPr id="1045" name="Google Shape;1045;p65"/>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p>
            <a:pPr marL="90487" marR="0" lvl="0" indent="-177800" algn="l" rtl="0">
              <a:lnSpc>
                <a:spcPct val="90000"/>
              </a:lnSpc>
              <a:spcBef>
                <a:spcPts val="0"/>
              </a:spcBef>
              <a:spcAft>
                <a:spcPts val="0"/>
              </a:spcAft>
              <a:buClr>
                <a:schemeClr val="accent1"/>
              </a:buClr>
              <a:buSzPts val="2800"/>
              <a:buFont typeface="Calibri"/>
              <a:buChar char=" "/>
            </a:pPr>
            <a:r>
              <a:rPr lang="en-US" sz="2800" b="0" i="0" u="none">
                <a:solidFill>
                  <a:srgbClr val="404040"/>
                </a:solidFill>
                <a:latin typeface="Calibri"/>
                <a:ea typeface="Calibri"/>
                <a:cs typeface="Calibri"/>
                <a:sym typeface="Calibri"/>
              </a:rPr>
              <a:t>Reference string: 1, 2, 3, 4, 1, 2, 5, 1, 2, 3, 4, 5</a:t>
            </a:r>
            <a:endParaRPr/>
          </a:p>
          <a:p>
            <a:pPr marL="90487" marR="0" lvl="0" indent="0" algn="l" rtl="0">
              <a:lnSpc>
                <a:spcPct val="90000"/>
              </a:lnSpc>
              <a:spcBef>
                <a:spcPts val="1400"/>
              </a:spcBef>
              <a:spcAft>
                <a:spcPts val="0"/>
              </a:spcAft>
              <a:buClr>
                <a:schemeClr val="accent1"/>
              </a:buClr>
              <a:buSzPts val="2800"/>
              <a:buFont typeface="Calibri"/>
              <a:buNone/>
            </a:pPr>
            <a:endParaRPr sz="2800" b="0" i="0" u="none">
              <a:solidFill>
                <a:srgbClr val="404040"/>
              </a:solidFill>
              <a:latin typeface="Calibri"/>
              <a:ea typeface="Calibri"/>
              <a:cs typeface="Calibri"/>
              <a:sym typeface="Calibri"/>
            </a:endParaRPr>
          </a:p>
          <a:p>
            <a:pPr marL="90487" marR="0" lvl="0" indent="-177800" algn="l" rtl="0">
              <a:lnSpc>
                <a:spcPct val="90000"/>
              </a:lnSpc>
              <a:spcBef>
                <a:spcPts val="1400"/>
              </a:spcBef>
              <a:spcAft>
                <a:spcPts val="0"/>
              </a:spcAft>
              <a:buClr>
                <a:schemeClr val="accent1"/>
              </a:buClr>
              <a:buSzPts val="2800"/>
              <a:buFont typeface="Calibri"/>
              <a:buChar char=" "/>
            </a:pPr>
            <a:r>
              <a:rPr lang="en-US" sz="2800" b="0" i="0" u="none">
                <a:solidFill>
                  <a:srgbClr val="404040"/>
                </a:solidFill>
                <a:latin typeface="Calibri"/>
                <a:ea typeface="Calibri"/>
                <a:cs typeface="Calibri"/>
                <a:sym typeface="Calibri"/>
              </a:rPr>
              <a:t>3 frames </a:t>
            </a:r>
            <a:endParaRPr/>
          </a:p>
          <a:p>
            <a:pPr marL="90487" marR="0" lvl="0" indent="0" algn="l" rtl="0">
              <a:lnSpc>
                <a:spcPct val="90000"/>
              </a:lnSpc>
              <a:spcBef>
                <a:spcPts val="1400"/>
              </a:spcBef>
              <a:spcAft>
                <a:spcPts val="0"/>
              </a:spcAft>
              <a:buClr>
                <a:schemeClr val="accent1"/>
              </a:buClr>
              <a:buSzPts val="2800"/>
              <a:buFont typeface="Calibri"/>
              <a:buNone/>
            </a:pPr>
            <a:endParaRPr sz="2800" b="0" i="0" u="none">
              <a:solidFill>
                <a:srgbClr val="404040"/>
              </a:solidFill>
              <a:latin typeface="Calibri"/>
              <a:ea typeface="Calibri"/>
              <a:cs typeface="Calibri"/>
              <a:sym typeface="Calibri"/>
            </a:endParaRPr>
          </a:p>
          <a:p>
            <a:pPr marL="90487" marR="0" lvl="0" indent="-177800" algn="l" rtl="0">
              <a:lnSpc>
                <a:spcPct val="90000"/>
              </a:lnSpc>
              <a:spcBef>
                <a:spcPts val="1400"/>
              </a:spcBef>
              <a:spcAft>
                <a:spcPts val="0"/>
              </a:spcAft>
              <a:buClr>
                <a:schemeClr val="accent1"/>
              </a:buClr>
              <a:buSzPts val="2800"/>
              <a:buFont typeface="Calibri"/>
              <a:buChar char=" "/>
            </a:pPr>
            <a:r>
              <a:rPr lang="en-US" sz="2800" b="0" i="0" u="none">
                <a:solidFill>
                  <a:srgbClr val="404040"/>
                </a:solidFill>
                <a:latin typeface="Calibri"/>
                <a:ea typeface="Calibri"/>
                <a:cs typeface="Calibri"/>
                <a:sym typeface="Calibri"/>
              </a:rPr>
              <a:t>4 frames</a:t>
            </a:r>
            <a:endParaRPr/>
          </a:p>
          <a:p>
            <a:pPr marL="90488" marR="0" lvl="0" indent="0" algn="l" rtl="0">
              <a:lnSpc>
                <a:spcPct val="90000"/>
              </a:lnSpc>
              <a:spcBef>
                <a:spcPts val="1400"/>
              </a:spcBef>
              <a:spcAft>
                <a:spcPts val="0"/>
              </a:spcAft>
              <a:buClr>
                <a:schemeClr val="accent1"/>
              </a:buClr>
              <a:buSzPts val="2800"/>
              <a:buFont typeface="Calibri"/>
              <a:buNone/>
            </a:pPr>
            <a:endParaRPr sz="2800" b="0" i="0" u="none">
              <a:solidFill>
                <a:srgbClr val="404040"/>
              </a:solidFill>
              <a:latin typeface="Calibri"/>
              <a:ea typeface="Calibri"/>
              <a:cs typeface="Calibri"/>
              <a:sym typeface="Calibri"/>
            </a:endParaRPr>
          </a:p>
        </p:txBody>
      </p:sp>
      <p:sp>
        <p:nvSpPr>
          <p:cNvPr id="1046" name="Google Shape;1046;p65"/>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Helvetica Neue"/>
              <a:buNone/>
            </a:pPr>
            <a:r>
              <a:rPr lang="en-US" sz="900" b="0" i="0" u="none">
                <a:solidFill>
                  <a:schemeClr val="dk1"/>
                </a:solidFill>
                <a:latin typeface="Helvetica Neue"/>
                <a:ea typeface="Helvetica Neue"/>
                <a:cs typeface="Helvetica Neue"/>
                <a:sym typeface="Helvetica Neue"/>
              </a:rPr>
              <a:t>Operating System Concepts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66"/>
          <p:cNvSpPr txBox="1"/>
          <p:nvPr/>
        </p:nvSpPr>
        <p:spPr>
          <a:xfrm>
            <a:off x="1665287" y="550862"/>
            <a:ext cx="6537325" cy="968375"/>
          </a:xfrm>
          <a:prstGeom prst="rect">
            <a:avLst/>
          </a:prstGeom>
          <a:noFill/>
          <a:ln>
            <a:noFill/>
          </a:ln>
        </p:spPr>
        <p:txBody>
          <a:bodyPr spcFirstLastPara="1" wrap="square" lIns="91425" tIns="45700" rIns="91425" bIns="45700" anchor="b" anchorCtr="0">
            <a:noAutofit/>
          </a:bodyPr>
          <a:lstStyle/>
          <a:p>
            <a:pPr marL="0" marR="0" lvl="0" indent="0" algn="l" rtl="0">
              <a:lnSpc>
                <a:spcPct val="110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References</a:t>
            </a:r>
            <a:endParaRPr/>
          </a:p>
        </p:txBody>
      </p:sp>
      <p:sp>
        <p:nvSpPr>
          <p:cNvPr id="1054" name="Google Shape;1054;p66"/>
          <p:cNvSpPr txBox="1"/>
          <p:nvPr/>
        </p:nvSpPr>
        <p:spPr>
          <a:xfrm>
            <a:off x="1190625" y="2143125"/>
            <a:ext cx="10021887" cy="3070225"/>
          </a:xfrm>
          <a:prstGeom prst="rect">
            <a:avLst/>
          </a:prstGeom>
          <a:noFill/>
          <a:ln>
            <a:noFill/>
          </a:ln>
        </p:spPr>
        <p:txBody>
          <a:bodyPr spcFirstLastPara="1" wrap="square" lIns="0" tIns="45700" rIns="0" bIns="45700" anchor="t" anchorCtr="0">
            <a:noAutofit/>
          </a:bodyPr>
          <a:lstStyle/>
          <a:p>
            <a:pPr marL="0" marR="0" lvl="0" indent="-152400" algn="l" rtl="0">
              <a:lnSpc>
                <a:spcPct val="90000"/>
              </a:lnSpc>
              <a:spcBef>
                <a:spcPts val="0"/>
              </a:spcBef>
              <a:spcAft>
                <a:spcPts val="0"/>
              </a:spcAft>
              <a:buClr>
                <a:srgbClr val="00B050"/>
              </a:buClr>
              <a:buSzPts val="2400"/>
              <a:buFont typeface="Calibri"/>
              <a:buChar char=" "/>
            </a:pPr>
            <a:r>
              <a:rPr lang="en-US" sz="2400" b="0" i="0" u="none">
                <a:solidFill>
                  <a:srgbClr val="00B050"/>
                </a:solidFill>
                <a:latin typeface="Times New Roman"/>
                <a:ea typeface="Times New Roman"/>
                <a:cs typeface="Times New Roman"/>
                <a:sym typeface="Times New Roman"/>
              </a:rPr>
              <a:t> </a:t>
            </a:r>
            <a:r>
              <a:rPr lang="en-US" sz="2400" b="0" i="0" u="none">
                <a:solidFill>
                  <a:srgbClr val="404040"/>
                </a:solidFill>
                <a:latin typeface="Times New Roman"/>
                <a:ea typeface="Times New Roman"/>
                <a:cs typeface="Times New Roman"/>
                <a:sym typeface="Times New Roman"/>
              </a:rPr>
              <a:t>1. William Stallings, Operating System: Internals and Design Principles,    Prentice Hall, ISBN-10: 0-13-380591-3, ISBN-13: 978-0-13-380591-8, 8th Edition</a:t>
            </a:r>
            <a:endParaRPr/>
          </a:p>
        </p:txBody>
      </p:sp>
      <p:sp>
        <p:nvSpPr>
          <p:cNvPr id="1055" name="Google Shape;1055;p66"/>
          <p:cNvSpPr txBox="1"/>
          <p:nvPr/>
        </p:nvSpPr>
        <p:spPr>
          <a:xfrm>
            <a:off x="762000" y="6459537"/>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n-US" sz="1000" b="1" i="0" u="none">
                <a:solidFill>
                  <a:srgbClr val="000000"/>
                </a:solidFill>
                <a:latin typeface="Times New Roman"/>
                <a:ea typeface="Times New Roman"/>
                <a:cs typeface="Times New Roman"/>
                <a:sym typeface="Times New Roman"/>
              </a:rPr>
              <a:t>21/02/19		</a:t>
            </a:r>
            <a:endParaRPr/>
          </a:p>
        </p:txBody>
      </p:sp>
      <p:sp>
        <p:nvSpPr>
          <p:cNvPr id="1056" name="Google Shape;1056;p66"/>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Times New Roman"/>
              <a:buNone/>
            </a:pPr>
            <a:r>
              <a:rPr lang="en-US" sz="1000" b="1" i="0" u="none">
                <a:solidFill>
                  <a:srgbClr val="000000"/>
                </a:solidFill>
                <a:latin typeface="Times New Roman"/>
                <a:ea typeface="Times New Roman"/>
                <a:cs typeface="Times New Roman"/>
                <a:sym typeface="Times New Roman"/>
              </a:rPr>
              <a:t>Operating system</a:t>
            </a:r>
            <a:endParaRPr/>
          </a:p>
        </p:txBody>
      </p:sp>
      <p:sp>
        <p:nvSpPr>
          <p:cNvPr id="1057" name="Google Shape;1057;p66"/>
          <p:cNvSpPr txBox="1"/>
          <p:nvPr/>
        </p:nvSpPr>
        <p:spPr>
          <a:xfrm>
            <a:off x="9899650" y="6459537"/>
            <a:ext cx="13128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66</a:t>
            </a:fld>
            <a:endParaRPr/>
          </a:p>
        </p:txBody>
      </p:sp>
      <p:pic>
        <p:nvPicPr>
          <p:cNvPr id="1058" name="Google Shape;1058;p66"/>
          <p:cNvPicPr preferRelativeResize="0"/>
          <p:nvPr/>
        </p:nvPicPr>
        <p:blipFill rotWithShape="1">
          <a:blip r:embed="rId3">
            <a:alphaModFix/>
          </a:blip>
          <a:srcRect/>
          <a:stretch/>
        </p:blipFill>
        <p:spPr>
          <a:xfrm>
            <a:off x="195262" y="287337"/>
            <a:ext cx="1270000" cy="11477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7"/>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Memory Management Requirements</a:t>
            </a:r>
            <a:endParaRPr/>
          </a:p>
        </p:txBody>
      </p:sp>
      <p:sp>
        <p:nvSpPr>
          <p:cNvPr id="237" name="Google Shape;237;p7"/>
          <p:cNvSpPr txBox="1">
            <a:spLocks noGrp="1"/>
          </p:cNvSpPr>
          <p:nvPr>
            <p:ph type="body" idx="1"/>
          </p:nvPr>
        </p:nvSpPr>
        <p:spPr>
          <a:xfrm>
            <a:off x="1006475" y="1893887"/>
            <a:ext cx="10734675" cy="4205287"/>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Sharing</a:t>
            </a:r>
            <a:endParaRPr/>
          </a:p>
          <a:p>
            <a:pPr marL="382587" marR="0" lvl="1" indent="-182561" algn="l" rtl="0">
              <a:lnSpc>
                <a:spcPct val="90000"/>
              </a:lnSpc>
              <a:spcBef>
                <a:spcPts val="4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Allow several processes to access the same portion of memory</a:t>
            </a:r>
            <a:endParaRPr/>
          </a:p>
          <a:p>
            <a:pPr marL="382587" marR="0" lvl="1" indent="-182561" algn="l" rtl="0">
              <a:lnSpc>
                <a:spcPct val="90000"/>
              </a:lnSpc>
              <a:spcBef>
                <a:spcPts val="6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Better to allow each process access to the same copy of the program rather than have their own separate copy</a:t>
            </a:r>
            <a:endParaRPr/>
          </a:p>
          <a:p>
            <a:pPr marL="90488" marR="0" lvl="0" indent="0" algn="l" rtl="0">
              <a:lnSpc>
                <a:spcPct val="90000"/>
              </a:lnSpc>
              <a:spcBef>
                <a:spcPts val="1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p:txBody>
      </p:sp>
      <p:sp>
        <p:nvSpPr>
          <p:cNvPr id="238" name="Google Shape;238;p7"/>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39" name="Google Shape;239;p7"/>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7</a:t>
            </a:fld>
            <a:endParaRPr/>
          </a:p>
        </p:txBody>
      </p:sp>
      <p:sp>
        <p:nvSpPr>
          <p:cNvPr id="240" name="Google Shape;240;p7"/>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41" name="Google Shape;241;p7"/>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Memory Management Requirements</a:t>
            </a:r>
            <a:endParaRPr/>
          </a:p>
        </p:txBody>
      </p:sp>
      <p:sp>
        <p:nvSpPr>
          <p:cNvPr id="247" name="Google Shape;247;p8"/>
          <p:cNvSpPr txBox="1">
            <a:spLocks noGrp="1"/>
          </p:cNvSpPr>
          <p:nvPr>
            <p:ph type="body" idx="1"/>
          </p:nvPr>
        </p:nvSpPr>
        <p:spPr>
          <a:xfrm>
            <a:off x="796925" y="1816100"/>
            <a:ext cx="10944225" cy="428307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Logical Organization</a:t>
            </a:r>
            <a:endParaRPr/>
          </a:p>
          <a:p>
            <a:pPr marL="382587" marR="0" lvl="1" indent="-182561" algn="l" rtl="0">
              <a:lnSpc>
                <a:spcPct val="90000"/>
              </a:lnSpc>
              <a:spcBef>
                <a:spcPts val="4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Programs are written in modules</a:t>
            </a:r>
            <a:endParaRPr/>
          </a:p>
          <a:p>
            <a:pPr marL="382587" marR="0" lvl="1" indent="-182561" algn="l" rtl="0">
              <a:lnSpc>
                <a:spcPct val="90000"/>
              </a:lnSpc>
              <a:spcBef>
                <a:spcPts val="6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Modules can be written and compiled independently</a:t>
            </a:r>
            <a:endParaRPr/>
          </a:p>
          <a:p>
            <a:pPr marL="382587" marR="0" lvl="1" indent="-182561" algn="l" rtl="0">
              <a:lnSpc>
                <a:spcPct val="90000"/>
              </a:lnSpc>
              <a:spcBef>
                <a:spcPts val="6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Different degrees of protection given to modules (read-only, execute-only)</a:t>
            </a:r>
            <a:endParaRPr/>
          </a:p>
          <a:p>
            <a:pPr marL="382587" marR="0" lvl="1" indent="-182561" algn="l" rtl="0">
              <a:lnSpc>
                <a:spcPct val="90000"/>
              </a:lnSpc>
              <a:spcBef>
                <a:spcPts val="6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Share modules among processes</a:t>
            </a:r>
            <a:endParaRPr/>
          </a:p>
          <a:p>
            <a:pPr marL="90488" marR="0" lvl="0" indent="0" algn="l" rtl="0">
              <a:lnSpc>
                <a:spcPct val="90000"/>
              </a:lnSpc>
              <a:spcBef>
                <a:spcPts val="1600"/>
              </a:spcBef>
              <a:spcAft>
                <a:spcPts val="0"/>
              </a:spcAft>
              <a:buClr>
                <a:schemeClr val="accent1"/>
              </a:buClr>
              <a:buSzPts val="2800"/>
              <a:buFont typeface="Calibri"/>
              <a:buNone/>
            </a:pPr>
            <a:endParaRPr sz="2800" b="0" i="0" u="none" strike="noStrike" cap="none">
              <a:solidFill>
                <a:srgbClr val="404040"/>
              </a:solidFill>
              <a:latin typeface="Calibri"/>
              <a:ea typeface="Calibri"/>
              <a:cs typeface="Calibri"/>
              <a:sym typeface="Calibri"/>
            </a:endParaRPr>
          </a:p>
        </p:txBody>
      </p:sp>
      <p:sp>
        <p:nvSpPr>
          <p:cNvPr id="248" name="Google Shape;248;p8"/>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49" name="Google Shape;249;p8"/>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8</a:t>
            </a:fld>
            <a:endParaRPr/>
          </a:p>
        </p:txBody>
      </p:sp>
      <p:sp>
        <p:nvSpPr>
          <p:cNvPr id="250" name="Google Shape;250;p8"/>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51" name="Google Shape;251;p8"/>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7B9899"/>
              </a:buClr>
              <a:buSzPts val="4800"/>
              <a:buFont typeface="Calibri"/>
              <a:buNone/>
            </a:pPr>
            <a:r>
              <a:rPr lang="en-US" sz="4800" b="0" i="0" u="none">
                <a:solidFill>
                  <a:srgbClr val="7B9899"/>
                </a:solidFill>
                <a:latin typeface="Calibri"/>
                <a:ea typeface="Calibri"/>
                <a:cs typeface="Calibri"/>
                <a:sym typeface="Calibri"/>
              </a:rPr>
              <a:t>Memory Management Requirements</a:t>
            </a:r>
            <a:endParaRPr/>
          </a:p>
        </p:txBody>
      </p:sp>
      <p:sp>
        <p:nvSpPr>
          <p:cNvPr id="257" name="Google Shape;257;p9"/>
          <p:cNvSpPr txBox="1">
            <a:spLocks noGrp="1"/>
          </p:cNvSpPr>
          <p:nvPr>
            <p:ph type="body" idx="1"/>
          </p:nvPr>
        </p:nvSpPr>
        <p:spPr>
          <a:xfrm>
            <a:off x="1006475" y="1841500"/>
            <a:ext cx="10734675" cy="4257675"/>
          </a:xfrm>
          <a:prstGeom prst="rect">
            <a:avLst/>
          </a:prstGeom>
          <a:noFill/>
          <a:ln>
            <a:noFill/>
          </a:ln>
        </p:spPr>
        <p:txBody>
          <a:bodyPr spcFirstLastPara="1" wrap="square" lIns="0" tIns="45700" rIns="0" bIns="45700" anchor="t" anchorCtr="0">
            <a:noAutofit/>
          </a:bodyPr>
          <a:lstStyle/>
          <a:p>
            <a:pPr marL="90487" marR="0" lvl="0" indent="-228600" algn="l" rtl="0">
              <a:lnSpc>
                <a:spcPct val="90000"/>
              </a:lnSpc>
              <a:spcBef>
                <a:spcPts val="0"/>
              </a:spcBef>
              <a:spcAft>
                <a:spcPts val="0"/>
              </a:spcAft>
              <a:buClr>
                <a:schemeClr val="accent1"/>
              </a:buClr>
              <a:buSzPts val="3600"/>
              <a:buFont typeface="Courier New"/>
              <a:buChar char="o"/>
            </a:pPr>
            <a:r>
              <a:rPr lang="en-US" sz="3600" b="0" i="0" u="none">
                <a:solidFill>
                  <a:srgbClr val="404040"/>
                </a:solidFill>
                <a:latin typeface="Calibri"/>
                <a:ea typeface="Calibri"/>
                <a:cs typeface="Calibri"/>
                <a:sym typeface="Calibri"/>
              </a:rPr>
              <a:t>Physical Organization</a:t>
            </a:r>
            <a:endParaRPr/>
          </a:p>
          <a:p>
            <a:pPr marL="382587" marR="0" lvl="1" indent="-182561" algn="l" rtl="0">
              <a:lnSpc>
                <a:spcPct val="90000"/>
              </a:lnSpc>
              <a:spcBef>
                <a:spcPts val="4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Memory available for a program plus its data may be insufficient</a:t>
            </a:r>
            <a:endParaRPr/>
          </a:p>
          <a:p>
            <a:pPr marL="566737" marR="0" lvl="2" indent="-182562" algn="l" rtl="0">
              <a:lnSpc>
                <a:spcPct val="90000"/>
              </a:lnSpc>
              <a:spcBef>
                <a:spcPts val="600"/>
              </a:spcBef>
              <a:spcAft>
                <a:spcPts val="0"/>
              </a:spcAft>
              <a:buClr>
                <a:schemeClr val="accent1"/>
              </a:buClr>
              <a:buSzPts val="2400"/>
              <a:buFont typeface="Calibri"/>
              <a:buChar char="◦"/>
            </a:pPr>
            <a:r>
              <a:rPr lang="en-US" sz="2400" b="0" i="0" u="none" strike="noStrike" cap="none">
                <a:solidFill>
                  <a:srgbClr val="404040"/>
                </a:solidFill>
                <a:latin typeface="Calibri"/>
                <a:ea typeface="Calibri"/>
                <a:cs typeface="Calibri"/>
                <a:sym typeface="Calibri"/>
              </a:rPr>
              <a:t>Overlaying allows various modules to be assigned the same region of memory</a:t>
            </a:r>
            <a:endParaRPr/>
          </a:p>
          <a:p>
            <a:pPr marL="382587" marR="0" lvl="1" indent="-182561" algn="l" rtl="0">
              <a:lnSpc>
                <a:spcPct val="90000"/>
              </a:lnSpc>
              <a:spcBef>
                <a:spcPts val="600"/>
              </a:spcBef>
              <a:spcAft>
                <a:spcPts val="0"/>
              </a:spcAft>
              <a:buClr>
                <a:schemeClr val="accent1"/>
              </a:buClr>
              <a:buSzPts val="2800"/>
              <a:buFont typeface="Calibri"/>
              <a:buChar char="◦"/>
            </a:pPr>
            <a:r>
              <a:rPr lang="en-US" sz="2800" b="0" i="0" u="none" strike="noStrike" cap="none">
                <a:solidFill>
                  <a:srgbClr val="404040"/>
                </a:solidFill>
                <a:latin typeface="Calibri"/>
                <a:ea typeface="Calibri"/>
                <a:cs typeface="Calibri"/>
                <a:sym typeface="Calibri"/>
              </a:rPr>
              <a:t>Programmer does not know how much space will be available</a:t>
            </a:r>
            <a:endParaRPr/>
          </a:p>
        </p:txBody>
      </p:sp>
      <p:sp>
        <p:nvSpPr>
          <p:cNvPr id="258" name="Google Shape;258;p9"/>
          <p:cNvSpPr txBox="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OPERATING SYSTEMS</a:t>
            </a:r>
            <a:endParaRPr/>
          </a:p>
        </p:txBody>
      </p:sp>
      <p:sp>
        <p:nvSpPr>
          <p:cNvPr id="259" name="Google Shape;259;p9"/>
          <p:cNvSpPr txBox="1"/>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000"/>
              <a:buFont typeface="Calibri"/>
              <a:buNone/>
            </a:pPr>
            <a:fld id="{00000000-1234-1234-1234-123412341234}" type="slidenum">
              <a:rPr lang="en-US" sz="1000" b="0" i="0" u="none">
                <a:solidFill>
                  <a:srgbClr val="FFFFFF"/>
                </a:solidFill>
                <a:latin typeface="Calibri"/>
                <a:ea typeface="Calibri"/>
                <a:cs typeface="Calibri"/>
                <a:sym typeface="Calibri"/>
              </a:rPr>
              <a:t>9</a:t>
            </a:fld>
            <a:endParaRPr/>
          </a:p>
        </p:txBody>
      </p:sp>
      <p:sp>
        <p:nvSpPr>
          <p:cNvPr id="260" name="Google Shape;260;p9"/>
          <p:cNvSpPr txBox="1"/>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900"/>
              <a:buFont typeface="Calibri"/>
              <a:buNone/>
            </a:pPr>
            <a:r>
              <a:rPr lang="en-US" sz="900" b="0" i="0" u="none">
                <a:solidFill>
                  <a:srgbClr val="FFFFFF"/>
                </a:solidFill>
                <a:latin typeface="Calibri"/>
                <a:ea typeface="Calibri"/>
                <a:cs typeface="Calibri"/>
                <a:sym typeface="Calibri"/>
              </a:rPr>
              <a:t>*</a:t>
            </a:r>
            <a:endParaRPr/>
          </a:p>
        </p:txBody>
      </p:sp>
      <p:pic>
        <p:nvPicPr>
          <p:cNvPr id="261" name="Google Shape;261;p9"/>
          <p:cNvPicPr preferRelativeResize="0"/>
          <p:nvPr/>
        </p:nvPicPr>
        <p:blipFill rotWithShape="1">
          <a:blip r:embed="rId3">
            <a:alphaModFix/>
          </a:blip>
          <a:srcRect/>
          <a:stretch/>
        </p:blipFill>
        <p:spPr>
          <a:xfrm>
            <a:off x="41275" y="30162"/>
            <a:ext cx="1270000" cy="1065212"/>
          </a:xfrm>
          <a:prstGeom prst="rect">
            <a:avLst/>
          </a:prstGeom>
          <a:noFill/>
          <a:ln>
            <a:noFill/>
          </a:ln>
        </p:spPr>
      </p:pic>
    </p:spTree>
  </p:cSld>
  <p:clrMapOvr>
    <a:masterClrMapping/>
  </p:clrMapOvr>
</p:sld>
</file>

<file path=ppt/theme/theme1.xml><?xml version="1.0" encoding="utf-8"?>
<a:theme xmlns:a="http://schemas.openxmlformats.org/drawingml/2006/main" name="1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3030</Words>
  <Application>Microsoft Office PowerPoint</Application>
  <PresentationFormat>Widescreen</PresentationFormat>
  <Paragraphs>651</Paragraphs>
  <Slides>66</Slides>
  <Notes>66</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66</vt:i4>
      </vt:variant>
    </vt:vector>
  </HeadingPairs>
  <TitlesOfParts>
    <vt:vector size="79" baseType="lpstr">
      <vt:lpstr>Arial</vt:lpstr>
      <vt:lpstr>Helvetica Neue</vt:lpstr>
      <vt:lpstr>Calibri</vt:lpstr>
      <vt:lpstr>Courier New</vt:lpstr>
      <vt:lpstr>Times New Roman</vt:lpstr>
      <vt:lpstr>1_Retrospect</vt:lpstr>
      <vt:lpstr>Retrospect</vt:lpstr>
      <vt:lpstr>7_Retrospect</vt:lpstr>
      <vt:lpstr>3_Retrospect</vt:lpstr>
      <vt:lpstr>2_Retrospect</vt:lpstr>
      <vt:lpstr>4_Retrospect</vt:lpstr>
      <vt:lpstr>5_Retrospect</vt:lpstr>
      <vt:lpstr>6_Retrospect</vt:lpstr>
      <vt:lpstr>PowerPoint Presentation</vt:lpstr>
      <vt:lpstr>Syllabus Unit IV</vt:lpstr>
      <vt:lpstr>Memory Management</vt:lpstr>
      <vt:lpstr>Memory Management Requirements</vt:lpstr>
      <vt:lpstr>Memory Management Requirements</vt:lpstr>
      <vt:lpstr>Memory Management Requirements</vt:lpstr>
      <vt:lpstr>Memory Management Requirements</vt:lpstr>
      <vt:lpstr>Memory Management Requirements</vt:lpstr>
      <vt:lpstr>Memory Management Requirements</vt:lpstr>
      <vt:lpstr>Memory Partitioning</vt:lpstr>
      <vt:lpstr>Fixed Partitioning</vt:lpstr>
      <vt:lpstr>Equal-size partitions</vt:lpstr>
      <vt:lpstr>PowerPoint Presentation</vt:lpstr>
      <vt:lpstr>Placement Algorithm with Partitions</vt:lpstr>
      <vt:lpstr>PowerPoint Presentation</vt:lpstr>
      <vt:lpstr>Disadvantages</vt:lpstr>
      <vt:lpstr>Dynamic Partitioning</vt:lpstr>
      <vt:lpstr>PowerPoint Presentation</vt:lpstr>
      <vt:lpstr>What is compaction ?</vt:lpstr>
      <vt:lpstr>Compaction Problems</vt:lpstr>
      <vt:lpstr>Dynamic Partitioning Placement Algorithm</vt:lpstr>
      <vt:lpstr>Dynamic Partitioning Placement Algorithm</vt:lpstr>
      <vt:lpstr>Dynamic Partitioning Placement Algorithm</vt:lpstr>
      <vt:lpstr>PowerPoint Presentation</vt:lpstr>
      <vt:lpstr>Example 1</vt:lpstr>
      <vt:lpstr>PowerPoint Presentation</vt:lpstr>
      <vt:lpstr>PowerPoint Presentation</vt:lpstr>
      <vt:lpstr>PowerPoint Presentation</vt:lpstr>
      <vt:lpstr>PowerPoint Presentation</vt:lpstr>
      <vt:lpstr>PowerPoint Presentation</vt:lpstr>
      <vt:lpstr>PowerPoint Presentation</vt:lpstr>
      <vt:lpstr>Paging</vt:lpstr>
      <vt:lpstr>Assignment of Process Pages to Free Frames</vt:lpstr>
      <vt:lpstr>Assignment of Process Pages to Free Frames</vt:lpstr>
      <vt:lpstr>Page Tables for Example</vt:lpstr>
      <vt:lpstr>Segmentation</vt:lpstr>
      <vt:lpstr>Logical View of Segmentation</vt:lpstr>
      <vt:lpstr>PowerPoint Presentation</vt:lpstr>
      <vt:lpstr>Virtual Memory </vt:lpstr>
      <vt:lpstr>Execution of a Program</vt:lpstr>
      <vt:lpstr>Continued…</vt:lpstr>
      <vt:lpstr>Advantages of Breaking up a Process</vt:lpstr>
      <vt:lpstr>Types of Memory</vt:lpstr>
      <vt:lpstr>Thrashing</vt:lpstr>
      <vt:lpstr>Paging Continued…</vt:lpstr>
      <vt:lpstr>Paging Continued…</vt:lpstr>
      <vt:lpstr>Modify Bit in Page Table</vt:lpstr>
      <vt:lpstr>PowerPoint Presentation</vt:lpstr>
      <vt:lpstr>Page Tables</vt:lpstr>
      <vt:lpstr>Fetch Policy</vt:lpstr>
      <vt:lpstr>Replacement Policy</vt:lpstr>
      <vt:lpstr>Locality of Reference</vt:lpstr>
      <vt:lpstr>Locality of Reference</vt:lpstr>
      <vt:lpstr>Basic Page Replacement Algorithms</vt:lpstr>
      <vt:lpstr>First-in, first-out (FIFO)</vt:lpstr>
      <vt:lpstr>Example</vt:lpstr>
      <vt:lpstr>Example</vt:lpstr>
      <vt:lpstr>Belady’s Anomaly</vt:lpstr>
      <vt:lpstr>Belady’s Anomaly</vt:lpstr>
      <vt:lpstr>Belady’s Anomaly</vt:lpstr>
      <vt:lpstr>Optimal policy</vt:lpstr>
      <vt:lpstr>Example</vt:lpstr>
      <vt:lpstr>Least Recently Used (LRU)</vt:lpstr>
      <vt:lpstr>Example</vt:lpstr>
      <vt:lpstr>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EXAM</cp:lastModifiedBy>
  <cp:revision>1</cp:revision>
  <dcterms:created xsi:type="dcterms:W3CDTF">2017-06-20T09:56:08Z</dcterms:created>
  <dcterms:modified xsi:type="dcterms:W3CDTF">2022-11-15T02:55:42Z</dcterms:modified>
</cp:coreProperties>
</file>