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6" d="100"/>
          <a:sy n="66"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86E2-27B5-2545-5BD2-5A940FDB5B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141F40-FB07-F975-5B4B-ECBC06001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C56B11-FC0E-5EE7-8229-784D5C77A1F0}"/>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5" name="Footer Placeholder 4">
            <a:extLst>
              <a:ext uri="{FF2B5EF4-FFF2-40B4-BE49-F238E27FC236}">
                <a16:creationId xmlns:a16="http://schemas.microsoft.com/office/drawing/2014/main" id="{0E47AFB5-70B7-FD57-9659-6F035BD62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35809-E891-C0B8-0A57-C663437EF7C7}"/>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148333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E16F-0C76-BE3B-4963-821566688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95D984-9C23-F0A2-F9F9-62155B166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9EB62-FC30-98BE-CD0D-261AD2482837}"/>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5" name="Footer Placeholder 4">
            <a:extLst>
              <a:ext uri="{FF2B5EF4-FFF2-40B4-BE49-F238E27FC236}">
                <a16:creationId xmlns:a16="http://schemas.microsoft.com/office/drawing/2014/main" id="{EC5A2EF4-6B1E-9FD0-5CF3-1059CFDB2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7E68D-8FF7-CDC2-182C-67C6EBDB8093}"/>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250806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8A721D-B220-2346-5D7A-3A7617F70C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D39839-8AE1-28FF-90FA-EE41FC4E50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49483-46FC-78CD-3D81-54F4D9D400A5}"/>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5" name="Footer Placeholder 4">
            <a:extLst>
              <a:ext uri="{FF2B5EF4-FFF2-40B4-BE49-F238E27FC236}">
                <a16:creationId xmlns:a16="http://schemas.microsoft.com/office/drawing/2014/main" id="{B98A45DA-8CDD-696D-4A68-5E1080641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A03F6-6FED-15EF-4CF6-0934368399A0}"/>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62134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F34-C3AE-1532-14D6-1AE1569BB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DC779-6ABF-E96E-95C6-90A525733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502EB-954F-6F7F-2C81-3A00B71C6E32}"/>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5" name="Footer Placeholder 4">
            <a:extLst>
              <a:ext uri="{FF2B5EF4-FFF2-40B4-BE49-F238E27FC236}">
                <a16:creationId xmlns:a16="http://schemas.microsoft.com/office/drawing/2014/main" id="{F2536127-79FB-837F-29BE-BA180659C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4048A-3A79-4071-0597-10A13DC70E8C}"/>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98394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4416-E045-AC7C-859C-602D328974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D6C754-05CB-E09F-941E-38964990D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4839F-420C-A289-1642-F67B9A17EC19}"/>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5" name="Footer Placeholder 4">
            <a:extLst>
              <a:ext uri="{FF2B5EF4-FFF2-40B4-BE49-F238E27FC236}">
                <a16:creationId xmlns:a16="http://schemas.microsoft.com/office/drawing/2014/main" id="{E6C547CF-9919-87A4-8511-06D2834CF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0DA3B-5A7A-86F8-05B7-1C87745640D1}"/>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66089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3947-30C3-1443-D7A3-5F107E6AD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31FB8-0B7B-3D2F-53E2-1024014422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048F83-D754-2D3D-6BCA-B8B660C023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B27EB-CD92-8118-3975-2971B8152AF7}"/>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6" name="Footer Placeholder 5">
            <a:extLst>
              <a:ext uri="{FF2B5EF4-FFF2-40B4-BE49-F238E27FC236}">
                <a16:creationId xmlns:a16="http://schemas.microsoft.com/office/drawing/2014/main" id="{B3ED2E51-A4F9-95AE-8A04-CDB72C1DE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A9889-86FC-9EF6-E22E-9FDE863DE77C}"/>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150186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215B-2DEF-6EAD-8808-A62CFB91BB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11A412-D82C-6BAB-71F2-AE101C88B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8631F-278F-02CA-7E2F-DB67BDE1F2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FD02A-545E-57A7-42EF-D42C78A43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78FC4-9A5B-1931-6CBA-0477355715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F3736D-1900-ACE0-89F7-A1BD0E374DB8}"/>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8" name="Footer Placeholder 7">
            <a:extLst>
              <a:ext uri="{FF2B5EF4-FFF2-40B4-BE49-F238E27FC236}">
                <a16:creationId xmlns:a16="http://schemas.microsoft.com/office/drawing/2014/main" id="{CB27FA62-60FC-6F9C-5264-B89A4AE1C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145F6C-0964-03B2-E7E9-9877BADEC91B}"/>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45089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4421-ED93-AB42-ECFB-90585F0B51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9354B1-9532-9C7D-7D34-2225236CC5E2}"/>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4" name="Footer Placeholder 3">
            <a:extLst>
              <a:ext uri="{FF2B5EF4-FFF2-40B4-BE49-F238E27FC236}">
                <a16:creationId xmlns:a16="http://schemas.microsoft.com/office/drawing/2014/main" id="{F3FA7019-3726-4748-5FBC-3D2DA24A3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3CDB11-65F5-15BE-90BE-3EDF78540B3F}"/>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271143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C1452-4458-B049-BCA4-4D9BD6075DB0}"/>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3" name="Footer Placeholder 2">
            <a:extLst>
              <a:ext uri="{FF2B5EF4-FFF2-40B4-BE49-F238E27FC236}">
                <a16:creationId xmlns:a16="http://schemas.microsoft.com/office/drawing/2014/main" id="{C8719040-09F1-627A-9A0C-5E3D958E10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E6C38-BFE1-7247-B59B-2D229A2A606F}"/>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71194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751A-3E60-8ADA-14F6-7E0800F2A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1F5B1E-1CBE-0C43-9334-DEC24B2EE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5238F-2267-CA51-250C-304E7726D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CC2B9-5418-886C-AD4A-27E9B34DB661}"/>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6" name="Footer Placeholder 5">
            <a:extLst>
              <a:ext uri="{FF2B5EF4-FFF2-40B4-BE49-F238E27FC236}">
                <a16:creationId xmlns:a16="http://schemas.microsoft.com/office/drawing/2014/main" id="{9328D7F6-6853-3F2E-3B07-1493E33F8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F8ACD-0740-1245-5322-5929124ADF7E}"/>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27868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EE42-253F-6967-EFDB-6AEFFFB91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E7E2C8-010A-6D1C-682E-3130D92E44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08D0DD-7022-8776-B988-7D2B12262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83BB4-BB6C-4B12-1095-A569C21393A8}"/>
              </a:ext>
            </a:extLst>
          </p:cNvPr>
          <p:cNvSpPr>
            <a:spLocks noGrp="1"/>
          </p:cNvSpPr>
          <p:nvPr>
            <p:ph type="dt" sz="half" idx="10"/>
          </p:nvPr>
        </p:nvSpPr>
        <p:spPr/>
        <p:txBody>
          <a:bodyPr/>
          <a:lstStyle/>
          <a:p>
            <a:fld id="{3BD746E9-C695-4285-A833-1331872C6B5A}" type="datetimeFigureOut">
              <a:rPr lang="en-US" smtClean="0"/>
              <a:t>16-Apr-23</a:t>
            </a:fld>
            <a:endParaRPr lang="en-US"/>
          </a:p>
        </p:txBody>
      </p:sp>
      <p:sp>
        <p:nvSpPr>
          <p:cNvPr id="6" name="Footer Placeholder 5">
            <a:extLst>
              <a:ext uri="{FF2B5EF4-FFF2-40B4-BE49-F238E27FC236}">
                <a16:creationId xmlns:a16="http://schemas.microsoft.com/office/drawing/2014/main" id="{94C1CCC1-319C-A7EF-304B-4B38569CB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F984B-F0FF-6610-F2C3-937FD5AE18AC}"/>
              </a:ext>
            </a:extLst>
          </p:cNvPr>
          <p:cNvSpPr>
            <a:spLocks noGrp="1"/>
          </p:cNvSpPr>
          <p:nvPr>
            <p:ph type="sldNum" sz="quarter" idx="12"/>
          </p:nvPr>
        </p:nvSpPr>
        <p:spPr/>
        <p:txBody>
          <a:bodyPr/>
          <a:lstStyle/>
          <a:p>
            <a:fld id="{7CE15B96-D5C5-4BE7-AED9-8A11A895B90A}" type="slidenum">
              <a:rPr lang="en-US" smtClean="0"/>
              <a:t>‹#›</a:t>
            </a:fld>
            <a:endParaRPr lang="en-US"/>
          </a:p>
        </p:txBody>
      </p:sp>
    </p:spTree>
    <p:extLst>
      <p:ext uri="{BB962C8B-B14F-4D97-AF65-F5344CB8AC3E}">
        <p14:creationId xmlns:p14="http://schemas.microsoft.com/office/powerpoint/2010/main" val="124104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C6F15-4FEB-6713-65CD-F8DA0D374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84B8AC-0200-AACE-31C2-262213DC7B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B4B4B-4700-20C8-CDE3-027E40EF3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746E9-C695-4285-A833-1331872C6B5A}" type="datetimeFigureOut">
              <a:rPr lang="en-US" smtClean="0"/>
              <a:t>16-Apr-23</a:t>
            </a:fld>
            <a:endParaRPr lang="en-US"/>
          </a:p>
        </p:txBody>
      </p:sp>
      <p:sp>
        <p:nvSpPr>
          <p:cNvPr id="5" name="Footer Placeholder 4">
            <a:extLst>
              <a:ext uri="{FF2B5EF4-FFF2-40B4-BE49-F238E27FC236}">
                <a16:creationId xmlns:a16="http://schemas.microsoft.com/office/drawing/2014/main" id="{C9CD2D0E-A2EA-0325-175A-C07F814AD9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1E75F0-55BB-3A99-67EE-29B761720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15B96-D5C5-4BE7-AED9-8A11A895B90A}" type="slidenum">
              <a:rPr lang="en-US" smtClean="0"/>
              <a:t>‹#›</a:t>
            </a:fld>
            <a:endParaRPr lang="en-US"/>
          </a:p>
        </p:txBody>
      </p:sp>
    </p:spTree>
    <p:extLst>
      <p:ext uri="{BB962C8B-B14F-4D97-AF65-F5344CB8AC3E}">
        <p14:creationId xmlns:p14="http://schemas.microsoft.com/office/powerpoint/2010/main" val="372503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junit-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DD4E-61A1-0D13-21ED-151F92AEDDAF}"/>
              </a:ext>
            </a:extLst>
          </p:cNvPr>
          <p:cNvSpPr>
            <a:spLocks noGrp="1"/>
          </p:cNvSpPr>
          <p:nvPr>
            <p:ph type="ctrTitle"/>
          </p:nvPr>
        </p:nvSpPr>
        <p:spPr/>
        <p:txBody>
          <a:bodyPr/>
          <a:lstStyle/>
          <a:p>
            <a:r>
              <a:rPr lang="en-US" dirty="0"/>
              <a:t>Unit Testing with Python</a:t>
            </a:r>
          </a:p>
        </p:txBody>
      </p:sp>
      <p:sp>
        <p:nvSpPr>
          <p:cNvPr id="3" name="Subtitle 2">
            <a:extLst>
              <a:ext uri="{FF2B5EF4-FFF2-40B4-BE49-F238E27FC236}">
                <a16:creationId xmlns:a16="http://schemas.microsoft.com/office/drawing/2014/main" id="{FBBADDDE-EC1F-AE4F-929C-148A14A13615}"/>
              </a:ext>
            </a:extLst>
          </p:cNvPr>
          <p:cNvSpPr>
            <a:spLocks noGrp="1"/>
          </p:cNvSpPr>
          <p:nvPr>
            <p:ph type="subTitle" idx="1"/>
          </p:nvPr>
        </p:nvSpPr>
        <p:spPr/>
        <p:txBody>
          <a:bodyPr/>
          <a:lstStyle/>
          <a:p>
            <a:r>
              <a:rPr lang="en-US" dirty="0"/>
              <a:t>PowerPoint Presentation in Software Engineering and Testing</a:t>
            </a:r>
          </a:p>
        </p:txBody>
      </p:sp>
    </p:spTree>
    <p:extLst>
      <p:ext uri="{BB962C8B-B14F-4D97-AF65-F5344CB8AC3E}">
        <p14:creationId xmlns:p14="http://schemas.microsoft.com/office/powerpoint/2010/main" val="411697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4247-2185-8810-3936-AE0ACBAED1A9}"/>
              </a:ext>
            </a:extLst>
          </p:cNvPr>
          <p:cNvSpPr>
            <a:spLocks noGrp="1"/>
          </p:cNvSpPr>
          <p:nvPr>
            <p:ph type="title"/>
          </p:nvPr>
        </p:nvSpPr>
        <p:spPr/>
        <p:txBody>
          <a:bodyPr/>
          <a:lstStyle/>
          <a:p>
            <a:r>
              <a:rPr lang="en-US" dirty="0"/>
              <a:t>So what is the point of all this? </a:t>
            </a:r>
          </a:p>
        </p:txBody>
      </p:sp>
      <p:sp>
        <p:nvSpPr>
          <p:cNvPr id="3" name="Content Placeholder 2">
            <a:extLst>
              <a:ext uri="{FF2B5EF4-FFF2-40B4-BE49-F238E27FC236}">
                <a16:creationId xmlns:a16="http://schemas.microsoft.com/office/drawing/2014/main" id="{44C6C865-04CB-1081-158A-01BAAD826CC6}"/>
              </a:ext>
            </a:extLst>
          </p:cNvPr>
          <p:cNvSpPr>
            <a:spLocks noGrp="1"/>
          </p:cNvSpPr>
          <p:nvPr>
            <p:ph idx="1"/>
          </p:nvPr>
        </p:nvSpPr>
        <p:spPr>
          <a:xfrm>
            <a:off x="838200" y="1825624"/>
            <a:ext cx="10515600" cy="4883519"/>
          </a:xfrm>
        </p:spPr>
        <p:txBody>
          <a:bodyPr>
            <a:normAutofit/>
          </a:bodyPr>
          <a:lstStyle/>
          <a:p>
            <a:r>
              <a:rPr lang="en-US" dirty="0"/>
              <a:t>Imagine a situation where you are building something like google chrome. You want it to work on all platforms, and you cant afford to mess up the code. </a:t>
            </a:r>
          </a:p>
          <a:p>
            <a:r>
              <a:rPr lang="en-US" dirty="0"/>
              <a:t>In such a scenario, after you write some code, you wont just publish it as the next release and prompt billions of users world wide for an update, without making sure it works, what if you made a logical error while coding? </a:t>
            </a:r>
          </a:p>
        </p:txBody>
      </p:sp>
    </p:spTree>
    <p:extLst>
      <p:ext uri="{BB962C8B-B14F-4D97-AF65-F5344CB8AC3E}">
        <p14:creationId xmlns:p14="http://schemas.microsoft.com/office/powerpoint/2010/main" val="54293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5039F-1BE1-BADC-E097-28FB1277ABDD}"/>
              </a:ext>
            </a:extLst>
          </p:cNvPr>
          <p:cNvSpPr>
            <a:spLocks noGrp="1"/>
          </p:cNvSpPr>
          <p:nvPr>
            <p:ph idx="1"/>
          </p:nvPr>
        </p:nvSpPr>
        <p:spPr/>
        <p:txBody>
          <a:bodyPr/>
          <a:lstStyle/>
          <a:p>
            <a:r>
              <a:rPr lang="en-US" dirty="0"/>
              <a:t>To solve this universal issue in software engineering, you would naturally want to test your code, now again it is unreasonable to just run it again and again after every change you make. Which is why such libraries exist. </a:t>
            </a:r>
          </a:p>
          <a:p>
            <a:r>
              <a:rPr lang="en-US" dirty="0"/>
              <a:t>They offer reliability as well, if someone knows you have tested your code with </a:t>
            </a:r>
            <a:r>
              <a:rPr lang="en-US" dirty="0" err="1"/>
              <a:t>unittest</a:t>
            </a:r>
            <a:r>
              <a:rPr lang="en-US" dirty="0"/>
              <a:t>, or </a:t>
            </a:r>
            <a:r>
              <a:rPr lang="en-US" dirty="0" err="1"/>
              <a:t>pytest</a:t>
            </a:r>
            <a:r>
              <a:rPr lang="en-US" dirty="0"/>
              <a:t>, then they can trust your codebase, and you have produced ‘good’ software.</a:t>
            </a:r>
          </a:p>
          <a:p>
            <a:endParaRPr lang="en-US" dirty="0"/>
          </a:p>
        </p:txBody>
      </p:sp>
    </p:spTree>
    <p:extLst>
      <p:ext uri="{BB962C8B-B14F-4D97-AF65-F5344CB8AC3E}">
        <p14:creationId xmlns:p14="http://schemas.microsoft.com/office/powerpoint/2010/main" val="220606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40C7-0041-E6B8-39E9-EBE3FA6F671B}"/>
              </a:ext>
            </a:extLst>
          </p:cNvPr>
          <p:cNvSpPr>
            <a:spLocks noGrp="1"/>
          </p:cNvSpPr>
          <p:nvPr>
            <p:ph type="title"/>
          </p:nvPr>
        </p:nvSpPr>
        <p:spPr/>
        <p:txBody>
          <a:bodyPr/>
          <a:lstStyle/>
          <a:p>
            <a:r>
              <a:rPr lang="en-US" dirty="0"/>
              <a:t>Will you do this as part of your job?</a:t>
            </a:r>
          </a:p>
        </p:txBody>
      </p:sp>
      <p:sp>
        <p:nvSpPr>
          <p:cNvPr id="3" name="Content Placeholder 2">
            <a:extLst>
              <a:ext uri="{FF2B5EF4-FFF2-40B4-BE49-F238E27FC236}">
                <a16:creationId xmlns:a16="http://schemas.microsoft.com/office/drawing/2014/main" id="{7F7D8D9D-EE06-E1AA-EF6C-5F2E2B40DACE}"/>
              </a:ext>
            </a:extLst>
          </p:cNvPr>
          <p:cNvSpPr>
            <a:spLocks noGrp="1"/>
          </p:cNvSpPr>
          <p:nvPr>
            <p:ph idx="1"/>
          </p:nvPr>
        </p:nvSpPr>
        <p:spPr/>
        <p:txBody>
          <a:bodyPr/>
          <a:lstStyle/>
          <a:p>
            <a:pPr marL="0" indent="0">
              <a:buNone/>
            </a:pPr>
            <a:r>
              <a:rPr lang="en-US" dirty="0"/>
              <a:t>Most of the test creation will be done by AI in the very near future, but it will be indisputably prone to errors despite of its vast knowledge base. </a:t>
            </a:r>
          </a:p>
          <a:p>
            <a:pPr marL="0" indent="0">
              <a:buNone/>
            </a:pPr>
            <a:r>
              <a:rPr lang="en-US" i="1" dirty="0"/>
              <a:t>There will always be a real world scenario that AI will not be able to account for, but You as the developer will have to</a:t>
            </a:r>
            <a:r>
              <a:rPr lang="en-US" dirty="0"/>
              <a:t>. </a:t>
            </a:r>
          </a:p>
          <a:p>
            <a:pPr marL="0" indent="0">
              <a:buNone/>
            </a:pPr>
            <a:r>
              <a:rPr lang="en-US" dirty="0"/>
              <a:t>For this it is essential to understand why and how EXACTLY software testing is done. </a:t>
            </a:r>
          </a:p>
        </p:txBody>
      </p:sp>
    </p:spTree>
    <p:extLst>
      <p:ext uri="{BB962C8B-B14F-4D97-AF65-F5344CB8AC3E}">
        <p14:creationId xmlns:p14="http://schemas.microsoft.com/office/powerpoint/2010/main" val="135505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B60-BE45-8401-6643-3CC4E4B0547A}"/>
              </a:ext>
            </a:extLst>
          </p:cNvPr>
          <p:cNvSpPr>
            <a:spLocks noGrp="1"/>
          </p:cNvSpPr>
          <p:nvPr>
            <p:ph type="title"/>
          </p:nvPr>
        </p:nvSpPr>
        <p:spPr/>
        <p:txBody>
          <a:bodyPr/>
          <a:lstStyle/>
          <a:p>
            <a:r>
              <a:rPr lang="en-US" dirty="0"/>
              <a:t>What is Test automation? </a:t>
            </a:r>
          </a:p>
        </p:txBody>
      </p:sp>
      <p:sp>
        <p:nvSpPr>
          <p:cNvPr id="3" name="Content Placeholder 2">
            <a:extLst>
              <a:ext uri="{FF2B5EF4-FFF2-40B4-BE49-F238E27FC236}">
                <a16:creationId xmlns:a16="http://schemas.microsoft.com/office/drawing/2014/main" id="{FDDEB3B5-1CE8-9FEA-0790-7A4342AFE042}"/>
              </a:ext>
            </a:extLst>
          </p:cNvPr>
          <p:cNvSpPr>
            <a:spLocks noGrp="1"/>
          </p:cNvSpPr>
          <p:nvPr>
            <p:ph idx="1"/>
          </p:nvPr>
        </p:nvSpPr>
        <p:spPr/>
        <p:txBody>
          <a:bodyPr/>
          <a:lstStyle/>
          <a:p>
            <a:r>
              <a:rPr lang="en-US" dirty="0"/>
              <a:t>Notice that this </a:t>
            </a:r>
            <a:r>
              <a:rPr lang="en-US" i="1" dirty="0"/>
              <a:t>isn’t just testing, its Automated testing. </a:t>
            </a:r>
          </a:p>
          <a:p>
            <a:r>
              <a:rPr lang="en-US" dirty="0"/>
              <a:t>We know the importance of testing, but just one person testing your code is inefficient, and will make errors.</a:t>
            </a:r>
          </a:p>
          <a:p>
            <a:r>
              <a:rPr lang="en-US" dirty="0"/>
              <a:t>So we need someone to do it for us. Consistently, and reliably every single time we need to publish software. </a:t>
            </a:r>
          </a:p>
          <a:p>
            <a:r>
              <a:rPr lang="en-US" dirty="0"/>
              <a:t>Automated tests exist for this reason. That is what we will be looking at in upcoming slides. </a:t>
            </a:r>
          </a:p>
        </p:txBody>
      </p:sp>
    </p:spTree>
    <p:extLst>
      <p:ext uri="{BB962C8B-B14F-4D97-AF65-F5344CB8AC3E}">
        <p14:creationId xmlns:p14="http://schemas.microsoft.com/office/powerpoint/2010/main" val="15269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131D-DB78-09BF-521C-0DFB2D3E4F8B}"/>
              </a:ext>
            </a:extLst>
          </p:cNvPr>
          <p:cNvSpPr>
            <a:spLocks noGrp="1"/>
          </p:cNvSpPr>
          <p:nvPr>
            <p:ph type="title"/>
          </p:nvPr>
        </p:nvSpPr>
        <p:spPr/>
        <p:txBody>
          <a:bodyPr/>
          <a:lstStyle/>
          <a:p>
            <a:r>
              <a:rPr lang="en-US" dirty="0"/>
              <a:t>What is the </a:t>
            </a:r>
            <a:r>
              <a:rPr lang="en-US" dirty="0" err="1"/>
              <a:t>unittest</a:t>
            </a:r>
            <a:r>
              <a:rPr lang="en-US" dirty="0"/>
              <a:t> library in python? </a:t>
            </a:r>
          </a:p>
        </p:txBody>
      </p:sp>
      <p:sp>
        <p:nvSpPr>
          <p:cNvPr id="3" name="Content Placeholder 2">
            <a:extLst>
              <a:ext uri="{FF2B5EF4-FFF2-40B4-BE49-F238E27FC236}">
                <a16:creationId xmlns:a16="http://schemas.microsoft.com/office/drawing/2014/main" id="{E381ED4B-80A2-163C-CB77-0686ECBF7156}"/>
              </a:ext>
            </a:extLst>
          </p:cNvPr>
          <p:cNvSpPr>
            <a:spLocks noGrp="1"/>
          </p:cNvSpPr>
          <p:nvPr>
            <p:ph idx="1"/>
          </p:nvPr>
        </p:nvSpPr>
        <p:spPr/>
        <p:txBody>
          <a:bodyPr/>
          <a:lstStyle/>
          <a:p>
            <a:r>
              <a:rPr lang="en-US" dirty="0"/>
              <a:t>It is a built in library in python, that provides some functions and classes so that it becomes easy to write automated tests for your code. </a:t>
            </a:r>
          </a:p>
        </p:txBody>
      </p:sp>
    </p:spTree>
    <p:extLst>
      <p:ext uri="{BB962C8B-B14F-4D97-AF65-F5344CB8AC3E}">
        <p14:creationId xmlns:p14="http://schemas.microsoft.com/office/powerpoint/2010/main" val="4631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E7CC-7437-A3C3-D5C5-83C380A5AA6E}"/>
              </a:ext>
            </a:extLst>
          </p:cNvPr>
          <p:cNvSpPr>
            <a:spLocks noGrp="1"/>
          </p:cNvSpPr>
          <p:nvPr>
            <p:ph type="title"/>
          </p:nvPr>
        </p:nvSpPr>
        <p:spPr/>
        <p:txBody>
          <a:bodyPr/>
          <a:lstStyle/>
          <a:p>
            <a:r>
              <a:rPr lang="en-US" dirty="0"/>
              <a:t>Are there other libraries? </a:t>
            </a:r>
          </a:p>
        </p:txBody>
      </p:sp>
      <p:sp>
        <p:nvSpPr>
          <p:cNvPr id="3" name="Content Placeholder 2">
            <a:extLst>
              <a:ext uri="{FF2B5EF4-FFF2-40B4-BE49-F238E27FC236}">
                <a16:creationId xmlns:a16="http://schemas.microsoft.com/office/drawing/2014/main" id="{B8FC24AB-6BEE-EE65-3D8E-AF0BFA6F43AB}"/>
              </a:ext>
            </a:extLst>
          </p:cNvPr>
          <p:cNvSpPr>
            <a:spLocks noGrp="1"/>
          </p:cNvSpPr>
          <p:nvPr>
            <p:ph idx="1"/>
          </p:nvPr>
        </p:nvSpPr>
        <p:spPr/>
        <p:txBody>
          <a:bodyPr>
            <a:normAutofit fontScale="92500" lnSpcReduction="10000"/>
          </a:bodyPr>
          <a:lstStyle/>
          <a:p>
            <a:r>
              <a:rPr lang="en-US" dirty="0"/>
              <a:t>Yes, there are many other libraries in python. </a:t>
            </a:r>
            <a:r>
              <a:rPr lang="en-US" dirty="0" err="1"/>
              <a:t>Pytest</a:t>
            </a:r>
            <a:r>
              <a:rPr lang="en-US" dirty="0"/>
              <a:t> is one of them. You also may </a:t>
            </a:r>
            <a:r>
              <a:rPr lang="en-US" dirty="0" err="1"/>
              <a:t>wanna</a:t>
            </a:r>
            <a:r>
              <a:rPr lang="en-US" dirty="0"/>
              <a:t> consider Java and C# for writing these automated tests for your code, as they also have testing frameworks written for them. </a:t>
            </a:r>
          </a:p>
          <a:p>
            <a:pPr algn="just"/>
            <a:r>
              <a:rPr lang="en-US" b="0" i="0" dirty="0">
                <a:solidFill>
                  <a:srgbClr val="333333"/>
                </a:solidFill>
                <a:effectLst/>
                <a:latin typeface="inter-regular"/>
              </a:rPr>
              <a:t>Java provides a framework called </a:t>
            </a:r>
            <a:r>
              <a:rPr lang="en-US" b="1" i="0" u="none" strike="noStrike" dirty="0">
                <a:solidFill>
                  <a:srgbClr val="008000"/>
                </a:solidFill>
                <a:effectLst/>
                <a:latin typeface="inter-bold"/>
                <a:hlinkClick r:id="rId2"/>
              </a:rPr>
              <a:t>JUnit</a:t>
            </a:r>
            <a:r>
              <a:rPr lang="en-US" b="0" i="0" dirty="0">
                <a:solidFill>
                  <a:srgbClr val="333333"/>
                </a:solidFill>
                <a:effectLst/>
                <a:latin typeface="inter-regular"/>
              </a:rPr>
              <a:t> to perform the unit testing of our Java code. In the development of </a:t>
            </a:r>
            <a:r>
              <a:rPr lang="en-US" b="1" i="0" dirty="0">
                <a:solidFill>
                  <a:srgbClr val="333333"/>
                </a:solidFill>
                <a:effectLst/>
                <a:latin typeface="inter-bold"/>
              </a:rPr>
              <a:t>test-driven</a:t>
            </a:r>
            <a:r>
              <a:rPr lang="en-US" b="0" i="0" dirty="0">
                <a:solidFill>
                  <a:srgbClr val="333333"/>
                </a:solidFill>
                <a:effectLst/>
                <a:latin typeface="inter-regular"/>
              </a:rPr>
              <a:t> development, JUnit is very important. The JUnit is one of the frameworks available in the unit testing frameworks. The </a:t>
            </a:r>
            <a:r>
              <a:rPr lang="en-US" b="1" i="0" dirty="0" err="1">
                <a:solidFill>
                  <a:srgbClr val="333333"/>
                </a:solidFill>
                <a:effectLst/>
                <a:latin typeface="inter-bold"/>
              </a:rPr>
              <a:t>xUnit</a:t>
            </a:r>
            <a:r>
              <a:rPr lang="en-US" b="0" i="0" dirty="0">
                <a:solidFill>
                  <a:srgbClr val="333333"/>
                </a:solidFill>
                <a:effectLst/>
                <a:latin typeface="inter-regular"/>
              </a:rPr>
              <a:t> is the unit testing framework family, and JUnit is the part of the </a:t>
            </a:r>
            <a:r>
              <a:rPr lang="en-US" b="1" i="0" dirty="0" err="1">
                <a:solidFill>
                  <a:srgbClr val="333333"/>
                </a:solidFill>
                <a:effectLst/>
                <a:latin typeface="inter-bold"/>
              </a:rPr>
              <a:t>xUnit</a:t>
            </a:r>
            <a:r>
              <a:rPr lang="en-US" b="0" i="0" dirty="0">
                <a:solidFill>
                  <a:srgbClr val="333333"/>
                </a:solidFill>
                <a:effectLst/>
                <a:latin typeface="inter-regular"/>
              </a:rPr>
              <a:t>.</a:t>
            </a:r>
          </a:p>
          <a:p>
            <a:pPr algn="just"/>
            <a:r>
              <a:rPr lang="en-US" b="0" i="0" dirty="0">
                <a:solidFill>
                  <a:srgbClr val="333333"/>
                </a:solidFill>
                <a:effectLst/>
                <a:latin typeface="inter-regular"/>
              </a:rPr>
              <a:t>of the code. It also increases the productivity of the programmer. JUnit promotes the idea of "first testing then coding", which emphasizes setting test data for a piece of code that can be tested first and then implemented. Junit increases the stability </a:t>
            </a:r>
          </a:p>
        </p:txBody>
      </p:sp>
    </p:spTree>
    <p:extLst>
      <p:ext uri="{BB962C8B-B14F-4D97-AF65-F5344CB8AC3E}">
        <p14:creationId xmlns:p14="http://schemas.microsoft.com/office/powerpoint/2010/main" val="27398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9" name="Rectangle 103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12F0FB-6D94-A7CC-FEA3-0527EE5DA847}"/>
              </a:ext>
            </a:extLst>
          </p:cNvPr>
          <p:cNvSpPr>
            <a:spLocks noGrp="1"/>
          </p:cNvSpPr>
          <p:nvPr>
            <p:ph type="title"/>
          </p:nvPr>
        </p:nvSpPr>
        <p:spPr>
          <a:xfrm>
            <a:off x="88841" y="723014"/>
            <a:ext cx="3483700" cy="1501254"/>
          </a:xfrm>
        </p:spPr>
        <p:txBody>
          <a:bodyPr vert="horz" lIns="91440" tIns="45720" rIns="91440" bIns="45720" rtlCol="0" anchor="b">
            <a:normAutofit/>
          </a:bodyPr>
          <a:lstStyle/>
          <a:p>
            <a:pPr algn="ctr"/>
            <a:r>
              <a:rPr lang="en-US" kern="1200" dirty="0">
                <a:solidFill>
                  <a:schemeClr val="tx1"/>
                </a:solidFill>
                <a:latin typeface="+mj-lt"/>
                <a:ea typeface="+mj-ea"/>
                <a:cs typeface="+mj-cs"/>
              </a:rPr>
              <a:t>Consider this example</a:t>
            </a:r>
          </a:p>
        </p:txBody>
      </p:sp>
      <p:pic>
        <p:nvPicPr>
          <p:cNvPr id="1026" name="Picture 2">
            <a:extLst>
              <a:ext uri="{FF2B5EF4-FFF2-40B4-BE49-F238E27FC236}">
                <a16:creationId xmlns:a16="http://schemas.microsoft.com/office/drawing/2014/main" id="{1F3BE154-D32A-0BBB-7828-F06ED31E82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43718" y="269476"/>
            <a:ext cx="8397408" cy="631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5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36D23-298D-5632-7C45-67EF2B5187C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If you run that file with some example, this would be the output. </a:t>
            </a:r>
          </a:p>
        </p:txBody>
      </p:sp>
      <p:pic>
        <p:nvPicPr>
          <p:cNvPr id="2050" name="Picture 2">
            <a:extLst>
              <a:ext uri="{FF2B5EF4-FFF2-40B4-BE49-F238E27FC236}">
                <a16:creationId xmlns:a16="http://schemas.microsoft.com/office/drawing/2014/main" id="{666485BF-FF65-35A8-BC76-0EC606C05B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4749" y="1682489"/>
            <a:ext cx="8562501" cy="470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6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B067-CB57-1115-5E96-A44423788D94}"/>
              </a:ext>
            </a:extLst>
          </p:cNvPr>
          <p:cNvSpPr>
            <a:spLocks noGrp="1"/>
          </p:cNvSpPr>
          <p:nvPr>
            <p:ph type="title"/>
          </p:nvPr>
        </p:nvSpPr>
        <p:spPr>
          <a:xfrm>
            <a:off x="838200" y="998991"/>
            <a:ext cx="10515600" cy="4860017"/>
          </a:xfrm>
        </p:spPr>
        <p:txBody>
          <a:bodyPr>
            <a:normAutofit fontScale="90000"/>
          </a:bodyPr>
          <a:lstStyle/>
          <a:p>
            <a:r>
              <a:rPr lang="en-US" dirty="0"/>
              <a:t>On the Next slide we have the testing file, this code would be saved as a separate file, that would be next to your main code.</a:t>
            </a:r>
            <a:br>
              <a:rPr lang="en-US" dirty="0"/>
            </a:br>
            <a:br>
              <a:rPr lang="en-US" dirty="0"/>
            </a:br>
            <a:r>
              <a:rPr lang="en-US" dirty="0"/>
              <a:t>You can then import your code into your testing file, and then write as many tests as your code needs, but in a separate file to maintain some modularity in your code. </a:t>
            </a:r>
          </a:p>
        </p:txBody>
      </p:sp>
    </p:spTree>
    <p:extLst>
      <p:ext uri="{BB962C8B-B14F-4D97-AF65-F5344CB8AC3E}">
        <p14:creationId xmlns:p14="http://schemas.microsoft.com/office/powerpoint/2010/main" val="12836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DA309471-050E-9CA6-C551-A59369493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981" y="0"/>
            <a:ext cx="91900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02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3522-A8E9-5C39-3FB9-C685E7693574}"/>
              </a:ext>
            </a:extLst>
          </p:cNvPr>
          <p:cNvSpPr>
            <a:spLocks noGrp="1"/>
          </p:cNvSpPr>
          <p:nvPr>
            <p:ph type="title"/>
          </p:nvPr>
        </p:nvSpPr>
        <p:spPr/>
        <p:txBody>
          <a:bodyPr/>
          <a:lstStyle/>
          <a:p>
            <a:r>
              <a:rPr lang="en-US" dirty="0"/>
              <a:t>And this would be the output for the test.  </a:t>
            </a:r>
          </a:p>
        </p:txBody>
      </p:sp>
      <p:pic>
        <p:nvPicPr>
          <p:cNvPr id="4098" name="Picture 2">
            <a:extLst>
              <a:ext uri="{FF2B5EF4-FFF2-40B4-BE49-F238E27FC236}">
                <a16:creationId xmlns:a16="http://schemas.microsoft.com/office/drawing/2014/main" id="{BED7A8C9-479E-BB7E-2A13-DC1B969CD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7707"/>
            <a:ext cx="121920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798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627</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inter-bold</vt:lpstr>
      <vt:lpstr>inter-regular</vt:lpstr>
      <vt:lpstr>Office Theme</vt:lpstr>
      <vt:lpstr>Unit Testing with Python</vt:lpstr>
      <vt:lpstr>What is Test automation? </vt:lpstr>
      <vt:lpstr>What is the unittest library in python? </vt:lpstr>
      <vt:lpstr>Are there other libraries? </vt:lpstr>
      <vt:lpstr>Consider this example</vt:lpstr>
      <vt:lpstr>If you run that file with some example, this would be the output. </vt:lpstr>
      <vt:lpstr>On the Next slide we have the testing file, this code would be saved as a separate file, that would be next to your main code.  You can then import your code into your testing file, and then write as many tests as your code needs, but in a separate file to maintain some modularity in your code. </vt:lpstr>
      <vt:lpstr>PowerPoint Presentation</vt:lpstr>
      <vt:lpstr>And this would be the output for the test.  </vt:lpstr>
      <vt:lpstr>So what is the point of all this? </vt:lpstr>
      <vt:lpstr>PowerPoint Presentation</vt:lpstr>
      <vt:lpstr>Will you do this as part of your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with Python</dc:title>
  <dc:creator>Prashant Thadesar</dc:creator>
  <cp:lastModifiedBy>Prashant Thadesar</cp:lastModifiedBy>
  <cp:revision>2</cp:revision>
  <dcterms:created xsi:type="dcterms:W3CDTF">2023-04-16T18:00:45Z</dcterms:created>
  <dcterms:modified xsi:type="dcterms:W3CDTF">2023-04-16T18:27:04Z</dcterms:modified>
</cp:coreProperties>
</file>