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74" r:id="rId2"/>
  </p:sldMasterIdLst>
  <p:notesMasterIdLst>
    <p:notesMasterId r:id="rId15"/>
  </p:notesMasterIdLst>
  <p:sldIdLst>
    <p:sldId id="256" r:id="rId3"/>
    <p:sldId id="418" r:id="rId4"/>
    <p:sldId id="457" r:id="rId5"/>
    <p:sldId id="438" r:id="rId6"/>
    <p:sldId id="439" r:id="rId7"/>
    <p:sldId id="458" r:id="rId8"/>
    <p:sldId id="459" r:id="rId9"/>
    <p:sldId id="460" r:id="rId10"/>
    <p:sldId id="461" r:id="rId11"/>
    <p:sldId id="463" r:id="rId12"/>
    <p:sldId id="462" r:id="rId13"/>
    <p:sldId id="465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8" roundtripDataSignature="AMtx7mgqbnNz10tAxw6TaMpI/b7lExUW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FD4CB9-9B6B-439D-AF81-618FA1204398}">
  <a:tblStyle styleId="{11FD4CB9-9B6B-439D-AF81-618FA120439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392" y="3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59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8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3CA0A9-4361-4A4C-8F7D-C068CECB64A9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ADD72F-387D-5D49-B356-32480800A56F}">
      <dgm:prSet phldrT="[Text]"/>
      <dgm:spPr>
        <a:xfrm>
          <a:off x="134732" y="0"/>
          <a:ext cx="3591475" cy="4114800"/>
        </a:xfrm>
        <a:solidFill>
          <a:srgbClr val="D2DA7A">
            <a:lumMod val="50000"/>
          </a:srgb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gm:spPr>
      <dgm:t>
        <a:bodyPr/>
        <a:lstStyle/>
        <a:p>
          <a:r>
            <a:rPr lang="en-US" sz="3600" dirty="0">
              <a:solidFill>
                <a:sysClr val="window" lastClr="FFFFFF"/>
              </a:solidFill>
              <a:latin typeface="Perpetua"/>
              <a:ea typeface="+mn-ea"/>
              <a:cs typeface="+mn-cs"/>
            </a:rPr>
            <a:t>General Situation:</a:t>
          </a:r>
        </a:p>
      </dgm:t>
    </dgm:pt>
    <dgm:pt modelId="{ACBCBA39-A19B-0D4A-825F-1C02F1751A15}" type="parTrans" cxnId="{EF10C333-2D65-2E47-B843-F834084BEDE2}">
      <dgm:prSet/>
      <dgm:spPr/>
      <dgm:t>
        <a:bodyPr/>
        <a:lstStyle/>
        <a:p>
          <a:endParaRPr lang="en-US"/>
        </a:p>
      </dgm:t>
    </dgm:pt>
    <dgm:pt modelId="{96A0B8D0-E21D-B546-B2B7-D5F5525779A8}" type="sibTrans" cxnId="{EF10C333-2D65-2E47-B843-F834084BEDE2}">
      <dgm:prSet/>
      <dgm:spPr>
        <a:xfrm>
          <a:off x="3980019" y="1702494"/>
          <a:ext cx="538081" cy="709811"/>
        </a:xfrm>
        <a:solidFill>
          <a:srgbClr val="9FB8CD">
            <a:lumMod val="50000"/>
          </a:srgb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gm:spPr>
      <dgm:t>
        <a:bodyPr/>
        <a:lstStyle/>
        <a:p>
          <a:endParaRPr lang="en-US">
            <a:solidFill>
              <a:sysClr val="window" lastClr="FFFFFF"/>
            </a:solidFill>
            <a:latin typeface="Perpetua"/>
            <a:ea typeface="+mn-ea"/>
            <a:cs typeface="+mn-cs"/>
          </a:endParaRPr>
        </a:p>
      </dgm:t>
    </dgm:pt>
    <dgm:pt modelId="{890A5C6B-01FF-8644-9F42-531144637C24}">
      <dgm:prSet custT="1"/>
      <dgm:spPr>
        <a:xfrm>
          <a:off x="134732" y="0"/>
          <a:ext cx="3591475" cy="4114800"/>
        </a:xfrm>
        <a:solidFill>
          <a:srgbClr val="D2DA7A">
            <a:lumMod val="50000"/>
          </a:srgb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gm:spPr>
      <dgm:t>
        <a:bodyPr/>
        <a:lstStyle/>
        <a:p>
          <a:r>
            <a:rPr lang="en-US" sz="2100" dirty="0">
              <a:solidFill>
                <a:sysClr val="window" lastClr="FFFFFF"/>
              </a:solidFill>
              <a:latin typeface="Perpetua"/>
              <a:ea typeface="+mn-ea"/>
              <a:cs typeface="+mn-cs"/>
            </a:rPr>
            <a:t>One or more producers are generating data and placing these in a buffer</a:t>
          </a:r>
        </a:p>
      </dgm:t>
    </dgm:pt>
    <dgm:pt modelId="{47E672CF-2850-6947-B27E-485C3AEAA424}" type="parTrans" cxnId="{07A70EDB-5576-8B43-8D0B-DD7F50CE7F17}">
      <dgm:prSet/>
      <dgm:spPr/>
      <dgm:t>
        <a:bodyPr/>
        <a:lstStyle/>
        <a:p>
          <a:endParaRPr lang="en-US"/>
        </a:p>
      </dgm:t>
    </dgm:pt>
    <dgm:pt modelId="{A88CA46A-B080-6C46-9957-0EF93D5428E2}" type="sibTrans" cxnId="{07A70EDB-5576-8B43-8D0B-DD7F50CE7F17}">
      <dgm:prSet/>
      <dgm:spPr/>
      <dgm:t>
        <a:bodyPr/>
        <a:lstStyle/>
        <a:p>
          <a:endParaRPr lang="en-US"/>
        </a:p>
      </dgm:t>
    </dgm:pt>
    <dgm:pt modelId="{6B004168-BC8C-F145-810F-93B41C7A0BE5}">
      <dgm:prSet custT="1"/>
      <dgm:spPr>
        <a:xfrm>
          <a:off x="134732" y="0"/>
          <a:ext cx="3591475" cy="4114800"/>
        </a:xfrm>
        <a:solidFill>
          <a:srgbClr val="D2DA7A">
            <a:lumMod val="50000"/>
          </a:srgb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gm:spPr>
      <dgm:t>
        <a:bodyPr/>
        <a:lstStyle/>
        <a:p>
          <a:r>
            <a:rPr lang="en-US" sz="2100" dirty="0">
              <a:solidFill>
                <a:sysClr val="window" lastClr="FFFFFF"/>
              </a:solidFill>
              <a:latin typeface="Perpetua"/>
              <a:ea typeface="+mn-ea"/>
              <a:cs typeface="+mn-cs"/>
            </a:rPr>
            <a:t>One or more consumers are taking items out of the buffer </a:t>
          </a:r>
        </a:p>
      </dgm:t>
    </dgm:pt>
    <dgm:pt modelId="{DC4F0CD8-5D05-C944-A9B4-C41294EF32B2}" type="parTrans" cxnId="{97215901-35A1-B24E-BE2A-E4B58B7AE385}">
      <dgm:prSet/>
      <dgm:spPr/>
      <dgm:t>
        <a:bodyPr/>
        <a:lstStyle/>
        <a:p>
          <a:endParaRPr lang="en-US"/>
        </a:p>
      </dgm:t>
    </dgm:pt>
    <dgm:pt modelId="{B7A32575-2A76-3E46-B5AB-A76A5BA132B7}" type="sibTrans" cxnId="{97215901-35A1-B24E-BE2A-E4B58B7AE385}">
      <dgm:prSet/>
      <dgm:spPr/>
      <dgm:t>
        <a:bodyPr/>
        <a:lstStyle/>
        <a:p>
          <a:endParaRPr lang="en-US"/>
        </a:p>
      </dgm:t>
    </dgm:pt>
    <dgm:pt modelId="{1097D9BF-D6EE-F645-B86B-EB8202BE466B}">
      <dgm:prSet/>
      <dgm:spPr>
        <a:xfrm>
          <a:off x="4741456" y="433138"/>
          <a:ext cx="2873420" cy="3248523"/>
        </a:xfrm>
        <a:blipFill rotWithShape="0">
          <a:blip xmlns:r="http://schemas.openxmlformats.org/officeDocument/2006/relationships" r:embed="rId1">
            <a:duotone>
              <a:srgbClr val="727CA3">
                <a:hueOff val="0"/>
                <a:satOff val="0"/>
                <a:lumOff val="0"/>
                <a:alphaOff val="0"/>
                <a:shade val="22000"/>
                <a:satMod val="160000"/>
              </a:srgbClr>
              <a:srgbClr val="727CA3">
                <a:hueOff val="0"/>
                <a:satOff val="0"/>
                <a:lumOff val="0"/>
                <a:alphaOff val="0"/>
                <a:shade val="45000"/>
                <a:satMod val="100000"/>
              </a:srgb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Perpetua"/>
              <a:ea typeface="+mn-ea"/>
              <a:cs typeface="+mn-cs"/>
            </a:rPr>
            <a:t>The Problem:</a:t>
          </a:r>
        </a:p>
      </dgm:t>
    </dgm:pt>
    <dgm:pt modelId="{81DDE126-32AB-D741-8738-24BE48D4A02D}" type="parTrans" cxnId="{025D35A0-BFBE-8143-BF4A-36C41FAED1B7}">
      <dgm:prSet/>
      <dgm:spPr/>
      <dgm:t>
        <a:bodyPr/>
        <a:lstStyle/>
        <a:p>
          <a:endParaRPr lang="en-US"/>
        </a:p>
      </dgm:t>
    </dgm:pt>
    <dgm:pt modelId="{F0E057FC-5C5A-A843-AD44-105E09ADE54B}" type="sibTrans" cxnId="{025D35A0-BFBE-8143-BF4A-36C41FAED1B7}">
      <dgm:prSet/>
      <dgm:spPr/>
      <dgm:t>
        <a:bodyPr/>
        <a:lstStyle/>
        <a:p>
          <a:endParaRPr lang="en-US"/>
        </a:p>
      </dgm:t>
    </dgm:pt>
    <dgm:pt modelId="{68859321-50D7-6A47-9CEF-1D23ED860482}">
      <dgm:prSet/>
      <dgm:spPr>
        <a:xfrm>
          <a:off x="4741456" y="433138"/>
          <a:ext cx="2873420" cy="3248523"/>
        </a:xfrm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Perpetua"/>
              <a:ea typeface="+mn-ea"/>
              <a:cs typeface="+mn-cs"/>
            </a:rPr>
            <a:t>Ensure that the producer can’t add data into full buffer and consumer can’t remove data from an empty buffer</a:t>
          </a:r>
        </a:p>
      </dgm:t>
    </dgm:pt>
    <dgm:pt modelId="{99F7E1FF-FBED-C749-84FD-ADFC15A66C55}" type="parTrans" cxnId="{EA91773A-5AB7-D546-A3B1-E48B29C8C03F}">
      <dgm:prSet/>
      <dgm:spPr/>
      <dgm:t>
        <a:bodyPr/>
        <a:lstStyle/>
        <a:p>
          <a:endParaRPr lang="en-US"/>
        </a:p>
      </dgm:t>
    </dgm:pt>
    <dgm:pt modelId="{86F6F86A-EFF7-A641-9BF5-359A74C7EEF0}" type="sibTrans" cxnId="{EA91773A-5AB7-D546-A3B1-E48B29C8C03F}">
      <dgm:prSet/>
      <dgm:spPr/>
      <dgm:t>
        <a:bodyPr/>
        <a:lstStyle/>
        <a:p>
          <a:endParaRPr lang="en-US"/>
        </a:p>
      </dgm:t>
    </dgm:pt>
    <dgm:pt modelId="{DC8FB3E7-6BB2-434B-A886-64D816ADA6E1}">
      <dgm:prSet/>
      <dgm:spPr>
        <a:xfrm>
          <a:off x="4741456" y="433138"/>
          <a:ext cx="2873420" cy="3248523"/>
        </a:xfrm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Perpetua"/>
              <a:ea typeface="+mn-ea"/>
              <a:cs typeface="+mn-cs"/>
            </a:rPr>
            <a:t>Only one producer or consumer may access the buffer at any one time</a:t>
          </a:r>
        </a:p>
      </dgm:t>
    </dgm:pt>
    <dgm:pt modelId="{C52167D3-9AE1-4D0E-AEF7-DE36838BE3DF}" type="parTrans" cxnId="{A56DB81B-1D16-40AF-BD5A-17CAC7EBB6DA}">
      <dgm:prSet/>
      <dgm:spPr/>
      <dgm:t>
        <a:bodyPr/>
        <a:lstStyle/>
        <a:p>
          <a:endParaRPr lang="en-IN"/>
        </a:p>
      </dgm:t>
    </dgm:pt>
    <dgm:pt modelId="{DB4C69A4-4593-4C7A-93D8-2A518CDF5297}" type="sibTrans" cxnId="{A56DB81B-1D16-40AF-BD5A-17CAC7EBB6DA}">
      <dgm:prSet/>
      <dgm:spPr/>
      <dgm:t>
        <a:bodyPr/>
        <a:lstStyle/>
        <a:p>
          <a:endParaRPr lang="en-IN"/>
        </a:p>
      </dgm:t>
    </dgm:pt>
    <dgm:pt modelId="{568FDB57-96EF-46CC-8010-3C9EEE0DE39C}">
      <dgm:prSet/>
      <dgm:spPr>
        <a:xfrm>
          <a:off x="4741456" y="433138"/>
          <a:ext cx="2873420" cy="3248523"/>
        </a:xfrm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gm:spPr>
      <dgm:t>
        <a:bodyPr/>
        <a:lstStyle/>
        <a:p>
          <a:endParaRPr lang="en-US" dirty="0">
            <a:solidFill>
              <a:sysClr val="window" lastClr="FFFFFF"/>
            </a:solidFill>
            <a:latin typeface="Perpetua"/>
            <a:ea typeface="+mn-ea"/>
            <a:cs typeface="+mn-cs"/>
          </a:endParaRPr>
        </a:p>
      </dgm:t>
    </dgm:pt>
    <dgm:pt modelId="{DFFC0348-CE2B-40C3-9437-5C7019BEDC1D}" type="parTrans" cxnId="{453FEF8F-2C1D-44F3-B268-0986A0153A7B}">
      <dgm:prSet/>
      <dgm:spPr/>
    </dgm:pt>
    <dgm:pt modelId="{4D0940D1-357E-4476-8D0F-6BA1E2D8AA84}" type="sibTrans" cxnId="{453FEF8F-2C1D-44F3-B268-0986A0153A7B}">
      <dgm:prSet/>
      <dgm:spPr/>
    </dgm:pt>
    <dgm:pt modelId="{D105F745-C823-BE43-91D0-375DBAE61FAE}" type="pres">
      <dgm:prSet presAssocID="{7C3CA0A9-4361-4A4C-8F7D-C068CECB64A9}" presName="Name0" presStyleCnt="0">
        <dgm:presLayoutVars>
          <dgm:dir/>
          <dgm:resizeHandles val="exact"/>
        </dgm:presLayoutVars>
      </dgm:prSet>
      <dgm:spPr/>
    </dgm:pt>
    <dgm:pt modelId="{0FC6EB41-3B3B-EA42-AE9D-C2314DC42775}" type="pres">
      <dgm:prSet presAssocID="{32ADD72F-387D-5D49-B356-32480800A56F}" presName="node" presStyleLbl="node1" presStyleIdx="0" presStyleCnt="2" custScaleX="125482" custScaleY="94035" custLinFactNeighborX="11321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</dgm:pt>
    <dgm:pt modelId="{2FC5CD5F-1F07-7F44-B8F2-45124A5E3E66}" type="pres">
      <dgm:prSet presAssocID="{96A0B8D0-E21D-B546-B2B7-D5F5525779A8}" presName="sibTrans" presStyleLbl="sibTrans2D1" presStyleIdx="0" presStyleCnt="1"/>
      <dgm:spPr>
        <a:prstGeom prst="rightArrow">
          <a:avLst>
            <a:gd name="adj1" fmla="val 60000"/>
            <a:gd name="adj2" fmla="val 50000"/>
          </a:avLst>
        </a:prstGeom>
      </dgm:spPr>
    </dgm:pt>
    <dgm:pt modelId="{2FFAD541-8591-7E4B-82CA-9280A7C70CB7}" type="pres">
      <dgm:prSet presAssocID="{96A0B8D0-E21D-B546-B2B7-D5F5525779A8}" presName="connectorText" presStyleLbl="sibTrans2D1" presStyleIdx="0" presStyleCnt="1"/>
      <dgm:spPr/>
    </dgm:pt>
    <dgm:pt modelId="{97C10248-49D4-BA42-A96D-F06C469FE9B5}" type="pres">
      <dgm:prSet presAssocID="{1097D9BF-D6EE-F645-B86B-EB8202BE466B}" presName="node" presStyleLbl="node1" presStyleIdx="1" presStyleCnt="2" custScaleX="100394" custScaleY="148340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</dgm:pt>
  </dgm:ptLst>
  <dgm:cxnLst>
    <dgm:cxn modelId="{97215901-35A1-B24E-BE2A-E4B58B7AE385}" srcId="{32ADD72F-387D-5D49-B356-32480800A56F}" destId="{6B004168-BC8C-F145-810F-93B41C7A0BE5}" srcOrd="1" destOrd="0" parTransId="{DC4F0CD8-5D05-C944-A9B4-C41294EF32B2}" sibTransId="{B7A32575-2A76-3E46-B5AB-A76A5BA132B7}"/>
    <dgm:cxn modelId="{0F51B806-CA59-4628-8637-C62B48CA2ABE}" type="presOf" srcId="{890A5C6B-01FF-8644-9F42-531144637C24}" destId="{0FC6EB41-3B3B-EA42-AE9D-C2314DC42775}" srcOrd="0" destOrd="1" presId="urn:microsoft.com/office/officeart/2005/8/layout/process1"/>
    <dgm:cxn modelId="{44BC7B17-CC28-46E4-B17D-74506A4FEEE6}" type="presOf" srcId="{7C3CA0A9-4361-4A4C-8F7D-C068CECB64A9}" destId="{D105F745-C823-BE43-91D0-375DBAE61FAE}" srcOrd="0" destOrd="0" presId="urn:microsoft.com/office/officeart/2005/8/layout/process1"/>
    <dgm:cxn modelId="{4A36491B-F13B-494C-A172-3CC9195D9CF3}" type="presOf" srcId="{568FDB57-96EF-46CC-8010-3C9EEE0DE39C}" destId="{97C10248-49D4-BA42-A96D-F06C469FE9B5}" srcOrd="0" destOrd="2" presId="urn:microsoft.com/office/officeart/2005/8/layout/process1"/>
    <dgm:cxn modelId="{A56DB81B-1D16-40AF-BD5A-17CAC7EBB6DA}" srcId="{1097D9BF-D6EE-F645-B86B-EB8202BE466B}" destId="{DC8FB3E7-6BB2-434B-A886-64D816ADA6E1}" srcOrd="0" destOrd="0" parTransId="{C52167D3-9AE1-4D0E-AEF7-DE36838BE3DF}" sibTransId="{DB4C69A4-4593-4C7A-93D8-2A518CDF5297}"/>
    <dgm:cxn modelId="{EF10C333-2D65-2E47-B843-F834084BEDE2}" srcId="{7C3CA0A9-4361-4A4C-8F7D-C068CECB64A9}" destId="{32ADD72F-387D-5D49-B356-32480800A56F}" srcOrd="0" destOrd="0" parTransId="{ACBCBA39-A19B-0D4A-825F-1C02F1751A15}" sibTransId="{96A0B8D0-E21D-B546-B2B7-D5F5525779A8}"/>
    <dgm:cxn modelId="{EA91773A-5AB7-D546-A3B1-E48B29C8C03F}" srcId="{1097D9BF-D6EE-F645-B86B-EB8202BE466B}" destId="{68859321-50D7-6A47-9CEF-1D23ED860482}" srcOrd="2" destOrd="0" parTransId="{99F7E1FF-FBED-C749-84FD-ADFC15A66C55}" sibTransId="{86F6F86A-EFF7-A641-9BF5-359A74C7EEF0}"/>
    <dgm:cxn modelId="{8636EC4F-10A0-458F-B01D-3369AA8573B9}" type="presOf" srcId="{68859321-50D7-6A47-9CEF-1D23ED860482}" destId="{97C10248-49D4-BA42-A96D-F06C469FE9B5}" srcOrd="0" destOrd="3" presId="urn:microsoft.com/office/officeart/2005/8/layout/process1"/>
    <dgm:cxn modelId="{630A8378-6AD8-4B00-B310-2846BDC59F9A}" type="presOf" srcId="{96A0B8D0-E21D-B546-B2B7-D5F5525779A8}" destId="{2FC5CD5F-1F07-7F44-B8F2-45124A5E3E66}" srcOrd="0" destOrd="0" presId="urn:microsoft.com/office/officeart/2005/8/layout/process1"/>
    <dgm:cxn modelId="{FB602B7A-1C58-44FE-B9CA-3C6648C02102}" type="presOf" srcId="{1097D9BF-D6EE-F645-B86B-EB8202BE466B}" destId="{97C10248-49D4-BA42-A96D-F06C469FE9B5}" srcOrd="0" destOrd="0" presId="urn:microsoft.com/office/officeart/2005/8/layout/process1"/>
    <dgm:cxn modelId="{8C77DD83-BEE4-4EFF-B6CE-57CFC028777B}" type="presOf" srcId="{32ADD72F-387D-5D49-B356-32480800A56F}" destId="{0FC6EB41-3B3B-EA42-AE9D-C2314DC42775}" srcOrd="0" destOrd="0" presId="urn:microsoft.com/office/officeart/2005/8/layout/process1"/>
    <dgm:cxn modelId="{453FEF8F-2C1D-44F3-B268-0986A0153A7B}" srcId="{1097D9BF-D6EE-F645-B86B-EB8202BE466B}" destId="{568FDB57-96EF-46CC-8010-3C9EEE0DE39C}" srcOrd="1" destOrd="0" parTransId="{DFFC0348-CE2B-40C3-9437-5C7019BEDC1D}" sibTransId="{4D0940D1-357E-4476-8D0F-6BA1E2D8AA84}"/>
    <dgm:cxn modelId="{0F9FE694-B1B5-43AF-B63E-7ECEFDDD0AA5}" type="presOf" srcId="{6B004168-BC8C-F145-810F-93B41C7A0BE5}" destId="{0FC6EB41-3B3B-EA42-AE9D-C2314DC42775}" srcOrd="0" destOrd="2" presId="urn:microsoft.com/office/officeart/2005/8/layout/process1"/>
    <dgm:cxn modelId="{025D35A0-BFBE-8143-BF4A-36C41FAED1B7}" srcId="{7C3CA0A9-4361-4A4C-8F7D-C068CECB64A9}" destId="{1097D9BF-D6EE-F645-B86B-EB8202BE466B}" srcOrd="1" destOrd="0" parTransId="{81DDE126-32AB-D741-8738-24BE48D4A02D}" sibTransId="{F0E057FC-5C5A-A843-AD44-105E09ADE54B}"/>
    <dgm:cxn modelId="{4E912FBF-B64A-40F1-B7E0-921061DD201B}" type="presOf" srcId="{DC8FB3E7-6BB2-434B-A886-64D816ADA6E1}" destId="{97C10248-49D4-BA42-A96D-F06C469FE9B5}" srcOrd="0" destOrd="1" presId="urn:microsoft.com/office/officeart/2005/8/layout/process1"/>
    <dgm:cxn modelId="{9153CCC9-4CB6-48D7-B9B4-554D4E912896}" type="presOf" srcId="{96A0B8D0-E21D-B546-B2B7-D5F5525779A8}" destId="{2FFAD541-8591-7E4B-82CA-9280A7C70CB7}" srcOrd="1" destOrd="0" presId="urn:microsoft.com/office/officeart/2005/8/layout/process1"/>
    <dgm:cxn modelId="{07A70EDB-5576-8B43-8D0B-DD7F50CE7F17}" srcId="{32ADD72F-387D-5D49-B356-32480800A56F}" destId="{890A5C6B-01FF-8644-9F42-531144637C24}" srcOrd="0" destOrd="0" parTransId="{47E672CF-2850-6947-B27E-485C3AEAA424}" sibTransId="{A88CA46A-B080-6C46-9957-0EF93D5428E2}"/>
    <dgm:cxn modelId="{2100FE6B-50F9-45E4-AF74-E7543FEC8F30}" type="presParOf" srcId="{D105F745-C823-BE43-91D0-375DBAE61FAE}" destId="{0FC6EB41-3B3B-EA42-AE9D-C2314DC42775}" srcOrd="0" destOrd="0" presId="urn:microsoft.com/office/officeart/2005/8/layout/process1"/>
    <dgm:cxn modelId="{04D15D94-0CDD-4E5D-9E4E-5431F8B39957}" type="presParOf" srcId="{D105F745-C823-BE43-91D0-375DBAE61FAE}" destId="{2FC5CD5F-1F07-7F44-B8F2-45124A5E3E66}" srcOrd="1" destOrd="0" presId="urn:microsoft.com/office/officeart/2005/8/layout/process1"/>
    <dgm:cxn modelId="{CBEDA12F-1267-43E9-B9FF-FBEC9752B02C}" type="presParOf" srcId="{2FC5CD5F-1F07-7F44-B8F2-45124A5E3E66}" destId="{2FFAD541-8591-7E4B-82CA-9280A7C70CB7}" srcOrd="0" destOrd="0" presId="urn:microsoft.com/office/officeart/2005/8/layout/process1"/>
    <dgm:cxn modelId="{A695EB62-79C3-44D2-98E8-AE43655BA046}" type="presParOf" srcId="{D105F745-C823-BE43-91D0-375DBAE61FAE}" destId="{97C10248-49D4-BA42-A96D-F06C469FE9B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6EB41-3B3B-EA42-AE9D-C2314DC42775}">
      <dsp:nvSpPr>
        <dsp:cNvPr id="0" name=""/>
        <dsp:cNvSpPr/>
      </dsp:nvSpPr>
      <dsp:spPr>
        <a:xfrm>
          <a:off x="147931" y="774732"/>
          <a:ext cx="3943289" cy="2373247"/>
        </a:xfrm>
        <a:prstGeom prst="roundRect">
          <a:avLst>
            <a:gd name="adj" fmla="val 10000"/>
          </a:avLst>
        </a:prstGeom>
        <a:solidFill>
          <a:srgbClr val="D2DA7A">
            <a:lumMod val="50000"/>
          </a:srgb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ysClr val="window" lastClr="FFFFFF"/>
              </a:solidFill>
              <a:latin typeface="Perpetua"/>
              <a:ea typeface="+mn-ea"/>
              <a:cs typeface="+mn-cs"/>
            </a:rPr>
            <a:t>General Situation: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solidFill>
                <a:sysClr val="window" lastClr="FFFFFF"/>
              </a:solidFill>
              <a:latin typeface="Perpetua"/>
              <a:ea typeface="+mn-ea"/>
              <a:cs typeface="+mn-cs"/>
            </a:rPr>
            <a:t>One or more producers are generating data and placing these in a buffer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solidFill>
                <a:sysClr val="window" lastClr="FFFFFF"/>
              </a:solidFill>
              <a:latin typeface="Perpetua"/>
              <a:ea typeface="+mn-ea"/>
              <a:cs typeface="+mn-cs"/>
            </a:rPr>
            <a:t>One or more consumers are taking items out of the buffer </a:t>
          </a:r>
        </a:p>
      </dsp:txBody>
      <dsp:txXfrm>
        <a:off x="217441" y="844242"/>
        <a:ext cx="3804269" cy="2234227"/>
      </dsp:txXfrm>
    </dsp:sp>
    <dsp:sp modelId="{2FC5CD5F-1F07-7F44-B8F2-45124A5E3E66}">
      <dsp:nvSpPr>
        <dsp:cNvPr id="0" name=""/>
        <dsp:cNvSpPr/>
      </dsp:nvSpPr>
      <dsp:spPr>
        <a:xfrm>
          <a:off x="4369895" y="1571684"/>
          <a:ext cx="590791" cy="779343"/>
        </a:xfrm>
        <a:prstGeom prst="rightArrow">
          <a:avLst>
            <a:gd name="adj1" fmla="val 60000"/>
            <a:gd name="adj2" fmla="val 50000"/>
          </a:avLst>
        </a:prstGeom>
        <a:solidFill>
          <a:srgbClr val="9FB8CD">
            <a:lumMod val="50000"/>
          </a:srgb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solidFill>
              <a:sysClr val="window" lastClr="FFFFFF"/>
            </a:solidFill>
            <a:latin typeface="Perpetua"/>
            <a:ea typeface="+mn-ea"/>
            <a:cs typeface="+mn-cs"/>
          </a:endParaRPr>
        </a:p>
      </dsp:txBody>
      <dsp:txXfrm>
        <a:off x="4369895" y="1727553"/>
        <a:ext cx="413554" cy="467605"/>
      </dsp:txXfrm>
    </dsp:sp>
    <dsp:sp modelId="{97C10248-49D4-BA42-A96D-F06C469FE9B5}">
      <dsp:nvSpPr>
        <dsp:cNvPr id="0" name=""/>
        <dsp:cNvSpPr/>
      </dsp:nvSpPr>
      <dsp:spPr>
        <a:xfrm>
          <a:off x="5205920" y="89460"/>
          <a:ext cx="3154895" cy="374379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rgbClr val="727CA3">
                <a:hueOff val="0"/>
                <a:satOff val="0"/>
                <a:lumOff val="0"/>
                <a:alphaOff val="0"/>
                <a:shade val="22000"/>
                <a:satMod val="160000"/>
              </a:srgbClr>
              <a:srgbClr val="727CA3">
                <a:hueOff val="0"/>
                <a:satOff val="0"/>
                <a:lumOff val="0"/>
                <a:alphaOff val="0"/>
                <a:shade val="45000"/>
                <a:satMod val="100000"/>
              </a:srgb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ysClr val="window" lastClr="FFFFFF"/>
              </a:solidFill>
              <a:latin typeface="Perpetua"/>
              <a:ea typeface="+mn-ea"/>
              <a:cs typeface="+mn-cs"/>
            </a:rPr>
            <a:t>The Problem: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ysClr val="window" lastClr="FFFFFF"/>
              </a:solidFill>
              <a:latin typeface="Perpetua"/>
              <a:ea typeface="+mn-ea"/>
              <a:cs typeface="+mn-cs"/>
            </a:rPr>
            <a:t>Only one producer or consumer may access the buffer at any one time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>
            <a:solidFill>
              <a:sysClr val="window" lastClr="FFFFFF"/>
            </a:solidFill>
            <a:latin typeface="Perpetua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ysClr val="window" lastClr="FFFFFF"/>
              </a:solidFill>
              <a:latin typeface="Perpetua"/>
              <a:ea typeface="+mn-ea"/>
              <a:cs typeface="+mn-cs"/>
            </a:rPr>
            <a:t>Ensure that the producer can’t add data into full buffer and consumer can’t remove data from an empty buffer</a:t>
          </a:r>
        </a:p>
      </dsp:txBody>
      <dsp:txXfrm>
        <a:off x="5298324" y="181864"/>
        <a:ext cx="2970087" cy="3558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15194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1798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BD356746-5BD6-45C3-8676-1F916FBBB4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1AB97743-4D7B-484E-A1ED-7A8A5FED0E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72C7AA01-0961-4738-BCDC-B745CE9791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C9D347-B428-4BF1-866F-4183A680D9E0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35872F21-0325-4819-8F0E-F6A6E982403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MIT-WPU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>
            <a:extLst>
              <a:ext uri="{FF2B5EF4-FFF2-40B4-BE49-F238E27FC236}">
                <a16:creationId xmlns:a16="http://schemas.microsoft.com/office/drawing/2014/main" id="{2119861B-2B58-4355-9787-81C7F71788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>
            <a:extLst>
              <a:ext uri="{FF2B5EF4-FFF2-40B4-BE49-F238E27FC236}">
                <a16:creationId xmlns:a16="http://schemas.microsoft.com/office/drawing/2014/main" id="{B3945EE7-D193-4A33-B026-B5C7E080AC9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1140" name="Slide Number Placeholder 3">
            <a:extLst>
              <a:ext uri="{FF2B5EF4-FFF2-40B4-BE49-F238E27FC236}">
                <a16:creationId xmlns:a16="http://schemas.microsoft.com/office/drawing/2014/main" id="{6721EB23-A40F-4E09-BE34-70E23BC56E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C605E69-00FA-43C3-A7FF-446E0BB67009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55AB8FF4-53D2-4680-9183-4558C02F81E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MIT-WPU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2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2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6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6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6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66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7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67"/>
          <p:cNvSpPr txBox="1">
            <a:spLocks noGrp="1"/>
          </p:cNvSpPr>
          <p:nvPr>
            <p:ph type="body" idx="2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1" name="Google Shape;61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6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5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1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8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2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3"/>
          <p:cNvSpPr txBox="1">
            <a:spLocks noGrp="1"/>
          </p:cNvSpPr>
          <p:nvPr>
            <p:ph type="subTitle" idx="1"/>
          </p:nvPr>
        </p:nvSpPr>
        <p:spPr>
          <a:xfrm>
            <a:off x="1097280" y="286560"/>
            <a:ext cx="10058040" cy="67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4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8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84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84"/>
          <p:cNvSpPr txBox="1">
            <a:spLocks noGrp="1"/>
          </p:cNvSpPr>
          <p:nvPr>
            <p:ph type="body" idx="3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5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8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8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85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6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8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8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8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7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8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87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8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8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8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8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88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88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9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8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89"/>
          <p:cNvSpPr txBox="1">
            <a:spLocks noGrp="1"/>
          </p:cNvSpPr>
          <p:nvPr>
            <p:ph type="body" idx="2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72" name="Google Shape;172;p8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8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9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5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0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1"/>
          <p:cNvSpPr txBox="1">
            <a:spLocks noGrp="1"/>
          </p:cNvSpPr>
          <p:nvPr>
            <p:ph type="subTitle" idx="1"/>
          </p:nvPr>
        </p:nvSpPr>
        <p:spPr>
          <a:xfrm>
            <a:off x="1097280" y="286560"/>
            <a:ext cx="10058040" cy="67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2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2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2"/>
          <p:cNvSpPr txBox="1">
            <a:spLocks noGrp="1"/>
          </p:cNvSpPr>
          <p:nvPr>
            <p:ph type="body" idx="3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3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3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4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5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65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629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5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Google Shape;8;p51"/>
          <p:cNvCxnSpPr/>
          <p:nvPr/>
        </p:nvCxnSpPr>
        <p:spPr>
          <a:xfrm>
            <a:off x="1193400" y="1737720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5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629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51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51"/>
          <p:cNvSpPr txBox="1"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51"/>
          <p:cNvSpPr txBox="1">
            <a:spLocks noGrp="1"/>
          </p:cNvSpPr>
          <p:nvPr>
            <p:ph type="dt" idx="10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BC6BBC31-202F-4721-ADCA-D6E4E50185B5}" type="datetime1">
              <a:rPr lang="en-US" smtClean="0"/>
              <a:t>9/16/2022</a:t>
            </a:fld>
            <a:endParaRPr/>
          </a:p>
        </p:txBody>
      </p:sp>
      <p:sp>
        <p:nvSpPr>
          <p:cNvPr id="13" name="Google Shape;13;p51"/>
          <p:cNvSpPr txBox="1">
            <a:spLocks noGrp="1"/>
          </p:cNvSpPr>
          <p:nvPr>
            <p:ph type="ftr" idx="11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51"/>
          <p:cNvSpPr txBox="1">
            <a:spLocks noGrp="1"/>
          </p:cNvSpPr>
          <p:nvPr>
            <p:ph type="sldNum" idx="12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51"/>
          <p:cNvCxnSpPr/>
          <p:nvPr/>
        </p:nvCxnSpPr>
        <p:spPr>
          <a:xfrm>
            <a:off x="1207440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5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629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5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" name="Google Shape;121;p55"/>
          <p:cNvCxnSpPr/>
          <p:nvPr/>
        </p:nvCxnSpPr>
        <p:spPr>
          <a:xfrm>
            <a:off x="1193400" y="1737720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" name="Google Shape;122;p55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55"/>
          <p:cNvSpPr txBox="1">
            <a:spLocks noGrp="1"/>
          </p:cNvSpPr>
          <p:nvPr>
            <p:ph type="body" idx="1"/>
          </p:nvPr>
        </p:nvSpPr>
        <p:spPr>
          <a:xfrm>
            <a:off x="1097280" y="1845720"/>
            <a:ext cx="4937400" cy="40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55"/>
          <p:cNvSpPr txBox="1">
            <a:spLocks noGrp="1"/>
          </p:cNvSpPr>
          <p:nvPr>
            <p:ph type="body" idx="2"/>
          </p:nvPr>
        </p:nvSpPr>
        <p:spPr>
          <a:xfrm>
            <a:off x="6217920" y="1845720"/>
            <a:ext cx="4937400" cy="40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55"/>
          <p:cNvSpPr txBox="1">
            <a:spLocks noGrp="1"/>
          </p:cNvSpPr>
          <p:nvPr>
            <p:ph type="dt" idx="10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AF63AD7-223E-4783-AF0D-61152DB20069}" type="datetime1">
              <a:rPr lang="en-US" smtClean="0"/>
              <a:t>9/16/2022</a:t>
            </a:fld>
            <a:endParaRPr/>
          </a:p>
        </p:txBody>
      </p:sp>
      <p:sp>
        <p:nvSpPr>
          <p:cNvPr id="126" name="Google Shape;126;p55"/>
          <p:cNvSpPr txBox="1">
            <a:spLocks noGrp="1"/>
          </p:cNvSpPr>
          <p:nvPr>
            <p:ph type="ftr" idx="11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55"/>
          <p:cNvSpPr txBox="1">
            <a:spLocks noGrp="1"/>
          </p:cNvSpPr>
          <p:nvPr>
            <p:ph type="sldNum" idx="12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"/>
          <p:cNvSpPr txBox="1"/>
          <p:nvPr/>
        </p:nvSpPr>
        <p:spPr>
          <a:xfrm>
            <a:off x="2771947" y="4672843"/>
            <a:ext cx="6648106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2428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Computer Engineering and Technology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8320" y="431640"/>
            <a:ext cx="10193040" cy="20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"/>
          <p:cNvSpPr/>
          <p:nvPr/>
        </p:nvSpPr>
        <p:spPr>
          <a:xfrm>
            <a:off x="1371600" y="3276600"/>
            <a:ext cx="968976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ctr"/>
            <a:r>
              <a:rPr lang="en-US" sz="3600" b="1" dirty="0"/>
              <a:t>Assignment 5:Producer Consumer problem</a:t>
            </a: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8468-B974-4740-BE40-FAA5230A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269670"/>
            <a:ext cx="10058400" cy="998537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/>
              <a:t>      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cs typeface="Arial" pitchFamily="34" charset="0"/>
              </a:rPr>
              <a:t>Implementation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sz="3600" dirty="0"/>
          </a:p>
        </p:txBody>
      </p:sp>
      <p:sp>
        <p:nvSpPr>
          <p:cNvPr id="93187" name="Content Placeholder 2">
            <a:extLst>
              <a:ext uri="{FF2B5EF4-FFF2-40B4-BE49-F238E27FC236}">
                <a16:creationId xmlns:a16="http://schemas.microsoft.com/office/drawing/2014/main" id="{BF3CC32A-9C86-4642-B89D-505E2DCBC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0600" y="1646443"/>
            <a:ext cx="9936163" cy="4022725"/>
          </a:xfrm>
        </p:spPr>
        <p:txBody>
          <a:bodyPr/>
          <a:lstStyle/>
          <a:p>
            <a:pPr marL="114300" indent="0">
              <a:buNone/>
            </a:pPr>
            <a:r>
              <a:rPr lang="en-IN" sz="1800" dirty="0"/>
              <a:t>    for(int </a:t>
            </a:r>
            <a:r>
              <a:rPr lang="en-IN" sz="1800" dirty="0" err="1"/>
              <a:t>i</a:t>
            </a:r>
            <a:r>
              <a:rPr lang="en-IN" sz="1800" dirty="0"/>
              <a:t> = 0; </a:t>
            </a:r>
            <a:r>
              <a:rPr lang="en-IN" sz="1800" dirty="0" err="1"/>
              <a:t>i</a:t>
            </a:r>
            <a:r>
              <a:rPr lang="en-IN" sz="1800" dirty="0"/>
              <a:t> &lt; 5; </a:t>
            </a:r>
            <a:r>
              <a:rPr lang="en-IN" sz="1800" dirty="0" err="1"/>
              <a:t>i</a:t>
            </a:r>
            <a:r>
              <a:rPr lang="en-IN" sz="1800" dirty="0"/>
              <a:t>++) {</a:t>
            </a:r>
          </a:p>
          <a:p>
            <a:pPr marL="114300" indent="0">
              <a:buNone/>
            </a:pPr>
            <a:r>
              <a:rPr lang="en-IN" sz="1800" dirty="0"/>
              <a:t>        </a:t>
            </a:r>
            <a:r>
              <a:rPr lang="en-IN" sz="1800" dirty="0" err="1"/>
              <a:t>pthread_join</a:t>
            </a:r>
            <a:r>
              <a:rPr lang="en-IN" sz="1800" dirty="0"/>
              <a:t>(pro[</a:t>
            </a:r>
            <a:r>
              <a:rPr lang="en-IN" sz="1800" dirty="0" err="1"/>
              <a:t>i</a:t>
            </a:r>
            <a:r>
              <a:rPr lang="en-IN" sz="1800" dirty="0"/>
              <a:t>], NULL);</a:t>
            </a:r>
          </a:p>
          <a:p>
            <a:pPr marL="114300" indent="0">
              <a:buNone/>
            </a:pPr>
            <a:r>
              <a:rPr lang="en-IN" sz="1800" dirty="0"/>
              <a:t>    }</a:t>
            </a:r>
          </a:p>
          <a:p>
            <a:pPr marL="114300" indent="0">
              <a:buNone/>
            </a:pPr>
            <a:r>
              <a:rPr lang="en-IN" sz="1800" dirty="0"/>
              <a:t>    for(int </a:t>
            </a:r>
            <a:r>
              <a:rPr lang="en-IN" sz="1800" dirty="0" err="1"/>
              <a:t>i</a:t>
            </a:r>
            <a:r>
              <a:rPr lang="en-IN" sz="1800" dirty="0"/>
              <a:t> = 0; </a:t>
            </a:r>
            <a:r>
              <a:rPr lang="en-IN" sz="1800" dirty="0" err="1"/>
              <a:t>i</a:t>
            </a:r>
            <a:r>
              <a:rPr lang="en-IN" sz="1800" dirty="0"/>
              <a:t> &lt; 5; </a:t>
            </a:r>
            <a:r>
              <a:rPr lang="en-IN" sz="1800" dirty="0" err="1"/>
              <a:t>i</a:t>
            </a:r>
            <a:r>
              <a:rPr lang="en-IN" sz="1800" dirty="0"/>
              <a:t>++) {</a:t>
            </a:r>
          </a:p>
          <a:p>
            <a:pPr marL="114300" indent="0">
              <a:buNone/>
            </a:pPr>
            <a:r>
              <a:rPr lang="en-IN" sz="1800" dirty="0"/>
              <a:t>        </a:t>
            </a:r>
            <a:r>
              <a:rPr lang="en-IN" sz="1800" dirty="0" err="1"/>
              <a:t>pthread_join</a:t>
            </a:r>
            <a:r>
              <a:rPr lang="en-IN" sz="1800" dirty="0"/>
              <a:t>(con[</a:t>
            </a:r>
            <a:r>
              <a:rPr lang="en-IN" sz="1800" dirty="0" err="1"/>
              <a:t>i</a:t>
            </a:r>
            <a:r>
              <a:rPr lang="en-IN" sz="1800" dirty="0"/>
              <a:t>], NULL);</a:t>
            </a:r>
          </a:p>
          <a:p>
            <a:pPr marL="114300" indent="0">
              <a:buNone/>
            </a:pPr>
            <a:r>
              <a:rPr lang="en-IN" sz="1800" dirty="0"/>
              <a:t>    }</a:t>
            </a:r>
          </a:p>
          <a:p>
            <a:pPr marL="114300" indent="0">
              <a:buNone/>
            </a:pPr>
            <a:r>
              <a:rPr lang="en-IN" sz="1800" dirty="0"/>
              <a:t>     </a:t>
            </a:r>
            <a:r>
              <a:rPr lang="en-IN" sz="1800" dirty="0" err="1"/>
              <a:t>pthread_mutex_destroy</a:t>
            </a:r>
            <a:r>
              <a:rPr lang="en-IN" sz="1800" dirty="0"/>
              <a:t>(&amp;mutex);</a:t>
            </a:r>
          </a:p>
          <a:p>
            <a:pPr marL="11430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sem_destroy</a:t>
            </a:r>
            <a:r>
              <a:rPr lang="en-IN" sz="1800" dirty="0"/>
              <a:t>(&amp;empty);</a:t>
            </a:r>
          </a:p>
          <a:p>
            <a:pPr marL="11430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sem_destroy</a:t>
            </a:r>
            <a:r>
              <a:rPr lang="en-IN" sz="1800" dirty="0"/>
              <a:t>(&amp;full);</a:t>
            </a:r>
          </a:p>
          <a:p>
            <a:pPr marL="114300" indent="0">
              <a:buNone/>
            </a:pPr>
            <a:r>
              <a:rPr lang="en-IN" sz="1800" dirty="0"/>
              <a:t>     return 0;</a:t>
            </a:r>
          </a:p>
          <a:p>
            <a:pPr marL="114300" indent="0">
              <a:buNone/>
            </a:pPr>
            <a:r>
              <a:rPr lang="en-IN" sz="1800" dirty="0"/>
              <a:t>    }</a:t>
            </a:r>
          </a:p>
          <a:p>
            <a:endParaRPr lang="en-US" alt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B2D56-57F2-409C-9869-F201D82DC83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3190" name="Slide Number Placeholder 6">
            <a:extLst>
              <a:ext uri="{FF2B5EF4-FFF2-40B4-BE49-F238E27FC236}">
                <a16:creationId xmlns:a16="http://schemas.microsoft.com/office/drawing/2014/main" id="{AF0C9945-ABCB-40B3-8C99-1595EC4D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8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272BEF9-40B6-4030-B7DF-E98F449D7A10}" type="slidenum">
              <a:rPr lang="en-US" altLang="en-US" sz="1000" smtClean="0">
                <a:solidFill>
                  <a:srgbClr val="FFFFFF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10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pic>
        <p:nvPicPr>
          <p:cNvPr id="93191" name="Picture 6">
            <a:extLst>
              <a:ext uri="{FF2B5EF4-FFF2-40B4-BE49-F238E27FC236}">
                <a16:creationId xmlns:a16="http://schemas.microsoft.com/office/drawing/2014/main" id="{375556DD-95D0-4E0A-A0EF-1C24BD599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301625"/>
            <a:ext cx="1270000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1080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8468-B974-4740-BE40-FAA5230A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269670"/>
            <a:ext cx="10058400" cy="998537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/>
              <a:t>      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cs typeface="Arial" pitchFamily="34" charset="0"/>
              </a:rPr>
              <a:t>Implementation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sz="3600" dirty="0"/>
          </a:p>
        </p:txBody>
      </p:sp>
      <p:sp>
        <p:nvSpPr>
          <p:cNvPr id="93187" name="Content Placeholder 2">
            <a:extLst>
              <a:ext uri="{FF2B5EF4-FFF2-40B4-BE49-F238E27FC236}">
                <a16:creationId xmlns:a16="http://schemas.microsoft.com/office/drawing/2014/main" id="{BF3CC32A-9C86-4642-B89D-505E2DCBC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3600" y="1646443"/>
            <a:ext cx="10871200" cy="4022725"/>
          </a:xfrm>
        </p:spPr>
        <p:txBody>
          <a:bodyPr/>
          <a:lstStyle/>
          <a:p>
            <a:pPr marL="114300" indent="0">
              <a:buNone/>
            </a:pPr>
            <a:r>
              <a:rPr lang="en-IN" sz="1800" dirty="0"/>
              <a:t>void *producer(void *</a:t>
            </a:r>
            <a:r>
              <a:rPr lang="en-IN" sz="1800" dirty="0" err="1"/>
              <a:t>pno</a:t>
            </a:r>
            <a:r>
              <a:rPr lang="en-IN" sz="1800" dirty="0"/>
              <a:t>)</a:t>
            </a:r>
          </a:p>
          <a:p>
            <a:pPr marL="114300" indent="0">
              <a:buNone/>
            </a:pPr>
            <a:r>
              <a:rPr lang="en-IN" sz="1800" dirty="0"/>
              <a:t>{   int item;</a:t>
            </a:r>
          </a:p>
          <a:p>
            <a:pPr marL="114300" indent="0">
              <a:buNone/>
            </a:pPr>
            <a:r>
              <a:rPr lang="en-IN" sz="1800" dirty="0"/>
              <a:t>    for(int </a:t>
            </a:r>
            <a:r>
              <a:rPr lang="en-IN" sz="1800" dirty="0" err="1"/>
              <a:t>i</a:t>
            </a:r>
            <a:r>
              <a:rPr lang="en-IN" sz="1800" dirty="0"/>
              <a:t> = 0; </a:t>
            </a:r>
            <a:r>
              <a:rPr lang="en-IN" sz="1800" dirty="0" err="1"/>
              <a:t>i</a:t>
            </a:r>
            <a:r>
              <a:rPr lang="en-IN" sz="1800" dirty="0"/>
              <a:t> &lt; </a:t>
            </a:r>
            <a:r>
              <a:rPr lang="en-IN" sz="1800" dirty="0" err="1"/>
              <a:t>MaxItems</a:t>
            </a:r>
            <a:r>
              <a:rPr lang="en-IN" sz="1800" dirty="0"/>
              <a:t>; </a:t>
            </a:r>
            <a:r>
              <a:rPr lang="en-IN" sz="1800" dirty="0" err="1"/>
              <a:t>i</a:t>
            </a:r>
            <a:r>
              <a:rPr lang="en-IN" sz="1800" dirty="0"/>
              <a:t>++) {</a:t>
            </a:r>
          </a:p>
          <a:p>
            <a:pPr marL="114300" indent="0">
              <a:buNone/>
            </a:pPr>
            <a:r>
              <a:rPr lang="en-IN" sz="1800" dirty="0"/>
              <a:t>        item = rand(); // Produce an random item</a:t>
            </a:r>
          </a:p>
          <a:p>
            <a:pPr marL="114300" indent="0">
              <a:buNone/>
            </a:pPr>
            <a:r>
              <a:rPr lang="en-IN" sz="1800" dirty="0"/>
              <a:t>        </a:t>
            </a:r>
            <a:r>
              <a:rPr lang="en-IN" sz="1800" dirty="0" err="1"/>
              <a:t>sem_wait</a:t>
            </a:r>
            <a:r>
              <a:rPr lang="en-IN" sz="1800" dirty="0"/>
              <a:t>(&amp;empty);</a:t>
            </a:r>
          </a:p>
          <a:p>
            <a:pPr marL="114300" indent="0">
              <a:buNone/>
            </a:pPr>
            <a:r>
              <a:rPr lang="en-IN" sz="1800" dirty="0"/>
              <a:t>        </a:t>
            </a:r>
            <a:r>
              <a:rPr lang="en-IN" sz="1800" dirty="0" err="1"/>
              <a:t>pthread_mutex_lock</a:t>
            </a:r>
            <a:r>
              <a:rPr lang="en-IN" sz="1800" dirty="0"/>
              <a:t>(&amp;mutex);</a:t>
            </a:r>
          </a:p>
          <a:p>
            <a:pPr marL="114300" indent="0">
              <a:buNone/>
            </a:pPr>
            <a:r>
              <a:rPr lang="en-IN" sz="1800" dirty="0"/>
              <a:t>        buffer[in] = item;</a:t>
            </a:r>
          </a:p>
          <a:p>
            <a:pPr marL="114300" indent="0">
              <a:buNone/>
            </a:pPr>
            <a:r>
              <a:rPr lang="en-IN" sz="1800" dirty="0"/>
              <a:t>        </a:t>
            </a:r>
            <a:r>
              <a:rPr lang="en-IN" sz="1800" dirty="0" err="1"/>
              <a:t>printf</a:t>
            </a:r>
            <a:r>
              <a:rPr lang="en-IN" sz="1800" dirty="0"/>
              <a:t>("Producer %d: Insert Item %d at %d\n", *((int *)</a:t>
            </a:r>
            <a:r>
              <a:rPr lang="en-IN" sz="1800" dirty="0" err="1"/>
              <a:t>pno</a:t>
            </a:r>
            <a:r>
              <a:rPr lang="en-IN" sz="1800" dirty="0"/>
              <a:t>),buffer[in],in);</a:t>
            </a:r>
          </a:p>
          <a:p>
            <a:pPr marL="114300" indent="0">
              <a:buNone/>
            </a:pPr>
            <a:r>
              <a:rPr lang="en-IN" sz="1800" dirty="0"/>
              <a:t>        in = (in+1)%</a:t>
            </a:r>
            <a:r>
              <a:rPr lang="en-IN" sz="1800" dirty="0" err="1"/>
              <a:t>BufferSize</a:t>
            </a:r>
            <a:r>
              <a:rPr lang="en-IN" sz="1800" dirty="0"/>
              <a:t>;</a:t>
            </a:r>
          </a:p>
          <a:p>
            <a:pPr marL="114300" indent="0">
              <a:buNone/>
            </a:pPr>
            <a:r>
              <a:rPr lang="en-IN" sz="1800" dirty="0"/>
              <a:t>        </a:t>
            </a:r>
            <a:r>
              <a:rPr lang="en-IN" sz="1800" dirty="0" err="1"/>
              <a:t>pthread_mutex_unlock</a:t>
            </a:r>
            <a:r>
              <a:rPr lang="en-IN" sz="1800" dirty="0"/>
              <a:t>(&amp;mutex);</a:t>
            </a:r>
          </a:p>
          <a:p>
            <a:pPr marL="114300" indent="0">
              <a:buNone/>
            </a:pPr>
            <a:r>
              <a:rPr lang="en-IN" sz="1800" dirty="0"/>
              <a:t>        </a:t>
            </a:r>
            <a:r>
              <a:rPr lang="en-IN" sz="1800" dirty="0" err="1"/>
              <a:t>sem_post</a:t>
            </a:r>
            <a:r>
              <a:rPr lang="en-IN" sz="1800" dirty="0"/>
              <a:t>(&amp;full);</a:t>
            </a:r>
          </a:p>
          <a:p>
            <a:pPr marL="114300" indent="0">
              <a:buNone/>
            </a:pPr>
            <a:r>
              <a:rPr lang="en-IN" sz="1800" dirty="0"/>
              <a:t>    }</a:t>
            </a:r>
          </a:p>
          <a:p>
            <a:pPr marL="114300" indent="0">
              <a:buNone/>
            </a:pPr>
            <a:r>
              <a:rPr lang="en-IN" sz="1800" dirty="0"/>
              <a:t>}</a:t>
            </a:r>
          </a:p>
          <a:p>
            <a:endParaRPr lang="en-US" alt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B2D56-57F2-409C-9869-F201D82DC83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3190" name="Slide Number Placeholder 6">
            <a:extLst>
              <a:ext uri="{FF2B5EF4-FFF2-40B4-BE49-F238E27FC236}">
                <a16:creationId xmlns:a16="http://schemas.microsoft.com/office/drawing/2014/main" id="{AF0C9945-ABCB-40B3-8C99-1595EC4D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8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272BEF9-40B6-4030-B7DF-E98F449D7A10}" type="slidenum">
              <a:rPr lang="en-US" altLang="en-US" sz="1000" smtClean="0">
                <a:solidFill>
                  <a:srgbClr val="FFFFFF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11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pic>
        <p:nvPicPr>
          <p:cNvPr id="93191" name="Picture 6">
            <a:extLst>
              <a:ext uri="{FF2B5EF4-FFF2-40B4-BE49-F238E27FC236}">
                <a16:creationId xmlns:a16="http://schemas.microsoft.com/office/drawing/2014/main" id="{375556DD-95D0-4E0A-A0EF-1C24BD599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301625"/>
            <a:ext cx="1270000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5937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8468-B974-4740-BE40-FAA5230A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269670"/>
            <a:ext cx="10058400" cy="998537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/>
              <a:t>      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cs typeface="Arial" pitchFamily="34" charset="0"/>
              </a:rPr>
              <a:t>Implementation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sz="3600" dirty="0"/>
          </a:p>
        </p:txBody>
      </p:sp>
      <p:sp>
        <p:nvSpPr>
          <p:cNvPr id="93187" name="Content Placeholder 2">
            <a:extLst>
              <a:ext uri="{FF2B5EF4-FFF2-40B4-BE49-F238E27FC236}">
                <a16:creationId xmlns:a16="http://schemas.microsoft.com/office/drawing/2014/main" id="{BF3CC32A-9C86-4642-B89D-505E2DCBC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10871200" cy="4022725"/>
          </a:xfrm>
        </p:spPr>
        <p:txBody>
          <a:bodyPr/>
          <a:lstStyle/>
          <a:p>
            <a:pPr marL="114300" indent="0">
              <a:buNone/>
            </a:pPr>
            <a:r>
              <a:rPr lang="en-IN" sz="1800" dirty="0"/>
              <a:t>void *consumer(void *</a:t>
            </a:r>
            <a:r>
              <a:rPr lang="en-IN" sz="1800" dirty="0" err="1"/>
              <a:t>cno</a:t>
            </a:r>
            <a:r>
              <a:rPr lang="en-IN" sz="1800" dirty="0"/>
              <a:t>)</a:t>
            </a:r>
          </a:p>
          <a:p>
            <a:pPr marL="114300" indent="0">
              <a:buNone/>
            </a:pPr>
            <a:r>
              <a:rPr lang="en-IN" sz="1800" dirty="0"/>
              <a:t>{   </a:t>
            </a:r>
          </a:p>
          <a:p>
            <a:pPr marL="114300" indent="0">
              <a:buNone/>
            </a:pPr>
            <a:r>
              <a:rPr lang="en-IN" sz="1800" dirty="0"/>
              <a:t>    for(int </a:t>
            </a:r>
            <a:r>
              <a:rPr lang="en-IN" sz="1800" dirty="0" err="1"/>
              <a:t>i</a:t>
            </a:r>
            <a:r>
              <a:rPr lang="en-IN" sz="1800" dirty="0"/>
              <a:t> = 0; </a:t>
            </a:r>
            <a:r>
              <a:rPr lang="en-IN" sz="1800" dirty="0" err="1"/>
              <a:t>i</a:t>
            </a:r>
            <a:r>
              <a:rPr lang="en-IN" sz="1800" dirty="0"/>
              <a:t> &lt; </a:t>
            </a:r>
            <a:r>
              <a:rPr lang="en-IN" sz="1800" dirty="0" err="1"/>
              <a:t>MaxItems</a:t>
            </a:r>
            <a:r>
              <a:rPr lang="en-IN" sz="1800" dirty="0"/>
              <a:t>; </a:t>
            </a:r>
            <a:r>
              <a:rPr lang="en-IN" sz="1800" dirty="0" err="1"/>
              <a:t>i</a:t>
            </a:r>
            <a:r>
              <a:rPr lang="en-IN" sz="1800" dirty="0"/>
              <a:t>++) {</a:t>
            </a:r>
          </a:p>
          <a:p>
            <a:pPr marL="114300" indent="0">
              <a:buNone/>
            </a:pPr>
            <a:r>
              <a:rPr lang="en-IN" sz="1800" dirty="0"/>
              <a:t>        </a:t>
            </a:r>
            <a:r>
              <a:rPr lang="en-IN" sz="1800" dirty="0" err="1"/>
              <a:t>sem_wait</a:t>
            </a:r>
            <a:r>
              <a:rPr lang="en-IN" sz="1800" dirty="0"/>
              <a:t>(&amp;full);</a:t>
            </a:r>
          </a:p>
          <a:p>
            <a:pPr marL="114300" indent="0">
              <a:buNone/>
            </a:pPr>
            <a:r>
              <a:rPr lang="en-IN" sz="1800" dirty="0"/>
              <a:t>        </a:t>
            </a:r>
            <a:r>
              <a:rPr lang="en-IN" sz="1800" dirty="0" err="1"/>
              <a:t>pthread_mutex_lock</a:t>
            </a:r>
            <a:r>
              <a:rPr lang="en-IN" sz="1800" dirty="0"/>
              <a:t>(&amp;mutex);</a:t>
            </a:r>
          </a:p>
          <a:p>
            <a:pPr marL="114300" indent="0">
              <a:buNone/>
            </a:pPr>
            <a:r>
              <a:rPr lang="en-IN" sz="1800" dirty="0"/>
              <a:t>        int item = buffer[out];</a:t>
            </a:r>
          </a:p>
          <a:p>
            <a:pPr marL="114300" indent="0">
              <a:buNone/>
            </a:pPr>
            <a:r>
              <a:rPr lang="en-IN" sz="1800" dirty="0"/>
              <a:t>        </a:t>
            </a:r>
            <a:r>
              <a:rPr lang="en-IN" sz="1800" dirty="0" err="1"/>
              <a:t>printf</a:t>
            </a:r>
            <a:r>
              <a:rPr lang="en-IN" sz="1800" dirty="0"/>
              <a:t>("Consumer %d: Remove Item %d from %d\n",*((int *)</a:t>
            </a:r>
            <a:r>
              <a:rPr lang="en-IN" sz="1800" dirty="0" err="1"/>
              <a:t>cno</a:t>
            </a:r>
            <a:r>
              <a:rPr lang="en-IN" sz="1800" dirty="0"/>
              <a:t>),item, out);</a:t>
            </a:r>
          </a:p>
          <a:p>
            <a:pPr marL="114300" indent="0">
              <a:buNone/>
            </a:pPr>
            <a:r>
              <a:rPr lang="en-IN" sz="1800" dirty="0"/>
              <a:t>        out = (out+1)%</a:t>
            </a:r>
            <a:r>
              <a:rPr lang="en-IN" sz="1800" dirty="0" err="1"/>
              <a:t>BufferSize</a:t>
            </a:r>
            <a:r>
              <a:rPr lang="en-IN" sz="1800" dirty="0"/>
              <a:t>;</a:t>
            </a:r>
          </a:p>
          <a:p>
            <a:pPr marL="114300" indent="0">
              <a:buNone/>
            </a:pPr>
            <a:r>
              <a:rPr lang="en-IN" sz="1800" dirty="0"/>
              <a:t>        </a:t>
            </a:r>
            <a:r>
              <a:rPr lang="en-IN" sz="1800" dirty="0" err="1"/>
              <a:t>pthread_mutex_unlock</a:t>
            </a:r>
            <a:r>
              <a:rPr lang="en-IN" sz="1800" dirty="0"/>
              <a:t>(&amp;mutex);</a:t>
            </a:r>
          </a:p>
          <a:p>
            <a:pPr marL="114300" indent="0">
              <a:buNone/>
            </a:pPr>
            <a:r>
              <a:rPr lang="en-IN" sz="1800" dirty="0"/>
              <a:t>        </a:t>
            </a:r>
            <a:r>
              <a:rPr lang="en-IN" sz="1800" dirty="0" err="1"/>
              <a:t>sem_post</a:t>
            </a:r>
            <a:r>
              <a:rPr lang="en-IN" sz="1800" dirty="0"/>
              <a:t>(&amp;empty);</a:t>
            </a:r>
          </a:p>
          <a:p>
            <a:pPr marL="114300" indent="0">
              <a:buNone/>
            </a:pPr>
            <a:r>
              <a:rPr lang="en-IN" sz="1800" dirty="0"/>
              <a:t>    }</a:t>
            </a:r>
          </a:p>
          <a:p>
            <a:pPr marL="114300" indent="0">
              <a:buNone/>
            </a:pPr>
            <a:r>
              <a:rPr lang="en-IN" sz="1800" dirty="0"/>
              <a:t>}</a:t>
            </a:r>
          </a:p>
          <a:p>
            <a:endParaRPr lang="en-US" alt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B2D56-57F2-409C-9869-F201D82DC83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3190" name="Slide Number Placeholder 6">
            <a:extLst>
              <a:ext uri="{FF2B5EF4-FFF2-40B4-BE49-F238E27FC236}">
                <a16:creationId xmlns:a16="http://schemas.microsoft.com/office/drawing/2014/main" id="{AF0C9945-ABCB-40B3-8C99-1595EC4D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8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272BEF9-40B6-4030-B7DF-E98F449D7A10}" type="slidenum">
              <a:rPr lang="en-US" altLang="en-US" sz="1000" smtClean="0">
                <a:solidFill>
                  <a:srgbClr val="FFFFFF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12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pic>
        <p:nvPicPr>
          <p:cNvPr id="93191" name="Picture 6">
            <a:extLst>
              <a:ext uri="{FF2B5EF4-FFF2-40B4-BE49-F238E27FC236}">
                <a16:creationId xmlns:a16="http://schemas.microsoft.com/office/drawing/2014/main" id="{375556DD-95D0-4E0A-A0EF-1C24BD599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301625"/>
            <a:ext cx="1270000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283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B5E6E-D12F-47A2-B2EB-3D0D9E552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0" y="287338"/>
            <a:ext cx="9377363" cy="968375"/>
          </a:xfrm>
        </p:spPr>
        <p:txBody>
          <a:bodyPr/>
          <a:lstStyle/>
          <a:p>
            <a:pPr>
              <a:defRPr/>
            </a:pPr>
            <a:r>
              <a:rPr lang="en-US" dirty="0"/>
              <a:t>Producer-Consumer problem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74B4B-D6C9-45DF-9854-700D55F3D8D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62000" y="6459538"/>
            <a:ext cx="2743200" cy="365125"/>
          </a:xfrm>
        </p:spPr>
        <p:txBody>
          <a:bodyPr/>
          <a:lstStyle/>
          <a:p>
            <a:pPr>
              <a:defRPr/>
            </a:pPr>
            <a:fld id="{D54CD6D8-2D54-48CC-802B-223475D45748}" type="datetime1">
              <a:rPr lang="en-US" sz="105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9/16/2022</a:t>
            </a:fld>
            <a:endParaRPr 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A3D4D-5BEE-4825-81A6-833AB771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069" name="Slide Number Placeholder 5">
            <a:extLst>
              <a:ext uri="{FF2B5EF4-FFF2-40B4-BE49-F238E27FC236}">
                <a16:creationId xmlns:a16="http://schemas.microsoft.com/office/drawing/2014/main" id="{6DE7204F-0D4B-46C9-BA23-EDE58CBA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8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E8605FB-7DE2-421D-873B-75DC8797266F}" type="slidenum">
              <a:rPr lang="en-US" alt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8070" name="Picture 6">
            <a:extLst>
              <a:ext uri="{FF2B5EF4-FFF2-40B4-BE49-F238E27FC236}">
                <a16:creationId xmlns:a16="http://schemas.microsoft.com/office/drawing/2014/main" id="{05F33E77-08FC-41B1-9A93-69851FD16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287338"/>
            <a:ext cx="1270000" cy="131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71" name="Content Placeholder 2">
            <a:extLst>
              <a:ext uri="{FF2B5EF4-FFF2-40B4-BE49-F238E27FC236}">
                <a16:creationId xmlns:a16="http://schemas.microsoft.com/office/drawing/2014/main" id="{00199E70-8218-499E-8842-024B198E5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739900"/>
            <a:ext cx="10777537" cy="4719638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It is one of the classic problems of synchronization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Producer produces an item and adds to a buffer of limited size(bounded buffer)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Consumer takes out an item from buffer and consumes it.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Buffer is a shared resource used as a queue and must be accessed in a mutual exclusion manner by both processes.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Producers to be prevented from adding into a full buffer.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Consumers to be stopped from taking out an item from an empty buffer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7CAA-5143-4F91-A52E-CC8BE1200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0" y="287338"/>
            <a:ext cx="9377363" cy="968375"/>
          </a:xfrm>
        </p:spPr>
        <p:txBody>
          <a:bodyPr/>
          <a:lstStyle/>
          <a:p>
            <a:pPr>
              <a:defRPr/>
            </a:pPr>
            <a:r>
              <a:rPr lang="en-US" dirty="0"/>
              <a:t>Producer-Consumer problem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115" name="Slide Number Placeholder 5">
            <a:extLst>
              <a:ext uri="{FF2B5EF4-FFF2-40B4-BE49-F238E27FC236}">
                <a16:creationId xmlns:a16="http://schemas.microsoft.com/office/drawing/2014/main" id="{27636B81-52C6-40FE-8BF4-E24D7E99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8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93CF9D3-86FC-4556-A3A2-E66F39100CB7}" type="slidenum">
              <a:rPr lang="en-US" alt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0116" name="Picture 6">
            <a:extLst>
              <a:ext uri="{FF2B5EF4-FFF2-40B4-BE49-F238E27FC236}">
                <a16:creationId xmlns:a16="http://schemas.microsoft.com/office/drawing/2014/main" id="{8F0BBD95-2708-4483-8858-D2BA53735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287338"/>
            <a:ext cx="1270000" cy="131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7" name="Content Placeholder 2">
            <a:extLst>
              <a:ext uri="{FF2B5EF4-FFF2-40B4-BE49-F238E27FC236}">
                <a16:creationId xmlns:a16="http://schemas.microsoft.com/office/drawing/2014/main" id="{F6A02D4D-8426-4FDB-A9A9-054D30C1D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739900"/>
            <a:ext cx="10777537" cy="4719638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endParaRPr lang="en-US" altLang="en-US" sz="32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FF93A5-94DA-43C4-920F-B65E7345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105F01C9-0BCA-487D-839A-1887795227E7}"/>
              </a:ext>
            </a:extLst>
          </p:cNvPr>
          <p:cNvGraphicFramePr/>
          <p:nvPr/>
        </p:nvGraphicFramePr>
        <p:xfrm>
          <a:off x="1874838" y="2294731"/>
          <a:ext cx="8366442" cy="3922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ECC2AB6-DC17-4BED-805E-4DA3760A5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963" y="750888"/>
            <a:ext cx="10058400" cy="86995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3000" dirty="0"/>
              <a:t> </a:t>
            </a:r>
            <a:br>
              <a:rPr lang="en-US" sz="3000" dirty="0"/>
            </a:br>
            <a:br>
              <a:rPr lang="en-US" sz="3000" dirty="0"/>
            </a:br>
            <a:br>
              <a:rPr lang="en-US" sz="3000" dirty="0"/>
            </a:br>
            <a:r>
              <a:rPr lang="en-US" sz="3000" b="1" dirty="0">
                <a:cs typeface="Arial" pitchFamily="34" charset="0"/>
              </a:rPr>
              <a:t>Solution to producer-consumer problem using semaphore</a:t>
            </a:r>
            <a:br>
              <a:rPr lang="en-US" sz="3000" dirty="0"/>
            </a:br>
            <a:br>
              <a:rPr lang="en-US" sz="3000" dirty="0"/>
            </a:br>
            <a:br>
              <a:rPr lang="en-US" sz="3000" dirty="0"/>
            </a:br>
            <a:br>
              <a:rPr lang="en-US" sz="3000" dirty="0"/>
            </a:br>
            <a:endParaRPr lang="en-US" sz="3000" dirty="0"/>
          </a:p>
        </p:txBody>
      </p:sp>
      <p:sp>
        <p:nvSpPr>
          <p:cNvPr id="92163" name="Content Placeholder 7">
            <a:extLst>
              <a:ext uri="{FF2B5EF4-FFF2-40B4-BE49-F238E27FC236}">
                <a16:creationId xmlns:a16="http://schemas.microsoft.com/office/drawing/2014/main" id="{2DD8FE3F-ADF6-4E7E-9F77-7AAD37108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594" y="2074555"/>
            <a:ext cx="10564812" cy="4022725"/>
          </a:xfrm>
        </p:spPr>
        <p:txBody>
          <a:bodyPr/>
          <a:lstStyle/>
          <a:p>
            <a:pPr marL="114300" indent="0">
              <a:buNone/>
            </a:pPr>
            <a:r>
              <a:rPr lang="en-US" altLang="en-US" sz="1800" b="1" dirty="0"/>
              <a:t>With a bounded buffer               </a:t>
            </a:r>
            <a:endParaRPr lang="en-US" altLang="en-US" sz="1800" dirty="0"/>
          </a:p>
          <a:p>
            <a:pPr marL="114300" indent="0">
              <a:buNone/>
            </a:pPr>
            <a:r>
              <a:rPr lang="en-US" altLang="en-US" sz="1800" dirty="0"/>
              <a:t>The bounded buffer producer problem assumes that there is a fixed buffer size. </a:t>
            </a:r>
          </a:p>
          <a:p>
            <a:pPr marL="114300" indent="0">
              <a:buNone/>
            </a:pPr>
            <a:r>
              <a:rPr lang="en-US" altLang="en-US" sz="1800" dirty="0"/>
              <a:t>In this case, the consumer must wait if the buffer is empty and the producer must wait if the buffer is full.            </a:t>
            </a:r>
            <a:r>
              <a:rPr lang="en-US" altLang="en-US" sz="1800" b="1" dirty="0"/>
              <a:t> </a:t>
            </a:r>
            <a:endParaRPr lang="en-US" altLang="en-US" sz="1800" dirty="0"/>
          </a:p>
          <a:p>
            <a:pPr marL="114300" indent="0">
              <a:buNone/>
            </a:pPr>
            <a:r>
              <a:rPr lang="en-US" altLang="en-US" sz="1800" b="1" dirty="0"/>
              <a:t>Initialization</a:t>
            </a:r>
          </a:p>
          <a:p>
            <a:pPr marL="114300" indent="0">
              <a:buNone/>
            </a:pPr>
            <a:r>
              <a:rPr lang="en-US" altLang="en-US" sz="1800" i="1" dirty="0"/>
              <a:t> char item;                //could be any data type </a:t>
            </a:r>
            <a:endParaRPr lang="en-US" altLang="en-US" sz="1800" dirty="0"/>
          </a:p>
          <a:p>
            <a:pPr marL="114300" indent="0">
              <a:buNone/>
            </a:pPr>
            <a:r>
              <a:rPr lang="en-US" altLang="en-US" sz="1800" i="1" dirty="0"/>
              <a:t> char    buffer[n]; </a:t>
            </a:r>
            <a:endParaRPr lang="en-US" altLang="en-US" sz="1800" dirty="0"/>
          </a:p>
          <a:p>
            <a:pPr marL="114300" indent="0">
              <a:buNone/>
            </a:pPr>
            <a:r>
              <a:rPr lang="en-US" altLang="en-US" sz="1800" i="1" dirty="0"/>
              <a:t> semaphore full = 0;      //counting semaphore for full slots</a:t>
            </a:r>
            <a:endParaRPr lang="en-US" altLang="en-US" sz="1800" dirty="0"/>
          </a:p>
          <a:p>
            <a:pPr marL="114300" indent="0">
              <a:buNone/>
            </a:pPr>
            <a:r>
              <a:rPr lang="en-US" altLang="en-US" sz="1800" i="1" dirty="0"/>
              <a:t> semaphore empty = n;     //counting semaphore for empty slots</a:t>
            </a:r>
            <a:endParaRPr lang="en-US" altLang="en-US" sz="1800" dirty="0"/>
          </a:p>
          <a:p>
            <a:pPr marL="114300" indent="0">
              <a:buNone/>
            </a:pPr>
            <a:r>
              <a:rPr lang="en-US" altLang="en-US" sz="1800" i="1" dirty="0"/>
              <a:t> semaphore mutex = 1;     //binary semaphore  for mutual exclusion of buffer</a:t>
            </a:r>
            <a:endParaRPr lang="en-US" altLang="en-US" sz="1800" dirty="0"/>
          </a:p>
          <a:p>
            <a:pPr marL="114300" indent="0">
              <a:buNone/>
            </a:pPr>
            <a:r>
              <a:rPr lang="en-US" altLang="en-US" sz="1800" i="1" dirty="0"/>
              <a:t> char  </a:t>
            </a:r>
            <a:r>
              <a:rPr lang="en-US" altLang="en-US" sz="1800" i="1" dirty="0" err="1"/>
              <a:t>nextp</a:t>
            </a:r>
            <a:r>
              <a:rPr lang="en-US" altLang="en-US" sz="1800" i="1" dirty="0"/>
              <a:t>, </a:t>
            </a:r>
            <a:r>
              <a:rPr lang="en-US" altLang="en-US" sz="1800" i="1" dirty="0" err="1"/>
              <a:t>nextc</a:t>
            </a:r>
            <a:r>
              <a:rPr lang="en-US" altLang="en-US" sz="1800" i="1" dirty="0"/>
              <a:t>;</a:t>
            </a:r>
            <a:endParaRPr lang="en-US" altLang="en-US" sz="1800" dirty="0"/>
          </a:p>
          <a:p>
            <a:endParaRPr lang="en-US" alt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37F38-1B4A-4171-ADA6-FB1DA9F86DE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2165" name="Slide Number Placeholder 5">
            <a:extLst>
              <a:ext uri="{FF2B5EF4-FFF2-40B4-BE49-F238E27FC236}">
                <a16:creationId xmlns:a16="http://schemas.microsoft.com/office/drawing/2014/main" id="{128EBE41-7C5E-4BB0-B794-80243A04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8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86BF997-710A-477A-8255-7A9525AAE09E}" type="slidenum">
              <a:rPr lang="en-US" altLang="en-US" sz="1000" smtClean="0">
                <a:solidFill>
                  <a:srgbClr val="FFFFFF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7A93FE5-53EF-45E2-B6EC-4311025B6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301625"/>
            <a:ext cx="1270000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8468-B974-4740-BE40-FAA5230A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269670"/>
            <a:ext cx="10058400" cy="998537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/>
              <a:t>      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cs typeface="Arial" pitchFamily="34" charset="0"/>
              </a:rPr>
              <a:t>Solution to producer-consumer problem using semaphore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sz="3600" dirty="0"/>
          </a:p>
        </p:txBody>
      </p:sp>
      <p:sp>
        <p:nvSpPr>
          <p:cNvPr id="93187" name="Content Placeholder 2">
            <a:extLst>
              <a:ext uri="{FF2B5EF4-FFF2-40B4-BE49-F238E27FC236}">
                <a16:creationId xmlns:a16="http://schemas.microsoft.com/office/drawing/2014/main" id="{BF3CC32A-9C86-4642-B89D-505E2DCBC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6637" y="1846263"/>
            <a:ext cx="4938712" cy="4022725"/>
          </a:xfrm>
        </p:spPr>
        <p:txBody>
          <a:bodyPr/>
          <a:lstStyle/>
          <a:p>
            <a:pPr marL="114300" indent="0">
              <a:buNone/>
            </a:pPr>
            <a:r>
              <a:rPr lang="en-US" altLang="en-US" sz="1800" b="1" i="1" dirty="0"/>
              <a:t>Producer Process</a:t>
            </a:r>
            <a:endParaRPr lang="en-US" altLang="en-US" sz="1800" dirty="0"/>
          </a:p>
          <a:p>
            <a:pPr marL="114300" indent="0">
              <a:buNone/>
            </a:pPr>
            <a:r>
              <a:rPr lang="en-US" altLang="en-US" sz="1800" i="1" dirty="0"/>
              <a:t>do </a:t>
            </a:r>
            <a:endParaRPr lang="en-US" altLang="en-US" sz="1800" dirty="0"/>
          </a:p>
          <a:p>
            <a:pPr marL="114300" indent="0">
              <a:buNone/>
            </a:pPr>
            <a:r>
              <a:rPr lang="en-US" altLang="en-US" sz="1800" i="1" dirty="0"/>
              <a:t>{ </a:t>
            </a:r>
            <a:endParaRPr lang="en-US" altLang="en-US" sz="1800" dirty="0"/>
          </a:p>
          <a:p>
            <a:pPr marL="114300" indent="0">
              <a:buNone/>
            </a:pPr>
            <a:r>
              <a:rPr lang="en-US" altLang="en-US" sz="1800" i="1" dirty="0"/>
              <a:t> produce an item in </a:t>
            </a:r>
            <a:r>
              <a:rPr lang="en-US" altLang="en-US" sz="1800" i="1" dirty="0" err="1"/>
              <a:t>nextp</a:t>
            </a:r>
            <a:r>
              <a:rPr lang="en-US" altLang="en-US" sz="1800" i="1" dirty="0"/>
              <a:t> </a:t>
            </a:r>
            <a:endParaRPr lang="en-US" altLang="en-US" sz="1800" dirty="0"/>
          </a:p>
          <a:p>
            <a:pPr marL="114300" indent="0">
              <a:buNone/>
            </a:pPr>
            <a:r>
              <a:rPr lang="en-US" altLang="en-US" sz="1800" i="1" dirty="0"/>
              <a:t> wait (empty); </a:t>
            </a:r>
            <a:endParaRPr lang="en-US" altLang="en-US" sz="1800" dirty="0"/>
          </a:p>
          <a:p>
            <a:pPr marL="114300" indent="0">
              <a:buNone/>
            </a:pPr>
            <a:r>
              <a:rPr lang="en-US" altLang="en-US" sz="1800" i="1" dirty="0"/>
              <a:t> wait (mutex); </a:t>
            </a:r>
            <a:endParaRPr lang="en-US" altLang="en-US" sz="1800" dirty="0"/>
          </a:p>
          <a:p>
            <a:pPr marL="114300" indent="0">
              <a:buNone/>
            </a:pPr>
            <a:r>
              <a:rPr lang="en-US" altLang="en-US" sz="1800" i="1" dirty="0"/>
              <a:t> add </a:t>
            </a:r>
            <a:r>
              <a:rPr lang="en-US" altLang="en-US" sz="1800" i="1" dirty="0" err="1"/>
              <a:t>nextp</a:t>
            </a:r>
            <a:r>
              <a:rPr lang="en-US" altLang="en-US" sz="1800" i="1" dirty="0"/>
              <a:t> to buffer </a:t>
            </a:r>
            <a:endParaRPr lang="en-US" altLang="en-US" sz="1800" dirty="0"/>
          </a:p>
          <a:p>
            <a:pPr marL="114300" indent="0">
              <a:buNone/>
            </a:pPr>
            <a:r>
              <a:rPr lang="en-US" altLang="en-US" sz="1800" i="1" dirty="0"/>
              <a:t> signal (mutex); </a:t>
            </a:r>
            <a:endParaRPr lang="en-US" altLang="en-US" sz="1800" dirty="0"/>
          </a:p>
          <a:p>
            <a:pPr marL="114300" indent="0">
              <a:buNone/>
            </a:pPr>
            <a:r>
              <a:rPr lang="en-US" altLang="en-US" sz="1800" i="1" dirty="0"/>
              <a:t> signal (full); </a:t>
            </a:r>
            <a:endParaRPr lang="en-US" altLang="en-US" sz="1800" dirty="0"/>
          </a:p>
          <a:p>
            <a:pPr marL="114300" indent="0">
              <a:buNone/>
            </a:pPr>
            <a:r>
              <a:rPr lang="en-US" altLang="en-US" sz="1800" i="1" dirty="0"/>
              <a:t> }   while (true) </a:t>
            </a:r>
            <a:endParaRPr lang="en-US" altLang="en-US" sz="1800" dirty="0"/>
          </a:p>
          <a:p>
            <a:endParaRPr lang="en-US" altLang="en-US" sz="1800" dirty="0"/>
          </a:p>
        </p:txBody>
      </p:sp>
      <p:sp>
        <p:nvSpPr>
          <p:cNvPr id="93188" name="Content Placeholder 3">
            <a:extLst>
              <a:ext uri="{FF2B5EF4-FFF2-40B4-BE49-F238E27FC236}">
                <a16:creationId xmlns:a16="http://schemas.microsoft.com/office/drawing/2014/main" id="{73468364-4AAC-45FE-8899-5B58AA1A1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8238" y="1846263"/>
            <a:ext cx="4937125" cy="4022725"/>
          </a:xfrm>
        </p:spPr>
        <p:txBody>
          <a:bodyPr/>
          <a:lstStyle/>
          <a:p>
            <a:pPr marL="114300" indent="0">
              <a:buNone/>
            </a:pPr>
            <a:r>
              <a:rPr lang="en-US" altLang="en-US" sz="1800" b="1" i="1" dirty="0"/>
              <a:t>Consumer Process  </a:t>
            </a:r>
          </a:p>
          <a:p>
            <a:pPr marL="114300" indent="0">
              <a:buNone/>
            </a:pPr>
            <a:r>
              <a:rPr lang="en-US" altLang="en-US" sz="1800" i="1" dirty="0"/>
              <a:t>do </a:t>
            </a:r>
          </a:p>
          <a:p>
            <a:pPr marL="114300" indent="0">
              <a:buNone/>
            </a:pPr>
            <a:r>
              <a:rPr lang="en-US" altLang="en-US" sz="1800" i="1" dirty="0"/>
              <a:t>{ </a:t>
            </a:r>
          </a:p>
          <a:p>
            <a:pPr marL="114300" indent="0">
              <a:buNone/>
            </a:pPr>
            <a:r>
              <a:rPr lang="en-US" altLang="en-US" sz="1800" i="1" dirty="0"/>
              <a:t> wait( full ); </a:t>
            </a:r>
          </a:p>
          <a:p>
            <a:pPr marL="114300" indent="0">
              <a:buNone/>
            </a:pPr>
            <a:r>
              <a:rPr lang="en-US" altLang="en-US" sz="1800" i="1" dirty="0"/>
              <a:t> wait( mutex ); </a:t>
            </a:r>
          </a:p>
          <a:p>
            <a:pPr marL="114300" indent="0">
              <a:buNone/>
            </a:pPr>
            <a:r>
              <a:rPr lang="en-US" altLang="en-US" sz="1800" i="1" dirty="0"/>
              <a:t> remove an item from buffer to </a:t>
            </a:r>
            <a:r>
              <a:rPr lang="en-US" altLang="en-US" sz="1800" i="1" dirty="0" err="1"/>
              <a:t>nextc</a:t>
            </a:r>
            <a:r>
              <a:rPr lang="en-US" altLang="en-US" sz="1800" i="1" dirty="0"/>
              <a:t> </a:t>
            </a:r>
          </a:p>
          <a:p>
            <a:pPr marL="114300" indent="0">
              <a:buNone/>
            </a:pPr>
            <a:r>
              <a:rPr lang="en-US" altLang="en-US" sz="1800" i="1" dirty="0"/>
              <a:t> signal( mutex ); </a:t>
            </a:r>
          </a:p>
          <a:p>
            <a:pPr marL="114300" indent="0">
              <a:buNone/>
            </a:pPr>
            <a:r>
              <a:rPr lang="en-US" altLang="en-US" sz="1800" i="1" dirty="0"/>
              <a:t> signal( empty ); </a:t>
            </a:r>
          </a:p>
          <a:p>
            <a:pPr marL="114300" indent="0">
              <a:buNone/>
            </a:pPr>
            <a:r>
              <a:rPr lang="en-US" altLang="en-US" sz="1800" i="1" dirty="0"/>
              <a:t> consume the item in </a:t>
            </a:r>
            <a:r>
              <a:rPr lang="en-US" altLang="en-US" sz="1800" i="1" dirty="0" err="1"/>
              <a:t>nextc</a:t>
            </a:r>
            <a:r>
              <a:rPr lang="en-US" altLang="en-US" sz="1800" i="1" dirty="0"/>
              <a:t>;</a:t>
            </a:r>
          </a:p>
          <a:p>
            <a:pPr marL="114300" indent="0">
              <a:buNone/>
            </a:pPr>
            <a:r>
              <a:rPr lang="en-US" altLang="en-US" sz="1800" i="1" dirty="0"/>
              <a:t>} while (true) </a:t>
            </a:r>
          </a:p>
          <a:p>
            <a:endParaRPr lang="en-US" alt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B2D56-57F2-409C-9869-F201D82DC83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3190" name="Slide Number Placeholder 6">
            <a:extLst>
              <a:ext uri="{FF2B5EF4-FFF2-40B4-BE49-F238E27FC236}">
                <a16:creationId xmlns:a16="http://schemas.microsoft.com/office/drawing/2014/main" id="{AF0C9945-ABCB-40B3-8C99-1595EC4D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8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272BEF9-40B6-4030-B7DF-E98F449D7A10}" type="slidenum">
              <a:rPr lang="en-US" altLang="en-US" sz="1000" smtClean="0">
                <a:solidFill>
                  <a:srgbClr val="FFFFFF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pic>
        <p:nvPicPr>
          <p:cNvPr id="93191" name="Picture 6">
            <a:extLst>
              <a:ext uri="{FF2B5EF4-FFF2-40B4-BE49-F238E27FC236}">
                <a16:creationId xmlns:a16="http://schemas.microsoft.com/office/drawing/2014/main" id="{375556DD-95D0-4E0A-A0EF-1C24BD599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301625"/>
            <a:ext cx="1270000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8468-B974-4740-BE40-FAA5230A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269670"/>
            <a:ext cx="10058400" cy="998537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/>
              <a:t>      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cs typeface="Arial" pitchFamily="34" charset="0"/>
              </a:rPr>
              <a:t>Implementation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sz="3600" dirty="0"/>
          </a:p>
        </p:txBody>
      </p:sp>
      <p:sp>
        <p:nvSpPr>
          <p:cNvPr id="93187" name="Content Placeholder 2">
            <a:extLst>
              <a:ext uri="{FF2B5EF4-FFF2-40B4-BE49-F238E27FC236}">
                <a16:creationId xmlns:a16="http://schemas.microsoft.com/office/drawing/2014/main" id="{BF3CC32A-9C86-4642-B89D-505E2DCBC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6636" y="1846263"/>
            <a:ext cx="9936163" cy="4022725"/>
          </a:xfrm>
        </p:spPr>
        <p:txBody>
          <a:bodyPr/>
          <a:lstStyle/>
          <a:p>
            <a:pPr lvl="0"/>
            <a:r>
              <a:rPr lang="en-IN" dirty="0"/>
              <a:t>One can use include header file </a:t>
            </a:r>
          </a:p>
          <a:p>
            <a:pPr marL="114300" indent="0">
              <a:buNone/>
            </a:pPr>
            <a:r>
              <a:rPr lang="en-IN" dirty="0"/>
              <a:t>   #include &lt;</a:t>
            </a:r>
            <a:r>
              <a:rPr lang="en-IN" dirty="0" err="1"/>
              <a:t>semaphore.h</a:t>
            </a:r>
            <a:r>
              <a:rPr lang="en-IN" dirty="0"/>
              <a:t>&gt;</a:t>
            </a:r>
          </a:p>
          <a:p>
            <a:pPr marL="114300" lvl="0" indent="0">
              <a:buNone/>
            </a:pPr>
            <a:r>
              <a:rPr lang="en-IN" dirty="0"/>
              <a:t>   and declare a semaphore of type </a:t>
            </a:r>
            <a:r>
              <a:rPr lang="en-IN" dirty="0" err="1"/>
              <a:t>sem_t</a:t>
            </a:r>
            <a:r>
              <a:rPr lang="en-IN" dirty="0"/>
              <a:t> in c.</a:t>
            </a:r>
          </a:p>
          <a:p>
            <a:pPr lvl="0"/>
            <a:r>
              <a:rPr lang="en-IN" dirty="0"/>
              <a:t>Some important methods that can be used with semaphore in C</a:t>
            </a:r>
          </a:p>
          <a:p>
            <a:pPr lvl="1"/>
            <a:r>
              <a:rPr lang="en-IN" b="1" dirty="0" err="1"/>
              <a:t>sem_init</a:t>
            </a:r>
            <a:r>
              <a:rPr lang="en-IN" dirty="0"/>
              <a:t> -&gt; Initialise the semaphore to some initial value</a:t>
            </a:r>
          </a:p>
          <a:p>
            <a:pPr lvl="1"/>
            <a:r>
              <a:rPr lang="en-IN" b="1" dirty="0" err="1"/>
              <a:t>sem_wait</a:t>
            </a:r>
            <a:r>
              <a:rPr lang="en-IN" dirty="0"/>
              <a:t> -&gt; Same as wait() operation</a:t>
            </a:r>
          </a:p>
          <a:p>
            <a:pPr lvl="1"/>
            <a:r>
              <a:rPr lang="en-IN" b="1" dirty="0" err="1"/>
              <a:t>sem_post</a:t>
            </a:r>
            <a:r>
              <a:rPr lang="en-IN" dirty="0"/>
              <a:t> -&gt; Same as Signal() operation</a:t>
            </a:r>
          </a:p>
          <a:p>
            <a:pPr lvl="1"/>
            <a:r>
              <a:rPr lang="en-IN" b="1" dirty="0" err="1"/>
              <a:t>sem_destroy</a:t>
            </a:r>
            <a:r>
              <a:rPr lang="en-IN" dirty="0"/>
              <a:t> -&gt; Destroy the semaphore</a:t>
            </a:r>
          </a:p>
          <a:p>
            <a:endParaRPr lang="en-US" alt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B2D56-57F2-409C-9869-F201D82DC83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3190" name="Slide Number Placeholder 6">
            <a:extLst>
              <a:ext uri="{FF2B5EF4-FFF2-40B4-BE49-F238E27FC236}">
                <a16:creationId xmlns:a16="http://schemas.microsoft.com/office/drawing/2014/main" id="{AF0C9945-ABCB-40B3-8C99-1595EC4D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8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272BEF9-40B6-4030-B7DF-E98F449D7A10}" type="slidenum">
              <a:rPr lang="en-US" altLang="en-US" sz="1000" smtClean="0">
                <a:solidFill>
                  <a:srgbClr val="FFFFFF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pic>
        <p:nvPicPr>
          <p:cNvPr id="93191" name="Picture 6">
            <a:extLst>
              <a:ext uri="{FF2B5EF4-FFF2-40B4-BE49-F238E27FC236}">
                <a16:creationId xmlns:a16="http://schemas.microsoft.com/office/drawing/2014/main" id="{375556DD-95D0-4E0A-A0EF-1C24BD599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301625"/>
            <a:ext cx="1270000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3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8468-B974-4740-BE40-FAA5230A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269670"/>
            <a:ext cx="10058400" cy="998537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/>
              <a:t>      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cs typeface="Arial" pitchFamily="34" charset="0"/>
              </a:rPr>
              <a:t>Implementation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sz="3600" dirty="0"/>
          </a:p>
        </p:txBody>
      </p:sp>
      <p:sp>
        <p:nvSpPr>
          <p:cNvPr id="93187" name="Content Placeholder 2">
            <a:extLst>
              <a:ext uri="{FF2B5EF4-FFF2-40B4-BE49-F238E27FC236}">
                <a16:creationId xmlns:a16="http://schemas.microsoft.com/office/drawing/2014/main" id="{BF3CC32A-9C86-4642-B89D-505E2DCBC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6636" y="1846263"/>
            <a:ext cx="9936163" cy="4022725"/>
          </a:xfrm>
        </p:spPr>
        <p:txBody>
          <a:bodyPr/>
          <a:lstStyle/>
          <a:p>
            <a:r>
              <a:rPr lang="en-IN" dirty="0"/>
              <a:t>One can use header file </a:t>
            </a:r>
          </a:p>
          <a:p>
            <a:pPr marL="114300" indent="0">
              <a:buNone/>
            </a:pPr>
            <a:r>
              <a:rPr lang="en-IN" dirty="0"/>
              <a:t>#include &lt;</a:t>
            </a:r>
            <a:r>
              <a:rPr lang="en-IN" dirty="0" err="1"/>
              <a:t>pthread.h</a:t>
            </a:r>
            <a:r>
              <a:rPr lang="en-IN" dirty="0"/>
              <a:t>&gt;</a:t>
            </a:r>
          </a:p>
          <a:p>
            <a:pPr marL="114300" lvl="0" indent="0">
              <a:buNone/>
            </a:pPr>
            <a:r>
              <a:rPr lang="en-IN" dirty="0"/>
              <a:t>and declare a mutex of type </a:t>
            </a:r>
            <a:r>
              <a:rPr lang="en-IN" dirty="0" err="1"/>
              <a:t>pthread_mutex_t</a:t>
            </a:r>
            <a:r>
              <a:rPr lang="en-IN" dirty="0"/>
              <a:t> in c.</a:t>
            </a:r>
          </a:p>
          <a:p>
            <a:r>
              <a:rPr lang="en-IN" dirty="0"/>
              <a:t>Some important methods that can be used with semaphore in C</a:t>
            </a:r>
          </a:p>
          <a:p>
            <a:pPr lvl="1"/>
            <a:r>
              <a:rPr lang="en-IN" b="1" dirty="0" err="1"/>
              <a:t>pthread_mutex_init</a:t>
            </a:r>
            <a:r>
              <a:rPr lang="en-IN" b="1" dirty="0"/>
              <a:t>()</a:t>
            </a:r>
            <a:r>
              <a:rPr lang="en-IN" dirty="0"/>
              <a:t> -&gt; Initialise the mutex</a:t>
            </a:r>
          </a:p>
          <a:p>
            <a:pPr lvl="1"/>
            <a:r>
              <a:rPr lang="en-IN" b="1" dirty="0" err="1"/>
              <a:t>pthread_mutex_lock</a:t>
            </a:r>
            <a:r>
              <a:rPr lang="en-IN" b="1" dirty="0"/>
              <a:t>()</a:t>
            </a:r>
            <a:r>
              <a:rPr lang="en-IN" dirty="0"/>
              <a:t> -&gt; Same as wait() operation</a:t>
            </a:r>
          </a:p>
          <a:p>
            <a:pPr lvl="1"/>
            <a:r>
              <a:rPr lang="en-IN" b="1" dirty="0" err="1"/>
              <a:t>pthread_mutex_unlock</a:t>
            </a:r>
            <a:r>
              <a:rPr lang="en-IN" b="1" dirty="0"/>
              <a:t>()</a:t>
            </a:r>
            <a:r>
              <a:rPr lang="en-IN" dirty="0"/>
              <a:t> -&gt; Same as Signal() operation</a:t>
            </a:r>
          </a:p>
          <a:p>
            <a:pPr lvl="1"/>
            <a:r>
              <a:rPr lang="en-IN" b="1" dirty="0" err="1"/>
              <a:t>pthread_mutex_destroy</a:t>
            </a:r>
            <a:r>
              <a:rPr lang="en-IN" b="1" dirty="0"/>
              <a:t>()</a:t>
            </a:r>
            <a:r>
              <a:rPr lang="en-IN" dirty="0"/>
              <a:t> -&gt; Destroy the mutex</a:t>
            </a:r>
          </a:p>
          <a:p>
            <a:endParaRPr lang="en-US" alt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B2D56-57F2-409C-9869-F201D82DC83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3190" name="Slide Number Placeholder 6">
            <a:extLst>
              <a:ext uri="{FF2B5EF4-FFF2-40B4-BE49-F238E27FC236}">
                <a16:creationId xmlns:a16="http://schemas.microsoft.com/office/drawing/2014/main" id="{AF0C9945-ABCB-40B3-8C99-1595EC4D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8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272BEF9-40B6-4030-B7DF-E98F449D7A10}" type="slidenum">
              <a:rPr lang="en-US" altLang="en-US" sz="1000" smtClean="0">
                <a:solidFill>
                  <a:srgbClr val="FFFFFF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pic>
        <p:nvPicPr>
          <p:cNvPr id="93191" name="Picture 6">
            <a:extLst>
              <a:ext uri="{FF2B5EF4-FFF2-40B4-BE49-F238E27FC236}">
                <a16:creationId xmlns:a16="http://schemas.microsoft.com/office/drawing/2014/main" id="{375556DD-95D0-4E0A-A0EF-1C24BD599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301625"/>
            <a:ext cx="1270000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12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8468-B974-4740-BE40-FAA5230A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269670"/>
            <a:ext cx="10058400" cy="998537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/>
              <a:t>      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cs typeface="Arial" pitchFamily="34" charset="0"/>
              </a:rPr>
              <a:t>Implementation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sz="3600" dirty="0"/>
          </a:p>
        </p:txBody>
      </p:sp>
      <p:sp>
        <p:nvSpPr>
          <p:cNvPr id="93187" name="Content Placeholder 2">
            <a:extLst>
              <a:ext uri="{FF2B5EF4-FFF2-40B4-BE49-F238E27FC236}">
                <a16:creationId xmlns:a16="http://schemas.microsoft.com/office/drawing/2014/main" id="{BF3CC32A-9C86-4642-B89D-505E2DCBC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7413" y="1752600"/>
            <a:ext cx="10698164" cy="4022725"/>
          </a:xfrm>
        </p:spPr>
        <p:txBody>
          <a:bodyPr/>
          <a:lstStyle/>
          <a:p>
            <a:pPr marL="114300" indent="0">
              <a:buNone/>
            </a:pPr>
            <a:r>
              <a:rPr lang="en-IN" sz="1800" dirty="0"/>
              <a:t>#include &lt;</a:t>
            </a:r>
            <a:r>
              <a:rPr lang="en-IN" sz="1800" dirty="0" err="1"/>
              <a:t>pthread.h</a:t>
            </a:r>
            <a:r>
              <a:rPr lang="en-IN" sz="1800" dirty="0"/>
              <a:t>&gt;</a:t>
            </a:r>
          </a:p>
          <a:p>
            <a:pPr marL="114300" indent="0">
              <a:buNone/>
            </a:pPr>
            <a:r>
              <a:rPr lang="en-IN" sz="1800" dirty="0"/>
              <a:t>#include &lt;</a:t>
            </a:r>
            <a:r>
              <a:rPr lang="en-IN" sz="1800" dirty="0" err="1"/>
              <a:t>semaphore.h</a:t>
            </a:r>
            <a:r>
              <a:rPr lang="en-IN" sz="1800" dirty="0"/>
              <a:t>&gt;</a:t>
            </a:r>
          </a:p>
          <a:p>
            <a:pPr marL="114300" indent="0">
              <a:buNone/>
            </a:pPr>
            <a:r>
              <a:rPr lang="en-IN" sz="1800" dirty="0"/>
              <a:t>#include &lt;</a:t>
            </a:r>
            <a:r>
              <a:rPr lang="en-IN" sz="1800" dirty="0" err="1"/>
              <a:t>stdlib.h</a:t>
            </a:r>
            <a:r>
              <a:rPr lang="en-IN" sz="1800" dirty="0"/>
              <a:t>&gt;</a:t>
            </a:r>
          </a:p>
          <a:p>
            <a:pPr marL="114300" indent="0">
              <a:buNone/>
            </a:pPr>
            <a:r>
              <a:rPr lang="en-IN" sz="1800" dirty="0"/>
              <a:t>#include &lt;</a:t>
            </a:r>
            <a:r>
              <a:rPr lang="en-IN" sz="1800" dirty="0" err="1"/>
              <a:t>stdio.h</a:t>
            </a:r>
            <a:r>
              <a:rPr lang="en-IN" sz="1800" dirty="0"/>
              <a:t>&gt;</a:t>
            </a:r>
          </a:p>
          <a:p>
            <a:pPr marL="114300" indent="0">
              <a:buNone/>
            </a:pPr>
            <a:r>
              <a:rPr lang="en-IN" sz="1800" dirty="0"/>
              <a:t>#define </a:t>
            </a:r>
            <a:r>
              <a:rPr lang="en-IN" sz="1800" dirty="0" err="1"/>
              <a:t>MaxItems</a:t>
            </a:r>
            <a:r>
              <a:rPr lang="en-IN" sz="1800" dirty="0"/>
              <a:t> 5 // Maximum items a producer can produce or a consumer can consume</a:t>
            </a:r>
          </a:p>
          <a:p>
            <a:pPr marL="114300" indent="0">
              <a:buNone/>
            </a:pPr>
            <a:r>
              <a:rPr lang="en-IN" sz="1800" dirty="0"/>
              <a:t>#define </a:t>
            </a:r>
            <a:r>
              <a:rPr lang="en-IN" sz="1800" dirty="0" err="1"/>
              <a:t>BufferSize</a:t>
            </a:r>
            <a:r>
              <a:rPr lang="en-IN" sz="1800" dirty="0"/>
              <a:t> 5 // Size of the buffer</a:t>
            </a:r>
          </a:p>
          <a:p>
            <a:pPr marL="114300" indent="0">
              <a:buNone/>
            </a:pPr>
            <a:r>
              <a:rPr lang="en-IN" sz="1800" dirty="0" err="1"/>
              <a:t>sem_t</a:t>
            </a:r>
            <a:r>
              <a:rPr lang="en-IN" sz="1800" dirty="0"/>
              <a:t> empty;</a:t>
            </a:r>
          </a:p>
          <a:p>
            <a:pPr marL="114300" indent="0">
              <a:buNone/>
            </a:pPr>
            <a:r>
              <a:rPr lang="en-IN" sz="1800" dirty="0" err="1"/>
              <a:t>sem_t</a:t>
            </a:r>
            <a:r>
              <a:rPr lang="en-IN" sz="1800" dirty="0"/>
              <a:t> full;</a:t>
            </a:r>
          </a:p>
          <a:p>
            <a:pPr marL="114300" indent="0">
              <a:buNone/>
            </a:pPr>
            <a:r>
              <a:rPr lang="en-IN" sz="1800" dirty="0"/>
              <a:t>int in = 0;</a:t>
            </a:r>
          </a:p>
          <a:p>
            <a:pPr marL="114300" indent="0">
              <a:buNone/>
            </a:pPr>
            <a:r>
              <a:rPr lang="en-IN" sz="1800" dirty="0"/>
              <a:t>int out = 0;</a:t>
            </a:r>
          </a:p>
          <a:p>
            <a:pPr marL="114300" indent="0">
              <a:buNone/>
            </a:pPr>
            <a:r>
              <a:rPr lang="en-IN" sz="1800" dirty="0"/>
              <a:t>int buffer[</a:t>
            </a:r>
            <a:r>
              <a:rPr lang="en-IN" sz="1800" dirty="0" err="1"/>
              <a:t>BufferSize</a:t>
            </a:r>
            <a:r>
              <a:rPr lang="en-IN" sz="1800" dirty="0"/>
              <a:t>];</a:t>
            </a:r>
          </a:p>
          <a:p>
            <a:pPr marL="114300" indent="0">
              <a:buNone/>
            </a:pPr>
            <a:r>
              <a:rPr lang="en-IN" sz="1800" dirty="0" err="1"/>
              <a:t>pthread_mutex_t</a:t>
            </a:r>
            <a:r>
              <a:rPr lang="en-IN" sz="1800" dirty="0"/>
              <a:t> mutex;</a:t>
            </a:r>
          </a:p>
          <a:p>
            <a:endParaRPr lang="en-US" alt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B2D56-57F2-409C-9869-F201D82DC83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3190" name="Slide Number Placeholder 6">
            <a:extLst>
              <a:ext uri="{FF2B5EF4-FFF2-40B4-BE49-F238E27FC236}">
                <a16:creationId xmlns:a16="http://schemas.microsoft.com/office/drawing/2014/main" id="{AF0C9945-ABCB-40B3-8C99-1595EC4D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8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272BEF9-40B6-4030-B7DF-E98F449D7A10}" type="slidenum">
              <a:rPr lang="en-US" altLang="en-US" sz="1000" smtClean="0">
                <a:solidFill>
                  <a:srgbClr val="FFFFFF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pic>
        <p:nvPicPr>
          <p:cNvPr id="93191" name="Picture 6">
            <a:extLst>
              <a:ext uri="{FF2B5EF4-FFF2-40B4-BE49-F238E27FC236}">
                <a16:creationId xmlns:a16="http://schemas.microsoft.com/office/drawing/2014/main" id="{375556DD-95D0-4E0A-A0EF-1C24BD599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301625"/>
            <a:ext cx="1270000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5620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8468-B974-4740-BE40-FAA5230A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269670"/>
            <a:ext cx="10058400" cy="998537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/>
              <a:t>      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cs typeface="Arial" pitchFamily="34" charset="0"/>
              </a:rPr>
              <a:t>Implementation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sz="3600" dirty="0"/>
          </a:p>
        </p:txBody>
      </p:sp>
      <p:sp>
        <p:nvSpPr>
          <p:cNvPr id="93187" name="Content Placeholder 2">
            <a:extLst>
              <a:ext uri="{FF2B5EF4-FFF2-40B4-BE49-F238E27FC236}">
                <a16:creationId xmlns:a16="http://schemas.microsoft.com/office/drawing/2014/main" id="{BF3CC32A-9C86-4642-B89D-505E2DCBC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0600" y="1646443"/>
            <a:ext cx="9936163" cy="4022725"/>
          </a:xfrm>
        </p:spPr>
        <p:txBody>
          <a:bodyPr/>
          <a:lstStyle/>
          <a:p>
            <a:pPr marL="114300" indent="0">
              <a:buNone/>
            </a:pPr>
            <a:r>
              <a:rPr lang="en-IN" sz="1800" dirty="0"/>
              <a:t>int main()</a:t>
            </a:r>
          </a:p>
          <a:p>
            <a:pPr marL="114300" indent="0">
              <a:buNone/>
            </a:pPr>
            <a:r>
              <a:rPr lang="en-IN" sz="1800" dirty="0"/>
              <a:t>{   </a:t>
            </a:r>
            <a:r>
              <a:rPr lang="en-IN" sz="1800" dirty="0" err="1"/>
              <a:t>pthread_t</a:t>
            </a:r>
            <a:r>
              <a:rPr lang="en-IN" sz="1800" dirty="0"/>
              <a:t> pro[5],con[5];</a:t>
            </a:r>
          </a:p>
          <a:p>
            <a:pPr marL="11430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pthread_mutex_init</a:t>
            </a:r>
            <a:r>
              <a:rPr lang="en-IN" sz="1800" dirty="0"/>
              <a:t>(&amp;mutex, NULL);</a:t>
            </a:r>
          </a:p>
          <a:p>
            <a:pPr marL="11430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sem_init</a:t>
            </a:r>
            <a:r>
              <a:rPr lang="en-IN" sz="1800" dirty="0"/>
              <a:t>(&amp;empty,0,BufferSize);</a:t>
            </a:r>
          </a:p>
          <a:p>
            <a:pPr marL="11430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sem_init</a:t>
            </a:r>
            <a:r>
              <a:rPr lang="en-IN" sz="1800" dirty="0"/>
              <a:t>(&amp;full,0,0);</a:t>
            </a:r>
          </a:p>
          <a:p>
            <a:pPr marL="114300" indent="0">
              <a:buNone/>
            </a:pPr>
            <a:r>
              <a:rPr lang="en-IN" sz="1800" dirty="0"/>
              <a:t>     int a[5] = {1,2,3,4,5}; //Just used for numbering the producer and consumer</a:t>
            </a:r>
          </a:p>
          <a:p>
            <a:pPr marL="114300" indent="0">
              <a:buNone/>
            </a:pPr>
            <a:r>
              <a:rPr lang="en-IN" sz="1800" dirty="0"/>
              <a:t>     for(int </a:t>
            </a:r>
            <a:r>
              <a:rPr lang="en-IN" sz="1800" dirty="0" err="1"/>
              <a:t>i</a:t>
            </a:r>
            <a:r>
              <a:rPr lang="en-IN" sz="1800" dirty="0"/>
              <a:t> = 0; </a:t>
            </a:r>
            <a:r>
              <a:rPr lang="en-IN" sz="1800" dirty="0" err="1"/>
              <a:t>i</a:t>
            </a:r>
            <a:r>
              <a:rPr lang="en-IN" sz="1800" dirty="0"/>
              <a:t> &lt; 5; </a:t>
            </a:r>
            <a:r>
              <a:rPr lang="en-IN" sz="1800" dirty="0" err="1"/>
              <a:t>i</a:t>
            </a:r>
            <a:r>
              <a:rPr lang="en-IN" sz="1800" dirty="0"/>
              <a:t>++) {</a:t>
            </a:r>
          </a:p>
          <a:p>
            <a:pPr marL="114300" indent="0">
              <a:buNone/>
            </a:pPr>
            <a:r>
              <a:rPr lang="en-IN" sz="1800" dirty="0"/>
              <a:t>        </a:t>
            </a:r>
            <a:r>
              <a:rPr lang="en-IN" sz="1800" dirty="0" err="1"/>
              <a:t>pthread_create</a:t>
            </a:r>
            <a:r>
              <a:rPr lang="en-IN" sz="1800" dirty="0"/>
              <a:t>(&amp;pro[</a:t>
            </a:r>
            <a:r>
              <a:rPr lang="en-IN" sz="1800" dirty="0" err="1"/>
              <a:t>i</a:t>
            </a:r>
            <a:r>
              <a:rPr lang="en-IN" sz="1800" dirty="0"/>
              <a:t>], NULL, (void *)producer, (void *)&amp;a[</a:t>
            </a:r>
            <a:r>
              <a:rPr lang="en-IN" sz="1800" dirty="0" err="1"/>
              <a:t>i</a:t>
            </a:r>
            <a:r>
              <a:rPr lang="en-IN" sz="1800" dirty="0"/>
              <a:t>]);</a:t>
            </a:r>
          </a:p>
          <a:p>
            <a:pPr marL="114300" indent="0">
              <a:buNone/>
            </a:pPr>
            <a:r>
              <a:rPr lang="en-IN" sz="1800" dirty="0"/>
              <a:t>    }</a:t>
            </a:r>
          </a:p>
          <a:p>
            <a:pPr marL="114300" indent="0">
              <a:buNone/>
            </a:pPr>
            <a:r>
              <a:rPr lang="en-IN" sz="1800" dirty="0"/>
              <a:t>    for(int </a:t>
            </a:r>
            <a:r>
              <a:rPr lang="en-IN" sz="1800" dirty="0" err="1"/>
              <a:t>i</a:t>
            </a:r>
            <a:r>
              <a:rPr lang="en-IN" sz="1800" dirty="0"/>
              <a:t> = 0; </a:t>
            </a:r>
            <a:r>
              <a:rPr lang="en-IN" sz="1800" dirty="0" err="1"/>
              <a:t>i</a:t>
            </a:r>
            <a:r>
              <a:rPr lang="en-IN" sz="1800" dirty="0"/>
              <a:t> &lt; 5; </a:t>
            </a:r>
            <a:r>
              <a:rPr lang="en-IN" sz="1800" dirty="0" err="1"/>
              <a:t>i</a:t>
            </a:r>
            <a:r>
              <a:rPr lang="en-IN" sz="1800" dirty="0"/>
              <a:t>++) {</a:t>
            </a:r>
          </a:p>
          <a:p>
            <a:pPr marL="114300" indent="0">
              <a:buNone/>
            </a:pPr>
            <a:r>
              <a:rPr lang="en-IN" sz="1800" dirty="0"/>
              <a:t>        </a:t>
            </a:r>
            <a:r>
              <a:rPr lang="en-IN" sz="1800" dirty="0" err="1"/>
              <a:t>pthread_create</a:t>
            </a:r>
            <a:r>
              <a:rPr lang="en-IN" sz="1800" dirty="0"/>
              <a:t>(&amp;con[</a:t>
            </a:r>
            <a:r>
              <a:rPr lang="en-IN" sz="1800" dirty="0" err="1"/>
              <a:t>i</a:t>
            </a:r>
            <a:r>
              <a:rPr lang="en-IN" sz="1800" dirty="0"/>
              <a:t>], NULL, (void *)consumer, (void *)&amp;a[</a:t>
            </a:r>
            <a:r>
              <a:rPr lang="en-IN" sz="1800" dirty="0" err="1"/>
              <a:t>i</a:t>
            </a:r>
            <a:r>
              <a:rPr lang="en-IN" sz="1800" dirty="0"/>
              <a:t>]);</a:t>
            </a:r>
          </a:p>
          <a:p>
            <a:pPr marL="114300" indent="0">
              <a:buNone/>
            </a:pPr>
            <a:r>
              <a:rPr lang="en-IN" sz="1800" dirty="0"/>
              <a:t>    }</a:t>
            </a:r>
          </a:p>
          <a:p>
            <a:pPr marL="114300" indent="0">
              <a:buNone/>
            </a:pPr>
            <a:r>
              <a:rPr lang="en-IN" sz="1800" dirty="0"/>
              <a:t> </a:t>
            </a:r>
          </a:p>
          <a:p>
            <a:pPr marL="114300" indent="0">
              <a:buNone/>
            </a:pPr>
            <a:r>
              <a:rPr lang="en-IN" sz="1800" dirty="0"/>
              <a:t> </a:t>
            </a:r>
            <a:endParaRPr lang="en-US" alt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B2D56-57F2-409C-9869-F201D82DC83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3190" name="Slide Number Placeholder 6">
            <a:extLst>
              <a:ext uri="{FF2B5EF4-FFF2-40B4-BE49-F238E27FC236}">
                <a16:creationId xmlns:a16="http://schemas.microsoft.com/office/drawing/2014/main" id="{AF0C9945-ABCB-40B3-8C99-1595EC4D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8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272BEF9-40B6-4030-B7DF-E98F449D7A10}" type="slidenum">
              <a:rPr lang="en-US" altLang="en-US" sz="1000" smtClean="0">
                <a:solidFill>
                  <a:srgbClr val="FFFFFF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9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pic>
        <p:nvPicPr>
          <p:cNvPr id="93191" name="Picture 6">
            <a:extLst>
              <a:ext uri="{FF2B5EF4-FFF2-40B4-BE49-F238E27FC236}">
                <a16:creationId xmlns:a16="http://schemas.microsoft.com/office/drawing/2014/main" id="{375556DD-95D0-4E0A-A0EF-1C24BD599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301625"/>
            <a:ext cx="1270000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30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1160</Words>
  <Application>Microsoft Office PowerPoint</Application>
  <PresentationFormat>Widescreen</PresentationFormat>
  <Paragraphs>149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Perpetua</vt:lpstr>
      <vt:lpstr>Times New Roman</vt:lpstr>
      <vt:lpstr>Office Theme</vt:lpstr>
      <vt:lpstr>Office Theme</vt:lpstr>
      <vt:lpstr>PowerPoint Presentation</vt:lpstr>
      <vt:lpstr>Producer-Consumer problem</vt:lpstr>
      <vt:lpstr>Producer-Consumer problem</vt:lpstr>
      <vt:lpstr>    Solution to producer-consumer problem using semaphore    </vt:lpstr>
      <vt:lpstr>                    Solution to producer-consumer problem using semaphore   </vt:lpstr>
      <vt:lpstr>                    Implementation   </vt:lpstr>
      <vt:lpstr>                    Implementation   </vt:lpstr>
      <vt:lpstr>                    Implementation   </vt:lpstr>
      <vt:lpstr>                    Implementation   </vt:lpstr>
      <vt:lpstr>                    Implementation   </vt:lpstr>
      <vt:lpstr>                    Implementation   </vt:lpstr>
      <vt:lpstr>                    Implementation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Ranjana</dc:creator>
  <cp:lastModifiedBy>admin</cp:lastModifiedBy>
  <cp:revision>65</cp:revision>
  <dcterms:modified xsi:type="dcterms:W3CDTF">2022-09-16T08:06:48Z</dcterms:modified>
</cp:coreProperties>
</file>