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8" r:id="rId3"/>
    <p:sldId id="260" r:id="rId4"/>
    <p:sldId id="261" r:id="rId5"/>
    <p:sldId id="347" r:id="rId6"/>
    <p:sldId id="346" r:id="rId7"/>
    <p:sldId id="331" r:id="rId8"/>
    <p:sldId id="334" r:id="rId9"/>
    <p:sldId id="335" r:id="rId10"/>
    <p:sldId id="336" r:id="rId11"/>
    <p:sldId id="338" r:id="rId12"/>
    <p:sldId id="271" r:id="rId13"/>
    <p:sldId id="339" r:id="rId14"/>
    <p:sldId id="340" r:id="rId15"/>
    <p:sldId id="348" r:id="rId16"/>
    <p:sldId id="349" r:id="rId17"/>
    <p:sldId id="350" r:id="rId18"/>
    <p:sldId id="351" r:id="rId19"/>
    <p:sldId id="352" r:id="rId20"/>
    <p:sldId id="326" r:id="rId21"/>
    <p:sldId id="341" r:id="rId22"/>
    <p:sldId id="342" r:id="rId23"/>
    <p:sldId id="329" r:id="rId24"/>
    <p:sldId id="345" r:id="rId25"/>
    <p:sldId id="344"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08" autoAdjust="0"/>
    <p:restoredTop sz="94660"/>
  </p:normalViewPr>
  <p:slideViewPr>
    <p:cSldViewPr>
      <p:cViewPr>
        <p:scale>
          <a:sx n="70" d="100"/>
          <a:sy n="70" d="100"/>
        </p:scale>
        <p:origin x="-1747" y="-28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23-Aug-22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23-Aug-22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23-Aug-22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1751457" y="1904441"/>
            <a:ext cx="5643880" cy="942975"/>
          </a:xfrm>
          <a:prstGeom prst="rect">
            <a:avLst/>
          </a:prstGeom>
        </p:spPr>
        <p:txBody>
          <a:bodyPr vert="horz" wrap="square" lIns="0" tIns="13335" rIns="0" bIns="0" rtlCol="0">
            <a:spAutoFit/>
          </a:bodyPr>
          <a:lstStyle/>
          <a:p>
            <a:pPr algn="ctr">
              <a:lnSpc>
                <a:spcPct val="100000"/>
              </a:lnSpc>
              <a:spcBef>
                <a:spcPts val="105"/>
              </a:spcBef>
            </a:pPr>
            <a:r>
              <a:rPr sz="3200" dirty="0"/>
              <a:t>UNIX</a:t>
            </a:r>
            <a:r>
              <a:rPr sz="3200" spc="-20" dirty="0"/>
              <a:t> </a:t>
            </a:r>
            <a:r>
              <a:rPr sz="3200" spc="-5" dirty="0"/>
              <a:t>multi-process</a:t>
            </a:r>
            <a:r>
              <a:rPr sz="3200" spc="-65" dirty="0"/>
              <a:t> </a:t>
            </a:r>
            <a:r>
              <a:rPr sz="3200" spc="-10" dirty="0"/>
              <a:t>programming</a:t>
            </a:r>
            <a:endParaRPr sz="3200" dirty="0"/>
          </a:p>
          <a:p>
            <a:pPr algn="ctr">
              <a:lnSpc>
                <a:spcPct val="100000"/>
              </a:lnSpc>
              <a:spcBef>
                <a:spcPts val="20"/>
              </a:spcBef>
            </a:pPr>
            <a:r>
              <a:rPr sz="2800" spc="-5" dirty="0"/>
              <a:t>using</a:t>
            </a:r>
            <a:r>
              <a:rPr sz="2800" spc="-15" dirty="0"/>
              <a:t> fork</a:t>
            </a:r>
            <a:r>
              <a:rPr sz="2800" spc="5" dirty="0"/>
              <a:t> </a:t>
            </a:r>
            <a:endParaRPr sz="2800" dirty="0"/>
          </a:p>
        </p:txBody>
      </p:sp>
      <p:sp>
        <p:nvSpPr>
          <p:cNvPr id="13" name="object 13"/>
          <p:cNvSpPr/>
          <p:nvPr/>
        </p:nvSpPr>
        <p:spPr>
          <a:xfrm>
            <a:off x="76200" y="119778"/>
            <a:ext cx="8991600" cy="6618605"/>
          </a:xfrm>
          <a:custGeom>
            <a:avLst/>
            <a:gdLst/>
            <a:ahLst/>
            <a:cxnLst/>
            <a:rect l="l" t="t" r="r" b="b"/>
            <a:pathLst>
              <a:path w="8991600" h="6618605">
                <a:moveTo>
                  <a:pt x="0" y="6618478"/>
                </a:moveTo>
                <a:lnTo>
                  <a:pt x="8991600" y="6618478"/>
                </a:lnTo>
                <a:lnTo>
                  <a:pt x="8991600" y="0"/>
                </a:lnTo>
                <a:lnTo>
                  <a:pt x="0" y="0"/>
                </a:lnTo>
                <a:lnTo>
                  <a:pt x="0" y="6618478"/>
                </a:lnTo>
                <a:close/>
              </a:path>
            </a:pathLst>
          </a:custGeom>
          <a:ln w="57150">
            <a:solidFill>
              <a:srgbClr val="FFFF00"/>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69194" y="287339"/>
            <a:ext cx="7197329" cy="1196975"/>
          </a:xfrm>
        </p:spPr>
        <p:txBody>
          <a:bodyPr>
            <a:normAutofit fontScale="90000"/>
          </a:bodyPr>
          <a:lstStyle/>
          <a:p>
            <a:pPr>
              <a:defRPr/>
            </a:pPr>
            <a:r>
              <a:rPr lang="en-US" dirty="0" smtClean="0"/>
              <a:t/>
            </a:r>
            <a:br>
              <a:rPr lang="en-US" dirty="0" smtClean="0"/>
            </a:br>
            <a:endParaRPr lang="en-US" dirty="0"/>
          </a:p>
        </p:txBody>
      </p:sp>
      <p:sp>
        <p:nvSpPr>
          <p:cNvPr id="57355" name="Content Placeholder 4"/>
          <p:cNvSpPr>
            <a:spLocks noGrp="1"/>
          </p:cNvSpPr>
          <p:nvPr>
            <p:ph sz="half" idx="1"/>
          </p:nvPr>
        </p:nvSpPr>
        <p:spPr>
          <a:xfrm>
            <a:off x="4663679" y="1846264"/>
            <a:ext cx="3702844" cy="276999"/>
          </a:xfrm>
        </p:spPr>
        <p:txBody>
          <a:bodyPr>
            <a:normAutofit fontScale="55000" lnSpcReduction="20000"/>
          </a:bodyPr>
          <a:lstStyle/>
          <a:p>
            <a:endParaRPr lang="en-IN" smtClean="0"/>
          </a:p>
        </p:txBody>
      </p:sp>
      <p:sp>
        <p:nvSpPr>
          <p:cNvPr id="57347" name="Content Placeholder 11"/>
          <p:cNvSpPr>
            <a:spLocks noGrp="1"/>
          </p:cNvSpPr>
          <p:nvPr>
            <p:ph sz="half" idx="2"/>
          </p:nvPr>
        </p:nvSpPr>
        <p:spPr>
          <a:xfrm>
            <a:off x="494110" y="1846263"/>
            <a:ext cx="5373290" cy="2125662"/>
          </a:xfrm>
          <a:prstGeom prst="rect">
            <a:avLst/>
          </a:prstGeom>
        </p:spPr>
        <p:txBody>
          <a:bodyPr>
            <a:noAutofit/>
          </a:bodyPr>
          <a:lstStyle/>
          <a:p>
            <a:pPr>
              <a:buNone/>
            </a:pPr>
            <a:r>
              <a:rPr lang="en-IN" sz="1800" dirty="0" smtClean="0"/>
              <a:t>void </a:t>
            </a:r>
            <a:r>
              <a:rPr lang="en-IN" sz="1800" dirty="0" err="1" smtClean="0"/>
              <a:t>forkexample</a:t>
            </a:r>
            <a:r>
              <a:rPr lang="en-IN" sz="1800" dirty="0" smtClean="0"/>
              <a:t>()</a:t>
            </a:r>
          </a:p>
          <a:p>
            <a:pPr>
              <a:buNone/>
            </a:pPr>
            <a:r>
              <a:rPr lang="en-IN" sz="1800" dirty="0" smtClean="0"/>
              <a:t>{	if (fork() == 0)</a:t>
            </a:r>
          </a:p>
          <a:p>
            <a:pPr>
              <a:buNone/>
            </a:pPr>
            <a:r>
              <a:rPr lang="en-IN" sz="1800" dirty="0" smtClean="0"/>
              <a:t>		</a:t>
            </a:r>
            <a:r>
              <a:rPr lang="en-IN" sz="1800" dirty="0" err="1" smtClean="0"/>
              <a:t>printf</a:t>
            </a:r>
            <a:r>
              <a:rPr lang="en-IN" sz="1800" dirty="0" smtClean="0"/>
              <a:t>("Hello from Child!\n");</a:t>
            </a:r>
          </a:p>
          <a:p>
            <a:pPr>
              <a:buNone/>
            </a:pPr>
            <a:r>
              <a:rPr lang="en-IN" sz="1800" dirty="0" smtClean="0"/>
              <a:t>	else</a:t>
            </a:r>
          </a:p>
          <a:p>
            <a:pPr>
              <a:buNone/>
            </a:pPr>
            <a:r>
              <a:rPr lang="en-IN" sz="1800" dirty="0" smtClean="0"/>
              <a:t>		</a:t>
            </a:r>
            <a:r>
              <a:rPr lang="en-IN" sz="1800" dirty="0" err="1" smtClean="0"/>
              <a:t>printf</a:t>
            </a:r>
            <a:r>
              <a:rPr lang="en-IN" sz="1800" dirty="0" smtClean="0"/>
              <a:t>("Hello from Parent!\n");</a:t>
            </a:r>
          </a:p>
          <a:p>
            <a:pPr>
              <a:buNone/>
            </a:pPr>
            <a:r>
              <a:rPr lang="en-IN" sz="1800" dirty="0" smtClean="0"/>
              <a:t>}</a:t>
            </a:r>
          </a:p>
          <a:p>
            <a:pPr>
              <a:buNone/>
            </a:pPr>
            <a:r>
              <a:rPr lang="en-IN" sz="1800" dirty="0" err="1" smtClean="0"/>
              <a:t>int</a:t>
            </a:r>
            <a:r>
              <a:rPr lang="en-IN" sz="1800" dirty="0" smtClean="0"/>
              <a:t> main()</a:t>
            </a:r>
          </a:p>
          <a:p>
            <a:pPr>
              <a:buNone/>
            </a:pPr>
            <a:r>
              <a:rPr lang="en-IN" sz="1800" dirty="0" smtClean="0"/>
              <a:t>{</a:t>
            </a:r>
          </a:p>
          <a:p>
            <a:pPr>
              <a:buNone/>
            </a:pPr>
            <a:r>
              <a:rPr lang="en-IN" sz="1800" dirty="0" smtClean="0"/>
              <a:t>	</a:t>
            </a:r>
            <a:r>
              <a:rPr lang="en-IN" sz="1800" dirty="0" err="1" smtClean="0"/>
              <a:t>forkexample</a:t>
            </a:r>
            <a:r>
              <a:rPr lang="en-IN" sz="1800" dirty="0" smtClean="0"/>
              <a:t>();</a:t>
            </a:r>
          </a:p>
          <a:p>
            <a:pPr>
              <a:buNone/>
            </a:pPr>
            <a:r>
              <a:rPr lang="en-IN" sz="1800" dirty="0" smtClean="0"/>
              <a:t>	return 0;</a:t>
            </a:r>
          </a:p>
          <a:p>
            <a:pPr>
              <a:buNone/>
            </a:pPr>
            <a:r>
              <a:rPr lang="en-IN" sz="1800" dirty="0" smtClean="0"/>
              <a:t>}</a:t>
            </a:r>
          </a:p>
          <a:p>
            <a:pPr>
              <a:buNone/>
            </a:pPr>
            <a:endParaRPr lang="en-IN" sz="1800" dirty="0" smtClean="0"/>
          </a:p>
        </p:txBody>
      </p:sp>
      <p:sp>
        <p:nvSpPr>
          <p:cNvPr id="2" name="Date Placeholder 1"/>
          <p:cNvSpPr>
            <a:spLocks noGrp="1"/>
          </p:cNvSpPr>
          <p:nvPr>
            <p:ph type="dt" sz="half" idx="10"/>
          </p:nvPr>
        </p:nvSpPr>
        <p:spPr>
          <a:xfrm>
            <a:off x="822723" y="6459539"/>
            <a:ext cx="1854994" cy="365125"/>
          </a:xfrm>
          <a:prstGeom prst="rect">
            <a:avLst/>
          </a:prstGeom>
        </p:spPr>
        <p:txBody>
          <a:bodyPr/>
          <a:lstStyle/>
          <a:p>
            <a:pPr>
              <a:defRPr/>
            </a:pPr>
            <a:fld id="{BB065FED-AA02-4AE8-8700-82B9A320C4F2}" type="datetime1">
              <a:rPr lang="en-US" smtClean="0"/>
              <a:pPr>
                <a:defRPr/>
              </a:pPr>
              <a:t>23-Aug-22</a:t>
            </a:fld>
            <a:endParaRPr lang="en-US"/>
          </a:p>
        </p:txBody>
      </p:sp>
      <p:sp>
        <p:nvSpPr>
          <p:cNvPr id="3" name="Footer Placeholder 2"/>
          <p:cNvSpPr>
            <a:spLocks noGrp="1"/>
          </p:cNvSpPr>
          <p:nvPr>
            <p:ph type="ftr" sz="quarter" idx="11"/>
          </p:nvPr>
        </p:nvSpPr>
        <p:spPr>
          <a:xfrm>
            <a:off x="2764632" y="6459539"/>
            <a:ext cx="3617119" cy="365125"/>
          </a:xfrm>
          <a:prstGeom prst="rect">
            <a:avLst/>
          </a:prstGeom>
        </p:spPr>
        <p:txBody>
          <a:bodyPr/>
          <a:lstStyle/>
          <a:p>
            <a:pPr>
              <a:defRPr/>
            </a:pPr>
            <a:r>
              <a:rPr lang="en-US" smtClean="0"/>
              <a:t>Operating systems</a:t>
            </a:r>
            <a:endParaRPr lang="en-US"/>
          </a:p>
        </p:txBody>
      </p:sp>
      <p:sp>
        <p:nvSpPr>
          <p:cNvPr id="57350" name="Slide Number Placeholder 3"/>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FCDB4F4B-F91F-40AB-8953-DBAA38AFE235}" type="slidenum">
              <a:rPr lang="en-US" smtClean="0"/>
              <a:pPr/>
              <a:t>10</a:t>
            </a:fld>
            <a:endParaRPr lang="en-US" smtClean="0"/>
          </a:p>
        </p:txBody>
      </p:sp>
      <p:pic>
        <p:nvPicPr>
          <p:cNvPr id="57351" name="Picture 6"/>
          <p:cNvPicPr>
            <a:picLocks noChangeAspect="1"/>
          </p:cNvPicPr>
          <p:nvPr/>
        </p:nvPicPr>
        <p:blipFill>
          <a:blip r:embed="rId2"/>
          <a:srcRect/>
          <a:stretch>
            <a:fillRect/>
          </a:stretch>
        </p:blipFill>
        <p:spPr bwMode="auto">
          <a:xfrm>
            <a:off x="202406" y="1"/>
            <a:ext cx="952500" cy="1312863"/>
          </a:xfrm>
          <a:prstGeom prst="rect">
            <a:avLst/>
          </a:prstGeom>
          <a:noFill/>
          <a:ln w="9525">
            <a:noFill/>
            <a:miter lim="800000"/>
            <a:headEnd/>
            <a:tailEnd/>
          </a:ln>
        </p:spPr>
      </p:pic>
      <p:sp>
        <p:nvSpPr>
          <p:cNvPr id="7" name="Title 1"/>
          <p:cNvSpPr txBox="1">
            <a:spLocks/>
          </p:cNvSpPr>
          <p:nvPr/>
        </p:nvSpPr>
        <p:spPr>
          <a:xfrm>
            <a:off x="1404938" y="225426"/>
            <a:ext cx="7017544" cy="854075"/>
          </a:xfrm>
          <a:prstGeom prst="rect">
            <a:avLst/>
          </a:prstGeom>
        </p:spPr>
        <p:txBody>
          <a:bodyPr/>
          <a:lstStyle/>
          <a:p>
            <a:pPr eaLnBrk="1" fontAlgn="auto" hangingPunct="1">
              <a:lnSpc>
                <a:spcPct val="85000"/>
              </a:lnSpc>
              <a:spcAft>
                <a:spcPts val="0"/>
              </a:spcAft>
              <a:defRPr/>
            </a:pPr>
            <a:endParaRPr lang="en-US" sz="3200" b="1" spc="-50" dirty="0">
              <a:solidFill>
                <a:srgbClr val="404040"/>
              </a:solidFill>
              <a:latin typeface="+mj-lt"/>
              <a:ea typeface="+mj-ea"/>
              <a:cs typeface="+mj-cs"/>
            </a:endParaRPr>
          </a:p>
        </p:txBody>
      </p:sp>
      <p:cxnSp>
        <p:nvCxnSpPr>
          <p:cNvPr id="8" name="Straight Connector 7"/>
          <p:cNvCxnSpPr/>
          <p:nvPr/>
        </p:nvCxnSpPr>
        <p:spPr>
          <a:xfrm flipV="1">
            <a:off x="1404938" y="1146176"/>
            <a:ext cx="6713935" cy="2381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63253" y="350839"/>
            <a:ext cx="6966347" cy="720725"/>
          </a:xfrm>
          <a:prstGeom prst="rect">
            <a:avLst/>
          </a:prstGeom>
        </p:spPr>
        <p:txBody>
          <a:bodyPr>
            <a:spAutoFit/>
          </a:bodyPr>
          <a:lstStyle/>
          <a:p>
            <a:pPr eaLnBrk="1" fontAlgn="auto" hangingPunct="1">
              <a:lnSpc>
                <a:spcPct val="85000"/>
              </a:lnSpc>
              <a:spcAft>
                <a:spcPts val="0"/>
              </a:spcAft>
              <a:defRPr/>
            </a:pPr>
            <a:r>
              <a:rPr lang="en-US" sz="4800" b="1" spc="-50" dirty="0">
                <a:solidFill>
                  <a:srgbClr val="404040"/>
                </a:solidFill>
                <a:latin typeface="+mj-lt"/>
                <a:ea typeface="+mj-ea"/>
                <a:cs typeface="+mj-cs"/>
              </a:rPr>
              <a:t>fork()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69194" y="287339"/>
            <a:ext cx="7197329" cy="1196975"/>
          </a:xfrm>
        </p:spPr>
        <p:txBody>
          <a:bodyPr>
            <a:normAutofit fontScale="90000"/>
          </a:bodyPr>
          <a:lstStyle/>
          <a:p>
            <a:pPr>
              <a:defRPr/>
            </a:pPr>
            <a:r>
              <a:rPr lang="en-US" dirty="0" smtClean="0"/>
              <a:t/>
            </a:r>
            <a:br>
              <a:rPr lang="en-US" dirty="0" smtClean="0"/>
            </a:br>
            <a:endParaRPr lang="en-US" dirty="0"/>
          </a:p>
        </p:txBody>
      </p:sp>
      <p:sp>
        <p:nvSpPr>
          <p:cNvPr id="59403" name="Content Placeholder 4"/>
          <p:cNvSpPr>
            <a:spLocks noGrp="1"/>
          </p:cNvSpPr>
          <p:nvPr>
            <p:ph sz="half" idx="1"/>
          </p:nvPr>
        </p:nvSpPr>
        <p:spPr>
          <a:xfrm>
            <a:off x="4663679" y="1846264"/>
            <a:ext cx="3702844" cy="276999"/>
          </a:xfrm>
        </p:spPr>
        <p:txBody>
          <a:bodyPr>
            <a:normAutofit fontScale="55000" lnSpcReduction="20000"/>
          </a:bodyPr>
          <a:lstStyle/>
          <a:p>
            <a:endParaRPr lang="en-IN" smtClean="0"/>
          </a:p>
        </p:txBody>
      </p:sp>
      <p:sp>
        <p:nvSpPr>
          <p:cNvPr id="59395" name="Content Placeholder 11"/>
          <p:cNvSpPr>
            <a:spLocks noGrp="1"/>
          </p:cNvSpPr>
          <p:nvPr>
            <p:ph sz="half" idx="2"/>
          </p:nvPr>
        </p:nvSpPr>
        <p:spPr>
          <a:xfrm>
            <a:off x="494110" y="1846263"/>
            <a:ext cx="6059090" cy="2125662"/>
          </a:xfrm>
          <a:prstGeom prst="rect">
            <a:avLst/>
          </a:prstGeom>
        </p:spPr>
        <p:txBody>
          <a:bodyPr>
            <a:noAutofit/>
          </a:bodyPr>
          <a:lstStyle/>
          <a:p>
            <a:pPr>
              <a:buNone/>
            </a:pPr>
            <a:r>
              <a:rPr lang="en-IN" sz="2000" dirty="0" smtClean="0"/>
              <a:t>void </a:t>
            </a:r>
            <a:r>
              <a:rPr lang="en-IN" sz="2000" dirty="0" err="1" smtClean="0"/>
              <a:t>forkexample</a:t>
            </a:r>
            <a:r>
              <a:rPr lang="en-IN" sz="2000" dirty="0" smtClean="0"/>
              <a:t>()</a:t>
            </a:r>
          </a:p>
          <a:p>
            <a:pPr>
              <a:buNone/>
            </a:pPr>
            <a:r>
              <a:rPr lang="en-IN" sz="2000" dirty="0" smtClean="0"/>
              <a:t>{	</a:t>
            </a:r>
            <a:r>
              <a:rPr lang="en-IN" sz="2000" dirty="0" err="1" smtClean="0"/>
              <a:t>int</a:t>
            </a:r>
            <a:r>
              <a:rPr lang="en-IN" sz="2000" dirty="0" smtClean="0"/>
              <a:t> x = 1;</a:t>
            </a:r>
          </a:p>
          <a:p>
            <a:pPr>
              <a:buNone/>
            </a:pPr>
            <a:r>
              <a:rPr lang="en-IN" sz="2000" dirty="0" smtClean="0"/>
              <a:t>	if (fork() == 0)</a:t>
            </a:r>
          </a:p>
          <a:p>
            <a:pPr>
              <a:buNone/>
            </a:pPr>
            <a:r>
              <a:rPr lang="en-IN" sz="2000" dirty="0" smtClean="0"/>
              <a:t>		</a:t>
            </a:r>
            <a:r>
              <a:rPr lang="en-IN" sz="2000" dirty="0" err="1" smtClean="0"/>
              <a:t>printf</a:t>
            </a:r>
            <a:r>
              <a:rPr lang="en-IN" sz="2000" dirty="0" smtClean="0"/>
              <a:t>("Child has x = %d\n", ++x);</a:t>
            </a:r>
          </a:p>
          <a:p>
            <a:pPr>
              <a:buNone/>
            </a:pPr>
            <a:r>
              <a:rPr lang="en-IN" sz="2000" dirty="0" smtClean="0"/>
              <a:t>	else</a:t>
            </a:r>
          </a:p>
          <a:p>
            <a:pPr>
              <a:buNone/>
            </a:pPr>
            <a:r>
              <a:rPr lang="en-IN" sz="2000" dirty="0" smtClean="0"/>
              <a:t>		</a:t>
            </a:r>
            <a:r>
              <a:rPr lang="en-IN" sz="2000" dirty="0" err="1" smtClean="0"/>
              <a:t>printf</a:t>
            </a:r>
            <a:r>
              <a:rPr lang="en-IN" sz="2000" dirty="0" smtClean="0"/>
              <a:t>("Parent has x = %d\n", --x);</a:t>
            </a:r>
          </a:p>
          <a:p>
            <a:pPr>
              <a:buNone/>
            </a:pPr>
            <a:r>
              <a:rPr lang="en-IN" sz="2000" dirty="0" smtClean="0"/>
              <a:t>}</a:t>
            </a:r>
          </a:p>
          <a:p>
            <a:pPr>
              <a:buNone/>
            </a:pPr>
            <a:r>
              <a:rPr lang="en-IN" sz="2000" dirty="0" err="1" smtClean="0"/>
              <a:t>int</a:t>
            </a:r>
            <a:r>
              <a:rPr lang="en-IN" sz="2000" dirty="0" smtClean="0"/>
              <a:t> main()</a:t>
            </a:r>
          </a:p>
          <a:p>
            <a:pPr>
              <a:buNone/>
            </a:pPr>
            <a:r>
              <a:rPr lang="en-IN" sz="2000" dirty="0" smtClean="0"/>
              <a:t>{	</a:t>
            </a:r>
            <a:r>
              <a:rPr lang="en-IN" sz="2000" dirty="0" err="1" smtClean="0"/>
              <a:t>forkexample</a:t>
            </a:r>
            <a:r>
              <a:rPr lang="en-IN" sz="2000" dirty="0" smtClean="0"/>
              <a:t>();</a:t>
            </a:r>
          </a:p>
          <a:p>
            <a:pPr>
              <a:buNone/>
            </a:pPr>
            <a:r>
              <a:rPr lang="en-IN" sz="2000" dirty="0" smtClean="0"/>
              <a:t>	return 0;</a:t>
            </a:r>
          </a:p>
          <a:p>
            <a:pPr>
              <a:buNone/>
            </a:pPr>
            <a:r>
              <a:rPr lang="en-IN" sz="2000" dirty="0" smtClean="0"/>
              <a:t>}</a:t>
            </a:r>
          </a:p>
          <a:p>
            <a:pPr>
              <a:buNone/>
            </a:pPr>
            <a:endParaRPr lang="en-IN" sz="2000" dirty="0" smtClean="0"/>
          </a:p>
        </p:txBody>
      </p:sp>
      <p:sp>
        <p:nvSpPr>
          <p:cNvPr id="2" name="Date Placeholder 1"/>
          <p:cNvSpPr>
            <a:spLocks noGrp="1"/>
          </p:cNvSpPr>
          <p:nvPr>
            <p:ph type="dt" sz="half" idx="10"/>
          </p:nvPr>
        </p:nvSpPr>
        <p:spPr>
          <a:xfrm>
            <a:off x="822723" y="6459539"/>
            <a:ext cx="1854994" cy="365125"/>
          </a:xfrm>
          <a:prstGeom prst="rect">
            <a:avLst/>
          </a:prstGeom>
        </p:spPr>
        <p:txBody>
          <a:bodyPr/>
          <a:lstStyle/>
          <a:p>
            <a:pPr>
              <a:defRPr/>
            </a:pPr>
            <a:fld id="{BB065FED-AA02-4AE8-8700-82B9A320C4F2}" type="datetime1">
              <a:rPr lang="en-US" smtClean="0"/>
              <a:pPr>
                <a:defRPr/>
              </a:pPr>
              <a:t>23-Aug-22</a:t>
            </a:fld>
            <a:endParaRPr lang="en-US"/>
          </a:p>
        </p:txBody>
      </p:sp>
      <p:sp>
        <p:nvSpPr>
          <p:cNvPr id="3" name="Footer Placeholder 2"/>
          <p:cNvSpPr>
            <a:spLocks noGrp="1"/>
          </p:cNvSpPr>
          <p:nvPr>
            <p:ph type="ftr" sz="quarter" idx="11"/>
          </p:nvPr>
        </p:nvSpPr>
        <p:spPr>
          <a:xfrm>
            <a:off x="2764632" y="6459539"/>
            <a:ext cx="3617119" cy="365125"/>
          </a:xfrm>
          <a:prstGeom prst="rect">
            <a:avLst/>
          </a:prstGeom>
        </p:spPr>
        <p:txBody>
          <a:bodyPr/>
          <a:lstStyle/>
          <a:p>
            <a:pPr>
              <a:defRPr/>
            </a:pPr>
            <a:r>
              <a:rPr lang="en-US" smtClean="0"/>
              <a:t>Operating systems</a:t>
            </a:r>
            <a:endParaRPr lang="en-US"/>
          </a:p>
        </p:txBody>
      </p:sp>
      <p:sp>
        <p:nvSpPr>
          <p:cNvPr id="59398" name="Slide Number Placeholder 3"/>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9E267BAF-4910-4E7F-9BE6-8A8FDA26CE46}" type="slidenum">
              <a:rPr lang="en-US" smtClean="0"/>
              <a:pPr/>
              <a:t>11</a:t>
            </a:fld>
            <a:endParaRPr lang="en-US" smtClean="0"/>
          </a:p>
        </p:txBody>
      </p:sp>
      <p:pic>
        <p:nvPicPr>
          <p:cNvPr id="59399" name="Picture 6"/>
          <p:cNvPicPr>
            <a:picLocks noChangeAspect="1"/>
          </p:cNvPicPr>
          <p:nvPr/>
        </p:nvPicPr>
        <p:blipFill>
          <a:blip r:embed="rId2"/>
          <a:srcRect/>
          <a:stretch>
            <a:fillRect/>
          </a:stretch>
        </p:blipFill>
        <p:spPr bwMode="auto">
          <a:xfrm>
            <a:off x="202406" y="1"/>
            <a:ext cx="952500" cy="1312863"/>
          </a:xfrm>
          <a:prstGeom prst="rect">
            <a:avLst/>
          </a:prstGeom>
          <a:noFill/>
          <a:ln w="9525">
            <a:noFill/>
            <a:miter lim="800000"/>
            <a:headEnd/>
            <a:tailEnd/>
          </a:ln>
        </p:spPr>
      </p:pic>
      <p:sp>
        <p:nvSpPr>
          <p:cNvPr id="7" name="Title 1"/>
          <p:cNvSpPr txBox="1">
            <a:spLocks/>
          </p:cNvSpPr>
          <p:nvPr/>
        </p:nvSpPr>
        <p:spPr>
          <a:xfrm>
            <a:off x="1404938" y="225426"/>
            <a:ext cx="7017544" cy="854075"/>
          </a:xfrm>
          <a:prstGeom prst="rect">
            <a:avLst/>
          </a:prstGeom>
        </p:spPr>
        <p:txBody>
          <a:bodyPr/>
          <a:lstStyle/>
          <a:p>
            <a:pPr eaLnBrk="1" fontAlgn="auto" hangingPunct="1">
              <a:lnSpc>
                <a:spcPct val="85000"/>
              </a:lnSpc>
              <a:spcAft>
                <a:spcPts val="0"/>
              </a:spcAft>
              <a:defRPr/>
            </a:pPr>
            <a:endParaRPr lang="en-US" sz="3200" b="1" spc="-50" dirty="0">
              <a:solidFill>
                <a:srgbClr val="404040"/>
              </a:solidFill>
              <a:latin typeface="+mj-lt"/>
              <a:ea typeface="+mj-ea"/>
              <a:cs typeface="+mj-cs"/>
            </a:endParaRPr>
          </a:p>
        </p:txBody>
      </p:sp>
      <p:cxnSp>
        <p:nvCxnSpPr>
          <p:cNvPr id="8" name="Straight Connector 7"/>
          <p:cNvCxnSpPr/>
          <p:nvPr/>
        </p:nvCxnSpPr>
        <p:spPr>
          <a:xfrm flipV="1">
            <a:off x="1404938" y="1146176"/>
            <a:ext cx="6713935" cy="2381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63253" y="350839"/>
            <a:ext cx="6966347" cy="720725"/>
          </a:xfrm>
          <a:prstGeom prst="rect">
            <a:avLst/>
          </a:prstGeom>
        </p:spPr>
        <p:txBody>
          <a:bodyPr>
            <a:spAutoFit/>
          </a:bodyPr>
          <a:lstStyle/>
          <a:p>
            <a:pPr eaLnBrk="1" fontAlgn="auto" hangingPunct="1">
              <a:lnSpc>
                <a:spcPct val="85000"/>
              </a:lnSpc>
              <a:spcAft>
                <a:spcPts val="0"/>
              </a:spcAft>
              <a:defRPr/>
            </a:pPr>
            <a:r>
              <a:rPr lang="en-US" sz="4800" b="1" spc="-50" dirty="0">
                <a:solidFill>
                  <a:srgbClr val="404040"/>
                </a:solidFill>
                <a:latin typeface="+mj-lt"/>
                <a:ea typeface="+mj-ea"/>
                <a:cs typeface="+mj-cs"/>
              </a:rPr>
              <a:t>fork()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609600"/>
            <a:ext cx="8686800" cy="541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382000" cy="5632311"/>
          </a:xfrm>
          <a:prstGeom prst="rect">
            <a:avLst/>
          </a:prstGeom>
        </p:spPr>
        <p:txBody>
          <a:bodyPr wrap="square">
            <a:spAutoFit/>
          </a:bodyPr>
          <a:lstStyle/>
          <a:p>
            <a:r>
              <a:rPr lang="en-US" sz="2000" dirty="0" smtClean="0"/>
              <a:t>#include&lt;</a:t>
            </a:r>
            <a:r>
              <a:rPr lang="en-US" sz="2000" dirty="0" err="1" smtClean="0"/>
              <a:t>stdio.h</a:t>
            </a:r>
            <a:r>
              <a:rPr lang="en-US" sz="2000" dirty="0" smtClean="0"/>
              <a:t>&gt;</a:t>
            </a:r>
          </a:p>
          <a:p>
            <a:r>
              <a:rPr lang="en-US" sz="2000" dirty="0" smtClean="0"/>
              <a:t>#include&lt;sys/</a:t>
            </a:r>
            <a:r>
              <a:rPr lang="en-US" sz="2000" dirty="0" err="1" smtClean="0"/>
              <a:t>types.h</a:t>
            </a:r>
            <a:r>
              <a:rPr lang="en-US" sz="2000" dirty="0" smtClean="0"/>
              <a:t>&gt;</a:t>
            </a:r>
          </a:p>
          <a:p>
            <a:r>
              <a:rPr lang="en-US" sz="2000" dirty="0" smtClean="0"/>
              <a:t>#include&lt;</a:t>
            </a:r>
            <a:r>
              <a:rPr lang="en-US" sz="2000" dirty="0" err="1" smtClean="0"/>
              <a:t>unistd.h</a:t>
            </a:r>
            <a:r>
              <a:rPr lang="en-US" sz="2000" dirty="0" smtClean="0"/>
              <a:t>&gt;</a:t>
            </a:r>
          </a:p>
          <a:p>
            <a:r>
              <a:rPr lang="en-US" sz="2000" dirty="0" smtClean="0"/>
              <a:t>#include&lt;</a:t>
            </a:r>
            <a:r>
              <a:rPr lang="en-US" sz="2000" dirty="0" err="1" smtClean="0"/>
              <a:t>stdlib.h</a:t>
            </a:r>
            <a:r>
              <a:rPr lang="en-US" sz="2000" dirty="0" smtClean="0"/>
              <a:t>&gt;</a:t>
            </a:r>
          </a:p>
          <a:p>
            <a:r>
              <a:rPr lang="en-US" sz="2000" dirty="0" smtClean="0"/>
              <a:t>#include&lt;sys/</a:t>
            </a:r>
            <a:r>
              <a:rPr lang="en-US" sz="2000" dirty="0" err="1" smtClean="0"/>
              <a:t>wait.h</a:t>
            </a:r>
            <a:r>
              <a:rPr lang="en-US" sz="2000" dirty="0" smtClean="0"/>
              <a:t>&gt;</a:t>
            </a:r>
          </a:p>
          <a:p>
            <a:r>
              <a:rPr lang="en-US" sz="2000" dirty="0" smtClean="0"/>
              <a:t>/* </a:t>
            </a:r>
            <a:r>
              <a:rPr lang="en-US" sz="2000" dirty="0" err="1" smtClean="0"/>
              <a:t>pid_t</a:t>
            </a:r>
            <a:r>
              <a:rPr lang="en-US" sz="2000" dirty="0" smtClean="0"/>
              <a:t> : is a long integer type data type...prototype in </a:t>
            </a:r>
            <a:r>
              <a:rPr lang="en-US" sz="2000" dirty="0" err="1" smtClean="0"/>
              <a:t>types.h</a:t>
            </a:r>
            <a:r>
              <a:rPr lang="en-US" sz="2000" dirty="0" smtClean="0"/>
              <a:t> */</a:t>
            </a:r>
          </a:p>
          <a:p>
            <a:endParaRPr lang="en-US" sz="2000" dirty="0" smtClean="0"/>
          </a:p>
          <a:p>
            <a:r>
              <a:rPr lang="en-US" sz="2000" dirty="0" err="1" smtClean="0"/>
              <a:t>pid_t</a:t>
            </a:r>
            <a:r>
              <a:rPr lang="en-US" sz="2000" dirty="0" smtClean="0"/>
              <a:t> </a:t>
            </a:r>
            <a:r>
              <a:rPr lang="en-US" sz="2000" dirty="0" err="1" smtClean="0"/>
              <a:t>num_pid,cpid</a:t>
            </a:r>
            <a:r>
              <a:rPr lang="en-US" sz="2000" dirty="0" smtClean="0"/>
              <a:t>;</a:t>
            </a:r>
          </a:p>
          <a:p>
            <a:r>
              <a:rPr lang="en-US" sz="2000" dirty="0" err="1" smtClean="0"/>
              <a:t>int</a:t>
            </a:r>
            <a:r>
              <a:rPr lang="en-US" sz="2000" dirty="0" smtClean="0"/>
              <a:t> </a:t>
            </a:r>
            <a:r>
              <a:rPr lang="en-US" sz="2000" dirty="0" err="1" smtClean="0"/>
              <a:t>i</a:t>
            </a:r>
            <a:r>
              <a:rPr lang="en-US" sz="2000" dirty="0" smtClean="0"/>
              <a:t>;</a:t>
            </a:r>
          </a:p>
          <a:p>
            <a:r>
              <a:rPr lang="en-US" sz="2000" dirty="0" smtClean="0"/>
              <a:t>void main() {</a:t>
            </a:r>
          </a:p>
          <a:p>
            <a:endParaRPr lang="en-US" sz="2000" dirty="0" smtClean="0"/>
          </a:p>
          <a:p>
            <a:r>
              <a:rPr lang="en-US" sz="2000" dirty="0" err="1" smtClean="0"/>
              <a:t>num_pid</a:t>
            </a:r>
            <a:r>
              <a:rPr lang="en-US" sz="2000" dirty="0" smtClean="0"/>
              <a:t>=fork(); /* return value of fork */</a:t>
            </a:r>
          </a:p>
          <a:p>
            <a:r>
              <a:rPr lang="en-US" sz="2000" dirty="0" smtClean="0"/>
              <a:t>if(</a:t>
            </a:r>
            <a:r>
              <a:rPr lang="en-US" sz="2000" dirty="0" err="1" smtClean="0"/>
              <a:t>num_pid</a:t>
            </a:r>
            <a:r>
              <a:rPr lang="en-US" sz="2000" dirty="0" smtClean="0"/>
              <a:t>&lt;0)</a:t>
            </a:r>
          </a:p>
          <a:p>
            <a:r>
              <a:rPr lang="en-US" sz="2000" dirty="0" smtClean="0"/>
              <a:t>	</a:t>
            </a:r>
            <a:r>
              <a:rPr lang="en-US" sz="2000" dirty="0" err="1" smtClean="0"/>
              <a:t>printf</a:t>
            </a:r>
            <a:r>
              <a:rPr lang="en-US" sz="2000" dirty="0" smtClean="0"/>
              <a:t>("Error in fork execution");</a:t>
            </a:r>
          </a:p>
          <a:p>
            <a:r>
              <a:rPr lang="en-US" sz="2000" dirty="0" smtClean="0"/>
              <a:t>else</a:t>
            </a:r>
          </a:p>
          <a:p>
            <a:r>
              <a:rPr lang="en-US" sz="2000" dirty="0" smtClean="0"/>
              <a:t>if(</a:t>
            </a:r>
            <a:r>
              <a:rPr lang="en-US" sz="2000" dirty="0" err="1" smtClean="0"/>
              <a:t>num_pid</a:t>
            </a:r>
            <a:r>
              <a:rPr lang="en-US" sz="2000" dirty="0" smtClean="0"/>
              <a:t>==0) /* this is child process */  {</a:t>
            </a:r>
          </a:p>
          <a:p>
            <a:r>
              <a:rPr lang="en-US" sz="2000" dirty="0" smtClean="0"/>
              <a:t>	 </a:t>
            </a:r>
            <a:r>
              <a:rPr lang="en-US" sz="2000" dirty="0" err="1" smtClean="0"/>
              <a:t>printf</a:t>
            </a:r>
            <a:r>
              <a:rPr lang="en-US" sz="2000" dirty="0" smtClean="0"/>
              <a:t>("this is the child process id %d\</a:t>
            </a:r>
            <a:r>
              <a:rPr lang="en-US" sz="2000" dirty="0" err="1" smtClean="0"/>
              <a:t>n",getpid</a:t>
            </a:r>
            <a:r>
              <a:rPr lang="en-US" sz="2000" dirty="0" smtClean="0"/>
              <a:t>());</a:t>
            </a:r>
          </a:p>
          <a:p>
            <a:r>
              <a:rPr lang="en-US" sz="2000" dirty="0" smtClean="0"/>
              <a:t> 	</a:t>
            </a:r>
            <a:r>
              <a:rPr lang="en-US" sz="2000" dirty="0" err="1" smtClean="0"/>
              <a:t>printf</a:t>
            </a:r>
            <a:r>
              <a:rPr lang="en-US" sz="2000" dirty="0" smtClean="0"/>
              <a:t>("child completed\n");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idx="1"/>
          </p:nvPr>
        </p:nvSpPr>
        <p:spPr>
          <a:xfrm>
            <a:off x="457200" y="1600200"/>
            <a:ext cx="8229600" cy="3564053"/>
          </a:xfrm>
          <a:prstGeom prst="rect">
            <a:avLst/>
          </a:prstGeom>
        </p:spPr>
        <p:txBody>
          <a:bodyPr>
            <a:spAutoFit/>
          </a:bodyPr>
          <a:lstStyle/>
          <a:p>
            <a:pPr>
              <a:buNone/>
            </a:pPr>
            <a:r>
              <a:rPr lang="en-US" sz="2400" dirty="0" smtClean="0"/>
              <a:t>else /* this is parent process */</a:t>
            </a:r>
          </a:p>
          <a:p>
            <a:pPr>
              <a:buNone/>
            </a:pPr>
            <a:r>
              <a:rPr lang="en-US" sz="2400" dirty="0" smtClean="0"/>
              <a:t>{</a:t>
            </a:r>
          </a:p>
          <a:p>
            <a:pPr>
              <a:buNone/>
            </a:pPr>
            <a:r>
              <a:rPr lang="en-US" sz="2400" dirty="0" err="1" smtClean="0"/>
              <a:t>printf</a:t>
            </a:r>
            <a:r>
              <a:rPr lang="en-US" sz="2400" dirty="0" smtClean="0"/>
              <a:t>("this is the parent id %d\</a:t>
            </a:r>
            <a:r>
              <a:rPr lang="en-US" sz="2400" dirty="0" err="1" smtClean="0"/>
              <a:t>n",getpid</a:t>
            </a:r>
            <a:r>
              <a:rPr lang="en-US" sz="2400" dirty="0" smtClean="0"/>
              <a:t>());</a:t>
            </a:r>
          </a:p>
          <a:p>
            <a:pPr>
              <a:buNone/>
            </a:pPr>
            <a:r>
              <a:rPr lang="en-US" sz="2400" dirty="0" smtClean="0"/>
              <a:t>wait(NULL);</a:t>
            </a:r>
          </a:p>
          <a:p>
            <a:pPr>
              <a:buNone/>
            </a:pPr>
            <a:r>
              <a:rPr lang="en-US" sz="2400" dirty="0" err="1" smtClean="0"/>
              <a:t>printf</a:t>
            </a:r>
            <a:r>
              <a:rPr lang="en-US" sz="2400" dirty="0" smtClean="0"/>
              <a:t>("********parent exiting after child completed\n");</a:t>
            </a:r>
          </a:p>
          <a:p>
            <a:pPr>
              <a:buNone/>
            </a:pPr>
            <a:r>
              <a:rPr lang="en-US" sz="2400" dirty="0" smtClean="0"/>
              <a:t>}</a:t>
            </a:r>
          </a:p>
          <a:p>
            <a:pPr>
              <a:buNone/>
            </a:pPr>
            <a:r>
              <a:rPr lang="en-US" sz="2400" dirty="0" smtClean="0"/>
              <a:t>exit(0);</a:t>
            </a:r>
          </a:p>
          <a:p>
            <a:pPr>
              <a:buNone/>
            </a:pPr>
            <a:r>
              <a:rPr lang="en-US" sz="2400"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936748" y="473963"/>
            <a:ext cx="2801111" cy="899160"/>
            <a:chOff x="2936748" y="473963"/>
            <a:chExt cx="2801111" cy="899160"/>
          </a:xfrm>
        </p:grpSpPr>
        <p:pic>
          <p:nvPicPr>
            <p:cNvPr id="3" name="object 3"/>
            <p:cNvPicPr/>
            <p:nvPr/>
          </p:nvPicPr>
          <p:blipFill>
            <a:blip r:embed="rId2" cstate="print"/>
            <a:stretch>
              <a:fillRect/>
            </a:stretch>
          </p:blipFill>
          <p:spPr>
            <a:xfrm>
              <a:off x="2936748" y="473963"/>
              <a:ext cx="2598420" cy="899160"/>
            </a:xfrm>
            <a:prstGeom prst="rect">
              <a:avLst/>
            </a:prstGeom>
          </p:spPr>
        </p:pic>
        <p:pic>
          <p:nvPicPr>
            <p:cNvPr id="4" name="object 4"/>
            <p:cNvPicPr/>
            <p:nvPr/>
          </p:nvPicPr>
          <p:blipFill>
            <a:blip r:embed="rId3" cstate="print"/>
            <a:stretch>
              <a:fillRect/>
            </a:stretch>
          </p:blipFill>
          <p:spPr>
            <a:xfrm>
              <a:off x="5001768" y="473963"/>
              <a:ext cx="736091" cy="899160"/>
            </a:xfrm>
            <a:prstGeom prst="rect">
              <a:avLst/>
            </a:prstGeom>
          </p:spPr>
        </p:pic>
      </p:grpSp>
      <p:sp>
        <p:nvSpPr>
          <p:cNvPr id="7" name="object 7"/>
          <p:cNvSpPr txBox="1"/>
          <p:nvPr/>
        </p:nvSpPr>
        <p:spPr>
          <a:xfrm>
            <a:off x="535940" y="1613661"/>
            <a:ext cx="7729220" cy="995785"/>
          </a:xfrm>
          <a:prstGeom prst="rect">
            <a:avLst/>
          </a:prstGeom>
        </p:spPr>
        <p:txBody>
          <a:bodyPr vert="horz" wrap="square" lIns="0" tIns="10795" rIns="0" bIns="0" rtlCol="0">
            <a:spAutoFit/>
          </a:bodyPr>
          <a:lstStyle/>
          <a:p>
            <a:pPr marL="355600" marR="5080" indent="-342900" algn="just">
              <a:lnSpc>
                <a:spcPct val="100499"/>
              </a:lnSpc>
              <a:spcBef>
                <a:spcPts val="85"/>
              </a:spcBef>
              <a:buFont typeface="Arial MT"/>
              <a:buChar char="•"/>
              <a:tabLst>
                <a:tab pos="355600" algn="l"/>
              </a:tabLst>
            </a:pPr>
            <a:r>
              <a:rPr sz="2400" b="1" spc="-5" dirty="0">
                <a:solidFill>
                  <a:srgbClr val="FF0000"/>
                </a:solidFill>
                <a:latin typeface="Calibri"/>
                <a:cs typeface="Calibri"/>
              </a:rPr>
              <a:t>Problem </a:t>
            </a:r>
            <a:r>
              <a:rPr sz="2400" b="1" spc="-15" dirty="0">
                <a:solidFill>
                  <a:srgbClr val="FF0000"/>
                </a:solidFill>
                <a:latin typeface="Calibri"/>
                <a:cs typeface="Calibri"/>
              </a:rPr>
              <a:t>Statement </a:t>
            </a:r>
            <a:r>
              <a:rPr sz="2400" b="1" dirty="0">
                <a:solidFill>
                  <a:srgbClr val="FF0000"/>
                </a:solidFill>
                <a:latin typeface="Calibri"/>
                <a:cs typeface="Calibri"/>
              </a:rPr>
              <a:t>– I : </a:t>
            </a:r>
            <a:r>
              <a:rPr sz="2000" spc="-15" dirty="0">
                <a:solidFill>
                  <a:srgbClr val="FF0000"/>
                </a:solidFill>
                <a:latin typeface="Calibri"/>
                <a:cs typeface="Calibri"/>
              </a:rPr>
              <a:t>Program </a:t>
            </a:r>
            <a:r>
              <a:rPr sz="2000" spc="-5" dirty="0">
                <a:solidFill>
                  <a:srgbClr val="FF0000"/>
                </a:solidFill>
                <a:latin typeface="Calibri"/>
                <a:cs typeface="Calibri"/>
              </a:rPr>
              <a:t>where </a:t>
            </a:r>
            <a:r>
              <a:rPr sz="2000" spc="-10" dirty="0">
                <a:solidFill>
                  <a:srgbClr val="FF0000"/>
                </a:solidFill>
                <a:latin typeface="Calibri"/>
                <a:cs typeface="Calibri"/>
              </a:rPr>
              <a:t>parent process </a:t>
            </a:r>
            <a:r>
              <a:rPr sz="2000" spc="-5" dirty="0">
                <a:solidFill>
                  <a:srgbClr val="FF0000"/>
                </a:solidFill>
                <a:latin typeface="Calibri"/>
                <a:cs typeface="Calibri"/>
              </a:rPr>
              <a:t>sorts </a:t>
            </a:r>
            <a:r>
              <a:rPr sz="2000" spc="-20" dirty="0">
                <a:solidFill>
                  <a:srgbClr val="FF0000"/>
                </a:solidFill>
                <a:latin typeface="Calibri"/>
                <a:cs typeface="Calibri"/>
              </a:rPr>
              <a:t>array </a:t>
            </a:r>
            <a:r>
              <a:rPr sz="2000" spc="-440" dirty="0">
                <a:solidFill>
                  <a:srgbClr val="FF0000"/>
                </a:solidFill>
                <a:latin typeface="Calibri"/>
                <a:cs typeface="Calibri"/>
              </a:rPr>
              <a:t> </a:t>
            </a:r>
            <a:r>
              <a:rPr sz="2000" spc="-5" dirty="0">
                <a:solidFill>
                  <a:srgbClr val="FF0000"/>
                </a:solidFill>
                <a:latin typeface="Calibri"/>
                <a:cs typeface="Calibri"/>
              </a:rPr>
              <a:t>elements </a:t>
            </a:r>
            <a:r>
              <a:rPr sz="2000" dirty="0">
                <a:solidFill>
                  <a:srgbClr val="FF0000"/>
                </a:solidFill>
                <a:latin typeface="Calibri"/>
                <a:cs typeface="Calibri"/>
              </a:rPr>
              <a:t>in </a:t>
            </a:r>
            <a:r>
              <a:rPr sz="2000" spc="-5" dirty="0">
                <a:solidFill>
                  <a:srgbClr val="FF0000"/>
                </a:solidFill>
                <a:latin typeface="Calibri"/>
                <a:cs typeface="Calibri"/>
              </a:rPr>
              <a:t>descending </a:t>
            </a:r>
            <a:r>
              <a:rPr sz="2000" spc="-10" dirty="0">
                <a:solidFill>
                  <a:srgbClr val="FF0000"/>
                </a:solidFill>
                <a:latin typeface="Calibri"/>
                <a:cs typeface="Calibri"/>
              </a:rPr>
              <a:t>order </a:t>
            </a:r>
            <a:r>
              <a:rPr sz="2000" dirty="0">
                <a:solidFill>
                  <a:srgbClr val="FF0000"/>
                </a:solidFill>
                <a:latin typeface="Calibri"/>
                <a:cs typeface="Calibri"/>
              </a:rPr>
              <a:t>and child </a:t>
            </a:r>
            <a:r>
              <a:rPr sz="2000" spc="-10" dirty="0">
                <a:solidFill>
                  <a:srgbClr val="FF0000"/>
                </a:solidFill>
                <a:latin typeface="Calibri"/>
                <a:cs typeface="Calibri"/>
              </a:rPr>
              <a:t>process </a:t>
            </a:r>
            <a:r>
              <a:rPr sz="2000" spc="-5" dirty="0">
                <a:solidFill>
                  <a:srgbClr val="FF0000"/>
                </a:solidFill>
                <a:latin typeface="Calibri"/>
                <a:cs typeface="Calibri"/>
              </a:rPr>
              <a:t>sorts </a:t>
            </a:r>
            <a:r>
              <a:rPr sz="2000" spc="-20" dirty="0">
                <a:solidFill>
                  <a:srgbClr val="FF0000"/>
                </a:solidFill>
                <a:latin typeface="Calibri"/>
                <a:cs typeface="Calibri"/>
              </a:rPr>
              <a:t>array </a:t>
            </a:r>
            <a:r>
              <a:rPr sz="2000" spc="-5" dirty="0">
                <a:solidFill>
                  <a:srgbClr val="FF0000"/>
                </a:solidFill>
                <a:latin typeface="Calibri"/>
                <a:cs typeface="Calibri"/>
              </a:rPr>
              <a:t>elements </a:t>
            </a:r>
            <a:r>
              <a:rPr sz="2000" dirty="0">
                <a:solidFill>
                  <a:srgbClr val="FF0000"/>
                </a:solidFill>
                <a:latin typeface="Calibri"/>
                <a:cs typeface="Calibri"/>
              </a:rPr>
              <a:t>in </a:t>
            </a:r>
            <a:r>
              <a:rPr sz="2000" spc="5" dirty="0">
                <a:solidFill>
                  <a:srgbClr val="FF0000"/>
                </a:solidFill>
                <a:latin typeface="Calibri"/>
                <a:cs typeface="Calibri"/>
              </a:rPr>
              <a:t> </a:t>
            </a:r>
            <a:r>
              <a:rPr sz="2000">
                <a:solidFill>
                  <a:srgbClr val="FF0000"/>
                </a:solidFill>
                <a:latin typeface="Calibri"/>
                <a:cs typeface="Calibri"/>
              </a:rPr>
              <a:t>ascending</a:t>
            </a:r>
            <a:r>
              <a:rPr sz="2000" spc="-5">
                <a:solidFill>
                  <a:srgbClr val="FF0000"/>
                </a:solidFill>
                <a:latin typeface="Calibri"/>
                <a:cs typeface="Calibri"/>
              </a:rPr>
              <a:t> </a:t>
            </a:r>
            <a:r>
              <a:rPr sz="2000" spc="-45" smtClean="0">
                <a:solidFill>
                  <a:srgbClr val="FF0000"/>
                </a:solidFill>
                <a:latin typeface="Calibri"/>
                <a:cs typeface="Calibri"/>
              </a:rPr>
              <a:t>orde</a:t>
            </a:r>
            <a:r>
              <a:rPr lang="en-US" sz="2000" spc="-45" dirty="0" smtClean="0">
                <a:solidFill>
                  <a:srgbClr val="FFFF00"/>
                </a:solidFill>
                <a:latin typeface="Calibri"/>
                <a:cs typeface="Calibri"/>
              </a:rPr>
              <a:t>r</a:t>
            </a:r>
            <a:r>
              <a:rPr sz="2000" spc="-45" smtClean="0">
                <a:solidFill>
                  <a:srgbClr val="FFFF00"/>
                </a:solidFill>
                <a:latin typeface="Calibri"/>
                <a:cs typeface="Calibri"/>
              </a:rPr>
              <a:t>.</a:t>
            </a:r>
            <a:endParaRPr sz="2000">
              <a:latin typeface="Calibri"/>
              <a:cs typeface="Calibri"/>
            </a:endParaRPr>
          </a:p>
        </p:txBody>
      </p:sp>
      <p:sp>
        <p:nvSpPr>
          <p:cNvPr id="9" name="Title 8"/>
          <p:cNvSpPr>
            <a:spLocks noGrp="1"/>
          </p:cNvSpPr>
          <p:nvPr>
            <p:ph type="title"/>
          </p:nvPr>
        </p:nvSpPr>
        <p:spPr/>
        <p:txBody>
          <a:bodyPr/>
          <a:lstStyle/>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609600"/>
            <a:ext cx="8763000" cy="5562600"/>
            <a:chOff x="228600" y="609600"/>
            <a:chExt cx="8763000" cy="5562600"/>
          </a:xfrm>
        </p:grpSpPr>
        <p:pic>
          <p:nvPicPr>
            <p:cNvPr id="3" name="object 3"/>
            <p:cNvPicPr/>
            <p:nvPr/>
          </p:nvPicPr>
          <p:blipFill>
            <a:blip r:embed="rId2" cstate="print"/>
            <a:stretch>
              <a:fillRect/>
            </a:stretch>
          </p:blipFill>
          <p:spPr>
            <a:xfrm>
              <a:off x="228600" y="609600"/>
              <a:ext cx="8763000" cy="5562600"/>
            </a:xfrm>
            <a:prstGeom prst="rect">
              <a:avLst/>
            </a:prstGeom>
          </p:spPr>
        </p:pic>
        <p:sp>
          <p:nvSpPr>
            <p:cNvPr id="4" name="object 4"/>
            <p:cNvSpPr/>
            <p:nvPr/>
          </p:nvSpPr>
          <p:spPr>
            <a:xfrm>
              <a:off x="1371600" y="3505200"/>
              <a:ext cx="6477000" cy="1524000"/>
            </a:xfrm>
            <a:custGeom>
              <a:avLst/>
              <a:gdLst/>
              <a:ahLst/>
              <a:cxnLst/>
              <a:rect l="l" t="t" r="r" b="b"/>
              <a:pathLst>
                <a:path w="6477000" h="1524000">
                  <a:moveTo>
                    <a:pt x="0" y="1524000"/>
                  </a:moveTo>
                  <a:lnTo>
                    <a:pt x="6477000" y="1524000"/>
                  </a:lnTo>
                  <a:lnTo>
                    <a:pt x="6477000" y="0"/>
                  </a:lnTo>
                  <a:lnTo>
                    <a:pt x="0" y="0"/>
                  </a:lnTo>
                  <a:lnTo>
                    <a:pt x="0" y="1524000"/>
                  </a:lnTo>
                  <a:close/>
                </a:path>
              </a:pathLst>
            </a:custGeom>
            <a:ln w="25400">
              <a:solidFill>
                <a:srgbClr val="00AF50"/>
              </a:solidFill>
            </a:ln>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304800"/>
            <a:ext cx="8458200" cy="5791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600" y="609600"/>
            <a:ext cx="8763000" cy="5562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533400"/>
            <a:ext cx="8763000" cy="563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295400"/>
            <a:ext cx="5562600" cy="1600200"/>
          </a:xfrm>
          <a:prstGeom prst="rect">
            <a:avLst/>
          </a:prstGeom>
          <a:solidFill>
            <a:srgbClr val="FFFFFF"/>
          </a:solidFill>
          <a:ln w="25400">
            <a:solidFill>
              <a:srgbClr val="F79546"/>
            </a:solidFill>
          </a:ln>
        </p:spPr>
        <p:txBody>
          <a:bodyPr vert="horz" wrap="square" lIns="0" tIns="178435" rIns="0" bIns="0" rtlCol="0">
            <a:spAutoFit/>
          </a:bodyPr>
          <a:lstStyle/>
          <a:p>
            <a:pPr marL="995044" indent="-447040">
              <a:lnSpc>
                <a:spcPct val="100000"/>
              </a:lnSpc>
              <a:spcBef>
                <a:spcPts val="1405"/>
              </a:spcBef>
              <a:buFont typeface="Wingdings"/>
              <a:buChar char=""/>
              <a:tabLst>
                <a:tab pos="995044" algn="l"/>
                <a:tab pos="995680" algn="l"/>
              </a:tabLst>
            </a:pPr>
            <a:r>
              <a:rPr sz="2400" b="1" spc="-10" dirty="0">
                <a:solidFill>
                  <a:srgbClr val="C00000"/>
                </a:solidFill>
                <a:latin typeface="Calibri"/>
                <a:cs typeface="Calibri"/>
              </a:rPr>
              <a:t>getpid();</a:t>
            </a:r>
            <a:endParaRPr sz="2400">
              <a:latin typeface="Calibri"/>
              <a:cs typeface="Calibri"/>
            </a:endParaRPr>
          </a:p>
          <a:p>
            <a:pPr>
              <a:lnSpc>
                <a:spcPct val="100000"/>
              </a:lnSpc>
              <a:spcBef>
                <a:spcPts val="15"/>
              </a:spcBef>
              <a:buClr>
                <a:srgbClr val="C00000"/>
              </a:buClr>
              <a:buFont typeface="Wingdings"/>
              <a:buChar char=""/>
            </a:pPr>
            <a:endParaRPr sz="2350">
              <a:latin typeface="Calibri"/>
              <a:cs typeface="Calibri"/>
            </a:endParaRPr>
          </a:p>
          <a:p>
            <a:pPr marL="995044" indent="-447040">
              <a:lnSpc>
                <a:spcPct val="100000"/>
              </a:lnSpc>
              <a:buFont typeface="Wingdings"/>
              <a:buChar char=""/>
              <a:tabLst>
                <a:tab pos="995044" algn="l"/>
                <a:tab pos="995680" algn="l"/>
              </a:tabLst>
            </a:pPr>
            <a:r>
              <a:rPr sz="2400" b="1" spc="-10" dirty="0">
                <a:solidFill>
                  <a:srgbClr val="C00000"/>
                </a:solidFill>
                <a:latin typeface="Calibri"/>
                <a:cs typeface="Calibri"/>
              </a:rPr>
              <a:t>getppid();</a:t>
            </a:r>
            <a:endParaRPr sz="2400">
              <a:latin typeface="Calibri"/>
              <a:cs typeface="Calibri"/>
            </a:endParaRPr>
          </a:p>
        </p:txBody>
      </p:sp>
      <p:grpSp>
        <p:nvGrpSpPr>
          <p:cNvPr id="3" name="object 3"/>
          <p:cNvGrpSpPr/>
          <p:nvPr/>
        </p:nvGrpSpPr>
        <p:grpSpPr>
          <a:xfrm>
            <a:off x="1524000" y="3200400"/>
            <a:ext cx="5287010" cy="1365885"/>
            <a:chOff x="1514855" y="3604259"/>
            <a:chExt cx="5287010" cy="1365885"/>
          </a:xfrm>
        </p:grpSpPr>
        <p:pic>
          <p:nvPicPr>
            <p:cNvPr id="4" name="object 4"/>
            <p:cNvPicPr/>
            <p:nvPr/>
          </p:nvPicPr>
          <p:blipFill>
            <a:blip r:embed="rId2" cstate="print"/>
            <a:stretch>
              <a:fillRect/>
            </a:stretch>
          </p:blipFill>
          <p:spPr>
            <a:xfrm>
              <a:off x="1514855" y="3622547"/>
              <a:ext cx="649224" cy="630936"/>
            </a:xfrm>
            <a:prstGeom prst="rect">
              <a:avLst/>
            </a:prstGeom>
          </p:spPr>
        </p:pic>
        <p:pic>
          <p:nvPicPr>
            <p:cNvPr id="5" name="object 5"/>
            <p:cNvPicPr/>
            <p:nvPr/>
          </p:nvPicPr>
          <p:blipFill>
            <a:blip r:embed="rId3" cstate="print"/>
            <a:stretch>
              <a:fillRect/>
            </a:stretch>
          </p:blipFill>
          <p:spPr>
            <a:xfrm>
              <a:off x="1976627" y="3604259"/>
              <a:ext cx="949451" cy="679703"/>
            </a:xfrm>
            <a:prstGeom prst="rect">
              <a:avLst/>
            </a:prstGeom>
          </p:spPr>
        </p:pic>
        <p:pic>
          <p:nvPicPr>
            <p:cNvPr id="6" name="object 6"/>
            <p:cNvPicPr/>
            <p:nvPr/>
          </p:nvPicPr>
          <p:blipFill>
            <a:blip r:embed="rId4" cstate="print"/>
            <a:stretch>
              <a:fillRect/>
            </a:stretch>
          </p:blipFill>
          <p:spPr>
            <a:xfrm>
              <a:off x="2520695" y="3604259"/>
              <a:ext cx="1063752" cy="679703"/>
            </a:xfrm>
            <a:prstGeom prst="rect">
              <a:avLst/>
            </a:prstGeom>
          </p:spPr>
        </p:pic>
        <p:pic>
          <p:nvPicPr>
            <p:cNvPr id="7" name="object 7"/>
            <p:cNvPicPr/>
            <p:nvPr/>
          </p:nvPicPr>
          <p:blipFill>
            <a:blip r:embed="rId5" cstate="print"/>
            <a:stretch>
              <a:fillRect/>
            </a:stretch>
          </p:blipFill>
          <p:spPr>
            <a:xfrm>
              <a:off x="3249167" y="3604259"/>
              <a:ext cx="3552444" cy="679703"/>
            </a:xfrm>
            <a:prstGeom prst="rect">
              <a:avLst/>
            </a:prstGeom>
          </p:spPr>
        </p:pic>
        <p:pic>
          <p:nvPicPr>
            <p:cNvPr id="8" name="object 8"/>
            <p:cNvPicPr/>
            <p:nvPr/>
          </p:nvPicPr>
          <p:blipFill>
            <a:blip r:embed="rId6" cstate="print"/>
            <a:stretch>
              <a:fillRect/>
            </a:stretch>
          </p:blipFill>
          <p:spPr>
            <a:xfrm>
              <a:off x="1552955" y="4290059"/>
              <a:ext cx="3639312" cy="679704"/>
            </a:xfrm>
            <a:prstGeom prst="rect">
              <a:avLst/>
            </a:prstGeom>
          </p:spPr>
        </p:pic>
      </p:grpSp>
      <p:pic>
        <p:nvPicPr>
          <p:cNvPr id="10" name="object 10"/>
          <p:cNvPicPr/>
          <p:nvPr/>
        </p:nvPicPr>
        <p:blipFill>
          <a:blip r:embed="rId7" cstate="print"/>
          <a:stretch>
            <a:fillRect/>
          </a:stretch>
        </p:blipFill>
        <p:spPr>
          <a:xfrm>
            <a:off x="2519172" y="260604"/>
            <a:ext cx="4219956" cy="899160"/>
          </a:xfrm>
          <a:prstGeom prst="rect">
            <a:avLst/>
          </a:prstGeom>
        </p:spPr>
      </p:pic>
      <p:sp>
        <p:nvSpPr>
          <p:cNvPr id="11" name="object 11"/>
          <p:cNvSpPr txBox="1">
            <a:spLocks noGrp="1"/>
          </p:cNvSpPr>
          <p:nvPr>
            <p:ph type="title"/>
          </p:nvPr>
        </p:nvSpPr>
        <p:spPr>
          <a:xfrm>
            <a:off x="2758820" y="350265"/>
            <a:ext cx="3623310" cy="513715"/>
          </a:xfrm>
          <a:prstGeom prst="rect">
            <a:avLst/>
          </a:prstGeom>
        </p:spPr>
        <p:txBody>
          <a:bodyPr vert="horz" wrap="square" lIns="0" tIns="12700" rIns="0" bIns="0" rtlCol="0">
            <a:spAutoFit/>
          </a:bodyPr>
          <a:lstStyle/>
          <a:p>
            <a:pPr marL="12700">
              <a:lnSpc>
                <a:spcPct val="100000"/>
              </a:lnSpc>
              <a:spcBef>
                <a:spcPts val="100"/>
              </a:spcBef>
            </a:pPr>
            <a:r>
              <a:rPr sz="3200" spc="-5" dirty="0"/>
              <a:t>PID</a:t>
            </a:r>
            <a:r>
              <a:rPr sz="3200" spc="-45" dirty="0"/>
              <a:t> </a:t>
            </a:r>
            <a:r>
              <a:rPr sz="3200" spc="-15" dirty="0"/>
              <a:t>related</a:t>
            </a:r>
            <a:r>
              <a:rPr sz="3200" spc="-70" dirty="0"/>
              <a:t> </a:t>
            </a:r>
            <a:r>
              <a:rPr sz="3200" dirty="0"/>
              <a:t>Functions</a:t>
            </a:r>
            <a:endParaRPr sz="3200"/>
          </a:p>
        </p:txBody>
      </p:sp>
      <p:sp>
        <p:nvSpPr>
          <p:cNvPr id="12" name="object 12"/>
          <p:cNvSpPr/>
          <p:nvPr/>
        </p:nvSpPr>
        <p:spPr>
          <a:xfrm>
            <a:off x="76200" y="119778"/>
            <a:ext cx="8991600" cy="6618605"/>
          </a:xfrm>
          <a:custGeom>
            <a:avLst/>
            <a:gdLst/>
            <a:ahLst/>
            <a:cxnLst/>
            <a:rect l="l" t="t" r="r" b="b"/>
            <a:pathLst>
              <a:path w="8991600" h="6618605">
                <a:moveTo>
                  <a:pt x="0" y="6618478"/>
                </a:moveTo>
                <a:lnTo>
                  <a:pt x="8991600" y="6618478"/>
                </a:lnTo>
                <a:lnTo>
                  <a:pt x="8991600" y="0"/>
                </a:lnTo>
                <a:lnTo>
                  <a:pt x="0" y="0"/>
                </a:lnTo>
                <a:lnTo>
                  <a:pt x="0" y="6618478"/>
                </a:lnTo>
                <a:close/>
              </a:path>
            </a:pathLst>
          </a:custGeom>
          <a:ln w="57150">
            <a:solidFill>
              <a:srgbClr val="FFFF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287338"/>
            <a:ext cx="7543800" cy="430212"/>
          </a:xfrm>
        </p:spPr>
        <p:txBody>
          <a:bodyPr>
            <a:normAutofit fontScale="90000"/>
          </a:bodyPr>
          <a:lstStyle/>
          <a:p>
            <a:pPr>
              <a:defRPr/>
            </a:pPr>
            <a:r>
              <a:rPr lang="en-US" dirty="0" smtClean="0"/>
              <a:t>Zombie processes</a:t>
            </a:r>
            <a:endParaRPr lang="en-US" dirty="0"/>
          </a:p>
        </p:txBody>
      </p:sp>
      <p:sp>
        <p:nvSpPr>
          <p:cNvPr id="4" name="Date Placeholder 3"/>
          <p:cNvSpPr>
            <a:spLocks noGrp="1"/>
          </p:cNvSpPr>
          <p:nvPr>
            <p:ph type="dt" sz="half" idx="10"/>
          </p:nvPr>
        </p:nvSpPr>
        <p:spPr>
          <a:xfrm>
            <a:off x="822723" y="6459539"/>
            <a:ext cx="1854994" cy="365125"/>
          </a:xfrm>
          <a:prstGeom prst="rect">
            <a:avLst/>
          </a:prstGeom>
        </p:spPr>
        <p:txBody>
          <a:bodyPr/>
          <a:lstStyle/>
          <a:p>
            <a:pPr>
              <a:defRPr/>
            </a:pPr>
            <a:fld id="{456DD218-68C3-463D-BF87-EF2BA6C9C105}" type="datetime1">
              <a:rPr lang="en-US" smtClean="0"/>
              <a:pPr>
                <a:defRPr/>
              </a:pPr>
              <a:t>23-Aug-22</a:t>
            </a:fld>
            <a:endParaRPr lang="en-US"/>
          </a:p>
        </p:txBody>
      </p:sp>
      <p:sp>
        <p:nvSpPr>
          <p:cNvPr id="5" name="Footer Placeholder 4"/>
          <p:cNvSpPr>
            <a:spLocks noGrp="1"/>
          </p:cNvSpPr>
          <p:nvPr>
            <p:ph type="ftr" sz="quarter" idx="11"/>
          </p:nvPr>
        </p:nvSpPr>
        <p:spPr>
          <a:xfrm>
            <a:off x="2764632" y="6459539"/>
            <a:ext cx="3617119" cy="365125"/>
          </a:xfrm>
          <a:prstGeom prst="rect">
            <a:avLst/>
          </a:prstGeom>
        </p:spPr>
        <p:txBody>
          <a:bodyPr/>
          <a:lstStyle/>
          <a:p>
            <a:pPr>
              <a:defRPr/>
            </a:pPr>
            <a:r>
              <a:rPr lang="en-US" smtClean="0"/>
              <a:t>Operating systems</a:t>
            </a:r>
            <a:endParaRPr lang="en-US"/>
          </a:p>
        </p:txBody>
      </p:sp>
      <p:sp>
        <p:nvSpPr>
          <p:cNvPr id="63493" name="Slide Number Placeholder 5"/>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6FFA8301-E69E-4113-A9F1-D19B5DA3C742}" type="slidenum">
              <a:rPr lang="en-US" altLang="en-US" smtClean="0"/>
              <a:pPr/>
              <a:t>20</a:t>
            </a:fld>
            <a:endParaRPr lang="en-US" altLang="en-US" smtClean="0"/>
          </a:p>
        </p:txBody>
      </p:sp>
      <p:sp>
        <p:nvSpPr>
          <p:cNvPr id="63494" name="Rectangle 7"/>
          <p:cNvSpPr>
            <a:spLocks noChangeArrowheads="1"/>
          </p:cNvSpPr>
          <p:nvPr/>
        </p:nvSpPr>
        <p:spPr bwMode="auto">
          <a:xfrm>
            <a:off x="4800600" y="838200"/>
            <a:ext cx="3906441" cy="4247317"/>
          </a:xfrm>
          <a:prstGeom prst="rect">
            <a:avLst/>
          </a:prstGeom>
          <a:noFill/>
          <a:ln w="9525">
            <a:noFill/>
            <a:miter lim="800000"/>
            <a:headEnd/>
            <a:tailEnd/>
          </a:ln>
        </p:spPr>
        <p:txBody>
          <a:bodyPr>
            <a:spAutoFit/>
          </a:bodyPr>
          <a:lstStyle/>
          <a:p>
            <a:r>
              <a:rPr lang="en-US" dirty="0"/>
              <a:t>A zombie process is a process whose execution is completed but it still has an entry in the process table. </a:t>
            </a:r>
          </a:p>
          <a:p>
            <a:endParaRPr lang="en-US" dirty="0"/>
          </a:p>
          <a:p>
            <a:r>
              <a:rPr lang="en-US" dirty="0"/>
              <a:t>Zombie processes usually occur for child processes, as the parent process still needs to read its child’s exit status. </a:t>
            </a:r>
          </a:p>
          <a:p>
            <a:endParaRPr lang="en-US" dirty="0"/>
          </a:p>
          <a:p>
            <a:r>
              <a:rPr lang="en-US" dirty="0"/>
              <a:t>Once this is done using the wait system call, the zombie process is eliminated from the process table. </a:t>
            </a:r>
          </a:p>
          <a:p>
            <a:endParaRPr lang="en-US" dirty="0"/>
          </a:p>
          <a:p>
            <a:r>
              <a:rPr lang="en-US" dirty="0"/>
              <a:t>Zombie processes don't use any system resources but they do retain their process ID. .</a:t>
            </a:r>
          </a:p>
        </p:txBody>
      </p:sp>
      <p:pic>
        <p:nvPicPr>
          <p:cNvPr id="63495" name="Picture 3"/>
          <p:cNvPicPr>
            <a:picLocks noChangeAspect="1" noChangeArrowheads="1"/>
          </p:cNvPicPr>
          <p:nvPr/>
        </p:nvPicPr>
        <p:blipFill>
          <a:blip r:embed="rId2"/>
          <a:srcRect/>
          <a:stretch>
            <a:fillRect/>
          </a:stretch>
        </p:blipFill>
        <p:spPr bwMode="auto">
          <a:xfrm>
            <a:off x="444104" y="2178050"/>
            <a:ext cx="3932634" cy="3040063"/>
          </a:xfrm>
          <a:prstGeom prst="rect">
            <a:avLst/>
          </a:prstGeom>
          <a:noFill/>
          <a:ln w="9525">
            <a:noFill/>
            <a:miter lim="800000"/>
            <a:headEnd/>
            <a:tailEnd/>
          </a:ln>
        </p:spPr>
      </p:pic>
      <p:sp>
        <p:nvSpPr>
          <p:cNvPr id="63496" name="Rectangle 8"/>
          <p:cNvSpPr>
            <a:spLocks noChangeArrowheads="1"/>
          </p:cNvSpPr>
          <p:nvPr/>
        </p:nvSpPr>
        <p:spPr bwMode="auto">
          <a:xfrm>
            <a:off x="4572000" y="4953000"/>
            <a:ext cx="4572000" cy="1477328"/>
          </a:xfrm>
          <a:prstGeom prst="rect">
            <a:avLst/>
          </a:prstGeom>
          <a:noFill/>
          <a:ln w="9525">
            <a:noFill/>
            <a:miter lim="800000"/>
            <a:headEnd/>
            <a:tailEnd/>
          </a:ln>
        </p:spPr>
        <p:txBody>
          <a:bodyPr>
            <a:spAutoFit/>
          </a:bodyPr>
          <a:lstStyle/>
          <a:p>
            <a:r>
              <a:rPr lang="en-US" dirty="0"/>
              <a:t>The original process calls fork, </a:t>
            </a:r>
            <a:r>
              <a:rPr lang="en-US" b="1" dirty="0"/>
              <a:t>which creates a child process</a:t>
            </a:r>
            <a:r>
              <a:rPr lang="en-US" dirty="0"/>
              <a:t>. The child process then uses exec to start the execution of a new program. Meanwhile, the parent uses wait() to wait for the child process to finish.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17693"/>
            <a:ext cx="8382000" cy="6186309"/>
          </a:xfrm>
          <a:prstGeom prst="rect">
            <a:avLst/>
          </a:prstGeom>
        </p:spPr>
        <p:txBody>
          <a:bodyPr wrap="square">
            <a:spAutoFit/>
          </a:bodyPr>
          <a:lstStyle/>
          <a:p>
            <a:r>
              <a:rPr lang="en-US" dirty="0" smtClean="0"/>
              <a:t>#include&lt;sys/</a:t>
            </a:r>
            <a:r>
              <a:rPr lang="en-US" dirty="0" err="1" smtClean="0"/>
              <a:t>types.h</a:t>
            </a:r>
            <a:r>
              <a:rPr lang="en-US" dirty="0" smtClean="0"/>
              <a:t>&gt;</a:t>
            </a:r>
          </a:p>
          <a:p>
            <a:r>
              <a:rPr lang="en-US" dirty="0" smtClean="0"/>
              <a:t>#include&lt;</a:t>
            </a:r>
            <a:r>
              <a:rPr lang="en-US" dirty="0" err="1" smtClean="0"/>
              <a:t>unistd.h</a:t>
            </a:r>
            <a:r>
              <a:rPr lang="en-US" dirty="0" smtClean="0"/>
              <a:t>&gt;</a:t>
            </a:r>
          </a:p>
          <a:p>
            <a:r>
              <a:rPr lang="en-US" dirty="0" smtClean="0"/>
              <a:t>#include&lt;</a:t>
            </a:r>
            <a:r>
              <a:rPr lang="en-US" dirty="0" err="1" smtClean="0"/>
              <a:t>stdio.h</a:t>
            </a:r>
            <a:r>
              <a:rPr lang="en-US" dirty="0" smtClean="0"/>
              <a:t>&gt;</a:t>
            </a:r>
          </a:p>
          <a:p>
            <a:r>
              <a:rPr lang="en-US" dirty="0" smtClean="0"/>
              <a:t>#include&lt;</a:t>
            </a:r>
            <a:r>
              <a:rPr lang="en-US" dirty="0" err="1" smtClean="0"/>
              <a:t>stdlib.h</a:t>
            </a:r>
            <a:r>
              <a:rPr lang="en-US" dirty="0" smtClean="0"/>
              <a:t>&gt;</a:t>
            </a:r>
          </a:p>
          <a:p>
            <a:r>
              <a:rPr lang="en-US" dirty="0" err="1" smtClean="0"/>
              <a:t>int</a:t>
            </a:r>
            <a:r>
              <a:rPr lang="en-US" dirty="0" smtClean="0"/>
              <a:t> main(void)</a:t>
            </a:r>
          </a:p>
          <a:p>
            <a:r>
              <a:rPr lang="en-US" dirty="0" smtClean="0"/>
              <a:t> {</a:t>
            </a:r>
          </a:p>
          <a:p>
            <a:r>
              <a:rPr lang="en-US" dirty="0" smtClean="0"/>
              <a:t>   </a:t>
            </a:r>
            <a:r>
              <a:rPr lang="en-US" dirty="0" err="1" smtClean="0"/>
              <a:t>pid_t</a:t>
            </a:r>
            <a:r>
              <a:rPr lang="en-US" dirty="0" smtClean="0"/>
              <a:t> </a:t>
            </a:r>
            <a:r>
              <a:rPr lang="en-US" dirty="0" err="1" smtClean="0"/>
              <a:t>pid</a:t>
            </a:r>
            <a:r>
              <a:rPr lang="en-US" dirty="0" smtClean="0"/>
              <a:t>;</a:t>
            </a:r>
          </a:p>
          <a:p>
            <a:r>
              <a:rPr lang="en-US" dirty="0" smtClean="0"/>
              <a:t>   if((</a:t>
            </a:r>
            <a:r>
              <a:rPr lang="en-US" dirty="0" err="1" smtClean="0"/>
              <a:t>pid</a:t>
            </a:r>
            <a:r>
              <a:rPr lang="en-US" dirty="0" smtClean="0"/>
              <a:t>=fork()) &lt; 0)</a:t>
            </a:r>
          </a:p>
          <a:p>
            <a:r>
              <a:rPr lang="en-US" dirty="0" smtClean="0"/>
              <a:t>  	</a:t>
            </a:r>
            <a:r>
              <a:rPr lang="en-US" dirty="0" err="1" smtClean="0"/>
              <a:t>printf</a:t>
            </a:r>
            <a:r>
              <a:rPr lang="en-US" dirty="0" smtClean="0"/>
              <a:t>("\</a:t>
            </a:r>
            <a:r>
              <a:rPr lang="en-US" dirty="0" err="1" smtClean="0"/>
              <a:t>tfork</a:t>
            </a:r>
            <a:r>
              <a:rPr lang="en-US" dirty="0" smtClean="0"/>
              <a:t> error\n");</a:t>
            </a:r>
          </a:p>
          <a:p>
            <a:r>
              <a:rPr lang="en-US" dirty="0" smtClean="0"/>
              <a:t>  else</a:t>
            </a:r>
          </a:p>
          <a:p>
            <a:r>
              <a:rPr lang="en-US" dirty="0" smtClean="0"/>
              <a:t>  if(</a:t>
            </a:r>
            <a:r>
              <a:rPr lang="en-US" dirty="0" err="1" smtClean="0"/>
              <a:t>pid</a:t>
            </a:r>
            <a:r>
              <a:rPr lang="en-US" dirty="0" smtClean="0"/>
              <a:t>==0) {</a:t>
            </a:r>
          </a:p>
          <a:p>
            <a:r>
              <a:rPr lang="en-US" dirty="0" smtClean="0"/>
              <a:t>	</a:t>
            </a:r>
            <a:r>
              <a:rPr lang="en-US" dirty="0" err="1" smtClean="0"/>
              <a:t>printf</a:t>
            </a:r>
            <a:r>
              <a:rPr lang="en-US" dirty="0" smtClean="0"/>
              <a:t>(" ");  </a:t>
            </a:r>
          </a:p>
          <a:p>
            <a:r>
              <a:rPr lang="en-US" dirty="0" smtClean="0"/>
              <a:t>  	</a:t>
            </a:r>
            <a:r>
              <a:rPr lang="en-US" dirty="0" err="1" smtClean="0"/>
              <a:t>printf</a:t>
            </a:r>
            <a:r>
              <a:rPr lang="en-US" dirty="0" smtClean="0"/>
              <a:t>("child process id is %d\</a:t>
            </a:r>
            <a:r>
              <a:rPr lang="en-US" dirty="0" err="1" smtClean="0"/>
              <a:t>n",getpid</a:t>
            </a:r>
            <a:r>
              <a:rPr lang="en-US" dirty="0" smtClean="0"/>
              <a:t>()); </a:t>
            </a:r>
          </a:p>
          <a:p>
            <a:r>
              <a:rPr lang="en-US" dirty="0" smtClean="0"/>
              <a:t>  }</a:t>
            </a:r>
          </a:p>
          <a:p>
            <a:r>
              <a:rPr lang="en-US" dirty="0" smtClean="0"/>
              <a:t> else</a:t>
            </a:r>
          </a:p>
          <a:p>
            <a:r>
              <a:rPr lang="en-US" dirty="0" smtClean="0"/>
              <a:t>   {</a:t>
            </a:r>
          </a:p>
          <a:p>
            <a:r>
              <a:rPr lang="en-US" dirty="0" smtClean="0"/>
              <a:t>                </a:t>
            </a:r>
            <a:r>
              <a:rPr lang="en-US" dirty="0" smtClean="0">
                <a:solidFill>
                  <a:srgbClr val="FF0000"/>
                </a:solidFill>
              </a:rPr>
              <a:t>sleep(2);  </a:t>
            </a:r>
          </a:p>
          <a:p>
            <a:r>
              <a:rPr lang="en-US" dirty="0" smtClean="0"/>
              <a:t>                </a:t>
            </a:r>
            <a:r>
              <a:rPr lang="en-US" dirty="0" err="1" smtClean="0"/>
              <a:t>printf</a:t>
            </a:r>
            <a:r>
              <a:rPr lang="en-US" dirty="0" smtClean="0"/>
              <a:t>("*****parent\n");</a:t>
            </a:r>
          </a:p>
          <a:p>
            <a:r>
              <a:rPr lang="en-US" dirty="0" smtClean="0">
                <a:solidFill>
                  <a:srgbClr val="FF0000"/>
                </a:solidFill>
              </a:rPr>
              <a:t> 	system("</a:t>
            </a:r>
            <a:r>
              <a:rPr lang="en-US" dirty="0" err="1" smtClean="0">
                <a:solidFill>
                  <a:srgbClr val="FF0000"/>
                </a:solidFill>
              </a:rPr>
              <a:t>ps</a:t>
            </a:r>
            <a:r>
              <a:rPr lang="en-US" dirty="0" smtClean="0">
                <a:solidFill>
                  <a:srgbClr val="FF0000"/>
                </a:solidFill>
              </a:rPr>
              <a:t> -</a:t>
            </a:r>
            <a:r>
              <a:rPr lang="en-US" dirty="0" err="1" smtClean="0">
                <a:solidFill>
                  <a:srgbClr val="FF0000"/>
                </a:solidFill>
              </a:rPr>
              <a:t>axj</a:t>
            </a:r>
            <a:r>
              <a:rPr lang="en-US" dirty="0" smtClean="0">
                <a:solidFill>
                  <a:srgbClr val="FF0000"/>
                </a:solidFill>
              </a:rPr>
              <a:t> | tail");</a:t>
            </a:r>
          </a:p>
          <a:p>
            <a:r>
              <a:rPr lang="en-US" dirty="0" smtClean="0"/>
              <a:t>    }</a:t>
            </a:r>
          </a:p>
          <a:p>
            <a:r>
              <a:rPr lang="en-US" dirty="0" smtClean="0"/>
              <a:t>exit(0); </a:t>
            </a:r>
          </a:p>
          <a:p>
            <a:r>
              <a:rPr lang="en-US" dirty="0" smtClean="0"/>
              <a:t>}</a:t>
            </a:r>
          </a:p>
        </p:txBody>
      </p:sp>
      <p:sp>
        <p:nvSpPr>
          <p:cNvPr id="4" name="Title 1"/>
          <p:cNvSpPr txBox="1">
            <a:spLocks/>
          </p:cNvSpPr>
          <p:nvPr/>
        </p:nvSpPr>
        <p:spPr>
          <a:xfrm>
            <a:off x="5410200" y="287338"/>
            <a:ext cx="2956322" cy="430212"/>
          </a:xfrm>
          <a:prstGeom prst="rect">
            <a:avLst/>
          </a:prstGeom>
        </p:spPr>
        <p:txBody>
          <a:bodyP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smtClean="0">
                <a:ln>
                  <a:noFill/>
                </a:ln>
                <a:solidFill>
                  <a:schemeClr val="tx1"/>
                </a:solidFill>
                <a:effectLst/>
                <a:uLnTx/>
                <a:uFillTx/>
                <a:latin typeface="+mj-lt"/>
                <a:ea typeface="+mj-ea"/>
                <a:cs typeface="+mj-cs"/>
              </a:rPr>
              <a:t>Zombie processes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itle 1"/>
          <p:cNvSpPr txBox="1">
            <a:spLocks/>
          </p:cNvSpPr>
          <p:nvPr/>
        </p:nvSpPr>
        <p:spPr>
          <a:xfrm>
            <a:off x="5334001" y="1219200"/>
            <a:ext cx="3429000" cy="1447801"/>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5410200" y="1219200"/>
            <a:ext cx="3505200" cy="646331"/>
          </a:xfrm>
          <a:prstGeom prst="rect">
            <a:avLst/>
          </a:prstGeom>
        </p:spPr>
        <p:txBody>
          <a:bodyPr wrap="square">
            <a:spAutoFit/>
          </a:bodyPr>
          <a:lstStyle/>
          <a:p>
            <a:r>
              <a:rPr lang="en-US" dirty="0" smtClean="0"/>
              <a:t>Child becomes Zombie as parent is sleeping ,when child process exits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None/>
            </a:pPr>
            <a:r>
              <a:rPr lang="en-US" dirty="0" smtClean="0"/>
              <a:t>/*****OUTPUT</a:t>
            </a:r>
          </a:p>
          <a:p>
            <a:pPr>
              <a:buNone/>
            </a:pPr>
            <a:r>
              <a:rPr lang="en-US" dirty="0" smtClean="0"/>
              <a:t>child id is 3925</a:t>
            </a:r>
          </a:p>
          <a:p>
            <a:pPr>
              <a:buNone/>
            </a:pPr>
            <a:r>
              <a:rPr lang="en-US" dirty="0" smtClean="0"/>
              <a:t>*****parent</a:t>
            </a:r>
          </a:p>
          <a:p>
            <a:pPr>
              <a:buNone/>
            </a:pPr>
            <a:r>
              <a:rPr lang="en-US" dirty="0" smtClean="0"/>
              <a:t>    2  3801     0     0 ?           -1 S        0   0:00 [</a:t>
            </a:r>
            <a:r>
              <a:rPr lang="en-US" dirty="0" err="1" smtClean="0"/>
              <a:t>kworker</a:t>
            </a:r>
            <a:r>
              <a:rPr lang="en-US" dirty="0" smtClean="0"/>
              <a:t>/0:2]</a:t>
            </a:r>
          </a:p>
          <a:p>
            <a:pPr>
              <a:buNone/>
            </a:pPr>
            <a:r>
              <a:rPr lang="en-US" dirty="0" smtClean="0"/>
              <a:t>    2  3804     0     0 ?           -1 S        0   0:00 [</a:t>
            </a:r>
            <a:r>
              <a:rPr lang="en-US" dirty="0" err="1" smtClean="0"/>
              <a:t>kworker</a:t>
            </a:r>
            <a:r>
              <a:rPr lang="en-US" dirty="0" smtClean="0"/>
              <a:t>/3:0]</a:t>
            </a:r>
          </a:p>
          <a:p>
            <a:pPr>
              <a:buNone/>
            </a:pPr>
            <a:r>
              <a:rPr lang="en-US" dirty="0" smtClean="0"/>
              <a:t>    2  3847     0     0 ?           -1 S        0   0:00 [</a:t>
            </a:r>
            <a:r>
              <a:rPr lang="en-US" dirty="0" err="1" smtClean="0"/>
              <a:t>kworker</a:t>
            </a:r>
            <a:r>
              <a:rPr lang="en-US" dirty="0" smtClean="0"/>
              <a:t>/1:0]</a:t>
            </a:r>
          </a:p>
          <a:p>
            <a:pPr>
              <a:buNone/>
            </a:pPr>
            <a:r>
              <a:rPr lang="nl-NL" dirty="0" smtClean="0"/>
              <a:t>    2  3894     0     0 ?           -1 S        0   0:00 [kworker/u8:1]</a:t>
            </a:r>
          </a:p>
          <a:p>
            <a:pPr>
              <a:buNone/>
            </a:pPr>
            <a:r>
              <a:rPr lang="en-US" dirty="0" smtClean="0"/>
              <a:t>    2  3914     0     0 ?           -1 S        0   0:00 [</a:t>
            </a:r>
            <a:r>
              <a:rPr lang="en-US" dirty="0" err="1" smtClean="0"/>
              <a:t>kworker</a:t>
            </a:r>
            <a:r>
              <a:rPr lang="en-US" dirty="0" smtClean="0"/>
              <a:t>/3:2]</a:t>
            </a:r>
          </a:p>
          <a:p>
            <a:pPr>
              <a:buNone/>
            </a:pPr>
            <a:r>
              <a:rPr lang="en-US" dirty="0" smtClean="0"/>
              <a:t> 2471  3924  3924  2471 pts/4     3924 S+    1001   0:00 ./</a:t>
            </a:r>
            <a:r>
              <a:rPr lang="en-US" dirty="0" err="1" smtClean="0"/>
              <a:t>a.out</a:t>
            </a:r>
            <a:endParaRPr lang="en-US" dirty="0" smtClean="0"/>
          </a:p>
          <a:p>
            <a:pPr>
              <a:buNone/>
            </a:pPr>
            <a:r>
              <a:rPr lang="en-US" dirty="0" smtClean="0">
                <a:solidFill>
                  <a:srgbClr val="FF0000"/>
                </a:solidFill>
              </a:rPr>
              <a:t> 3924  3925  3924  2471 pts/4     3924 Z+    1001   0:00 [</a:t>
            </a:r>
            <a:r>
              <a:rPr lang="en-US" dirty="0" err="1" smtClean="0">
                <a:solidFill>
                  <a:srgbClr val="FF0000"/>
                </a:solidFill>
              </a:rPr>
              <a:t>a.out</a:t>
            </a:r>
            <a:r>
              <a:rPr lang="en-US" dirty="0" smtClean="0">
                <a:solidFill>
                  <a:srgbClr val="FF0000"/>
                </a:solidFill>
              </a:rPr>
              <a:t>] &lt;defunct&gt;</a:t>
            </a:r>
          </a:p>
          <a:p>
            <a:pPr>
              <a:buNone/>
            </a:pPr>
            <a:r>
              <a:rPr lang="en-US" dirty="0" smtClean="0"/>
              <a:t> 3924  3926  3924  2471 pts/4     3924 S+    1001   0:00 </a:t>
            </a:r>
            <a:r>
              <a:rPr lang="en-US" dirty="0" err="1" smtClean="0"/>
              <a:t>sh</a:t>
            </a:r>
            <a:r>
              <a:rPr lang="en-US" dirty="0" smtClean="0"/>
              <a:t> -c </a:t>
            </a:r>
            <a:r>
              <a:rPr lang="en-US" dirty="0" err="1" smtClean="0"/>
              <a:t>ps</a:t>
            </a:r>
            <a:r>
              <a:rPr lang="en-US" dirty="0" smtClean="0"/>
              <a:t> -</a:t>
            </a:r>
            <a:r>
              <a:rPr lang="en-US" dirty="0" err="1" smtClean="0"/>
              <a:t>axj</a:t>
            </a:r>
            <a:r>
              <a:rPr lang="en-US" dirty="0" smtClean="0"/>
              <a:t> | tail</a:t>
            </a:r>
          </a:p>
          <a:p>
            <a:pPr>
              <a:buNone/>
            </a:pPr>
            <a:r>
              <a:rPr lang="pt-BR" dirty="0" smtClean="0"/>
              <a:t> 3926  3927  3924  2471 pts/4     3924 R+    1001   0:00 ps -axj</a:t>
            </a:r>
          </a:p>
          <a:p>
            <a:pPr>
              <a:buNone/>
            </a:pPr>
            <a:r>
              <a:rPr lang="en-US" dirty="0" smtClean="0"/>
              <a:t> 3926  3928  3924  2471 pts/4     3924 D+    1001   0:00 </a:t>
            </a:r>
            <a:r>
              <a:rPr lang="en-US" dirty="0" err="1" smtClean="0"/>
              <a:t>sh</a:t>
            </a:r>
            <a:r>
              <a:rPr lang="en-US" dirty="0" smtClean="0"/>
              <a:t> -c </a:t>
            </a:r>
            <a:r>
              <a:rPr lang="en-US" dirty="0" err="1" smtClean="0"/>
              <a:t>ps</a:t>
            </a:r>
            <a:r>
              <a:rPr lang="en-US" dirty="0" smtClean="0"/>
              <a:t> -</a:t>
            </a:r>
            <a:r>
              <a:rPr lang="en-US" dirty="0" err="1" smtClean="0"/>
              <a:t>axj</a:t>
            </a:r>
            <a:r>
              <a:rPr lang="en-US" dirty="0" smtClean="0"/>
              <a:t> | tail</a:t>
            </a:r>
          </a:p>
          <a:p>
            <a:pPr>
              <a:buNone/>
            </a:pPr>
            <a:r>
              <a:rPr lang="en-US" dirty="0" smtClean="0"/>
              <a:t> **/</a:t>
            </a:r>
          </a:p>
          <a:p>
            <a:pPr>
              <a:buNone/>
            </a:pPr>
            <a:endParaRPr lang="en-US" dirty="0" smtClean="0"/>
          </a:p>
          <a:p>
            <a:pPr>
              <a:buNone/>
            </a:pPr>
            <a:endParaRPr lang="en-US" dirty="0" smtClean="0"/>
          </a:p>
          <a:p>
            <a:pPr>
              <a:buNone/>
            </a:pPr>
            <a:endParaRPr lang="en-US" dirty="0" smtClean="0"/>
          </a:p>
          <a:p>
            <a:endParaRPr lang="en-US" dirty="0" smtClean="0"/>
          </a:p>
          <a:p>
            <a:endParaRPr lang="en-US" dirty="0" smtClean="0"/>
          </a:p>
          <a:p>
            <a:endParaRPr lang="en-US" dirty="0"/>
          </a:p>
        </p:txBody>
      </p:sp>
      <p:sp>
        <p:nvSpPr>
          <p:cNvPr id="4" name="Title 1"/>
          <p:cNvSpPr>
            <a:spLocks noGrp="1"/>
          </p:cNvSpPr>
          <p:nvPr>
            <p:ph type="title"/>
          </p:nvPr>
        </p:nvSpPr>
        <p:spPr/>
        <p:txBody>
          <a:bodyPr>
            <a:normAutofit/>
          </a:bodyPr>
          <a:lstStyle/>
          <a:p>
            <a:pPr>
              <a:defRPr/>
            </a:pPr>
            <a:r>
              <a:rPr lang="en-US" dirty="0" smtClean="0"/>
              <a:t>Zombie processes output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722" y="287339"/>
            <a:ext cx="7543800" cy="904875"/>
          </a:xfrm>
        </p:spPr>
        <p:txBody>
          <a:bodyPr>
            <a:normAutofit fontScale="90000"/>
          </a:bodyPr>
          <a:lstStyle/>
          <a:p>
            <a:pPr>
              <a:defRPr/>
            </a:pP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Orphan Processes</a:t>
            </a:r>
            <a:br>
              <a:rPr lang="en-US" b="1" dirty="0" smtClean="0"/>
            </a:br>
            <a:endParaRPr lang="en-US" dirty="0"/>
          </a:p>
        </p:txBody>
      </p:sp>
      <p:sp>
        <p:nvSpPr>
          <p:cNvPr id="66563" name="Content Placeholder 2"/>
          <p:cNvSpPr>
            <a:spLocks noGrp="1"/>
          </p:cNvSpPr>
          <p:nvPr>
            <p:ph idx="1"/>
          </p:nvPr>
        </p:nvSpPr>
        <p:spPr/>
        <p:txBody>
          <a:bodyPr>
            <a:normAutofit lnSpcReduction="10000"/>
          </a:bodyPr>
          <a:lstStyle/>
          <a:p>
            <a:r>
              <a:rPr lang="en-US" smtClean="0"/>
              <a:t>Orphan processes are those processes that are still running even though their parent process has terminated or finished.</a:t>
            </a:r>
          </a:p>
          <a:p>
            <a:endParaRPr lang="en-US" smtClean="0"/>
          </a:p>
          <a:p>
            <a:r>
              <a:rPr lang="en-US" smtClean="0"/>
              <a:t> A process can be orphaned intentionally or unintentionally.</a:t>
            </a:r>
          </a:p>
          <a:p>
            <a:endParaRPr lang="en-US" smtClean="0"/>
          </a:p>
          <a:p>
            <a:r>
              <a:rPr lang="en-US" smtClean="0"/>
              <a:t>in this case, </a:t>
            </a:r>
            <a:r>
              <a:rPr lang="en-US" b="1" smtClean="0"/>
              <a:t>init</a:t>
            </a:r>
            <a:r>
              <a:rPr lang="en-US" smtClean="0"/>
              <a:t> will adopt it and will wait for it.</a:t>
            </a:r>
          </a:p>
        </p:txBody>
      </p:sp>
      <p:sp>
        <p:nvSpPr>
          <p:cNvPr id="4" name="Date Placeholder 3"/>
          <p:cNvSpPr>
            <a:spLocks noGrp="1"/>
          </p:cNvSpPr>
          <p:nvPr>
            <p:ph type="dt" sz="half" idx="10"/>
          </p:nvPr>
        </p:nvSpPr>
        <p:spPr>
          <a:xfrm>
            <a:off x="822723" y="6459539"/>
            <a:ext cx="1854994" cy="365125"/>
          </a:xfrm>
          <a:prstGeom prst="rect">
            <a:avLst/>
          </a:prstGeom>
        </p:spPr>
        <p:txBody>
          <a:bodyPr/>
          <a:lstStyle/>
          <a:p>
            <a:pPr>
              <a:defRPr/>
            </a:pPr>
            <a:fld id="{456DD218-68C3-463D-BF87-EF2BA6C9C105}" type="datetime1">
              <a:rPr lang="en-US" smtClean="0"/>
              <a:pPr>
                <a:defRPr/>
              </a:pPr>
              <a:t>23-Aug-22</a:t>
            </a:fld>
            <a:endParaRPr lang="en-US"/>
          </a:p>
        </p:txBody>
      </p:sp>
      <p:sp>
        <p:nvSpPr>
          <p:cNvPr id="5" name="Footer Placeholder 4"/>
          <p:cNvSpPr>
            <a:spLocks noGrp="1"/>
          </p:cNvSpPr>
          <p:nvPr>
            <p:ph type="ftr" sz="quarter" idx="11"/>
          </p:nvPr>
        </p:nvSpPr>
        <p:spPr>
          <a:xfrm>
            <a:off x="2764632" y="6459539"/>
            <a:ext cx="3617119" cy="365125"/>
          </a:xfrm>
          <a:prstGeom prst="rect">
            <a:avLst/>
          </a:prstGeom>
        </p:spPr>
        <p:txBody>
          <a:bodyPr/>
          <a:lstStyle/>
          <a:p>
            <a:pPr>
              <a:defRPr/>
            </a:pPr>
            <a:r>
              <a:rPr lang="en-US" smtClean="0"/>
              <a:t>Operating systems</a:t>
            </a:r>
            <a:endParaRPr lang="en-US"/>
          </a:p>
        </p:txBody>
      </p:sp>
      <p:sp>
        <p:nvSpPr>
          <p:cNvPr id="66566" name="Slide Number Placeholder 5"/>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A32A3D3F-23AE-497E-900C-394A2A5002E4}" type="slidenum">
              <a:rPr lang="en-US" altLang="en-US" smtClean="0"/>
              <a:pPr/>
              <a:t>23</a:t>
            </a:fld>
            <a:endParaRPr lang="en-US" altLang="en-US"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pPr algn="l">
              <a:defRPr/>
            </a:pPr>
            <a:r>
              <a:rPr lang="en-US" sz="2000" dirty="0" smtClean="0"/>
              <a:t>In the following code, parent finishes execution and exits while the child process is still executing and is called an orphan process now.</a:t>
            </a:r>
            <a:br>
              <a:rPr lang="en-US" sz="2000" dirty="0" smtClean="0"/>
            </a:br>
            <a:r>
              <a:rPr lang="en-US" sz="2000" dirty="0" smtClean="0"/>
              <a:t>However, the orphan process is soon adopted by init process, once its parent process dies.</a:t>
            </a:r>
            <a:br>
              <a:rPr lang="en-US" sz="2000" dirty="0" smtClean="0"/>
            </a:br>
            <a:endParaRPr lang="en-US" sz="2000" dirty="0"/>
          </a:p>
        </p:txBody>
      </p:sp>
      <p:sp>
        <p:nvSpPr>
          <p:cNvPr id="67587" name="Content Placeholder 2"/>
          <p:cNvSpPr>
            <a:spLocks noGrp="1"/>
          </p:cNvSpPr>
          <p:nvPr>
            <p:ph idx="1"/>
          </p:nvPr>
        </p:nvSpPr>
        <p:spPr>
          <a:xfrm>
            <a:off x="762000" y="1524000"/>
            <a:ext cx="7086600" cy="4648200"/>
          </a:xfrm>
        </p:spPr>
        <p:txBody>
          <a:bodyPr>
            <a:noAutofit/>
          </a:bodyPr>
          <a:lstStyle/>
          <a:p>
            <a:pPr>
              <a:buNone/>
            </a:pPr>
            <a:r>
              <a:rPr lang="en-US" sz="1800" b="1" dirty="0" smtClean="0"/>
              <a:t>#</a:t>
            </a:r>
            <a:r>
              <a:rPr lang="en-US" sz="1800" b="1" dirty="0" smtClean="0"/>
              <a:t>include&lt;</a:t>
            </a:r>
            <a:r>
              <a:rPr lang="en-US" sz="1800" b="1" dirty="0" err="1" smtClean="0"/>
              <a:t>stdio.h</a:t>
            </a:r>
            <a:r>
              <a:rPr lang="en-US" sz="1800" b="1" dirty="0" smtClean="0"/>
              <a:t>&gt; #include &lt;sys/</a:t>
            </a:r>
            <a:r>
              <a:rPr lang="en-US" sz="1800" b="1" dirty="0" err="1" smtClean="0"/>
              <a:t>types.h</a:t>
            </a:r>
            <a:r>
              <a:rPr lang="en-US" sz="1800" b="1" dirty="0" smtClean="0"/>
              <a:t>&gt; #include &lt;</a:t>
            </a:r>
            <a:r>
              <a:rPr lang="en-US" sz="1800" b="1" dirty="0" err="1" smtClean="0"/>
              <a:t>unistd.h</a:t>
            </a:r>
            <a:r>
              <a:rPr lang="en-US" sz="1800" b="1" dirty="0" smtClean="0"/>
              <a:t>&gt;</a:t>
            </a:r>
          </a:p>
          <a:p>
            <a:pPr>
              <a:buNone/>
            </a:pPr>
            <a:r>
              <a:rPr lang="en-US" sz="1800" b="1" dirty="0" smtClean="0"/>
              <a:t>  </a:t>
            </a:r>
            <a:r>
              <a:rPr lang="en-US" sz="1800" b="1" dirty="0" err="1" smtClean="0"/>
              <a:t>int</a:t>
            </a:r>
            <a:r>
              <a:rPr lang="en-US" sz="1800" b="1" dirty="0" smtClean="0"/>
              <a:t> main()</a:t>
            </a:r>
          </a:p>
          <a:p>
            <a:pPr>
              <a:buNone/>
            </a:pPr>
            <a:r>
              <a:rPr lang="en-US" sz="1800" b="1" dirty="0" smtClean="0"/>
              <a:t>{        </a:t>
            </a:r>
            <a:r>
              <a:rPr lang="en-US" sz="1800" b="1" dirty="0" err="1" smtClean="0"/>
              <a:t>int</a:t>
            </a:r>
            <a:r>
              <a:rPr lang="en-US" sz="1800" b="1" dirty="0" smtClean="0"/>
              <a:t> </a:t>
            </a:r>
            <a:r>
              <a:rPr lang="en-US" sz="1800" b="1" dirty="0" err="1" smtClean="0"/>
              <a:t>pid</a:t>
            </a:r>
            <a:r>
              <a:rPr lang="en-US" sz="1800" b="1" dirty="0" smtClean="0"/>
              <a:t> = fork();</a:t>
            </a:r>
          </a:p>
          <a:p>
            <a:pPr>
              <a:buNone/>
            </a:pPr>
            <a:r>
              <a:rPr lang="en-US" sz="1800" b="1" dirty="0" smtClean="0"/>
              <a:t>      if (</a:t>
            </a:r>
            <a:r>
              <a:rPr lang="en-US" sz="1800" b="1" dirty="0" err="1" smtClean="0"/>
              <a:t>pid</a:t>
            </a:r>
            <a:r>
              <a:rPr lang="en-US" sz="1800" b="1" dirty="0" smtClean="0"/>
              <a:t> &gt; 0){</a:t>
            </a:r>
          </a:p>
          <a:p>
            <a:pPr>
              <a:lnSpc>
                <a:spcPct val="100000"/>
              </a:lnSpc>
              <a:buNone/>
            </a:pPr>
            <a:r>
              <a:rPr lang="en-US" sz="1800" b="1" dirty="0" smtClean="0"/>
              <a:t>         </a:t>
            </a:r>
            <a:r>
              <a:rPr lang="en-US" sz="1800" b="1" dirty="0" err="1" smtClean="0"/>
              <a:t>printf</a:t>
            </a:r>
            <a:r>
              <a:rPr lang="en-US" sz="1800" b="1" dirty="0" smtClean="0"/>
              <a:t>("in child </a:t>
            </a:r>
            <a:r>
              <a:rPr lang="en-US" sz="1800" b="1" dirty="0" smtClean="0"/>
              <a:t>process id %d\n</a:t>
            </a:r>
            <a:r>
              <a:rPr lang="en-US" sz="1800" b="1" dirty="0" smtClean="0"/>
              <a:t>“, </a:t>
            </a:r>
            <a:r>
              <a:rPr lang="en-US" sz="1800" b="1" dirty="0" err="1" smtClean="0"/>
              <a:t>getpid</a:t>
            </a:r>
            <a:r>
              <a:rPr lang="en-US" sz="1800" b="1" dirty="0" smtClean="0"/>
              <a:t>());</a:t>
            </a:r>
          </a:p>
          <a:p>
            <a:pPr>
              <a:lnSpc>
                <a:spcPct val="100000"/>
              </a:lnSpc>
              <a:buNone/>
            </a:pPr>
            <a:r>
              <a:rPr lang="en-US" sz="1800" b="1" dirty="0" smtClean="0"/>
              <a:t>    	  </a:t>
            </a:r>
            <a:r>
              <a:rPr lang="en-US" sz="1800" b="1" dirty="0" err="1" smtClean="0"/>
              <a:t>printf</a:t>
            </a:r>
            <a:r>
              <a:rPr lang="en-US" sz="1800" b="1" dirty="0" smtClean="0"/>
              <a:t>(“parent </a:t>
            </a:r>
            <a:r>
              <a:rPr lang="en-US" sz="1800" b="1" dirty="0" smtClean="0"/>
              <a:t> process </a:t>
            </a:r>
            <a:r>
              <a:rPr lang="en-US" sz="1800" b="1" dirty="0" err="1" smtClean="0"/>
              <a:t>id%d</a:t>
            </a:r>
            <a:r>
              <a:rPr lang="en-US" sz="1800" b="1" dirty="0" smtClean="0"/>
              <a:t>\n</a:t>
            </a:r>
            <a:r>
              <a:rPr lang="en-US" sz="1800" b="1" dirty="0" smtClean="0"/>
              <a:t>“, </a:t>
            </a:r>
            <a:r>
              <a:rPr lang="en-US" sz="1800" b="1" dirty="0" err="1" smtClean="0"/>
              <a:t>getppid</a:t>
            </a:r>
            <a:r>
              <a:rPr lang="en-US" sz="1800" b="1" dirty="0" smtClean="0"/>
              <a:t>());</a:t>
            </a:r>
          </a:p>
          <a:p>
            <a:pPr>
              <a:buNone/>
            </a:pPr>
            <a:r>
              <a:rPr lang="en-US" sz="1800" b="1" dirty="0" smtClean="0"/>
              <a:t>}</a:t>
            </a:r>
          </a:p>
          <a:p>
            <a:pPr>
              <a:lnSpc>
                <a:spcPct val="100000"/>
              </a:lnSpc>
              <a:buNone/>
            </a:pPr>
            <a:r>
              <a:rPr lang="en-US" sz="1800" b="1" dirty="0" smtClean="0"/>
              <a:t>        else if (</a:t>
            </a:r>
            <a:r>
              <a:rPr lang="en-US" sz="1800" b="1" dirty="0" err="1" smtClean="0"/>
              <a:t>pid</a:t>
            </a:r>
            <a:r>
              <a:rPr lang="en-US" sz="1800" b="1" dirty="0" smtClean="0"/>
              <a:t> == 0)</a:t>
            </a:r>
          </a:p>
          <a:p>
            <a:pPr>
              <a:lnSpc>
                <a:spcPct val="100000"/>
              </a:lnSpc>
              <a:buNone/>
            </a:pPr>
            <a:r>
              <a:rPr lang="en-US" sz="1800" b="1" dirty="0" smtClean="0"/>
              <a:t>  	  {  sleep(10);</a:t>
            </a:r>
          </a:p>
          <a:p>
            <a:pPr>
              <a:lnSpc>
                <a:spcPct val="100000"/>
              </a:lnSpc>
              <a:buNone/>
            </a:pPr>
            <a:r>
              <a:rPr lang="en-US" sz="1800" b="1" dirty="0" smtClean="0"/>
              <a:t>      	  </a:t>
            </a:r>
            <a:r>
              <a:rPr lang="en-US" sz="1800" b="1" dirty="0" err="1" smtClean="0"/>
              <a:t>printf</a:t>
            </a:r>
            <a:r>
              <a:rPr lang="en-US" sz="1800" b="1" dirty="0" smtClean="0"/>
              <a:t>(“child process id %d\n</a:t>
            </a:r>
            <a:r>
              <a:rPr lang="en-US" sz="1800" b="1" dirty="0" smtClean="0"/>
              <a:t>“, </a:t>
            </a:r>
            <a:r>
              <a:rPr lang="en-US" sz="1800" b="1" dirty="0" err="1" smtClean="0"/>
              <a:t>getpid</a:t>
            </a:r>
            <a:r>
              <a:rPr lang="en-US" sz="1800" b="1" dirty="0" smtClean="0"/>
              <a:t>());</a:t>
            </a:r>
          </a:p>
          <a:p>
            <a:pPr>
              <a:lnSpc>
                <a:spcPct val="100000"/>
              </a:lnSpc>
              <a:buNone/>
            </a:pPr>
            <a:r>
              <a:rPr lang="en-US" sz="1800" b="1" dirty="0" smtClean="0"/>
              <a:t>    	  </a:t>
            </a:r>
            <a:r>
              <a:rPr lang="en-US" sz="1800" b="1" dirty="0" err="1" smtClean="0"/>
              <a:t>printf</a:t>
            </a:r>
            <a:r>
              <a:rPr lang="en-US" sz="1800" b="1" dirty="0" smtClean="0"/>
              <a:t>(“</a:t>
            </a:r>
            <a:r>
              <a:rPr lang="en-US" sz="1800" b="1" dirty="0" smtClean="0"/>
              <a:t>parent process  id %</a:t>
            </a:r>
            <a:r>
              <a:rPr lang="en-US" sz="1800" b="1" dirty="0" smtClean="0"/>
              <a:t>d\n“, </a:t>
            </a:r>
            <a:r>
              <a:rPr lang="en-US" sz="1800" b="1" dirty="0" err="1" smtClean="0"/>
              <a:t>getppid</a:t>
            </a:r>
            <a:r>
              <a:rPr lang="en-US" sz="1800" b="1" dirty="0" smtClean="0"/>
              <a:t>());</a:t>
            </a:r>
          </a:p>
          <a:p>
            <a:pPr>
              <a:buNone/>
            </a:pPr>
            <a:r>
              <a:rPr lang="en-US" sz="1800" b="1" dirty="0" smtClean="0"/>
              <a:t>  }</a:t>
            </a:r>
          </a:p>
          <a:p>
            <a:pPr>
              <a:buNone/>
            </a:pPr>
            <a:r>
              <a:rPr lang="en-US" sz="1800" b="1" dirty="0" smtClean="0"/>
              <a:t>      return 0;</a:t>
            </a:r>
          </a:p>
          <a:p>
            <a:pPr>
              <a:buNone/>
            </a:pPr>
            <a:r>
              <a:rPr lang="en-US" sz="1800" b="1" dirty="0" smtClean="0"/>
              <a:t>}</a:t>
            </a:r>
          </a:p>
          <a:p>
            <a:endParaRPr lang="en-US" sz="1800" dirty="0" smtClean="0"/>
          </a:p>
        </p:txBody>
      </p:sp>
      <p:sp>
        <p:nvSpPr>
          <p:cNvPr id="4" name="Date Placeholder 3"/>
          <p:cNvSpPr>
            <a:spLocks noGrp="1"/>
          </p:cNvSpPr>
          <p:nvPr>
            <p:ph type="dt" sz="quarter" idx="10"/>
          </p:nvPr>
        </p:nvSpPr>
        <p:spPr/>
        <p:txBody>
          <a:bodyPr/>
          <a:lstStyle/>
          <a:p>
            <a:pPr>
              <a:defRPr/>
            </a:pPr>
            <a:fld id="{456DD218-68C3-463D-BF87-EF2BA6C9C105}" type="datetime1">
              <a:rPr lang="en-US" smtClean="0"/>
              <a:pPr>
                <a:defRPr/>
              </a:pPr>
              <a:t>23-Aug-22</a:t>
            </a:fld>
            <a:endParaRPr lang="en-US"/>
          </a:p>
        </p:txBody>
      </p:sp>
      <p:sp>
        <p:nvSpPr>
          <p:cNvPr id="5" name="Footer Placeholder 4"/>
          <p:cNvSpPr>
            <a:spLocks noGrp="1"/>
          </p:cNvSpPr>
          <p:nvPr>
            <p:ph type="ftr" sz="quarter" idx="11"/>
          </p:nvPr>
        </p:nvSpPr>
        <p:spPr/>
        <p:txBody>
          <a:bodyPr/>
          <a:lstStyle/>
          <a:p>
            <a:pPr>
              <a:defRPr/>
            </a:pPr>
            <a:r>
              <a:rPr lang="en-US" smtClean="0"/>
              <a:t>Operating systems</a:t>
            </a:r>
            <a:endParaRPr lang="en-US"/>
          </a:p>
        </p:txBody>
      </p:sp>
      <p:sp>
        <p:nvSpPr>
          <p:cNvPr id="67590" name="Slide Number Placeholder 5"/>
          <p:cNvSpPr>
            <a:spLocks noGrp="1"/>
          </p:cNvSpPr>
          <p:nvPr>
            <p:ph type="sldNum" sz="quarter" idx="12"/>
          </p:nvPr>
        </p:nvSpPr>
        <p:spPr bwMode="auto">
          <a:noFill/>
          <a:ln>
            <a:miter lim="800000"/>
            <a:headEnd/>
            <a:tailEnd/>
          </a:ln>
        </p:spPr>
        <p:txBody>
          <a:bodyPr/>
          <a:lstStyle/>
          <a:p>
            <a:fld id="{0237F627-83C8-4CD4-9D84-E0A22B770992}" type="slidenum">
              <a:rPr lang="en-US" altLang="en-US" smtClean="0"/>
              <a:pPr/>
              <a:t>24</a:t>
            </a:fld>
            <a:endParaRPr lang="en-US" altLang="en-US"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pPr>
              <a:defRPr/>
            </a:pPr>
            <a:r>
              <a:rPr lang="en-US" dirty="0" smtClean="0"/>
              <a:t>Orphan processes output</a:t>
            </a:r>
            <a:endParaRPr lang="en-US" dirty="0"/>
          </a:p>
        </p:txBody>
      </p:sp>
      <p:sp>
        <p:nvSpPr>
          <p:cNvPr id="5" name="Content Placeholder 4"/>
          <p:cNvSpPr>
            <a:spLocks noGrp="1"/>
          </p:cNvSpPr>
          <p:nvPr>
            <p:ph idx="1"/>
          </p:nvPr>
        </p:nvSpPr>
        <p:spPr/>
        <p:txBody>
          <a:bodyPr>
            <a:normAutofit lnSpcReduction="10000"/>
          </a:bodyPr>
          <a:lstStyle/>
          <a:p>
            <a:pPr>
              <a:buNone/>
            </a:pPr>
            <a:r>
              <a:rPr lang="en-US" dirty="0" smtClean="0"/>
              <a:t>/**output</a:t>
            </a:r>
          </a:p>
          <a:p>
            <a:pPr>
              <a:buNone/>
            </a:pPr>
            <a:r>
              <a:rPr lang="en-US" dirty="0" smtClean="0"/>
              <a:t>child </a:t>
            </a:r>
            <a:r>
              <a:rPr lang="en-US" dirty="0" smtClean="0"/>
              <a:t>process id </a:t>
            </a:r>
            <a:r>
              <a:rPr lang="en-US" dirty="0" smtClean="0"/>
              <a:t>4061</a:t>
            </a:r>
          </a:p>
          <a:p>
            <a:pPr>
              <a:buNone/>
            </a:pPr>
            <a:r>
              <a:rPr lang="en-US" dirty="0" smtClean="0"/>
              <a:t>parent process id 4060</a:t>
            </a:r>
          </a:p>
          <a:p>
            <a:pPr>
              <a:buNone/>
            </a:pPr>
            <a:endParaRPr lang="en-US" dirty="0" smtClean="0"/>
          </a:p>
          <a:p>
            <a:pPr>
              <a:buNone/>
            </a:pPr>
            <a:r>
              <a:rPr lang="en-US" dirty="0" smtClean="0"/>
              <a:t>student@c04l0324:~$ </a:t>
            </a:r>
          </a:p>
          <a:p>
            <a:pPr>
              <a:buNone/>
            </a:pPr>
            <a:r>
              <a:rPr lang="en-US" dirty="0" smtClean="0"/>
              <a:t>child process id 4061</a:t>
            </a:r>
          </a:p>
          <a:p>
            <a:pPr>
              <a:buNone/>
            </a:pPr>
            <a:r>
              <a:rPr lang="en-US" dirty="0" smtClean="0"/>
              <a:t>parent </a:t>
            </a:r>
            <a:r>
              <a:rPr lang="en-US" dirty="0" smtClean="0"/>
              <a:t>process id </a:t>
            </a:r>
            <a:r>
              <a:rPr lang="en-US" dirty="0" smtClean="0"/>
              <a:t>1</a:t>
            </a:r>
            <a:endParaRPr lang="en-US" dirty="0" smtClean="0"/>
          </a:p>
          <a:p>
            <a:pPr>
              <a:buNone/>
            </a:pPr>
            <a:r>
              <a:rPr lang="en-US" dirty="0" smtClean="0"/>
              <a:t>**/</a:t>
            </a:r>
            <a:endParaRPr lang="en-US" dirty="0" smtClean="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35479" y="298704"/>
            <a:ext cx="5221224" cy="899160"/>
          </a:xfrm>
          <a:prstGeom prst="rect">
            <a:avLst/>
          </a:prstGeom>
        </p:spPr>
      </p:pic>
      <p:sp>
        <p:nvSpPr>
          <p:cNvPr id="3" name="object 3"/>
          <p:cNvSpPr txBox="1">
            <a:spLocks noGrp="1"/>
          </p:cNvSpPr>
          <p:nvPr>
            <p:ph type="title"/>
          </p:nvPr>
        </p:nvSpPr>
        <p:spPr>
          <a:xfrm>
            <a:off x="2175129" y="388365"/>
            <a:ext cx="4715510" cy="513715"/>
          </a:xfrm>
          <a:prstGeom prst="rect">
            <a:avLst/>
          </a:prstGeom>
        </p:spPr>
        <p:txBody>
          <a:bodyPr vert="horz" wrap="square" lIns="0" tIns="13335" rIns="0" bIns="0" rtlCol="0">
            <a:spAutoFit/>
          </a:bodyPr>
          <a:lstStyle/>
          <a:p>
            <a:pPr marL="12700">
              <a:lnSpc>
                <a:spcPct val="100000"/>
              </a:lnSpc>
              <a:spcBef>
                <a:spcPts val="105"/>
              </a:spcBef>
            </a:pPr>
            <a:r>
              <a:rPr sz="3200" spc="-10" dirty="0"/>
              <a:t>fork():</a:t>
            </a:r>
            <a:r>
              <a:rPr sz="3200" spc="-15" dirty="0"/>
              <a:t> </a:t>
            </a:r>
            <a:r>
              <a:rPr sz="3200" spc="-10" dirty="0"/>
              <a:t>creating</a:t>
            </a:r>
            <a:r>
              <a:rPr sz="3200" spc="-40" dirty="0"/>
              <a:t> </a:t>
            </a:r>
            <a:r>
              <a:rPr sz="3200" spc="-5" dirty="0"/>
              <a:t>new</a:t>
            </a:r>
            <a:r>
              <a:rPr sz="3200" spc="-15" dirty="0"/>
              <a:t> </a:t>
            </a:r>
            <a:r>
              <a:rPr sz="3200" spc="-5" dirty="0"/>
              <a:t>process</a:t>
            </a:r>
            <a:endParaRPr sz="3200"/>
          </a:p>
        </p:txBody>
      </p:sp>
      <p:sp>
        <p:nvSpPr>
          <p:cNvPr id="4" name="object 4"/>
          <p:cNvSpPr txBox="1"/>
          <p:nvPr/>
        </p:nvSpPr>
        <p:spPr>
          <a:xfrm>
            <a:off x="533400" y="1981200"/>
            <a:ext cx="8153400" cy="3352800"/>
          </a:xfrm>
          <a:prstGeom prst="rect">
            <a:avLst/>
          </a:prstGeom>
          <a:solidFill>
            <a:srgbClr val="FFFFFF"/>
          </a:solidFill>
          <a:ln w="25400">
            <a:solidFill>
              <a:srgbClr val="F79546"/>
            </a:solidFill>
          </a:ln>
        </p:spPr>
        <p:txBody>
          <a:bodyPr vert="horz" wrap="square" lIns="0" tIns="165735" rIns="0" bIns="0" rtlCol="0">
            <a:spAutoFit/>
          </a:bodyPr>
          <a:lstStyle/>
          <a:p>
            <a:pPr marL="1082040" marR="3694429">
              <a:lnSpc>
                <a:spcPct val="120000"/>
              </a:lnSpc>
              <a:spcBef>
                <a:spcPts val="1305"/>
              </a:spcBef>
            </a:pPr>
            <a:r>
              <a:rPr sz="2800" b="1" spc="-15" dirty="0">
                <a:solidFill>
                  <a:srgbClr val="C00000"/>
                </a:solidFill>
                <a:latin typeface="Calibri"/>
                <a:cs typeface="Calibri"/>
              </a:rPr>
              <a:t>#include&lt;sys/</a:t>
            </a:r>
            <a:r>
              <a:rPr sz="2800" b="1" spc="-5" dirty="0">
                <a:solidFill>
                  <a:srgbClr val="C00000"/>
                </a:solidFill>
                <a:latin typeface="Calibri"/>
                <a:cs typeface="Calibri"/>
              </a:rPr>
              <a:t> types.h&gt; </a:t>
            </a:r>
            <a:r>
              <a:rPr sz="2800" b="1" spc="-620" dirty="0">
                <a:solidFill>
                  <a:srgbClr val="C00000"/>
                </a:solidFill>
                <a:latin typeface="Calibri"/>
                <a:cs typeface="Calibri"/>
              </a:rPr>
              <a:t> </a:t>
            </a:r>
            <a:r>
              <a:rPr sz="2800" b="1" spc="-10" dirty="0">
                <a:solidFill>
                  <a:srgbClr val="C00000"/>
                </a:solidFill>
                <a:latin typeface="Calibri"/>
                <a:cs typeface="Calibri"/>
              </a:rPr>
              <a:t>#include&lt;unistd.h&gt;</a:t>
            </a:r>
            <a:endParaRPr sz="2800">
              <a:latin typeface="Calibri"/>
              <a:cs typeface="Calibri"/>
            </a:endParaRPr>
          </a:p>
          <a:p>
            <a:pPr>
              <a:lnSpc>
                <a:spcPct val="100000"/>
              </a:lnSpc>
              <a:spcBef>
                <a:spcPts val="40"/>
              </a:spcBef>
            </a:pPr>
            <a:endParaRPr sz="3350">
              <a:latin typeface="Calibri"/>
              <a:cs typeface="Calibri"/>
            </a:endParaRPr>
          </a:p>
          <a:p>
            <a:pPr marL="1082040">
              <a:lnSpc>
                <a:spcPct val="100000"/>
              </a:lnSpc>
              <a:spcBef>
                <a:spcPts val="5"/>
              </a:spcBef>
              <a:tabLst>
                <a:tab pos="2094230" algn="l"/>
              </a:tabLst>
            </a:pPr>
            <a:r>
              <a:rPr sz="2800" b="1" spc="-5" dirty="0">
                <a:solidFill>
                  <a:srgbClr val="C00000"/>
                </a:solidFill>
                <a:latin typeface="Calibri"/>
                <a:cs typeface="Calibri"/>
              </a:rPr>
              <a:t>pid_t	</a:t>
            </a:r>
            <a:r>
              <a:rPr sz="2800" b="1" spc="-10" dirty="0">
                <a:solidFill>
                  <a:srgbClr val="C00000"/>
                </a:solidFill>
                <a:latin typeface="Calibri"/>
                <a:cs typeface="Calibri"/>
              </a:rPr>
              <a:t>fork(void);</a:t>
            </a:r>
            <a:endParaRPr sz="2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9302" y="563702"/>
            <a:ext cx="2026285" cy="514350"/>
          </a:xfrm>
          <a:prstGeom prst="rect">
            <a:avLst/>
          </a:prstGeom>
        </p:spPr>
        <p:txBody>
          <a:bodyPr vert="horz" wrap="square" lIns="0" tIns="13335" rIns="0" bIns="0" rtlCol="0">
            <a:spAutoFit/>
          </a:bodyPr>
          <a:lstStyle/>
          <a:p>
            <a:pPr marL="12700">
              <a:lnSpc>
                <a:spcPct val="100000"/>
              </a:lnSpc>
              <a:spcBef>
                <a:spcPts val="105"/>
              </a:spcBef>
            </a:pPr>
            <a:r>
              <a:rPr sz="3200" spc="-15" dirty="0"/>
              <a:t>fork</a:t>
            </a:r>
            <a:r>
              <a:rPr sz="3200" spc="-65" dirty="0"/>
              <a:t> </a:t>
            </a:r>
            <a:r>
              <a:rPr sz="3200" spc="-10" dirty="0"/>
              <a:t>returns</a:t>
            </a:r>
            <a:endParaRPr sz="3200"/>
          </a:p>
        </p:txBody>
      </p:sp>
      <p:grpSp>
        <p:nvGrpSpPr>
          <p:cNvPr id="3" name="object 3"/>
          <p:cNvGrpSpPr/>
          <p:nvPr/>
        </p:nvGrpSpPr>
        <p:grpSpPr>
          <a:xfrm>
            <a:off x="368300" y="1892300"/>
            <a:ext cx="8331200" cy="4216400"/>
            <a:chOff x="368300" y="1892300"/>
            <a:chExt cx="8331200" cy="4216400"/>
          </a:xfrm>
        </p:grpSpPr>
        <p:sp>
          <p:nvSpPr>
            <p:cNvPr id="4" name="object 4"/>
            <p:cNvSpPr/>
            <p:nvPr/>
          </p:nvSpPr>
          <p:spPr>
            <a:xfrm>
              <a:off x="381000" y="1905000"/>
              <a:ext cx="8305800" cy="4191000"/>
            </a:xfrm>
            <a:custGeom>
              <a:avLst/>
              <a:gdLst/>
              <a:ahLst/>
              <a:cxnLst/>
              <a:rect l="l" t="t" r="r" b="b"/>
              <a:pathLst>
                <a:path w="8305800" h="4191000">
                  <a:moveTo>
                    <a:pt x="8305800" y="0"/>
                  </a:moveTo>
                  <a:lnTo>
                    <a:pt x="0" y="0"/>
                  </a:lnTo>
                  <a:lnTo>
                    <a:pt x="0" y="4191000"/>
                  </a:lnTo>
                  <a:lnTo>
                    <a:pt x="8305800" y="4191000"/>
                  </a:lnTo>
                  <a:lnTo>
                    <a:pt x="8305800" y="0"/>
                  </a:lnTo>
                  <a:close/>
                </a:path>
              </a:pathLst>
            </a:custGeom>
            <a:solidFill>
              <a:srgbClr val="FFFFFF"/>
            </a:solidFill>
          </p:spPr>
          <p:txBody>
            <a:bodyPr wrap="square" lIns="0" tIns="0" rIns="0" bIns="0" rtlCol="0"/>
            <a:lstStyle/>
            <a:p>
              <a:endParaRPr/>
            </a:p>
          </p:txBody>
        </p:sp>
        <p:sp>
          <p:nvSpPr>
            <p:cNvPr id="5" name="object 5"/>
            <p:cNvSpPr/>
            <p:nvPr/>
          </p:nvSpPr>
          <p:spPr>
            <a:xfrm>
              <a:off x="381000" y="1905000"/>
              <a:ext cx="8305800" cy="4191000"/>
            </a:xfrm>
            <a:custGeom>
              <a:avLst/>
              <a:gdLst/>
              <a:ahLst/>
              <a:cxnLst/>
              <a:rect l="l" t="t" r="r" b="b"/>
              <a:pathLst>
                <a:path w="8305800" h="4191000">
                  <a:moveTo>
                    <a:pt x="0" y="4191000"/>
                  </a:moveTo>
                  <a:lnTo>
                    <a:pt x="8305800" y="4191000"/>
                  </a:lnTo>
                  <a:lnTo>
                    <a:pt x="8305800" y="0"/>
                  </a:lnTo>
                  <a:lnTo>
                    <a:pt x="0" y="0"/>
                  </a:lnTo>
                  <a:lnTo>
                    <a:pt x="0" y="4191000"/>
                  </a:lnTo>
                  <a:close/>
                </a:path>
              </a:pathLst>
            </a:custGeom>
            <a:ln w="25400">
              <a:solidFill>
                <a:srgbClr val="F79546"/>
              </a:solidFill>
            </a:ln>
          </p:spPr>
          <p:txBody>
            <a:bodyPr wrap="square" lIns="0" tIns="0" rIns="0" bIns="0" rtlCol="0"/>
            <a:lstStyle/>
            <a:p>
              <a:endParaRPr/>
            </a:p>
          </p:txBody>
        </p:sp>
      </p:grpSp>
      <p:sp>
        <p:nvSpPr>
          <p:cNvPr id="6" name="object 6"/>
          <p:cNvSpPr txBox="1"/>
          <p:nvPr/>
        </p:nvSpPr>
        <p:spPr>
          <a:xfrm>
            <a:off x="3340734" y="2449194"/>
            <a:ext cx="223774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333FF"/>
                </a:solidFill>
                <a:latin typeface="Calibri"/>
                <a:cs typeface="Calibri"/>
              </a:rPr>
              <a:t>pid</a:t>
            </a:r>
            <a:r>
              <a:rPr sz="2800" b="1" spc="-20" dirty="0">
                <a:solidFill>
                  <a:srgbClr val="3333FF"/>
                </a:solidFill>
                <a:latin typeface="Calibri"/>
                <a:cs typeface="Calibri"/>
              </a:rPr>
              <a:t> </a:t>
            </a:r>
            <a:r>
              <a:rPr sz="2800" b="1" spc="-5" dirty="0">
                <a:solidFill>
                  <a:srgbClr val="3333FF"/>
                </a:solidFill>
                <a:latin typeface="Calibri"/>
                <a:cs typeface="Calibri"/>
              </a:rPr>
              <a:t>of</a:t>
            </a:r>
            <a:r>
              <a:rPr sz="2800" b="1" spc="-20" dirty="0">
                <a:solidFill>
                  <a:srgbClr val="3333FF"/>
                </a:solidFill>
                <a:latin typeface="Calibri"/>
                <a:cs typeface="Calibri"/>
              </a:rPr>
              <a:t> </a:t>
            </a:r>
            <a:r>
              <a:rPr sz="2800" b="1" spc="-5" dirty="0">
                <a:solidFill>
                  <a:srgbClr val="3333FF"/>
                </a:solidFill>
                <a:latin typeface="Calibri"/>
                <a:cs typeface="Calibri"/>
              </a:rPr>
              <a:t>the </a:t>
            </a:r>
            <a:r>
              <a:rPr sz="2800" b="1" spc="-10" dirty="0">
                <a:solidFill>
                  <a:srgbClr val="3333FF"/>
                </a:solidFill>
                <a:latin typeface="Calibri"/>
                <a:cs typeface="Calibri"/>
              </a:rPr>
              <a:t>child</a:t>
            </a:r>
            <a:endParaRPr sz="2800">
              <a:latin typeface="Calibri"/>
              <a:cs typeface="Calibri"/>
            </a:endParaRPr>
          </a:p>
        </p:txBody>
      </p:sp>
      <p:sp>
        <p:nvSpPr>
          <p:cNvPr id="7" name="object 7"/>
          <p:cNvSpPr txBox="1"/>
          <p:nvPr/>
        </p:nvSpPr>
        <p:spPr>
          <a:xfrm>
            <a:off x="764540" y="2449194"/>
            <a:ext cx="2781935" cy="2500630"/>
          </a:xfrm>
          <a:prstGeom prst="rect">
            <a:avLst/>
          </a:prstGeom>
        </p:spPr>
        <p:txBody>
          <a:bodyPr vert="horz" wrap="square" lIns="0" tIns="12065" rIns="0" bIns="0" rtlCol="0">
            <a:spAutoFit/>
          </a:bodyPr>
          <a:lstStyle/>
          <a:p>
            <a:pPr marL="355600" indent="-343535">
              <a:lnSpc>
                <a:spcPct val="100000"/>
              </a:lnSpc>
              <a:spcBef>
                <a:spcPts val="95"/>
              </a:spcBef>
              <a:buFont typeface="Wingdings"/>
              <a:buChar char=""/>
              <a:tabLst>
                <a:tab pos="355600" algn="l"/>
                <a:tab pos="356235" algn="l"/>
                <a:tab pos="1841500" algn="l"/>
              </a:tabLst>
            </a:pPr>
            <a:r>
              <a:rPr sz="2800" b="1" spc="-5" dirty="0">
                <a:solidFill>
                  <a:srgbClr val="C00000"/>
                </a:solidFill>
                <a:latin typeface="Calibri"/>
                <a:cs typeface="Calibri"/>
              </a:rPr>
              <a:t>In</a:t>
            </a:r>
            <a:r>
              <a:rPr sz="2800" b="1" spc="5" dirty="0">
                <a:solidFill>
                  <a:srgbClr val="C00000"/>
                </a:solidFill>
                <a:latin typeface="Calibri"/>
                <a:cs typeface="Calibri"/>
              </a:rPr>
              <a:t> </a:t>
            </a:r>
            <a:r>
              <a:rPr sz="2800" b="1" spc="-15" dirty="0">
                <a:solidFill>
                  <a:srgbClr val="C00000"/>
                </a:solidFill>
                <a:latin typeface="Calibri"/>
                <a:cs typeface="Calibri"/>
              </a:rPr>
              <a:t>parent	</a:t>
            </a:r>
            <a:r>
              <a:rPr sz="2800" b="1" spc="-5" dirty="0">
                <a:solidFill>
                  <a:srgbClr val="C00000"/>
                </a:solidFill>
                <a:latin typeface="Calibri"/>
                <a:cs typeface="Calibri"/>
              </a:rPr>
              <a:t>:</a:t>
            </a:r>
            <a:endParaRPr sz="2800">
              <a:latin typeface="Calibri"/>
              <a:cs typeface="Calibri"/>
            </a:endParaRPr>
          </a:p>
          <a:p>
            <a:pPr>
              <a:lnSpc>
                <a:spcPct val="100000"/>
              </a:lnSpc>
              <a:spcBef>
                <a:spcPts val="5"/>
              </a:spcBef>
              <a:buClr>
                <a:srgbClr val="C00000"/>
              </a:buClr>
              <a:buFont typeface="Wingdings"/>
              <a:buChar char=""/>
            </a:pPr>
            <a:endParaRPr sz="3850">
              <a:latin typeface="Calibri"/>
              <a:cs typeface="Calibri"/>
            </a:endParaRPr>
          </a:p>
          <a:p>
            <a:pPr marL="355600" indent="-343535">
              <a:lnSpc>
                <a:spcPct val="100000"/>
              </a:lnSpc>
              <a:buFont typeface="Wingdings"/>
              <a:buChar char=""/>
              <a:tabLst>
                <a:tab pos="355600" algn="l"/>
                <a:tab pos="356235" algn="l"/>
                <a:tab pos="1841500" algn="l"/>
                <a:tab pos="2588260" algn="l"/>
              </a:tabLst>
            </a:pPr>
            <a:r>
              <a:rPr sz="2800" b="1" spc="-5" dirty="0">
                <a:solidFill>
                  <a:srgbClr val="C00000"/>
                </a:solidFill>
                <a:latin typeface="Calibri"/>
                <a:cs typeface="Calibri"/>
              </a:rPr>
              <a:t>In</a:t>
            </a:r>
            <a:r>
              <a:rPr sz="2800" b="1" spc="5" dirty="0">
                <a:solidFill>
                  <a:srgbClr val="C00000"/>
                </a:solidFill>
                <a:latin typeface="Calibri"/>
                <a:cs typeface="Calibri"/>
              </a:rPr>
              <a:t> </a:t>
            </a:r>
            <a:r>
              <a:rPr sz="2800" b="1" spc="-10" dirty="0">
                <a:solidFill>
                  <a:srgbClr val="C00000"/>
                </a:solidFill>
                <a:latin typeface="Calibri"/>
                <a:cs typeface="Calibri"/>
              </a:rPr>
              <a:t>chil</a:t>
            </a:r>
            <a:r>
              <a:rPr sz="2800" b="1" spc="-5" dirty="0">
                <a:solidFill>
                  <a:srgbClr val="C00000"/>
                </a:solidFill>
                <a:latin typeface="Calibri"/>
                <a:cs typeface="Calibri"/>
              </a:rPr>
              <a:t>d</a:t>
            </a:r>
            <a:r>
              <a:rPr sz="2800" b="1" dirty="0">
                <a:solidFill>
                  <a:srgbClr val="C00000"/>
                </a:solidFill>
                <a:latin typeface="Calibri"/>
                <a:cs typeface="Calibri"/>
              </a:rPr>
              <a:t>	</a:t>
            </a:r>
            <a:r>
              <a:rPr sz="2800" b="1" spc="-5" dirty="0">
                <a:solidFill>
                  <a:srgbClr val="C00000"/>
                </a:solidFill>
                <a:latin typeface="Calibri"/>
                <a:cs typeface="Calibri"/>
              </a:rPr>
              <a:t>:</a:t>
            </a:r>
            <a:r>
              <a:rPr sz="2800" b="1" dirty="0">
                <a:solidFill>
                  <a:srgbClr val="C00000"/>
                </a:solidFill>
                <a:latin typeface="Calibri"/>
                <a:cs typeface="Calibri"/>
              </a:rPr>
              <a:t>	</a:t>
            </a:r>
            <a:r>
              <a:rPr sz="2800" b="1" spc="-5" dirty="0">
                <a:solidFill>
                  <a:srgbClr val="3333FF"/>
                </a:solidFill>
                <a:latin typeface="Calibri"/>
                <a:cs typeface="Calibri"/>
              </a:rPr>
              <a:t>0</a:t>
            </a:r>
            <a:endParaRPr sz="2800">
              <a:latin typeface="Calibri"/>
              <a:cs typeface="Calibri"/>
            </a:endParaRPr>
          </a:p>
          <a:p>
            <a:pPr>
              <a:lnSpc>
                <a:spcPct val="100000"/>
              </a:lnSpc>
              <a:spcBef>
                <a:spcPts val="5"/>
              </a:spcBef>
              <a:buClr>
                <a:srgbClr val="C00000"/>
              </a:buClr>
              <a:buFont typeface="Wingdings"/>
              <a:buChar char=""/>
            </a:pPr>
            <a:endParaRPr sz="3850">
              <a:latin typeface="Calibri"/>
              <a:cs typeface="Calibri"/>
            </a:endParaRPr>
          </a:p>
          <a:p>
            <a:pPr marL="355600" indent="-343535">
              <a:lnSpc>
                <a:spcPct val="100000"/>
              </a:lnSpc>
              <a:buFont typeface="Wingdings"/>
              <a:buChar char=""/>
              <a:tabLst>
                <a:tab pos="355600" algn="l"/>
                <a:tab pos="356235" algn="l"/>
                <a:tab pos="1841500" algn="l"/>
              </a:tabLst>
            </a:pPr>
            <a:r>
              <a:rPr sz="2800" b="1" spc="-5" dirty="0">
                <a:solidFill>
                  <a:srgbClr val="C00000"/>
                </a:solidFill>
                <a:latin typeface="Calibri"/>
                <a:cs typeface="Calibri"/>
              </a:rPr>
              <a:t>-1	:</a:t>
            </a:r>
            <a:endParaRPr sz="2800">
              <a:latin typeface="Calibri"/>
              <a:cs typeface="Calibri"/>
            </a:endParaRPr>
          </a:p>
        </p:txBody>
      </p:sp>
      <p:sp>
        <p:nvSpPr>
          <p:cNvPr id="8" name="object 8"/>
          <p:cNvSpPr txBox="1"/>
          <p:nvPr/>
        </p:nvSpPr>
        <p:spPr>
          <a:xfrm>
            <a:off x="3340734" y="4497704"/>
            <a:ext cx="136906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3333FF"/>
                </a:solidFill>
                <a:latin typeface="Calibri"/>
                <a:cs typeface="Calibri"/>
              </a:rPr>
              <a:t>on</a:t>
            </a:r>
            <a:r>
              <a:rPr sz="2800" b="1" spc="-60" dirty="0">
                <a:solidFill>
                  <a:srgbClr val="3333FF"/>
                </a:solidFill>
                <a:latin typeface="Calibri"/>
                <a:cs typeface="Calibri"/>
              </a:rPr>
              <a:t> </a:t>
            </a:r>
            <a:r>
              <a:rPr sz="2800" b="1" spc="-20" dirty="0">
                <a:solidFill>
                  <a:srgbClr val="3333FF"/>
                </a:solidFill>
                <a:latin typeface="Calibri"/>
                <a:cs typeface="Calibri"/>
              </a:rPr>
              <a:t>errors</a:t>
            </a:r>
            <a:endParaRPr sz="28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74164" y="373379"/>
            <a:ext cx="2276856" cy="679703"/>
          </a:xfrm>
          <a:prstGeom prst="rect">
            <a:avLst/>
          </a:prstGeom>
        </p:spPr>
      </p:pic>
      <p:sp>
        <p:nvSpPr>
          <p:cNvPr id="3" name="object 3"/>
          <p:cNvSpPr txBox="1">
            <a:spLocks noGrp="1"/>
          </p:cNvSpPr>
          <p:nvPr>
            <p:ph type="title"/>
          </p:nvPr>
        </p:nvSpPr>
        <p:spPr>
          <a:xfrm>
            <a:off x="2252598" y="440258"/>
            <a:ext cx="1897380" cy="391795"/>
          </a:xfrm>
          <a:prstGeom prst="rect">
            <a:avLst/>
          </a:prstGeom>
        </p:spPr>
        <p:txBody>
          <a:bodyPr vert="horz" wrap="square" lIns="0" tIns="12700" rIns="0" bIns="0" rtlCol="0">
            <a:spAutoFit/>
          </a:bodyPr>
          <a:lstStyle/>
          <a:p>
            <a:pPr marL="12700">
              <a:lnSpc>
                <a:spcPct val="100000"/>
              </a:lnSpc>
              <a:spcBef>
                <a:spcPts val="100"/>
              </a:spcBef>
            </a:pPr>
            <a:r>
              <a:rPr sz="2400" spc="-10" dirty="0"/>
              <a:t>wait()</a:t>
            </a:r>
            <a:r>
              <a:rPr sz="2400" spc="-50" dirty="0"/>
              <a:t> </a:t>
            </a:r>
            <a:r>
              <a:rPr sz="2400" spc="-5" dirty="0"/>
              <a:t>function</a:t>
            </a:r>
            <a:endParaRPr sz="2400"/>
          </a:p>
        </p:txBody>
      </p:sp>
      <p:sp>
        <p:nvSpPr>
          <p:cNvPr id="4" name="object 4"/>
          <p:cNvSpPr txBox="1"/>
          <p:nvPr/>
        </p:nvSpPr>
        <p:spPr>
          <a:xfrm>
            <a:off x="457200" y="1295400"/>
            <a:ext cx="7848600" cy="2362200"/>
          </a:xfrm>
          <a:prstGeom prst="rect">
            <a:avLst/>
          </a:prstGeom>
          <a:solidFill>
            <a:srgbClr val="FFFFFF"/>
          </a:solidFill>
          <a:ln w="25400">
            <a:solidFill>
              <a:srgbClr val="F79546"/>
            </a:solidFill>
          </a:ln>
        </p:spPr>
        <p:txBody>
          <a:bodyPr vert="horz" wrap="square" lIns="0" tIns="1905" rIns="0" bIns="0" rtlCol="0">
            <a:spAutoFit/>
          </a:bodyPr>
          <a:lstStyle/>
          <a:p>
            <a:pPr>
              <a:lnSpc>
                <a:spcPct val="100000"/>
              </a:lnSpc>
              <a:spcBef>
                <a:spcPts val="15"/>
              </a:spcBef>
            </a:pPr>
            <a:endParaRPr sz="2250">
              <a:latin typeface="Times New Roman"/>
              <a:cs typeface="Times New Roman"/>
            </a:endParaRPr>
          </a:p>
          <a:p>
            <a:pPr marL="396240" marR="4548505">
              <a:lnSpc>
                <a:spcPct val="100000"/>
              </a:lnSpc>
            </a:pPr>
            <a:r>
              <a:rPr sz="2400" b="1" spc="-5" dirty="0">
                <a:solidFill>
                  <a:srgbClr val="C00000"/>
                </a:solidFill>
                <a:latin typeface="Calibri"/>
                <a:cs typeface="Calibri"/>
              </a:rPr>
              <a:t>#include&lt;sys/</a:t>
            </a:r>
            <a:r>
              <a:rPr sz="2400" b="1" spc="-80" dirty="0">
                <a:solidFill>
                  <a:srgbClr val="C00000"/>
                </a:solidFill>
                <a:latin typeface="Calibri"/>
                <a:cs typeface="Calibri"/>
              </a:rPr>
              <a:t> </a:t>
            </a:r>
            <a:r>
              <a:rPr sz="2400" b="1" dirty="0">
                <a:solidFill>
                  <a:srgbClr val="C00000"/>
                </a:solidFill>
                <a:latin typeface="Calibri"/>
                <a:cs typeface="Calibri"/>
              </a:rPr>
              <a:t>types.h&gt; </a:t>
            </a:r>
            <a:r>
              <a:rPr sz="2400" b="1" spc="-530" dirty="0">
                <a:solidFill>
                  <a:srgbClr val="C00000"/>
                </a:solidFill>
                <a:latin typeface="Calibri"/>
                <a:cs typeface="Calibri"/>
              </a:rPr>
              <a:t> </a:t>
            </a:r>
            <a:r>
              <a:rPr sz="2400" b="1" spc="-10" dirty="0">
                <a:solidFill>
                  <a:srgbClr val="C00000"/>
                </a:solidFill>
                <a:latin typeface="Calibri"/>
                <a:cs typeface="Calibri"/>
              </a:rPr>
              <a:t>#include&lt;sys/</a:t>
            </a:r>
            <a:r>
              <a:rPr sz="2400" b="1" spc="-15" dirty="0">
                <a:solidFill>
                  <a:srgbClr val="C00000"/>
                </a:solidFill>
                <a:latin typeface="Calibri"/>
                <a:cs typeface="Calibri"/>
              </a:rPr>
              <a:t> </a:t>
            </a:r>
            <a:r>
              <a:rPr sz="2400" b="1" spc="-5" dirty="0">
                <a:solidFill>
                  <a:srgbClr val="C00000"/>
                </a:solidFill>
                <a:latin typeface="Calibri"/>
                <a:cs typeface="Calibri"/>
              </a:rPr>
              <a:t>wait.h&gt;</a:t>
            </a:r>
            <a:endParaRPr sz="2400">
              <a:latin typeface="Calibri"/>
              <a:cs typeface="Calibri"/>
            </a:endParaRPr>
          </a:p>
          <a:p>
            <a:pPr>
              <a:lnSpc>
                <a:spcPct val="100000"/>
              </a:lnSpc>
              <a:spcBef>
                <a:spcPts val="15"/>
              </a:spcBef>
            </a:pPr>
            <a:endParaRPr sz="2350">
              <a:latin typeface="Calibri"/>
              <a:cs typeface="Calibri"/>
            </a:endParaRPr>
          </a:p>
          <a:p>
            <a:pPr marL="396240">
              <a:lnSpc>
                <a:spcPct val="100000"/>
              </a:lnSpc>
            </a:pPr>
            <a:r>
              <a:rPr sz="2400" b="1" dirty="0">
                <a:solidFill>
                  <a:srgbClr val="3333FF"/>
                </a:solidFill>
                <a:latin typeface="Calibri"/>
                <a:cs typeface="Calibri"/>
              </a:rPr>
              <a:t>pid_t</a:t>
            </a:r>
            <a:r>
              <a:rPr sz="2400" b="1" spc="-20" dirty="0">
                <a:solidFill>
                  <a:srgbClr val="3333FF"/>
                </a:solidFill>
                <a:latin typeface="Calibri"/>
                <a:cs typeface="Calibri"/>
              </a:rPr>
              <a:t> </a:t>
            </a:r>
            <a:r>
              <a:rPr sz="2400" b="1" spc="-5" dirty="0">
                <a:solidFill>
                  <a:srgbClr val="3333FF"/>
                </a:solidFill>
                <a:latin typeface="Calibri"/>
                <a:cs typeface="Calibri"/>
              </a:rPr>
              <a:t>wait</a:t>
            </a:r>
            <a:r>
              <a:rPr sz="2400" b="1" spc="-15" dirty="0">
                <a:solidFill>
                  <a:srgbClr val="3333FF"/>
                </a:solidFill>
                <a:latin typeface="Calibri"/>
                <a:cs typeface="Calibri"/>
              </a:rPr>
              <a:t> </a:t>
            </a:r>
            <a:r>
              <a:rPr sz="2400" b="1" dirty="0">
                <a:solidFill>
                  <a:srgbClr val="3333FF"/>
                </a:solidFill>
                <a:latin typeface="Calibri"/>
                <a:cs typeface="Calibri"/>
              </a:rPr>
              <a:t>(</a:t>
            </a:r>
            <a:r>
              <a:rPr sz="2400" b="1" spc="-20" dirty="0">
                <a:solidFill>
                  <a:srgbClr val="3333FF"/>
                </a:solidFill>
                <a:latin typeface="Calibri"/>
                <a:cs typeface="Calibri"/>
              </a:rPr>
              <a:t> </a:t>
            </a:r>
            <a:r>
              <a:rPr sz="2400" b="1" spc="-10" dirty="0">
                <a:solidFill>
                  <a:srgbClr val="3333FF"/>
                </a:solidFill>
                <a:latin typeface="Calibri"/>
                <a:cs typeface="Calibri"/>
              </a:rPr>
              <a:t>int</a:t>
            </a:r>
            <a:r>
              <a:rPr sz="2400" b="1" spc="-15" dirty="0">
                <a:solidFill>
                  <a:srgbClr val="3333FF"/>
                </a:solidFill>
                <a:latin typeface="Calibri"/>
                <a:cs typeface="Calibri"/>
              </a:rPr>
              <a:t> </a:t>
            </a:r>
            <a:r>
              <a:rPr sz="2400" b="1" spc="-10" dirty="0">
                <a:solidFill>
                  <a:srgbClr val="3333FF"/>
                </a:solidFill>
                <a:latin typeface="Calibri"/>
                <a:cs typeface="Calibri"/>
              </a:rPr>
              <a:t>*status</a:t>
            </a:r>
            <a:r>
              <a:rPr sz="2400" b="1" dirty="0">
                <a:solidFill>
                  <a:srgbClr val="3333FF"/>
                </a:solidFill>
                <a:latin typeface="Calibri"/>
                <a:cs typeface="Calibri"/>
              </a:rPr>
              <a:t> );</a:t>
            </a:r>
            <a:endParaRPr sz="2400">
              <a:latin typeface="Calibri"/>
              <a:cs typeface="Calibri"/>
            </a:endParaRPr>
          </a:p>
        </p:txBody>
      </p:sp>
      <p:grpSp>
        <p:nvGrpSpPr>
          <p:cNvPr id="5" name="object 5"/>
          <p:cNvGrpSpPr/>
          <p:nvPr/>
        </p:nvGrpSpPr>
        <p:grpSpPr>
          <a:xfrm>
            <a:off x="304800" y="3886200"/>
            <a:ext cx="8086725" cy="2091055"/>
            <a:chOff x="173736" y="4078223"/>
            <a:chExt cx="8086725" cy="2091055"/>
          </a:xfrm>
        </p:grpSpPr>
        <p:pic>
          <p:nvPicPr>
            <p:cNvPr id="6" name="object 6"/>
            <p:cNvPicPr/>
            <p:nvPr/>
          </p:nvPicPr>
          <p:blipFill>
            <a:blip r:embed="rId3" cstate="print"/>
            <a:stretch>
              <a:fillRect/>
            </a:stretch>
          </p:blipFill>
          <p:spPr>
            <a:xfrm>
              <a:off x="173736" y="4093463"/>
              <a:ext cx="516636" cy="525780"/>
            </a:xfrm>
            <a:prstGeom prst="rect">
              <a:avLst/>
            </a:prstGeom>
          </p:spPr>
        </p:pic>
        <p:pic>
          <p:nvPicPr>
            <p:cNvPr id="7" name="object 7"/>
            <p:cNvPicPr/>
            <p:nvPr/>
          </p:nvPicPr>
          <p:blipFill>
            <a:blip r:embed="rId4" cstate="print"/>
            <a:stretch>
              <a:fillRect/>
            </a:stretch>
          </p:blipFill>
          <p:spPr>
            <a:xfrm>
              <a:off x="533400" y="4078223"/>
              <a:ext cx="4850892" cy="566927"/>
            </a:xfrm>
            <a:prstGeom prst="rect">
              <a:avLst/>
            </a:prstGeom>
          </p:spPr>
        </p:pic>
        <p:pic>
          <p:nvPicPr>
            <p:cNvPr id="8" name="object 8"/>
            <p:cNvPicPr/>
            <p:nvPr/>
          </p:nvPicPr>
          <p:blipFill>
            <a:blip r:embed="rId3" cstate="print"/>
            <a:stretch>
              <a:fillRect/>
            </a:stretch>
          </p:blipFill>
          <p:spPr>
            <a:xfrm>
              <a:off x="173736" y="4703063"/>
              <a:ext cx="516636" cy="525780"/>
            </a:xfrm>
            <a:prstGeom prst="rect">
              <a:avLst/>
            </a:prstGeom>
          </p:spPr>
        </p:pic>
        <p:pic>
          <p:nvPicPr>
            <p:cNvPr id="9" name="object 9"/>
            <p:cNvPicPr/>
            <p:nvPr/>
          </p:nvPicPr>
          <p:blipFill>
            <a:blip r:embed="rId5" cstate="print"/>
            <a:stretch>
              <a:fillRect/>
            </a:stretch>
          </p:blipFill>
          <p:spPr>
            <a:xfrm>
              <a:off x="533400" y="4687823"/>
              <a:ext cx="7726680" cy="566928"/>
            </a:xfrm>
            <a:prstGeom prst="rect">
              <a:avLst/>
            </a:prstGeom>
          </p:spPr>
        </p:pic>
        <p:pic>
          <p:nvPicPr>
            <p:cNvPr id="10" name="object 10"/>
            <p:cNvPicPr/>
            <p:nvPr/>
          </p:nvPicPr>
          <p:blipFill>
            <a:blip r:embed="rId6" cstate="print"/>
            <a:stretch>
              <a:fillRect/>
            </a:stretch>
          </p:blipFill>
          <p:spPr>
            <a:xfrm>
              <a:off x="504444" y="4992623"/>
              <a:ext cx="1040891" cy="566928"/>
            </a:xfrm>
            <a:prstGeom prst="rect">
              <a:avLst/>
            </a:prstGeom>
          </p:spPr>
        </p:pic>
        <p:pic>
          <p:nvPicPr>
            <p:cNvPr id="11" name="object 11"/>
            <p:cNvPicPr/>
            <p:nvPr/>
          </p:nvPicPr>
          <p:blipFill>
            <a:blip r:embed="rId3" cstate="print"/>
            <a:stretch>
              <a:fillRect/>
            </a:stretch>
          </p:blipFill>
          <p:spPr>
            <a:xfrm>
              <a:off x="173736" y="5617463"/>
              <a:ext cx="516636" cy="525780"/>
            </a:xfrm>
            <a:prstGeom prst="rect">
              <a:avLst/>
            </a:prstGeom>
          </p:spPr>
        </p:pic>
        <p:pic>
          <p:nvPicPr>
            <p:cNvPr id="12" name="object 12"/>
            <p:cNvPicPr/>
            <p:nvPr/>
          </p:nvPicPr>
          <p:blipFill>
            <a:blip r:embed="rId7" cstate="print"/>
            <a:stretch>
              <a:fillRect/>
            </a:stretch>
          </p:blipFill>
          <p:spPr>
            <a:xfrm>
              <a:off x="647700" y="5602223"/>
              <a:ext cx="416051" cy="566927"/>
            </a:xfrm>
            <a:prstGeom prst="rect">
              <a:avLst/>
            </a:prstGeom>
          </p:spPr>
        </p:pic>
        <p:pic>
          <p:nvPicPr>
            <p:cNvPr id="13" name="object 13"/>
            <p:cNvPicPr/>
            <p:nvPr/>
          </p:nvPicPr>
          <p:blipFill>
            <a:blip r:embed="rId8" cstate="print"/>
            <a:stretch>
              <a:fillRect/>
            </a:stretch>
          </p:blipFill>
          <p:spPr>
            <a:xfrm>
              <a:off x="783336" y="5602223"/>
              <a:ext cx="1546859" cy="566927"/>
            </a:xfrm>
            <a:prstGeom prst="rect">
              <a:avLst/>
            </a:prstGeom>
          </p:spPr>
        </p:pic>
      </p:grpSp>
      <p:sp>
        <p:nvSpPr>
          <p:cNvPr id="15" name="object 15"/>
          <p:cNvSpPr/>
          <p:nvPr/>
        </p:nvSpPr>
        <p:spPr>
          <a:xfrm>
            <a:off x="76200" y="119778"/>
            <a:ext cx="8991600" cy="6618605"/>
          </a:xfrm>
          <a:custGeom>
            <a:avLst/>
            <a:gdLst/>
            <a:ahLst/>
            <a:cxnLst/>
            <a:rect l="l" t="t" r="r" b="b"/>
            <a:pathLst>
              <a:path w="8991600" h="6618605">
                <a:moveTo>
                  <a:pt x="0" y="6618478"/>
                </a:moveTo>
                <a:lnTo>
                  <a:pt x="8991600" y="6618478"/>
                </a:lnTo>
                <a:lnTo>
                  <a:pt x="8991600" y="0"/>
                </a:lnTo>
                <a:lnTo>
                  <a:pt x="0" y="0"/>
                </a:lnTo>
                <a:lnTo>
                  <a:pt x="0" y="6618478"/>
                </a:lnTo>
                <a:close/>
              </a:path>
            </a:pathLst>
          </a:custGeom>
          <a:ln w="57150">
            <a:solidFill>
              <a:srgbClr val="FFFF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a:grpSpLocks/>
          </p:cNvGrpSpPr>
          <p:nvPr/>
        </p:nvGrpSpPr>
        <p:grpSpPr bwMode="auto">
          <a:xfrm>
            <a:off x="1747838" y="838200"/>
            <a:ext cx="2676525" cy="5334000"/>
            <a:chOff x="1747837" y="838200"/>
            <a:chExt cx="2676525" cy="5334000"/>
          </a:xfrm>
        </p:grpSpPr>
        <p:sp>
          <p:nvSpPr>
            <p:cNvPr id="54297" name="object 3"/>
            <p:cNvSpPr>
              <a:spLocks noChangeArrowheads="1"/>
            </p:cNvSpPr>
            <p:nvPr/>
          </p:nvSpPr>
          <p:spPr bwMode="auto">
            <a:xfrm>
              <a:off x="1752600" y="1143000"/>
              <a:ext cx="2667000" cy="2362200"/>
            </a:xfrm>
            <a:custGeom>
              <a:avLst/>
              <a:gdLst>
                <a:gd name="T0" fmla="*/ 0 w 2667000"/>
                <a:gd name="T1" fmla="*/ 0 h 2362200"/>
                <a:gd name="T2" fmla="*/ 2667000 w 2667000"/>
                <a:gd name="T3" fmla="*/ 2362200 h 2362200"/>
              </a:gdLst>
              <a:ahLst/>
              <a:cxnLst/>
              <a:rect l="T0" t="T1" r="T2" b="T3"/>
              <a:pathLst>
                <a:path w="2667000" h="2362200">
                  <a:moveTo>
                    <a:pt x="2667000" y="0"/>
                  </a:moveTo>
                  <a:lnTo>
                    <a:pt x="0" y="0"/>
                  </a:lnTo>
                  <a:lnTo>
                    <a:pt x="0" y="2362200"/>
                  </a:lnTo>
                  <a:lnTo>
                    <a:pt x="2667000" y="2362200"/>
                  </a:lnTo>
                  <a:lnTo>
                    <a:pt x="2667000" y="0"/>
                  </a:lnTo>
                  <a:close/>
                </a:path>
              </a:pathLst>
            </a:custGeom>
            <a:solidFill>
              <a:srgbClr val="FFCC00"/>
            </a:solidFill>
            <a:ln w="9525">
              <a:noFill/>
              <a:miter lim="800000"/>
              <a:headEnd/>
              <a:tailEnd/>
            </a:ln>
          </p:spPr>
          <p:txBody>
            <a:bodyPr lIns="0" tIns="0" rIns="0" bIns="0"/>
            <a:lstStyle/>
            <a:p>
              <a:endParaRPr lang="en-US"/>
            </a:p>
          </p:txBody>
        </p:sp>
        <p:sp>
          <p:nvSpPr>
            <p:cNvPr id="54298" name="object 4"/>
            <p:cNvSpPr>
              <a:spLocks noChangeArrowheads="1"/>
            </p:cNvSpPr>
            <p:nvPr/>
          </p:nvSpPr>
          <p:spPr bwMode="auto">
            <a:xfrm>
              <a:off x="1752600" y="3505200"/>
              <a:ext cx="2667000" cy="2362200"/>
            </a:xfrm>
            <a:custGeom>
              <a:avLst/>
              <a:gdLst>
                <a:gd name="T0" fmla="*/ 0 w 2667000"/>
                <a:gd name="T1" fmla="*/ 0 h 2362200"/>
                <a:gd name="T2" fmla="*/ 2667000 w 2667000"/>
                <a:gd name="T3" fmla="*/ 2362200 h 2362200"/>
              </a:gdLst>
              <a:ahLst/>
              <a:cxnLst/>
              <a:rect l="T0" t="T1" r="T2" b="T3"/>
              <a:pathLst>
                <a:path w="2667000" h="2362200">
                  <a:moveTo>
                    <a:pt x="2667000" y="0"/>
                  </a:moveTo>
                  <a:lnTo>
                    <a:pt x="0" y="0"/>
                  </a:lnTo>
                  <a:lnTo>
                    <a:pt x="0" y="2362200"/>
                  </a:lnTo>
                  <a:lnTo>
                    <a:pt x="2667000" y="2362200"/>
                  </a:lnTo>
                  <a:lnTo>
                    <a:pt x="2667000" y="0"/>
                  </a:lnTo>
                  <a:close/>
                </a:path>
              </a:pathLst>
            </a:custGeom>
            <a:solidFill>
              <a:srgbClr val="FFFF00"/>
            </a:solidFill>
            <a:ln w="9525">
              <a:noFill/>
              <a:miter lim="800000"/>
              <a:headEnd/>
              <a:tailEnd/>
            </a:ln>
          </p:spPr>
          <p:txBody>
            <a:bodyPr lIns="0" tIns="0" rIns="0" bIns="0"/>
            <a:lstStyle/>
            <a:p>
              <a:endParaRPr lang="en-US"/>
            </a:p>
          </p:txBody>
        </p:sp>
        <p:sp>
          <p:nvSpPr>
            <p:cNvPr id="54299" name="object 5"/>
            <p:cNvSpPr>
              <a:spLocks noChangeArrowheads="1"/>
            </p:cNvSpPr>
            <p:nvPr/>
          </p:nvSpPr>
          <p:spPr bwMode="auto">
            <a:xfrm>
              <a:off x="1752600" y="838200"/>
              <a:ext cx="2667000" cy="5334000"/>
            </a:xfrm>
            <a:custGeom>
              <a:avLst/>
              <a:gdLst>
                <a:gd name="T0" fmla="*/ 0 w 2667000"/>
                <a:gd name="T1" fmla="*/ 0 h 5334000"/>
                <a:gd name="T2" fmla="*/ 2667000 w 2667000"/>
                <a:gd name="T3" fmla="*/ 5334000 h 5334000"/>
              </a:gdLst>
              <a:ahLst/>
              <a:cxnLst/>
              <a:rect l="T0" t="T1" r="T2" b="T3"/>
              <a:pathLst>
                <a:path w="2667000" h="5334000">
                  <a:moveTo>
                    <a:pt x="2667000" y="0"/>
                  </a:moveTo>
                  <a:lnTo>
                    <a:pt x="2667000" y="5334000"/>
                  </a:lnTo>
                </a:path>
                <a:path w="2667000" h="5334000">
                  <a:moveTo>
                    <a:pt x="0" y="0"/>
                  </a:moveTo>
                  <a:lnTo>
                    <a:pt x="0" y="5334000"/>
                  </a:lnTo>
                </a:path>
              </a:pathLst>
            </a:custGeom>
            <a:noFill/>
            <a:ln w="9525">
              <a:solidFill>
                <a:srgbClr val="000000"/>
              </a:solidFill>
              <a:miter lim="800000"/>
              <a:headEnd/>
              <a:tailEnd/>
            </a:ln>
          </p:spPr>
          <p:txBody>
            <a:bodyPr lIns="0" tIns="0" rIns="0" bIns="0"/>
            <a:lstStyle/>
            <a:p>
              <a:endParaRPr lang="en-US"/>
            </a:p>
          </p:txBody>
        </p:sp>
      </p:grpSp>
      <p:grpSp>
        <p:nvGrpSpPr>
          <p:cNvPr id="3" name="object 6"/>
          <p:cNvGrpSpPr>
            <a:grpSpLocks/>
          </p:cNvGrpSpPr>
          <p:nvPr/>
        </p:nvGrpSpPr>
        <p:grpSpPr bwMode="auto">
          <a:xfrm>
            <a:off x="1276350" y="1123950"/>
            <a:ext cx="419100" cy="4787900"/>
            <a:chOff x="1276350" y="1123950"/>
            <a:chExt cx="419100" cy="4787900"/>
          </a:xfrm>
        </p:grpSpPr>
        <p:sp>
          <p:nvSpPr>
            <p:cNvPr id="54295" name="object 7"/>
            <p:cNvSpPr>
              <a:spLocks noChangeArrowheads="1"/>
            </p:cNvSpPr>
            <p:nvPr/>
          </p:nvSpPr>
          <p:spPr bwMode="auto">
            <a:xfrm>
              <a:off x="1295400" y="1143000"/>
              <a:ext cx="381000" cy="2362200"/>
            </a:xfrm>
            <a:custGeom>
              <a:avLst/>
              <a:gdLst>
                <a:gd name="T0" fmla="*/ 0 w 381000"/>
                <a:gd name="T1" fmla="*/ 0 h 2362200"/>
                <a:gd name="T2" fmla="*/ 381000 w 381000"/>
                <a:gd name="T3" fmla="*/ 2362200 h 2362200"/>
              </a:gdLst>
              <a:ahLst/>
              <a:cxnLst/>
              <a:rect l="T0" t="T1" r="T2" b="T3"/>
              <a:pathLst>
                <a:path w="381000" h="2362200">
                  <a:moveTo>
                    <a:pt x="381000" y="2362200"/>
                  </a:moveTo>
                  <a:lnTo>
                    <a:pt x="337337" y="2357000"/>
                  </a:lnTo>
                  <a:lnTo>
                    <a:pt x="297246" y="2342191"/>
                  </a:lnTo>
                  <a:lnTo>
                    <a:pt x="261874" y="2318952"/>
                  </a:lnTo>
                  <a:lnTo>
                    <a:pt x="232367" y="2288467"/>
                  </a:lnTo>
                  <a:lnTo>
                    <a:pt x="209872" y="2251917"/>
                  </a:lnTo>
                  <a:lnTo>
                    <a:pt x="195534" y="2210484"/>
                  </a:lnTo>
                  <a:lnTo>
                    <a:pt x="190500" y="2165350"/>
                  </a:lnTo>
                  <a:lnTo>
                    <a:pt x="190500" y="1389126"/>
                  </a:lnTo>
                  <a:lnTo>
                    <a:pt x="185465" y="1343991"/>
                  </a:lnTo>
                  <a:lnTo>
                    <a:pt x="171127" y="1302558"/>
                  </a:lnTo>
                  <a:lnTo>
                    <a:pt x="148632" y="1266008"/>
                  </a:lnTo>
                  <a:lnTo>
                    <a:pt x="119125" y="1235523"/>
                  </a:lnTo>
                  <a:lnTo>
                    <a:pt x="83753" y="1212284"/>
                  </a:lnTo>
                  <a:lnTo>
                    <a:pt x="43662" y="1197475"/>
                  </a:lnTo>
                  <a:lnTo>
                    <a:pt x="0" y="1192276"/>
                  </a:lnTo>
                  <a:lnTo>
                    <a:pt x="43662" y="1187076"/>
                  </a:lnTo>
                  <a:lnTo>
                    <a:pt x="83753" y="1172267"/>
                  </a:lnTo>
                  <a:lnTo>
                    <a:pt x="119125" y="1149028"/>
                  </a:lnTo>
                  <a:lnTo>
                    <a:pt x="148632" y="1118543"/>
                  </a:lnTo>
                  <a:lnTo>
                    <a:pt x="171127" y="1081993"/>
                  </a:lnTo>
                  <a:lnTo>
                    <a:pt x="185465" y="1040560"/>
                  </a:lnTo>
                  <a:lnTo>
                    <a:pt x="190500" y="995426"/>
                  </a:lnTo>
                  <a:lnTo>
                    <a:pt x="190500" y="196850"/>
                  </a:lnTo>
                  <a:lnTo>
                    <a:pt x="195534" y="151715"/>
                  </a:lnTo>
                  <a:lnTo>
                    <a:pt x="209872" y="110282"/>
                  </a:lnTo>
                  <a:lnTo>
                    <a:pt x="232367" y="73732"/>
                  </a:lnTo>
                  <a:lnTo>
                    <a:pt x="261874" y="43247"/>
                  </a:lnTo>
                  <a:lnTo>
                    <a:pt x="297246" y="20008"/>
                  </a:lnTo>
                  <a:lnTo>
                    <a:pt x="337337" y="5199"/>
                  </a:lnTo>
                  <a:lnTo>
                    <a:pt x="381000" y="0"/>
                  </a:lnTo>
                </a:path>
              </a:pathLst>
            </a:custGeom>
            <a:noFill/>
            <a:ln w="38100">
              <a:solidFill>
                <a:srgbClr val="3366FF"/>
              </a:solidFill>
              <a:miter lim="800000"/>
              <a:headEnd/>
              <a:tailEnd/>
            </a:ln>
          </p:spPr>
          <p:txBody>
            <a:bodyPr lIns="0" tIns="0" rIns="0" bIns="0"/>
            <a:lstStyle/>
            <a:p>
              <a:endParaRPr lang="en-US"/>
            </a:p>
          </p:txBody>
        </p:sp>
        <p:sp>
          <p:nvSpPr>
            <p:cNvPr id="54296" name="object 8"/>
            <p:cNvSpPr>
              <a:spLocks noChangeArrowheads="1"/>
            </p:cNvSpPr>
            <p:nvPr/>
          </p:nvSpPr>
          <p:spPr bwMode="auto">
            <a:xfrm>
              <a:off x="1295400" y="3530600"/>
              <a:ext cx="381000" cy="2362200"/>
            </a:xfrm>
            <a:custGeom>
              <a:avLst/>
              <a:gdLst>
                <a:gd name="T0" fmla="*/ 0 w 381000"/>
                <a:gd name="T1" fmla="*/ 0 h 2362200"/>
                <a:gd name="T2" fmla="*/ 381000 w 381000"/>
                <a:gd name="T3" fmla="*/ 2362200 h 2362200"/>
              </a:gdLst>
              <a:ahLst/>
              <a:cxnLst/>
              <a:rect l="T0" t="T1" r="T2" b="T3"/>
              <a:pathLst>
                <a:path w="381000" h="2362200">
                  <a:moveTo>
                    <a:pt x="381000" y="2362200"/>
                  </a:moveTo>
                  <a:lnTo>
                    <a:pt x="337337" y="2357000"/>
                  </a:lnTo>
                  <a:lnTo>
                    <a:pt x="297246" y="2342191"/>
                  </a:lnTo>
                  <a:lnTo>
                    <a:pt x="261874" y="2318952"/>
                  </a:lnTo>
                  <a:lnTo>
                    <a:pt x="232367" y="2288467"/>
                  </a:lnTo>
                  <a:lnTo>
                    <a:pt x="209872" y="2251917"/>
                  </a:lnTo>
                  <a:lnTo>
                    <a:pt x="195534" y="2210484"/>
                  </a:lnTo>
                  <a:lnTo>
                    <a:pt x="190500" y="2165350"/>
                  </a:lnTo>
                  <a:lnTo>
                    <a:pt x="190500" y="1389126"/>
                  </a:lnTo>
                  <a:lnTo>
                    <a:pt x="185465" y="1343991"/>
                  </a:lnTo>
                  <a:lnTo>
                    <a:pt x="171127" y="1302558"/>
                  </a:lnTo>
                  <a:lnTo>
                    <a:pt x="148632" y="1266008"/>
                  </a:lnTo>
                  <a:lnTo>
                    <a:pt x="119125" y="1235523"/>
                  </a:lnTo>
                  <a:lnTo>
                    <a:pt x="83753" y="1212284"/>
                  </a:lnTo>
                  <a:lnTo>
                    <a:pt x="43662" y="1197475"/>
                  </a:lnTo>
                  <a:lnTo>
                    <a:pt x="0" y="1192276"/>
                  </a:lnTo>
                  <a:lnTo>
                    <a:pt x="43662" y="1187076"/>
                  </a:lnTo>
                  <a:lnTo>
                    <a:pt x="83753" y="1172267"/>
                  </a:lnTo>
                  <a:lnTo>
                    <a:pt x="119125" y="1149028"/>
                  </a:lnTo>
                  <a:lnTo>
                    <a:pt x="148632" y="1118543"/>
                  </a:lnTo>
                  <a:lnTo>
                    <a:pt x="171127" y="1081993"/>
                  </a:lnTo>
                  <a:lnTo>
                    <a:pt x="185465" y="1040560"/>
                  </a:lnTo>
                  <a:lnTo>
                    <a:pt x="190500" y="995426"/>
                  </a:lnTo>
                  <a:lnTo>
                    <a:pt x="190500" y="196850"/>
                  </a:lnTo>
                  <a:lnTo>
                    <a:pt x="195534" y="151715"/>
                  </a:lnTo>
                  <a:lnTo>
                    <a:pt x="209872" y="110282"/>
                  </a:lnTo>
                  <a:lnTo>
                    <a:pt x="232367" y="73732"/>
                  </a:lnTo>
                  <a:lnTo>
                    <a:pt x="261874" y="43247"/>
                  </a:lnTo>
                  <a:lnTo>
                    <a:pt x="297246" y="20008"/>
                  </a:lnTo>
                  <a:lnTo>
                    <a:pt x="337337" y="5199"/>
                  </a:lnTo>
                  <a:lnTo>
                    <a:pt x="381000" y="0"/>
                  </a:lnTo>
                </a:path>
              </a:pathLst>
            </a:custGeom>
            <a:noFill/>
            <a:ln w="38100">
              <a:solidFill>
                <a:srgbClr val="FF0000"/>
              </a:solidFill>
              <a:miter lim="800000"/>
              <a:headEnd/>
              <a:tailEnd/>
            </a:ln>
          </p:spPr>
          <p:txBody>
            <a:bodyPr lIns="0" tIns="0" rIns="0" bIns="0"/>
            <a:lstStyle/>
            <a:p>
              <a:endParaRPr lang="en-US"/>
            </a:p>
          </p:txBody>
        </p:sp>
      </p:grpSp>
      <p:sp>
        <p:nvSpPr>
          <p:cNvPr id="9" name="object 9"/>
          <p:cNvSpPr txBox="1"/>
          <p:nvPr/>
        </p:nvSpPr>
        <p:spPr>
          <a:xfrm>
            <a:off x="284560" y="1914525"/>
            <a:ext cx="954881" cy="566822"/>
          </a:xfrm>
          <a:prstGeom prst="rect">
            <a:avLst/>
          </a:prstGeom>
        </p:spPr>
        <p:txBody>
          <a:bodyPr lIns="0" tIns="12700" rIns="0" bIns="0">
            <a:spAutoFit/>
          </a:bodyPr>
          <a:lstStyle/>
          <a:p>
            <a:pPr marL="222250" indent="-209550">
              <a:spcBef>
                <a:spcPts val="100"/>
              </a:spcBef>
            </a:pPr>
            <a:r>
              <a:rPr lang="en-US" sz="1200" b="1">
                <a:latin typeface="Calibri" pitchFamily="34" charset="0"/>
                <a:cs typeface="Calibri" pitchFamily="34" charset="0"/>
              </a:rPr>
              <a:t>Parent Process  Address  Space</a:t>
            </a:r>
            <a:endParaRPr lang="en-US" sz="1200">
              <a:latin typeface="Calibri" pitchFamily="34" charset="0"/>
              <a:cs typeface="Calibri" pitchFamily="34" charset="0"/>
            </a:endParaRPr>
          </a:p>
        </p:txBody>
      </p:sp>
      <p:sp>
        <p:nvSpPr>
          <p:cNvPr id="10" name="object 10"/>
          <p:cNvSpPr txBox="1"/>
          <p:nvPr/>
        </p:nvSpPr>
        <p:spPr>
          <a:xfrm>
            <a:off x="332185" y="4505325"/>
            <a:ext cx="859631" cy="566822"/>
          </a:xfrm>
          <a:prstGeom prst="rect">
            <a:avLst/>
          </a:prstGeom>
        </p:spPr>
        <p:txBody>
          <a:bodyPr lIns="0" tIns="12700" rIns="0" bIns="0">
            <a:spAutoFit/>
          </a:bodyPr>
          <a:lstStyle/>
          <a:p>
            <a:pPr marL="11113" algn="ctr">
              <a:spcBef>
                <a:spcPts val="100"/>
              </a:spcBef>
            </a:pPr>
            <a:r>
              <a:rPr lang="en-US" sz="1200" b="1">
                <a:latin typeface="Calibri" pitchFamily="34" charset="0"/>
                <a:cs typeface="Calibri" pitchFamily="34" charset="0"/>
              </a:rPr>
              <a:t>Child Process  Address  Space</a:t>
            </a:r>
            <a:endParaRPr lang="en-US" sz="1200">
              <a:latin typeface="Calibri" pitchFamily="34" charset="0"/>
              <a:cs typeface="Calibri" pitchFamily="34" charset="0"/>
            </a:endParaRPr>
          </a:p>
        </p:txBody>
      </p:sp>
      <p:grpSp>
        <p:nvGrpSpPr>
          <p:cNvPr id="4" name="object 11"/>
          <p:cNvGrpSpPr>
            <a:grpSpLocks/>
          </p:cNvGrpSpPr>
          <p:nvPr/>
        </p:nvGrpSpPr>
        <p:grpSpPr bwMode="auto">
          <a:xfrm>
            <a:off x="5561410" y="1674814"/>
            <a:ext cx="3355181" cy="3889375"/>
            <a:chOff x="5561012" y="1674812"/>
            <a:chExt cx="3355975" cy="3889375"/>
          </a:xfrm>
        </p:grpSpPr>
        <p:sp>
          <p:nvSpPr>
            <p:cNvPr id="54290" name="object 12"/>
            <p:cNvSpPr>
              <a:spLocks noChangeArrowheads="1"/>
            </p:cNvSpPr>
            <p:nvPr/>
          </p:nvSpPr>
          <p:spPr bwMode="auto">
            <a:xfrm>
              <a:off x="5562600" y="2063750"/>
              <a:ext cx="3352800" cy="3498850"/>
            </a:xfrm>
            <a:custGeom>
              <a:avLst/>
              <a:gdLst>
                <a:gd name="T0" fmla="*/ 0 w 3352800"/>
                <a:gd name="T1" fmla="*/ 0 h 3498850"/>
                <a:gd name="T2" fmla="*/ 3352800 w 3352800"/>
                <a:gd name="T3" fmla="*/ 3498850 h 3498850"/>
              </a:gdLst>
              <a:ahLst/>
              <a:cxnLst/>
              <a:rect l="T0" t="T1" r="T2" b="T3"/>
              <a:pathLst>
                <a:path w="3352800" h="3498850">
                  <a:moveTo>
                    <a:pt x="3352800" y="0"/>
                  </a:moveTo>
                  <a:lnTo>
                    <a:pt x="3339048" y="49857"/>
                  </a:lnTo>
                  <a:lnTo>
                    <a:pt x="3315126" y="82058"/>
                  </a:lnTo>
                  <a:lnTo>
                    <a:pt x="3279987" y="113293"/>
                  </a:lnTo>
                  <a:lnTo>
                    <a:pt x="3234135" y="143446"/>
                  </a:lnTo>
                  <a:lnTo>
                    <a:pt x="3178072" y="172402"/>
                  </a:lnTo>
                  <a:lnTo>
                    <a:pt x="3112303" y="200043"/>
                  </a:lnTo>
                  <a:lnTo>
                    <a:pt x="3075935" y="213335"/>
                  </a:lnTo>
                  <a:lnTo>
                    <a:pt x="3037330" y="226255"/>
                  </a:lnTo>
                  <a:lnTo>
                    <a:pt x="2996549" y="238788"/>
                  </a:lnTo>
                  <a:lnTo>
                    <a:pt x="2953656" y="250920"/>
                  </a:lnTo>
                  <a:lnTo>
                    <a:pt x="2908714" y="262636"/>
                  </a:lnTo>
                  <a:lnTo>
                    <a:pt x="2861786" y="273923"/>
                  </a:lnTo>
                  <a:lnTo>
                    <a:pt x="2812934" y="284764"/>
                  </a:lnTo>
                  <a:lnTo>
                    <a:pt x="2762221" y="295147"/>
                  </a:lnTo>
                  <a:lnTo>
                    <a:pt x="2709711" y="305056"/>
                  </a:lnTo>
                  <a:lnTo>
                    <a:pt x="2655466" y="314477"/>
                  </a:lnTo>
                  <a:lnTo>
                    <a:pt x="2599549" y="323396"/>
                  </a:lnTo>
                  <a:lnTo>
                    <a:pt x="2542024" y="331797"/>
                  </a:lnTo>
                  <a:lnTo>
                    <a:pt x="2482952" y="339666"/>
                  </a:lnTo>
                  <a:lnTo>
                    <a:pt x="2422397" y="346990"/>
                  </a:lnTo>
                  <a:lnTo>
                    <a:pt x="2360422" y="353753"/>
                  </a:lnTo>
                  <a:lnTo>
                    <a:pt x="2297090" y="359940"/>
                  </a:lnTo>
                  <a:lnTo>
                    <a:pt x="2232463" y="365538"/>
                  </a:lnTo>
                  <a:lnTo>
                    <a:pt x="2166605" y="370531"/>
                  </a:lnTo>
                  <a:lnTo>
                    <a:pt x="2099578" y="374906"/>
                  </a:lnTo>
                  <a:lnTo>
                    <a:pt x="2031445" y="378648"/>
                  </a:lnTo>
                  <a:lnTo>
                    <a:pt x="1962270" y="381742"/>
                  </a:lnTo>
                  <a:lnTo>
                    <a:pt x="1892115" y="384173"/>
                  </a:lnTo>
                  <a:lnTo>
                    <a:pt x="1821043" y="385928"/>
                  </a:lnTo>
                  <a:lnTo>
                    <a:pt x="1749117" y="386992"/>
                  </a:lnTo>
                  <a:lnTo>
                    <a:pt x="1676400" y="387350"/>
                  </a:lnTo>
                  <a:lnTo>
                    <a:pt x="1603682" y="386992"/>
                  </a:lnTo>
                  <a:lnTo>
                    <a:pt x="1531756" y="385928"/>
                  </a:lnTo>
                  <a:lnTo>
                    <a:pt x="1460684" y="384173"/>
                  </a:lnTo>
                  <a:lnTo>
                    <a:pt x="1390529" y="381742"/>
                  </a:lnTo>
                  <a:lnTo>
                    <a:pt x="1321354" y="378648"/>
                  </a:lnTo>
                  <a:lnTo>
                    <a:pt x="1253221" y="374906"/>
                  </a:lnTo>
                  <a:lnTo>
                    <a:pt x="1186194" y="370531"/>
                  </a:lnTo>
                  <a:lnTo>
                    <a:pt x="1120336" y="365538"/>
                  </a:lnTo>
                  <a:lnTo>
                    <a:pt x="1055709" y="359940"/>
                  </a:lnTo>
                  <a:lnTo>
                    <a:pt x="992377" y="353753"/>
                  </a:lnTo>
                  <a:lnTo>
                    <a:pt x="930402" y="346990"/>
                  </a:lnTo>
                  <a:lnTo>
                    <a:pt x="869847" y="339666"/>
                  </a:lnTo>
                  <a:lnTo>
                    <a:pt x="810775" y="331797"/>
                  </a:lnTo>
                  <a:lnTo>
                    <a:pt x="753250" y="323396"/>
                  </a:lnTo>
                  <a:lnTo>
                    <a:pt x="697333" y="314477"/>
                  </a:lnTo>
                  <a:lnTo>
                    <a:pt x="643088" y="305056"/>
                  </a:lnTo>
                  <a:lnTo>
                    <a:pt x="590578" y="295147"/>
                  </a:lnTo>
                  <a:lnTo>
                    <a:pt x="539865" y="284764"/>
                  </a:lnTo>
                  <a:lnTo>
                    <a:pt x="491013" y="273923"/>
                  </a:lnTo>
                  <a:lnTo>
                    <a:pt x="444085" y="262636"/>
                  </a:lnTo>
                  <a:lnTo>
                    <a:pt x="399143" y="250920"/>
                  </a:lnTo>
                  <a:lnTo>
                    <a:pt x="356250" y="238788"/>
                  </a:lnTo>
                  <a:lnTo>
                    <a:pt x="315469" y="226255"/>
                  </a:lnTo>
                  <a:lnTo>
                    <a:pt x="276864" y="213335"/>
                  </a:lnTo>
                  <a:lnTo>
                    <a:pt x="240496" y="200043"/>
                  </a:lnTo>
                  <a:lnTo>
                    <a:pt x="174727" y="172402"/>
                  </a:lnTo>
                  <a:lnTo>
                    <a:pt x="118664" y="143446"/>
                  </a:lnTo>
                  <a:lnTo>
                    <a:pt x="72812" y="113293"/>
                  </a:lnTo>
                  <a:lnTo>
                    <a:pt x="37673" y="82058"/>
                  </a:lnTo>
                  <a:lnTo>
                    <a:pt x="13751" y="49857"/>
                  </a:lnTo>
                  <a:lnTo>
                    <a:pt x="0" y="0"/>
                  </a:lnTo>
                  <a:lnTo>
                    <a:pt x="0" y="3111500"/>
                  </a:lnTo>
                  <a:lnTo>
                    <a:pt x="13751" y="3161332"/>
                  </a:lnTo>
                  <a:lnTo>
                    <a:pt x="37673" y="3193520"/>
                  </a:lnTo>
                  <a:lnTo>
                    <a:pt x="72812" y="3224746"/>
                  </a:lnTo>
                  <a:lnTo>
                    <a:pt x="118664" y="3254894"/>
                  </a:lnTo>
                  <a:lnTo>
                    <a:pt x="174727" y="3283846"/>
                  </a:lnTo>
                  <a:lnTo>
                    <a:pt x="240496" y="3311487"/>
                  </a:lnTo>
                  <a:lnTo>
                    <a:pt x="276864" y="3324779"/>
                  </a:lnTo>
                  <a:lnTo>
                    <a:pt x="315469" y="3337699"/>
                  </a:lnTo>
                  <a:lnTo>
                    <a:pt x="356250" y="3350234"/>
                  </a:lnTo>
                  <a:lnTo>
                    <a:pt x="399143" y="3362368"/>
                  </a:lnTo>
                  <a:lnTo>
                    <a:pt x="444085" y="3374086"/>
                  </a:lnTo>
                  <a:lnTo>
                    <a:pt x="491013" y="3385375"/>
                  </a:lnTo>
                  <a:lnTo>
                    <a:pt x="539865" y="3396219"/>
                  </a:lnTo>
                  <a:lnTo>
                    <a:pt x="590578" y="3406605"/>
                  </a:lnTo>
                  <a:lnTo>
                    <a:pt x="643088" y="3416517"/>
                  </a:lnTo>
                  <a:lnTo>
                    <a:pt x="697333" y="3425941"/>
                  </a:lnTo>
                  <a:lnTo>
                    <a:pt x="753250" y="3434863"/>
                  </a:lnTo>
                  <a:lnTo>
                    <a:pt x="810775" y="3443268"/>
                  </a:lnTo>
                  <a:lnTo>
                    <a:pt x="869847" y="3451140"/>
                  </a:lnTo>
                  <a:lnTo>
                    <a:pt x="930402" y="3458467"/>
                  </a:lnTo>
                  <a:lnTo>
                    <a:pt x="992377" y="3465233"/>
                  </a:lnTo>
                  <a:lnTo>
                    <a:pt x="1055709" y="3471424"/>
                  </a:lnTo>
                  <a:lnTo>
                    <a:pt x="1120336" y="3477025"/>
                  </a:lnTo>
                  <a:lnTo>
                    <a:pt x="1186194" y="3482021"/>
                  </a:lnTo>
                  <a:lnTo>
                    <a:pt x="1253221" y="3486398"/>
                  </a:lnTo>
                  <a:lnTo>
                    <a:pt x="1321354" y="3490142"/>
                  </a:lnTo>
                  <a:lnTo>
                    <a:pt x="1390529" y="3493238"/>
                  </a:lnTo>
                  <a:lnTo>
                    <a:pt x="1460684" y="3495671"/>
                  </a:lnTo>
                  <a:lnTo>
                    <a:pt x="1531756" y="3497427"/>
                  </a:lnTo>
                  <a:lnTo>
                    <a:pt x="1603682" y="3498492"/>
                  </a:lnTo>
                  <a:lnTo>
                    <a:pt x="1676400" y="3498850"/>
                  </a:lnTo>
                  <a:lnTo>
                    <a:pt x="1749117" y="3498492"/>
                  </a:lnTo>
                  <a:lnTo>
                    <a:pt x="1821043" y="3497427"/>
                  </a:lnTo>
                  <a:lnTo>
                    <a:pt x="1892115" y="3495671"/>
                  </a:lnTo>
                  <a:lnTo>
                    <a:pt x="1962270" y="3493238"/>
                  </a:lnTo>
                  <a:lnTo>
                    <a:pt x="2031445" y="3490142"/>
                  </a:lnTo>
                  <a:lnTo>
                    <a:pt x="2099578" y="3486398"/>
                  </a:lnTo>
                  <a:lnTo>
                    <a:pt x="2166605" y="3482021"/>
                  </a:lnTo>
                  <a:lnTo>
                    <a:pt x="2232463" y="3477025"/>
                  </a:lnTo>
                  <a:lnTo>
                    <a:pt x="2297090" y="3471424"/>
                  </a:lnTo>
                  <a:lnTo>
                    <a:pt x="2360422" y="3465233"/>
                  </a:lnTo>
                  <a:lnTo>
                    <a:pt x="2422397" y="3458467"/>
                  </a:lnTo>
                  <a:lnTo>
                    <a:pt x="2482952" y="3451140"/>
                  </a:lnTo>
                  <a:lnTo>
                    <a:pt x="2542024" y="3443268"/>
                  </a:lnTo>
                  <a:lnTo>
                    <a:pt x="2599549" y="3434863"/>
                  </a:lnTo>
                  <a:lnTo>
                    <a:pt x="2655466" y="3425941"/>
                  </a:lnTo>
                  <a:lnTo>
                    <a:pt x="2709711" y="3416517"/>
                  </a:lnTo>
                  <a:lnTo>
                    <a:pt x="2762221" y="3406605"/>
                  </a:lnTo>
                  <a:lnTo>
                    <a:pt x="2812934" y="3396219"/>
                  </a:lnTo>
                  <a:lnTo>
                    <a:pt x="2861786" y="3385375"/>
                  </a:lnTo>
                  <a:lnTo>
                    <a:pt x="2908714" y="3374086"/>
                  </a:lnTo>
                  <a:lnTo>
                    <a:pt x="2953656" y="3362368"/>
                  </a:lnTo>
                  <a:lnTo>
                    <a:pt x="2996549" y="3350234"/>
                  </a:lnTo>
                  <a:lnTo>
                    <a:pt x="3037330" y="3337699"/>
                  </a:lnTo>
                  <a:lnTo>
                    <a:pt x="3075935" y="3324779"/>
                  </a:lnTo>
                  <a:lnTo>
                    <a:pt x="3112303" y="3311487"/>
                  </a:lnTo>
                  <a:lnTo>
                    <a:pt x="3178072" y="3283846"/>
                  </a:lnTo>
                  <a:lnTo>
                    <a:pt x="3234135" y="3254894"/>
                  </a:lnTo>
                  <a:lnTo>
                    <a:pt x="3279987" y="3224746"/>
                  </a:lnTo>
                  <a:lnTo>
                    <a:pt x="3315126" y="3193520"/>
                  </a:lnTo>
                  <a:lnTo>
                    <a:pt x="3339048" y="3161332"/>
                  </a:lnTo>
                  <a:lnTo>
                    <a:pt x="3352800" y="3111500"/>
                  </a:lnTo>
                  <a:lnTo>
                    <a:pt x="3352800" y="0"/>
                  </a:lnTo>
                  <a:close/>
                </a:path>
              </a:pathLst>
            </a:custGeom>
            <a:solidFill>
              <a:srgbClr val="CC99FF"/>
            </a:solidFill>
            <a:ln w="9525">
              <a:noFill/>
              <a:miter lim="800000"/>
              <a:headEnd/>
              <a:tailEnd/>
            </a:ln>
          </p:spPr>
          <p:txBody>
            <a:bodyPr lIns="0" tIns="0" rIns="0" bIns="0"/>
            <a:lstStyle/>
            <a:p>
              <a:endParaRPr lang="en-US"/>
            </a:p>
          </p:txBody>
        </p:sp>
        <p:sp>
          <p:nvSpPr>
            <p:cNvPr id="54291" name="object 13"/>
            <p:cNvSpPr>
              <a:spLocks noChangeArrowheads="1"/>
            </p:cNvSpPr>
            <p:nvPr/>
          </p:nvSpPr>
          <p:spPr bwMode="auto">
            <a:xfrm>
              <a:off x="5562600" y="1676400"/>
              <a:ext cx="3352800" cy="774700"/>
            </a:xfrm>
            <a:custGeom>
              <a:avLst/>
              <a:gdLst>
                <a:gd name="T0" fmla="*/ 0 w 3352800"/>
                <a:gd name="T1" fmla="*/ 0 h 774700"/>
                <a:gd name="T2" fmla="*/ 3352800 w 3352800"/>
                <a:gd name="T3" fmla="*/ 774700 h 774700"/>
              </a:gdLst>
              <a:ahLst/>
              <a:cxnLst/>
              <a:rect l="T0" t="T1" r="T2" b="T3"/>
              <a:pathLst>
                <a:path w="3352800" h="774700">
                  <a:moveTo>
                    <a:pt x="1676400" y="0"/>
                  </a:moveTo>
                  <a:lnTo>
                    <a:pt x="1603682" y="357"/>
                  </a:lnTo>
                  <a:lnTo>
                    <a:pt x="1531756" y="1422"/>
                  </a:lnTo>
                  <a:lnTo>
                    <a:pt x="1460684" y="3178"/>
                  </a:lnTo>
                  <a:lnTo>
                    <a:pt x="1390529" y="5611"/>
                  </a:lnTo>
                  <a:lnTo>
                    <a:pt x="1321354" y="8707"/>
                  </a:lnTo>
                  <a:lnTo>
                    <a:pt x="1253221" y="12451"/>
                  </a:lnTo>
                  <a:lnTo>
                    <a:pt x="1186194" y="16828"/>
                  </a:lnTo>
                  <a:lnTo>
                    <a:pt x="1120336" y="21824"/>
                  </a:lnTo>
                  <a:lnTo>
                    <a:pt x="1055709" y="27425"/>
                  </a:lnTo>
                  <a:lnTo>
                    <a:pt x="992377" y="33616"/>
                  </a:lnTo>
                  <a:lnTo>
                    <a:pt x="930402" y="40382"/>
                  </a:lnTo>
                  <a:lnTo>
                    <a:pt x="869847" y="47709"/>
                  </a:lnTo>
                  <a:lnTo>
                    <a:pt x="810775" y="55581"/>
                  </a:lnTo>
                  <a:lnTo>
                    <a:pt x="753250" y="63986"/>
                  </a:lnTo>
                  <a:lnTo>
                    <a:pt x="697333" y="72908"/>
                  </a:lnTo>
                  <a:lnTo>
                    <a:pt x="643088" y="82332"/>
                  </a:lnTo>
                  <a:lnTo>
                    <a:pt x="590578" y="92244"/>
                  </a:lnTo>
                  <a:lnTo>
                    <a:pt x="539865" y="102630"/>
                  </a:lnTo>
                  <a:lnTo>
                    <a:pt x="491013" y="113474"/>
                  </a:lnTo>
                  <a:lnTo>
                    <a:pt x="444085" y="124763"/>
                  </a:lnTo>
                  <a:lnTo>
                    <a:pt x="399143" y="136481"/>
                  </a:lnTo>
                  <a:lnTo>
                    <a:pt x="356250" y="148615"/>
                  </a:lnTo>
                  <a:lnTo>
                    <a:pt x="315469" y="161150"/>
                  </a:lnTo>
                  <a:lnTo>
                    <a:pt x="276864" y="174070"/>
                  </a:lnTo>
                  <a:lnTo>
                    <a:pt x="240496" y="187362"/>
                  </a:lnTo>
                  <a:lnTo>
                    <a:pt x="174727" y="215003"/>
                  </a:lnTo>
                  <a:lnTo>
                    <a:pt x="118664" y="243955"/>
                  </a:lnTo>
                  <a:lnTo>
                    <a:pt x="72812" y="274103"/>
                  </a:lnTo>
                  <a:lnTo>
                    <a:pt x="37673" y="305329"/>
                  </a:lnTo>
                  <a:lnTo>
                    <a:pt x="13751" y="337517"/>
                  </a:lnTo>
                  <a:lnTo>
                    <a:pt x="0" y="387350"/>
                  </a:lnTo>
                  <a:lnTo>
                    <a:pt x="1548" y="404157"/>
                  </a:lnTo>
                  <a:lnTo>
                    <a:pt x="24278" y="453421"/>
                  </a:lnTo>
                  <a:lnTo>
                    <a:pt x="53872" y="485154"/>
                  </a:lnTo>
                  <a:lnTo>
                    <a:pt x="94430" y="515862"/>
                  </a:lnTo>
                  <a:lnTo>
                    <a:pt x="145451" y="545431"/>
                  </a:lnTo>
                  <a:lnTo>
                    <a:pt x="206429" y="573744"/>
                  </a:lnTo>
                  <a:lnTo>
                    <a:pt x="276864" y="600685"/>
                  </a:lnTo>
                  <a:lnTo>
                    <a:pt x="315469" y="613605"/>
                  </a:lnTo>
                  <a:lnTo>
                    <a:pt x="356250" y="626138"/>
                  </a:lnTo>
                  <a:lnTo>
                    <a:pt x="399143" y="638270"/>
                  </a:lnTo>
                  <a:lnTo>
                    <a:pt x="444085" y="649986"/>
                  </a:lnTo>
                  <a:lnTo>
                    <a:pt x="491013" y="661273"/>
                  </a:lnTo>
                  <a:lnTo>
                    <a:pt x="539865" y="672114"/>
                  </a:lnTo>
                  <a:lnTo>
                    <a:pt x="590578" y="682497"/>
                  </a:lnTo>
                  <a:lnTo>
                    <a:pt x="643088" y="692406"/>
                  </a:lnTo>
                  <a:lnTo>
                    <a:pt x="697333" y="701827"/>
                  </a:lnTo>
                  <a:lnTo>
                    <a:pt x="753250" y="710746"/>
                  </a:lnTo>
                  <a:lnTo>
                    <a:pt x="810775" y="719147"/>
                  </a:lnTo>
                  <a:lnTo>
                    <a:pt x="869847" y="727016"/>
                  </a:lnTo>
                  <a:lnTo>
                    <a:pt x="930402" y="734340"/>
                  </a:lnTo>
                  <a:lnTo>
                    <a:pt x="992377" y="741103"/>
                  </a:lnTo>
                  <a:lnTo>
                    <a:pt x="1055709" y="747290"/>
                  </a:lnTo>
                  <a:lnTo>
                    <a:pt x="1120336" y="752888"/>
                  </a:lnTo>
                  <a:lnTo>
                    <a:pt x="1186194" y="757881"/>
                  </a:lnTo>
                  <a:lnTo>
                    <a:pt x="1253221" y="762256"/>
                  </a:lnTo>
                  <a:lnTo>
                    <a:pt x="1321354" y="765998"/>
                  </a:lnTo>
                  <a:lnTo>
                    <a:pt x="1390529" y="769092"/>
                  </a:lnTo>
                  <a:lnTo>
                    <a:pt x="1460684" y="771523"/>
                  </a:lnTo>
                  <a:lnTo>
                    <a:pt x="1531756" y="773278"/>
                  </a:lnTo>
                  <a:lnTo>
                    <a:pt x="1603682" y="774342"/>
                  </a:lnTo>
                  <a:lnTo>
                    <a:pt x="1676400" y="774700"/>
                  </a:lnTo>
                  <a:lnTo>
                    <a:pt x="1749117" y="774342"/>
                  </a:lnTo>
                  <a:lnTo>
                    <a:pt x="1821043" y="773278"/>
                  </a:lnTo>
                  <a:lnTo>
                    <a:pt x="1892115" y="771523"/>
                  </a:lnTo>
                  <a:lnTo>
                    <a:pt x="1962270" y="769092"/>
                  </a:lnTo>
                  <a:lnTo>
                    <a:pt x="2031445" y="765998"/>
                  </a:lnTo>
                  <a:lnTo>
                    <a:pt x="2099578" y="762256"/>
                  </a:lnTo>
                  <a:lnTo>
                    <a:pt x="2166605" y="757881"/>
                  </a:lnTo>
                  <a:lnTo>
                    <a:pt x="2232463" y="752888"/>
                  </a:lnTo>
                  <a:lnTo>
                    <a:pt x="2297090" y="747290"/>
                  </a:lnTo>
                  <a:lnTo>
                    <a:pt x="2360422" y="741103"/>
                  </a:lnTo>
                  <a:lnTo>
                    <a:pt x="2422397" y="734340"/>
                  </a:lnTo>
                  <a:lnTo>
                    <a:pt x="2482952" y="727016"/>
                  </a:lnTo>
                  <a:lnTo>
                    <a:pt x="2542024" y="719147"/>
                  </a:lnTo>
                  <a:lnTo>
                    <a:pt x="2599549" y="710746"/>
                  </a:lnTo>
                  <a:lnTo>
                    <a:pt x="2655466" y="701827"/>
                  </a:lnTo>
                  <a:lnTo>
                    <a:pt x="2709711" y="692406"/>
                  </a:lnTo>
                  <a:lnTo>
                    <a:pt x="2762221" y="682497"/>
                  </a:lnTo>
                  <a:lnTo>
                    <a:pt x="2812934" y="672114"/>
                  </a:lnTo>
                  <a:lnTo>
                    <a:pt x="2861786" y="661273"/>
                  </a:lnTo>
                  <a:lnTo>
                    <a:pt x="2908714" y="649986"/>
                  </a:lnTo>
                  <a:lnTo>
                    <a:pt x="2953656" y="638270"/>
                  </a:lnTo>
                  <a:lnTo>
                    <a:pt x="2996549" y="626138"/>
                  </a:lnTo>
                  <a:lnTo>
                    <a:pt x="3037330" y="613605"/>
                  </a:lnTo>
                  <a:lnTo>
                    <a:pt x="3075935" y="600685"/>
                  </a:lnTo>
                  <a:lnTo>
                    <a:pt x="3112303" y="587393"/>
                  </a:lnTo>
                  <a:lnTo>
                    <a:pt x="3178072" y="559752"/>
                  </a:lnTo>
                  <a:lnTo>
                    <a:pt x="3234135" y="530796"/>
                  </a:lnTo>
                  <a:lnTo>
                    <a:pt x="3279987" y="500643"/>
                  </a:lnTo>
                  <a:lnTo>
                    <a:pt x="3315126" y="469408"/>
                  </a:lnTo>
                  <a:lnTo>
                    <a:pt x="3339048" y="437207"/>
                  </a:lnTo>
                  <a:lnTo>
                    <a:pt x="3352800" y="387350"/>
                  </a:lnTo>
                  <a:lnTo>
                    <a:pt x="3351251" y="370552"/>
                  </a:lnTo>
                  <a:lnTo>
                    <a:pt x="3328521" y="321310"/>
                  </a:lnTo>
                  <a:lnTo>
                    <a:pt x="3298927" y="289588"/>
                  </a:lnTo>
                  <a:lnTo>
                    <a:pt x="3258369" y="258887"/>
                  </a:lnTo>
                  <a:lnTo>
                    <a:pt x="3207348" y="229322"/>
                  </a:lnTo>
                  <a:lnTo>
                    <a:pt x="3146370" y="201011"/>
                  </a:lnTo>
                  <a:lnTo>
                    <a:pt x="3075935" y="174070"/>
                  </a:lnTo>
                  <a:lnTo>
                    <a:pt x="3037330" y="161150"/>
                  </a:lnTo>
                  <a:lnTo>
                    <a:pt x="2996549" y="148615"/>
                  </a:lnTo>
                  <a:lnTo>
                    <a:pt x="2953656" y="136481"/>
                  </a:lnTo>
                  <a:lnTo>
                    <a:pt x="2908714" y="124763"/>
                  </a:lnTo>
                  <a:lnTo>
                    <a:pt x="2861786" y="113474"/>
                  </a:lnTo>
                  <a:lnTo>
                    <a:pt x="2812934" y="102630"/>
                  </a:lnTo>
                  <a:lnTo>
                    <a:pt x="2762221" y="92244"/>
                  </a:lnTo>
                  <a:lnTo>
                    <a:pt x="2709711" y="82332"/>
                  </a:lnTo>
                  <a:lnTo>
                    <a:pt x="2655466" y="72908"/>
                  </a:lnTo>
                  <a:lnTo>
                    <a:pt x="2599549" y="63986"/>
                  </a:lnTo>
                  <a:lnTo>
                    <a:pt x="2542024" y="55581"/>
                  </a:lnTo>
                  <a:lnTo>
                    <a:pt x="2482952" y="47709"/>
                  </a:lnTo>
                  <a:lnTo>
                    <a:pt x="2422397" y="40382"/>
                  </a:lnTo>
                  <a:lnTo>
                    <a:pt x="2360422" y="33616"/>
                  </a:lnTo>
                  <a:lnTo>
                    <a:pt x="2297090" y="27425"/>
                  </a:lnTo>
                  <a:lnTo>
                    <a:pt x="2232463" y="21824"/>
                  </a:lnTo>
                  <a:lnTo>
                    <a:pt x="2166605" y="16828"/>
                  </a:lnTo>
                  <a:lnTo>
                    <a:pt x="2099578" y="12451"/>
                  </a:lnTo>
                  <a:lnTo>
                    <a:pt x="2031445" y="8707"/>
                  </a:lnTo>
                  <a:lnTo>
                    <a:pt x="1962270" y="5611"/>
                  </a:lnTo>
                  <a:lnTo>
                    <a:pt x="1892115" y="3178"/>
                  </a:lnTo>
                  <a:lnTo>
                    <a:pt x="1821043" y="1422"/>
                  </a:lnTo>
                  <a:lnTo>
                    <a:pt x="1749117" y="357"/>
                  </a:lnTo>
                  <a:lnTo>
                    <a:pt x="1676400" y="0"/>
                  </a:lnTo>
                  <a:close/>
                </a:path>
              </a:pathLst>
            </a:custGeom>
            <a:solidFill>
              <a:srgbClr val="DFC2FF"/>
            </a:solidFill>
            <a:ln w="9525">
              <a:noFill/>
              <a:miter lim="800000"/>
              <a:headEnd/>
              <a:tailEnd/>
            </a:ln>
          </p:spPr>
          <p:txBody>
            <a:bodyPr lIns="0" tIns="0" rIns="0" bIns="0"/>
            <a:lstStyle/>
            <a:p>
              <a:endParaRPr lang="en-US"/>
            </a:p>
          </p:txBody>
        </p:sp>
        <p:sp>
          <p:nvSpPr>
            <p:cNvPr id="54292" name="object 14"/>
            <p:cNvSpPr>
              <a:spLocks noChangeArrowheads="1"/>
            </p:cNvSpPr>
            <p:nvPr/>
          </p:nvSpPr>
          <p:spPr bwMode="auto">
            <a:xfrm>
              <a:off x="5562600" y="1676400"/>
              <a:ext cx="3352800" cy="3886200"/>
            </a:xfrm>
            <a:custGeom>
              <a:avLst/>
              <a:gdLst>
                <a:gd name="T0" fmla="*/ 0 w 3352800"/>
                <a:gd name="T1" fmla="*/ 0 h 3886200"/>
                <a:gd name="T2" fmla="*/ 3352800 w 3352800"/>
                <a:gd name="T3" fmla="*/ 3886200 h 3886200"/>
              </a:gdLst>
              <a:ahLst/>
              <a:cxnLst/>
              <a:rect l="T0" t="T1" r="T2" b="T3"/>
              <a:pathLst>
                <a:path w="3352800" h="3886200">
                  <a:moveTo>
                    <a:pt x="3352800" y="387350"/>
                  </a:moveTo>
                  <a:lnTo>
                    <a:pt x="3339048" y="437207"/>
                  </a:lnTo>
                  <a:lnTo>
                    <a:pt x="3315126" y="469408"/>
                  </a:lnTo>
                  <a:lnTo>
                    <a:pt x="3279987" y="500643"/>
                  </a:lnTo>
                  <a:lnTo>
                    <a:pt x="3234135" y="530796"/>
                  </a:lnTo>
                  <a:lnTo>
                    <a:pt x="3178072" y="559752"/>
                  </a:lnTo>
                  <a:lnTo>
                    <a:pt x="3112303" y="587393"/>
                  </a:lnTo>
                  <a:lnTo>
                    <a:pt x="3075935" y="600685"/>
                  </a:lnTo>
                  <a:lnTo>
                    <a:pt x="3037330" y="613605"/>
                  </a:lnTo>
                  <a:lnTo>
                    <a:pt x="2996549" y="626138"/>
                  </a:lnTo>
                  <a:lnTo>
                    <a:pt x="2953656" y="638270"/>
                  </a:lnTo>
                  <a:lnTo>
                    <a:pt x="2908714" y="649986"/>
                  </a:lnTo>
                  <a:lnTo>
                    <a:pt x="2861786" y="661273"/>
                  </a:lnTo>
                  <a:lnTo>
                    <a:pt x="2812934" y="672114"/>
                  </a:lnTo>
                  <a:lnTo>
                    <a:pt x="2762221" y="682497"/>
                  </a:lnTo>
                  <a:lnTo>
                    <a:pt x="2709711" y="692406"/>
                  </a:lnTo>
                  <a:lnTo>
                    <a:pt x="2655466" y="701827"/>
                  </a:lnTo>
                  <a:lnTo>
                    <a:pt x="2599549" y="710746"/>
                  </a:lnTo>
                  <a:lnTo>
                    <a:pt x="2542024" y="719147"/>
                  </a:lnTo>
                  <a:lnTo>
                    <a:pt x="2482952" y="727016"/>
                  </a:lnTo>
                  <a:lnTo>
                    <a:pt x="2422397" y="734340"/>
                  </a:lnTo>
                  <a:lnTo>
                    <a:pt x="2360422" y="741103"/>
                  </a:lnTo>
                  <a:lnTo>
                    <a:pt x="2297090" y="747290"/>
                  </a:lnTo>
                  <a:lnTo>
                    <a:pt x="2232463" y="752888"/>
                  </a:lnTo>
                  <a:lnTo>
                    <a:pt x="2166605" y="757881"/>
                  </a:lnTo>
                  <a:lnTo>
                    <a:pt x="2099578" y="762256"/>
                  </a:lnTo>
                  <a:lnTo>
                    <a:pt x="2031445" y="765998"/>
                  </a:lnTo>
                  <a:lnTo>
                    <a:pt x="1962270" y="769092"/>
                  </a:lnTo>
                  <a:lnTo>
                    <a:pt x="1892115" y="771523"/>
                  </a:lnTo>
                  <a:lnTo>
                    <a:pt x="1821043" y="773278"/>
                  </a:lnTo>
                  <a:lnTo>
                    <a:pt x="1749117" y="774342"/>
                  </a:lnTo>
                  <a:lnTo>
                    <a:pt x="1676400" y="774700"/>
                  </a:lnTo>
                  <a:lnTo>
                    <a:pt x="1603682" y="774342"/>
                  </a:lnTo>
                  <a:lnTo>
                    <a:pt x="1531756" y="773278"/>
                  </a:lnTo>
                  <a:lnTo>
                    <a:pt x="1460684" y="771523"/>
                  </a:lnTo>
                  <a:lnTo>
                    <a:pt x="1390529" y="769092"/>
                  </a:lnTo>
                  <a:lnTo>
                    <a:pt x="1321354" y="765998"/>
                  </a:lnTo>
                  <a:lnTo>
                    <a:pt x="1253221" y="762256"/>
                  </a:lnTo>
                  <a:lnTo>
                    <a:pt x="1186194" y="757881"/>
                  </a:lnTo>
                  <a:lnTo>
                    <a:pt x="1120336" y="752888"/>
                  </a:lnTo>
                  <a:lnTo>
                    <a:pt x="1055709" y="747290"/>
                  </a:lnTo>
                  <a:lnTo>
                    <a:pt x="992377" y="741103"/>
                  </a:lnTo>
                  <a:lnTo>
                    <a:pt x="930402" y="734340"/>
                  </a:lnTo>
                  <a:lnTo>
                    <a:pt x="869847" y="727016"/>
                  </a:lnTo>
                  <a:lnTo>
                    <a:pt x="810775" y="719147"/>
                  </a:lnTo>
                  <a:lnTo>
                    <a:pt x="753250" y="710746"/>
                  </a:lnTo>
                  <a:lnTo>
                    <a:pt x="697333" y="701827"/>
                  </a:lnTo>
                  <a:lnTo>
                    <a:pt x="643088" y="692406"/>
                  </a:lnTo>
                  <a:lnTo>
                    <a:pt x="590578" y="682497"/>
                  </a:lnTo>
                  <a:lnTo>
                    <a:pt x="539865" y="672114"/>
                  </a:lnTo>
                  <a:lnTo>
                    <a:pt x="491013" y="661273"/>
                  </a:lnTo>
                  <a:lnTo>
                    <a:pt x="444085" y="649986"/>
                  </a:lnTo>
                  <a:lnTo>
                    <a:pt x="399143" y="638270"/>
                  </a:lnTo>
                  <a:lnTo>
                    <a:pt x="356250" y="626138"/>
                  </a:lnTo>
                  <a:lnTo>
                    <a:pt x="315469" y="613605"/>
                  </a:lnTo>
                  <a:lnTo>
                    <a:pt x="276864" y="600685"/>
                  </a:lnTo>
                  <a:lnTo>
                    <a:pt x="240496" y="587393"/>
                  </a:lnTo>
                  <a:lnTo>
                    <a:pt x="174727" y="559752"/>
                  </a:lnTo>
                  <a:lnTo>
                    <a:pt x="118664" y="530796"/>
                  </a:lnTo>
                  <a:lnTo>
                    <a:pt x="72812" y="500643"/>
                  </a:lnTo>
                  <a:lnTo>
                    <a:pt x="37673" y="469408"/>
                  </a:lnTo>
                  <a:lnTo>
                    <a:pt x="13751" y="437207"/>
                  </a:lnTo>
                  <a:lnTo>
                    <a:pt x="0" y="387350"/>
                  </a:lnTo>
                  <a:lnTo>
                    <a:pt x="1548" y="370552"/>
                  </a:lnTo>
                  <a:lnTo>
                    <a:pt x="24278" y="321310"/>
                  </a:lnTo>
                  <a:lnTo>
                    <a:pt x="53872" y="289588"/>
                  </a:lnTo>
                  <a:lnTo>
                    <a:pt x="94430" y="258887"/>
                  </a:lnTo>
                  <a:lnTo>
                    <a:pt x="145451" y="229322"/>
                  </a:lnTo>
                  <a:lnTo>
                    <a:pt x="206429" y="201011"/>
                  </a:lnTo>
                  <a:lnTo>
                    <a:pt x="276864" y="174070"/>
                  </a:lnTo>
                  <a:lnTo>
                    <a:pt x="315469" y="161150"/>
                  </a:lnTo>
                  <a:lnTo>
                    <a:pt x="356250" y="148615"/>
                  </a:lnTo>
                  <a:lnTo>
                    <a:pt x="399143" y="136481"/>
                  </a:lnTo>
                  <a:lnTo>
                    <a:pt x="444085" y="124763"/>
                  </a:lnTo>
                  <a:lnTo>
                    <a:pt x="491013" y="113474"/>
                  </a:lnTo>
                  <a:lnTo>
                    <a:pt x="539865" y="102630"/>
                  </a:lnTo>
                  <a:lnTo>
                    <a:pt x="590578" y="92244"/>
                  </a:lnTo>
                  <a:lnTo>
                    <a:pt x="643088" y="82332"/>
                  </a:lnTo>
                  <a:lnTo>
                    <a:pt x="697333" y="72908"/>
                  </a:lnTo>
                  <a:lnTo>
                    <a:pt x="753250" y="63986"/>
                  </a:lnTo>
                  <a:lnTo>
                    <a:pt x="810775" y="55581"/>
                  </a:lnTo>
                  <a:lnTo>
                    <a:pt x="869847" y="47709"/>
                  </a:lnTo>
                  <a:lnTo>
                    <a:pt x="930402" y="40382"/>
                  </a:lnTo>
                  <a:lnTo>
                    <a:pt x="992377" y="33616"/>
                  </a:lnTo>
                  <a:lnTo>
                    <a:pt x="1055709" y="27425"/>
                  </a:lnTo>
                  <a:lnTo>
                    <a:pt x="1120336" y="21824"/>
                  </a:lnTo>
                  <a:lnTo>
                    <a:pt x="1186194" y="16828"/>
                  </a:lnTo>
                  <a:lnTo>
                    <a:pt x="1253221" y="12451"/>
                  </a:lnTo>
                  <a:lnTo>
                    <a:pt x="1321354" y="8707"/>
                  </a:lnTo>
                  <a:lnTo>
                    <a:pt x="1390529" y="5611"/>
                  </a:lnTo>
                  <a:lnTo>
                    <a:pt x="1460684" y="3178"/>
                  </a:lnTo>
                  <a:lnTo>
                    <a:pt x="1531756" y="1422"/>
                  </a:lnTo>
                  <a:lnTo>
                    <a:pt x="1603682" y="357"/>
                  </a:lnTo>
                  <a:lnTo>
                    <a:pt x="1676400" y="0"/>
                  </a:lnTo>
                  <a:lnTo>
                    <a:pt x="1749117" y="357"/>
                  </a:lnTo>
                  <a:lnTo>
                    <a:pt x="1821043" y="1422"/>
                  </a:lnTo>
                  <a:lnTo>
                    <a:pt x="1892115" y="3178"/>
                  </a:lnTo>
                  <a:lnTo>
                    <a:pt x="1962270" y="5611"/>
                  </a:lnTo>
                  <a:lnTo>
                    <a:pt x="2031445" y="8707"/>
                  </a:lnTo>
                  <a:lnTo>
                    <a:pt x="2099578" y="12451"/>
                  </a:lnTo>
                  <a:lnTo>
                    <a:pt x="2166605" y="16828"/>
                  </a:lnTo>
                  <a:lnTo>
                    <a:pt x="2232463" y="21824"/>
                  </a:lnTo>
                  <a:lnTo>
                    <a:pt x="2297090" y="27425"/>
                  </a:lnTo>
                  <a:lnTo>
                    <a:pt x="2360422" y="33616"/>
                  </a:lnTo>
                  <a:lnTo>
                    <a:pt x="2422397" y="40382"/>
                  </a:lnTo>
                  <a:lnTo>
                    <a:pt x="2482952" y="47709"/>
                  </a:lnTo>
                  <a:lnTo>
                    <a:pt x="2542024" y="55581"/>
                  </a:lnTo>
                  <a:lnTo>
                    <a:pt x="2599549" y="63986"/>
                  </a:lnTo>
                  <a:lnTo>
                    <a:pt x="2655466" y="72908"/>
                  </a:lnTo>
                  <a:lnTo>
                    <a:pt x="2709711" y="82332"/>
                  </a:lnTo>
                  <a:lnTo>
                    <a:pt x="2762221" y="92244"/>
                  </a:lnTo>
                  <a:lnTo>
                    <a:pt x="2812934" y="102630"/>
                  </a:lnTo>
                  <a:lnTo>
                    <a:pt x="2861786" y="113474"/>
                  </a:lnTo>
                  <a:lnTo>
                    <a:pt x="2908714" y="124763"/>
                  </a:lnTo>
                  <a:lnTo>
                    <a:pt x="2953656" y="136481"/>
                  </a:lnTo>
                  <a:lnTo>
                    <a:pt x="2996549" y="148615"/>
                  </a:lnTo>
                  <a:lnTo>
                    <a:pt x="3037330" y="161150"/>
                  </a:lnTo>
                  <a:lnTo>
                    <a:pt x="3075935" y="174070"/>
                  </a:lnTo>
                  <a:lnTo>
                    <a:pt x="3112303" y="187362"/>
                  </a:lnTo>
                  <a:lnTo>
                    <a:pt x="3178072" y="215003"/>
                  </a:lnTo>
                  <a:lnTo>
                    <a:pt x="3234135" y="243955"/>
                  </a:lnTo>
                  <a:lnTo>
                    <a:pt x="3279987" y="274103"/>
                  </a:lnTo>
                  <a:lnTo>
                    <a:pt x="3315126" y="305329"/>
                  </a:lnTo>
                  <a:lnTo>
                    <a:pt x="3339048" y="337517"/>
                  </a:lnTo>
                  <a:lnTo>
                    <a:pt x="3352800" y="387350"/>
                  </a:lnTo>
                  <a:close/>
                </a:path>
                <a:path w="3352800" h="3886200">
                  <a:moveTo>
                    <a:pt x="3352800" y="387350"/>
                  </a:moveTo>
                  <a:lnTo>
                    <a:pt x="3352800" y="3498850"/>
                  </a:lnTo>
                  <a:lnTo>
                    <a:pt x="3351251" y="3515647"/>
                  </a:lnTo>
                  <a:lnTo>
                    <a:pt x="3328521" y="3564889"/>
                  </a:lnTo>
                  <a:lnTo>
                    <a:pt x="3298927" y="3596611"/>
                  </a:lnTo>
                  <a:lnTo>
                    <a:pt x="3258369" y="3627312"/>
                  </a:lnTo>
                  <a:lnTo>
                    <a:pt x="3207348" y="3656877"/>
                  </a:lnTo>
                  <a:lnTo>
                    <a:pt x="3146370" y="3685188"/>
                  </a:lnTo>
                  <a:lnTo>
                    <a:pt x="3075935" y="3712129"/>
                  </a:lnTo>
                  <a:lnTo>
                    <a:pt x="3037330" y="3725049"/>
                  </a:lnTo>
                  <a:lnTo>
                    <a:pt x="2996549" y="3737584"/>
                  </a:lnTo>
                  <a:lnTo>
                    <a:pt x="2953656" y="3749718"/>
                  </a:lnTo>
                  <a:lnTo>
                    <a:pt x="2908714" y="3761436"/>
                  </a:lnTo>
                  <a:lnTo>
                    <a:pt x="2861786" y="3772725"/>
                  </a:lnTo>
                  <a:lnTo>
                    <a:pt x="2812934" y="3783569"/>
                  </a:lnTo>
                  <a:lnTo>
                    <a:pt x="2762221" y="3793955"/>
                  </a:lnTo>
                  <a:lnTo>
                    <a:pt x="2709711" y="3803867"/>
                  </a:lnTo>
                  <a:lnTo>
                    <a:pt x="2655466" y="3813291"/>
                  </a:lnTo>
                  <a:lnTo>
                    <a:pt x="2599549" y="3822213"/>
                  </a:lnTo>
                  <a:lnTo>
                    <a:pt x="2542024" y="3830618"/>
                  </a:lnTo>
                  <a:lnTo>
                    <a:pt x="2482952" y="3838490"/>
                  </a:lnTo>
                  <a:lnTo>
                    <a:pt x="2422397" y="3845817"/>
                  </a:lnTo>
                  <a:lnTo>
                    <a:pt x="2360422" y="3852583"/>
                  </a:lnTo>
                  <a:lnTo>
                    <a:pt x="2297090" y="3858774"/>
                  </a:lnTo>
                  <a:lnTo>
                    <a:pt x="2232463" y="3864375"/>
                  </a:lnTo>
                  <a:lnTo>
                    <a:pt x="2166605" y="3869371"/>
                  </a:lnTo>
                  <a:lnTo>
                    <a:pt x="2099578" y="3873748"/>
                  </a:lnTo>
                  <a:lnTo>
                    <a:pt x="2031445" y="3877492"/>
                  </a:lnTo>
                  <a:lnTo>
                    <a:pt x="1962270" y="3880588"/>
                  </a:lnTo>
                  <a:lnTo>
                    <a:pt x="1892115" y="3883021"/>
                  </a:lnTo>
                  <a:lnTo>
                    <a:pt x="1821043" y="3884777"/>
                  </a:lnTo>
                  <a:lnTo>
                    <a:pt x="1749117" y="3885842"/>
                  </a:lnTo>
                  <a:lnTo>
                    <a:pt x="1676400" y="3886200"/>
                  </a:lnTo>
                  <a:lnTo>
                    <a:pt x="1603682" y="3885842"/>
                  </a:lnTo>
                  <a:lnTo>
                    <a:pt x="1531756" y="3884777"/>
                  </a:lnTo>
                  <a:lnTo>
                    <a:pt x="1460684" y="3883021"/>
                  </a:lnTo>
                  <a:lnTo>
                    <a:pt x="1390529" y="3880588"/>
                  </a:lnTo>
                  <a:lnTo>
                    <a:pt x="1321354" y="3877492"/>
                  </a:lnTo>
                  <a:lnTo>
                    <a:pt x="1253221" y="3873748"/>
                  </a:lnTo>
                  <a:lnTo>
                    <a:pt x="1186194" y="3869371"/>
                  </a:lnTo>
                  <a:lnTo>
                    <a:pt x="1120336" y="3864375"/>
                  </a:lnTo>
                  <a:lnTo>
                    <a:pt x="1055709" y="3858774"/>
                  </a:lnTo>
                  <a:lnTo>
                    <a:pt x="992377" y="3852583"/>
                  </a:lnTo>
                  <a:lnTo>
                    <a:pt x="930402" y="3845817"/>
                  </a:lnTo>
                  <a:lnTo>
                    <a:pt x="869847" y="3838490"/>
                  </a:lnTo>
                  <a:lnTo>
                    <a:pt x="810775" y="3830618"/>
                  </a:lnTo>
                  <a:lnTo>
                    <a:pt x="753250" y="3822213"/>
                  </a:lnTo>
                  <a:lnTo>
                    <a:pt x="697333" y="3813291"/>
                  </a:lnTo>
                  <a:lnTo>
                    <a:pt x="643088" y="3803867"/>
                  </a:lnTo>
                  <a:lnTo>
                    <a:pt x="590578" y="3793955"/>
                  </a:lnTo>
                  <a:lnTo>
                    <a:pt x="539865" y="3783569"/>
                  </a:lnTo>
                  <a:lnTo>
                    <a:pt x="491013" y="3772725"/>
                  </a:lnTo>
                  <a:lnTo>
                    <a:pt x="444085" y="3761436"/>
                  </a:lnTo>
                  <a:lnTo>
                    <a:pt x="399143" y="3749718"/>
                  </a:lnTo>
                  <a:lnTo>
                    <a:pt x="356250" y="3737584"/>
                  </a:lnTo>
                  <a:lnTo>
                    <a:pt x="315469" y="3725049"/>
                  </a:lnTo>
                  <a:lnTo>
                    <a:pt x="276864" y="3712129"/>
                  </a:lnTo>
                  <a:lnTo>
                    <a:pt x="240496" y="3698837"/>
                  </a:lnTo>
                  <a:lnTo>
                    <a:pt x="174727" y="3671196"/>
                  </a:lnTo>
                  <a:lnTo>
                    <a:pt x="118664" y="3642244"/>
                  </a:lnTo>
                  <a:lnTo>
                    <a:pt x="72812" y="3612096"/>
                  </a:lnTo>
                  <a:lnTo>
                    <a:pt x="37673" y="3580870"/>
                  </a:lnTo>
                  <a:lnTo>
                    <a:pt x="13751" y="3548682"/>
                  </a:lnTo>
                  <a:lnTo>
                    <a:pt x="0" y="3498850"/>
                  </a:lnTo>
                  <a:lnTo>
                    <a:pt x="0" y="387350"/>
                  </a:lnTo>
                </a:path>
              </a:pathLst>
            </a:custGeom>
            <a:noFill/>
            <a:ln w="3175">
              <a:solidFill>
                <a:srgbClr val="000000"/>
              </a:solidFill>
              <a:miter lim="800000"/>
              <a:headEnd/>
              <a:tailEnd/>
            </a:ln>
          </p:spPr>
          <p:txBody>
            <a:bodyPr lIns="0" tIns="0" rIns="0" bIns="0"/>
            <a:lstStyle/>
            <a:p>
              <a:endParaRPr lang="en-US"/>
            </a:p>
          </p:txBody>
        </p:sp>
        <p:sp>
          <p:nvSpPr>
            <p:cNvPr id="54293" name="object 15"/>
            <p:cNvSpPr>
              <a:spLocks noChangeArrowheads="1"/>
            </p:cNvSpPr>
            <p:nvPr/>
          </p:nvSpPr>
          <p:spPr bwMode="auto">
            <a:xfrm>
              <a:off x="5867400" y="2590800"/>
              <a:ext cx="2819400" cy="2362200"/>
            </a:xfrm>
            <a:custGeom>
              <a:avLst/>
              <a:gdLst>
                <a:gd name="T0" fmla="*/ 0 w 2819400"/>
                <a:gd name="T1" fmla="*/ 0 h 2362200"/>
                <a:gd name="T2" fmla="*/ 2819400 w 2819400"/>
                <a:gd name="T3" fmla="*/ 2362200 h 2362200"/>
              </a:gdLst>
              <a:ahLst/>
              <a:cxnLst/>
              <a:rect l="T0" t="T1" r="T2" b="T3"/>
              <a:pathLst>
                <a:path w="2819400" h="2362200">
                  <a:moveTo>
                    <a:pt x="2819400" y="0"/>
                  </a:moveTo>
                  <a:lnTo>
                    <a:pt x="0" y="0"/>
                  </a:lnTo>
                  <a:lnTo>
                    <a:pt x="0" y="2362200"/>
                  </a:lnTo>
                  <a:lnTo>
                    <a:pt x="2819400" y="2362200"/>
                  </a:lnTo>
                  <a:lnTo>
                    <a:pt x="2819400" y="0"/>
                  </a:lnTo>
                  <a:close/>
                </a:path>
              </a:pathLst>
            </a:custGeom>
            <a:solidFill>
              <a:srgbClr val="00FFFF"/>
            </a:solidFill>
            <a:ln w="9525">
              <a:noFill/>
              <a:miter lim="800000"/>
              <a:headEnd/>
              <a:tailEnd/>
            </a:ln>
          </p:spPr>
          <p:txBody>
            <a:bodyPr lIns="0" tIns="0" rIns="0" bIns="0"/>
            <a:lstStyle/>
            <a:p>
              <a:endParaRPr lang="en-US"/>
            </a:p>
          </p:txBody>
        </p:sp>
        <p:sp>
          <p:nvSpPr>
            <p:cNvPr id="54294" name="object 16"/>
            <p:cNvSpPr>
              <a:spLocks noChangeArrowheads="1"/>
            </p:cNvSpPr>
            <p:nvPr/>
          </p:nvSpPr>
          <p:spPr bwMode="auto">
            <a:xfrm>
              <a:off x="5867400" y="2590800"/>
              <a:ext cx="2819400" cy="2362200"/>
            </a:xfrm>
            <a:custGeom>
              <a:avLst/>
              <a:gdLst>
                <a:gd name="T0" fmla="*/ 0 w 2819400"/>
                <a:gd name="T1" fmla="*/ 0 h 2362200"/>
                <a:gd name="T2" fmla="*/ 2819400 w 2819400"/>
                <a:gd name="T3" fmla="*/ 2362200 h 2362200"/>
              </a:gdLst>
              <a:ahLst/>
              <a:cxnLst/>
              <a:rect l="T0" t="T1" r="T2" b="T3"/>
              <a:pathLst>
                <a:path w="2819400" h="2362200">
                  <a:moveTo>
                    <a:pt x="0" y="2362200"/>
                  </a:moveTo>
                  <a:lnTo>
                    <a:pt x="2819400" y="2362200"/>
                  </a:lnTo>
                  <a:lnTo>
                    <a:pt x="2819400" y="0"/>
                  </a:lnTo>
                  <a:lnTo>
                    <a:pt x="0" y="0"/>
                  </a:lnTo>
                  <a:lnTo>
                    <a:pt x="0" y="2362200"/>
                  </a:lnTo>
                  <a:close/>
                </a:path>
              </a:pathLst>
            </a:custGeom>
            <a:noFill/>
            <a:ln w="9525">
              <a:solidFill>
                <a:srgbClr val="000000"/>
              </a:solidFill>
              <a:miter lim="800000"/>
              <a:headEnd/>
              <a:tailEnd/>
            </a:ln>
          </p:spPr>
          <p:txBody>
            <a:bodyPr lIns="0" tIns="0" rIns="0" bIns="0"/>
            <a:lstStyle/>
            <a:p>
              <a:endParaRPr lang="en-US"/>
            </a:p>
          </p:txBody>
        </p:sp>
      </p:grpSp>
      <p:sp>
        <p:nvSpPr>
          <p:cNvPr id="17" name="object 17"/>
          <p:cNvSpPr txBox="1"/>
          <p:nvPr/>
        </p:nvSpPr>
        <p:spPr>
          <a:xfrm>
            <a:off x="6251972" y="2676525"/>
            <a:ext cx="1833563" cy="1661993"/>
          </a:xfrm>
          <a:prstGeom prst="rect">
            <a:avLst/>
          </a:prstGeom>
        </p:spPr>
        <p:txBody>
          <a:bodyPr lIns="0" tIns="12700" rIns="0" bIns="0">
            <a:spAutoFit/>
          </a:bodyPr>
          <a:lstStyle/>
          <a:p>
            <a:pPr marL="12700">
              <a:lnSpc>
                <a:spcPct val="150000"/>
              </a:lnSpc>
              <a:spcBef>
                <a:spcPts val="100"/>
              </a:spcBef>
            </a:pPr>
            <a:r>
              <a:rPr lang="en-US" sz="1200" b="1">
                <a:latin typeface="Calibri" pitchFamily="34" charset="0"/>
                <a:cs typeface="Calibri" pitchFamily="34" charset="0"/>
              </a:rPr>
              <a:t>pid = fork ();  if (pid == 0) {</a:t>
            </a:r>
            <a:endParaRPr lang="en-US" sz="1200">
              <a:latin typeface="Calibri" pitchFamily="34" charset="0"/>
              <a:cs typeface="Calibri" pitchFamily="34" charset="0"/>
            </a:endParaRPr>
          </a:p>
          <a:p>
            <a:pPr marL="12700">
              <a:spcBef>
                <a:spcPts val="725"/>
              </a:spcBef>
            </a:pPr>
            <a:r>
              <a:rPr lang="en-US" sz="1200" b="1">
                <a:latin typeface="Calibri" pitchFamily="34" charset="0"/>
                <a:cs typeface="Calibri" pitchFamily="34" charset="0"/>
              </a:rPr>
              <a:t>printf ( “Child Process\n”);</a:t>
            </a:r>
            <a:endParaRPr lang="en-US" sz="1200">
              <a:latin typeface="Calibri" pitchFamily="34" charset="0"/>
              <a:cs typeface="Calibri" pitchFamily="34" charset="0"/>
            </a:endParaRPr>
          </a:p>
          <a:p>
            <a:pPr marL="12700">
              <a:spcBef>
                <a:spcPts val="725"/>
              </a:spcBef>
            </a:pPr>
            <a:r>
              <a:rPr lang="en-US" sz="1200" b="1">
                <a:latin typeface="Calibri" pitchFamily="34" charset="0"/>
                <a:cs typeface="Calibri" pitchFamily="34" charset="0"/>
              </a:rPr>
              <a:t>}</a:t>
            </a:r>
            <a:endParaRPr lang="en-US" sz="1200">
              <a:latin typeface="Calibri" pitchFamily="34" charset="0"/>
              <a:cs typeface="Calibri" pitchFamily="34" charset="0"/>
            </a:endParaRPr>
          </a:p>
          <a:p>
            <a:pPr marL="12700">
              <a:spcBef>
                <a:spcPts val="725"/>
              </a:spcBef>
            </a:pPr>
            <a:r>
              <a:rPr lang="en-US" sz="1200" b="1">
                <a:latin typeface="Calibri" pitchFamily="34" charset="0"/>
                <a:cs typeface="Calibri" pitchFamily="34" charset="0"/>
              </a:rPr>
              <a:t>else {</a:t>
            </a:r>
            <a:endParaRPr lang="en-US" sz="1200">
              <a:latin typeface="Calibri" pitchFamily="34" charset="0"/>
              <a:cs typeface="Calibri" pitchFamily="34" charset="0"/>
            </a:endParaRPr>
          </a:p>
          <a:p>
            <a:pPr marL="12700">
              <a:spcBef>
                <a:spcPts val="725"/>
              </a:spcBef>
            </a:pPr>
            <a:r>
              <a:rPr lang="en-US" sz="1200" b="1">
                <a:latin typeface="Calibri" pitchFamily="34" charset="0"/>
                <a:cs typeface="Calibri" pitchFamily="34" charset="0"/>
              </a:rPr>
              <a:t>printf ( “Parent Process\n”);</a:t>
            </a:r>
            <a:endParaRPr lang="en-US" sz="1200">
              <a:latin typeface="Calibri" pitchFamily="34" charset="0"/>
              <a:cs typeface="Calibri" pitchFamily="34" charset="0"/>
            </a:endParaRPr>
          </a:p>
          <a:p>
            <a:pPr marL="12700">
              <a:spcBef>
                <a:spcPts val="725"/>
              </a:spcBef>
            </a:pPr>
            <a:r>
              <a:rPr lang="en-US" sz="1200" b="1">
                <a:latin typeface="Calibri" pitchFamily="34" charset="0"/>
                <a:cs typeface="Calibri" pitchFamily="34" charset="0"/>
              </a:rPr>
              <a:t>}</a:t>
            </a:r>
            <a:endParaRPr lang="en-US" sz="1200">
              <a:latin typeface="Calibri" pitchFamily="34" charset="0"/>
              <a:cs typeface="Calibri" pitchFamily="34" charset="0"/>
            </a:endParaRPr>
          </a:p>
        </p:txBody>
      </p:sp>
      <p:sp>
        <p:nvSpPr>
          <p:cNvPr id="18" name="object 18"/>
          <p:cNvSpPr txBox="1"/>
          <p:nvPr/>
        </p:nvSpPr>
        <p:spPr>
          <a:xfrm>
            <a:off x="1752600" y="1143000"/>
            <a:ext cx="2667000" cy="1671638"/>
          </a:xfrm>
          <a:prstGeom prst="rect">
            <a:avLst/>
          </a:prstGeom>
          <a:ln w="9525">
            <a:solidFill>
              <a:srgbClr val="000000"/>
            </a:solidFill>
          </a:ln>
        </p:spPr>
        <p:txBody>
          <a:bodyPr lIns="0" tIns="113030" rIns="0" bIns="0">
            <a:spAutoFit/>
          </a:bodyPr>
          <a:lstStyle/>
          <a:p>
            <a:pPr marL="243840">
              <a:spcBef>
                <a:spcPts val="890"/>
              </a:spcBef>
              <a:defRPr/>
            </a:pPr>
            <a:r>
              <a:rPr sz="1200" b="1" dirty="0">
                <a:latin typeface="Calibri"/>
                <a:cs typeface="Calibri"/>
              </a:rPr>
              <a:t>if</a:t>
            </a:r>
            <a:r>
              <a:rPr sz="1200" b="1" spc="-25" dirty="0">
                <a:latin typeface="Calibri"/>
                <a:cs typeface="Calibri"/>
              </a:rPr>
              <a:t> </a:t>
            </a:r>
            <a:r>
              <a:rPr sz="1200" b="1" dirty="0">
                <a:latin typeface="Calibri"/>
                <a:cs typeface="Calibri"/>
              </a:rPr>
              <a:t>(pid </a:t>
            </a:r>
            <a:r>
              <a:rPr sz="1200" b="1" spc="-5" dirty="0">
                <a:latin typeface="Calibri"/>
                <a:cs typeface="Calibri"/>
              </a:rPr>
              <a:t>==</a:t>
            </a:r>
            <a:r>
              <a:rPr sz="1200" b="1" spc="-10" dirty="0">
                <a:latin typeface="Calibri"/>
                <a:cs typeface="Calibri"/>
              </a:rPr>
              <a:t> </a:t>
            </a:r>
            <a:r>
              <a:rPr sz="1200" b="1" dirty="0">
                <a:latin typeface="Calibri"/>
                <a:cs typeface="Calibri"/>
              </a:rPr>
              <a:t>0)</a:t>
            </a:r>
            <a:r>
              <a:rPr sz="1200" b="1" spc="-15" dirty="0">
                <a:latin typeface="Calibri"/>
                <a:cs typeface="Calibri"/>
              </a:rPr>
              <a:t> </a:t>
            </a:r>
            <a:r>
              <a:rPr sz="1200" b="1" dirty="0">
                <a:latin typeface="Calibri"/>
                <a:cs typeface="Calibri"/>
              </a:rPr>
              <a:t>{</a:t>
            </a:r>
            <a:endParaRPr sz="1200">
              <a:latin typeface="Calibri"/>
              <a:cs typeface="Calibri"/>
            </a:endParaRPr>
          </a:p>
          <a:p>
            <a:pPr marL="349250">
              <a:spcBef>
                <a:spcPts val="720"/>
              </a:spcBef>
              <a:defRPr/>
            </a:pPr>
            <a:r>
              <a:rPr sz="1200" b="1" spc="-5" dirty="0">
                <a:latin typeface="Calibri"/>
                <a:cs typeface="Calibri"/>
              </a:rPr>
              <a:t>printf</a:t>
            </a:r>
            <a:r>
              <a:rPr sz="1200" b="1" spc="-25" dirty="0">
                <a:latin typeface="Calibri"/>
                <a:cs typeface="Calibri"/>
              </a:rPr>
              <a:t> </a:t>
            </a:r>
            <a:r>
              <a:rPr sz="1200" b="1" dirty="0">
                <a:latin typeface="Calibri"/>
                <a:cs typeface="Calibri"/>
              </a:rPr>
              <a:t>(</a:t>
            </a:r>
            <a:r>
              <a:rPr sz="1200" b="1" spc="-5" dirty="0">
                <a:latin typeface="Calibri"/>
                <a:cs typeface="Calibri"/>
              </a:rPr>
              <a:t> </a:t>
            </a:r>
            <a:r>
              <a:rPr sz="1200" b="1" dirty="0">
                <a:latin typeface="Calibri"/>
                <a:cs typeface="Calibri"/>
              </a:rPr>
              <a:t>“Child </a:t>
            </a:r>
            <a:r>
              <a:rPr sz="1200" b="1" spc="-5" dirty="0">
                <a:latin typeface="Calibri"/>
                <a:cs typeface="Calibri"/>
              </a:rPr>
              <a:t>Process\n”);</a:t>
            </a:r>
            <a:endParaRPr sz="1200">
              <a:latin typeface="Calibri"/>
              <a:cs typeface="Calibri"/>
            </a:endParaRPr>
          </a:p>
          <a:p>
            <a:pPr marL="243840">
              <a:spcBef>
                <a:spcPts val="720"/>
              </a:spcBef>
              <a:defRPr/>
            </a:pPr>
            <a:r>
              <a:rPr sz="1200" b="1" dirty="0">
                <a:latin typeface="Calibri"/>
                <a:cs typeface="Calibri"/>
              </a:rPr>
              <a:t>}</a:t>
            </a:r>
            <a:endParaRPr sz="1200">
              <a:latin typeface="Calibri"/>
              <a:cs typeface="Calibri"/>
            </a:endParaRPr>
          </a:p>
          <a:p>
            <a:pPr marL="243840">
              <a:spcBef>
                <a:spcPts val="720"/>
              </a:spcBef>
              <a:defRPr/>
            </a:pPr>
            <a:r>
              <a:rPr sz="1200" b="1" spc="-5" dirty="0">
                <a:latin typeface="Calibri"/>
                <a:cs typeface="Calibri"/>
              </a:rPr>
              <a:t>else</a:t>
            </a:r>
            <a:r>
              <a:rPr sz="1200" b="1" spc="-45" dirty="0">
                <a:latin typeface="Calibri"/>
                <a:cs typeface="Calibri"/>
              </a:rPr>
              <a:t> </a:t>
            </a:r>
            <a:r>
              <a:rPr sz="1200" b="1" dirty="0">
                <a:latin typeface="Calibri"/>
                <a:cs typeface="Calibri"/>
              </a:rPr>
              <a:t>{</a:t>
            </a:r>
            <a:endParaRPr sz="1200">
              <a:latin typeface="Calibri"/>
              <a:cs typeface="Calibri"/>
            </a:endParaRPr>
          </a:p>
          <a:p>
            <a:pPr marL="278765">
              <a:spcBef>
                <a:spcPts val="720"/>
              </a:spcBef>
              <a:defRPr/>
            </a:pPr>
            <a:r>
              <a:rPr sz="1200" b="1" dirty="0">
                <a:latin typeface="Calibri"/>
                <a:cs typeface="Calibri"/>
              </a:rPr>
              <a:t>printf</a:t>
            </a:r>
            <a:r>
              <a:rPr sz="1200" b="1" spc="-25" dirty="0">
                <a:latin typeface="Calibri"/>
                <a:cs typeface="Calibri"/>
              </a:rPr>
              <a:t> </a:t>
            </a:r>
            <a:r>
              <a:rPr sz="1200" b="1" dirty="0">
                <a:latin typeface="Calibri"/>
                <a:cs typeface="Calibri"/>
              </a:rPr>
              <a:t>(</a:t>
            </a:r>
            <a:r>
              <a:rPr sz="1200" b="1" spc="-5" dirty="0">
                <a:latin typeface="Calibri"/>
                <a:cs typeface="Calibri"/>
              </a:rPr>
              <a:t> </a:t>
            </a:r>
            <a:r>
              <a:rPr sz="1200" b="1" spc="-10" dirty="0">
                <a:latin typeface="Calibri"/>
                <a:cs typeface="Calibri"/>
              </a:rPr>
              <a:t>“Parent</a:t>
            </a:r>
            <a:r>
              <a:rPr sz="1200" b="1" spc="-15" dirty="0">
                <a:latin typeface="Calibri"/>
                <a:cs typeface="Calibri"/>
              </a:rPr>
              <a:t> </a:t>
            </a:r>
            <a:r>
              <a:rPr sz="1200" b="1" spc="-5" dirty="0">
                <a:latin typeface="Calibri"/>
                <a:cs typeface="Calibri"/>
              </a:rPr>
              <a:t>Process\n”);</a:t>
            </a:r>
            <a:endParaRPr sz="1200">
              <a:latin typeface="Calibri"/>
              <a:cs typeface="Calibri"/>
            </a:endParaRPr>
          </a:p>
          <a:p>
            <a:pPr marL="243840">
              <a:spcBef>
                <a:spcPts val="720"/>
              </a:spcBef>
              <a:defRPr/>
            </a:pPr>
            <a:r>
              <a:rPr sz="1200" b="1" dirty="0">
                <a:latin typeface="Calibri"/>
                <a:cs typeface="Calibri"/>
              </a:rPr>
              <a:t>}</a:t>
            </a:r>
            <a:endParaRPr sz="1200">
              <a:latin typeface="Calibri"/>
              <a:cs typeface="Calibri"/>
            </a:endParaRPr>
          </a:p>
        </p:txBody>
      </p:sp>
      <p:sp>
        <p:nvSpPr>
          <p:cNvPr id="19" name="object 19"/>
          <p:cNvSpPr txBox="1"/>
          <p:nvPr/>
        </p:nvSpPr>
        <p:spPr>
          <a:xfrm>
            <a:off x="1752600" y="3505200"/>
            <a:ext cx="2667000" cy="1817688"/>
          </a:xfrm>
          <a:prstGeom prst="rect">
            <a:avLst/>
          </a:prstGeom>
          <a:ln w="9525">
            <a:solidFill>
              <a:srgbClr val="000000"/>
            </a:solidFill>
          </a:ln>
        </p:spPr>
        <p:txBody>
          <a:bodyPr lIns="0" tIns="0" rIns="0" bIns="0">
            <a:spAutoFit/>
          </a:bodyPr>
          <a:lstStyle/>
          <a:p>
            <a:pPr>
              <a:defRPr/>
            </a:pPr>
            <a:endParaRPr sz="1700">
              <a:latin typeface="Times New Roman"/>
              <a:cs typeface="Times New Roman"/>
            </a:endParaRPr>
          </a:p>
          <a:p>
            <a:pPr marL="243840">
              <a:defRPr/>
            </a:pPr>
            <a:r>
              <a:rPr sz="1200" b="1" dirty="0">
                <a:latin typeface="Calibri"/>
                <a:cs typeface="Calibri"/>
              </a:rPr>
              <a:t>if</a:t>
            </a:r>
            <a:r>
              <a:rPr sz="1200" b="1" spc="-25" dirty="0">
                <a:latin typeface="Calibri"/>
                <a:cs typeface="Calibri"/>
              </a:rPr>
              <a:t> </a:t>
            </a:r>
            <a:r>
              <a:rPr sz="1200" b="1" dirty="0">
                <a:latin typeface="Calibri"/>
                <a:cs typeface="Calibri"/>
              </a:rPr>
              <a:t>(pid </a:t>
            </a:r>
            <a:r>
              <a:rPr sz="1200" b="1" spc="-5" dirty="0">
                <a:latin typeface="Calibri"/>
                <a:cs typeface="Calibri"/>
              </a:rPr>
              <a:t>==</a:t>
            </a:r>
            <a:r>
              <a:rPr sz="1200" b="1" spc="-10" dirty="0">
                <a:latin typeface="Calibri"/>
                <a:cs typeface="Calibri"/>
              </a:rPr>
              <a:t> </a:t>
            </a:r>
            <a:r>
              <a:rPr sz="1200" b="1" dirty="0">
                <a:latin typeface="Calibri"/>
                <a:cs typeface="Calibri"/>
              </a:rPr>
              <a:t>0)</a:t>
            </a:r>
            <a:r>
              <a:rPr sz="1200" b="1" spc="-15" dirty="0">
                <a:latin typeface="Calibri"/>
                <a:cs typeface="Calibri"/>
              </a:rPr>
              <a:t> </a:t>
            </a:r>
            <a:r>
              <a:rPr sz="1200" b="1" dirty="0">
                <a:latin typeface="Calibri"/>
                <a:cs typeface="Calibri"/>
              </a:rPr>
              <a:t>{</a:t>
            </a:r>
            <a:endParaRPr sz="1200">
              <a:latin typeface="Calibri"/>
              <a:cs typeface="Calibri"/>
            </a:endParaRPr>
          </a:p>
          <a:p>
            <a:pPr marL="349250">
              <a:spcBef>
                <a:spcPts val="720"/>
              </a:spcBef>
              <a:defRPr/>
            </a:pPr>
            <a:r>
              <a:rPr sz="1200" b="1" spc="-5" dirty="0">
                <a:latin typeface="Calibri"/>
                <a:cs typeface="Calibri"/>
              </a:rPr>
              <a:t>printf</a:t>
            </a:r>
            <a:r>
              <a:rPr sz="1200" b="1" spc="-25" dirty="0">
                <a:latin typeface="Calibri"/>
                <a:cs typeface="Calibri"/>
              </a:rPr>
              <a:t> </a:t>
            </a:r>
            <a:r>
              <a:rPr sz="1200" b="1" dirty="0">
                <a:latin typeface="Calibri"/>
                <a:cs typeface="Calibri"/>
              </a:rPr>
              <a:t>(</a:t>
            </a:r>
            <a:r>
              <a:rPr sz="1200" b="1" spc="-5" dirty="0">
                <a:latin typeface="Calibri"/>
                <a:cs typeface="Calibri"/>
              </a:rPr>
              <a:t> </a:t>
            </a:r>
            <a:r>
              <a:rPr sz="1200" b="1" dirty="0">
                <a:latin typeface="Calibri"/>
                <a:cs typeface="Calibri"/>
              </a:rPr>
              <a:t>“Child </a:t>
            </a:r>
            <a:r>
              <a:rPr sz="1200" b="1" spc="-5" dirty="0">
                <a:latin typeface="Calibri"/>
                <a:cs typeface="Calibri"/>
              </a:rPr>
              <a:t>Process\n”);</a:t>
            </a:r>
            <a:endParaRPr sz="1200">
              <a:latin typeface="Calibri"/>
              <a:cs typeface="Calibri"/>
            </a:endParaRPr>
          </a:p>
          <a:p>
            <a:pPr marL="243840">
              <a:spcBef>
                <a:spcPts val="720"/>
              </a:spcBef>
              <a:defRPr/>
            </a:pPr>
            <a:r>
              <a:rPr sz="1200" b="1" dirty="0">
                <a:latin typeface="Calibri"/>
                <a:cs typeface="Calibri"/>
              </a:rPr>
              <a:t>}</a:t>
            </a:r>
            <a:endParaRPr sz="1200">
              <a:latin typeface="Calibri"/>
              <a:cs typeface="Calibri"/>
            </a:endParaRPr>
          </a:p>
          <a:p>
            <a:pPr marL="243840">
              <a:spcBef>
                <a:spcPts val="720"/>
              </a:spcBef>
              <a:defRPr/>
            </a:pPr>
            <a:r>
              <a:rPr sz="1200" b="1" spc="-5" dirty="0">
                <a:latin typeface="Calibri"/>
                <a:cs typeface="Calibri"/>
              </a:rPr>
              <a:t>else</a:t>
            </a:r>
            <a:r>
              <a:rPr sz="1200" b="1" spc="-45" dirty="0">
                <a:latin typeface="Calibri"/>
                <a:cs typeface="Calibri"/>
              </a:rPr>
              <a:t> </a:t>
            </a:r>
            <a:r>
              <a:rPr sz="1200" b="1" dirty="0">
                <a:latin typeface="Calibri"/>
                <a:cs typeface="Calibri"/>
              </a:rPr>
              <a:t>{</a:t>
            </a:r>
            <a:endParaRPr sz="1200">
              <a:latin typeface="Calibri"/>
              <a:cs typeface="Calibri"/>
            </a:endParaRPr>
          </a:p>
          <a:p>
            <a:pPr marL="278765">
              <a:spcBef>
                <a:spcPts val="720"/>
              </a:spcBef>
              <a:defRPr/>
            </a:pPr>
            <a:r>
              <a:rPr sz="1200" b="1" spc="-5" dirty="0">
                <a:latin typeface="Calibri"/>
                <a:cs typeface="Calibri"/>
              </a:rPr>
              <a:t>printf</a:t>
            </a:r>
            <a:r>
              <a:rPr sz="1200" b="1" spc="-20" dirty="0">
                <a:latin typeface="Calibri"/>
                <a:cs typeface="Calibri"/>
              </a:rPr>
              <a:t> </a:t>
            </a:r>
            <a:r>
              <a:rPr sz="1200" b="1" dirty="0">
                <a:latin typeface="Calibri"/>
                <a:cs typeface="Calibri"/>
              </a:rPr>
              <a:t>(</a:t>
            </a:r>
            <a:r>
              <a:rPr sz="1200" b="1" spc="-5" dirty="0">
                <a:latin typeface="Calibri"/>
                <a:cs typeface="Calibri"/>
              </a:rPr>
              <a:t> </a:t>
            </a:r>
            <a:r>
              <a:rPr sz="1200" b="1" spc="-10" dirty="0">
                <a:latin typeface="Calibri"/>
                <a:cs typeface="Calibri"/>
              </a:rPr>
              <a:t>“Parent </a:t>
            </a:r>
            <a:r>
              <a:rPr sz="1200" b="1" spc="-5" dirty="0">
                <a:latin typeface="Calibri"/>
                <a:cs typeface="Calibri"/>
              </a:rPr>
              <a:t>Process\n”);</a:t>
            </a:r>
            <a:endParaRPr sz="1200">
              <a:latin typeface="Calibri"/>
              <a:cs typeface="Calibri"/>
            </a:endParaRPr>
          </a:p>
          <a:p>
            <a:pPr marL="243840">
              <a:spcBef>
                <a:spcPts val="720"/>
              </a:spcBef>
              <a:defRPr/>
            </a:pPr>
            <a:r>
              <a:rPr sz="1200" b="1" dirty="0">
                <a:latin typeface="Calibri"/>
                <a:cs typeface="Calibri"/>
              </a:rPr>
              <a:t>}</a:t>
            </a:r>
            <a:endParaRPr sz="1200">
              <a:latin typeface="Calibri"/>
              <a:cs typeface="Calibri"/>
            </a:endParaRPr>
          </a:p>
        </p:txBody>
      </p:sp>
      <p:sp>
        <p:nvSpPr>
          <p:cNvPr id="20" name="object 20"/>
          <p:cNvSpPr txBox="1"/>
          <p:nvPr/>
        </p:nvSpPr>
        <p:spPr>
          <a:xfrm>
            <a:off x="5870973" y="1236664"/>
            <a:ext cx="1877615" cy="300037"/>
          </a:xfrm>
          <a:prstGeom prst="rect">
            <a:avLst/>
          </a:prstGeom>
        </p:spPr>
        <p:txBody>
          <a:bodyPr lIns="0" tIns="12700" rIns="0" bIns="0">
            <a:spAutoFit/>
          </a:bodyPr>
          <a:lstStyle/>
          <a:p>
            <a:pPr marL="12700">
              <a:spcBef>
                <a:spcPts val="100"/>
              </a:spcBef>
              <a:defRPr/>
            </a:pPr>
            <a:r>
              <a:rPr b="1" spc="-5" dirty="0">
                <a:latin typeface="Calibri"/>
                <a:cs typeface="Calibri"/>
              </a:rPr>
              <a:t>Secondary</a:t>
            </a:r>
            <a:r>
              <a:rPr b="1" spc="-75" dirty="0">
                <a:latin typeface="Calibri"/>
                <a:cs typeface="Calibri"/>
              </a:rPr>
              <a:t> </a:t>
            </a:r>
            <a:r>
              <a:rPr b="1" dirty="0">
                <a:latin typeface="Calibri"/>
                <a:cs typeface="Calibri"/>
              </a:rPr>
              <a:t>Memory</a:t>
            </a:r>
            <a:endParaRPr>
              <a:latin typeface="Calibri"/>
              <a:cs typeface="Calibri"/>
            </a:endParaRPr>
          </a:p>
        </p:txBody>
      </p:sp>
      <p:grpSp>
        <p:nvGrpSpPr>
          <p:cNvPr id="5" name="object 21"/>
          <p:cNvGrpSpPr>
            <a:grpSpLocks/>
          </p:cNvGrpSpPr>
          <p:nvPr/>
        </p:nvGrpSpPr>
        <p:grpSpPr bwMode="auto">
          <a:xfrm>
            <a:off x="4144567" y="2535238"/>
            <a:ext cx="2040731" cy="2227262"/>
            <a:chOff x="4144962" y="2534475"/>
            <a:chExt cx="2040889" cy="2228215"/>
          </a:xfrm>
        </p:grpSpPr>
        <p:sp>
          <p:nvSpPr>
            <p:cNvPr id="54286" name="object 22"/>
            <p:cNvSpPr>
              <a:spLocks noChangeArrowheads="1"/>
            </p:cNvSpPr>
            <p:nvPr/>
          </p:nvSpPr>
          <p:spPr bwMode="auto">
            <a:xfrm>
              <a:off x="4256786" y="2539238"/>
              <a:ext cx="1924685" cy="1159510"/>
            </a:xfrm>
            <a:custGeom>
              <a:avLst/>
              <a:gdLst>
                <a:gd name="T0" fmla="*/ 0 w 1924685"/>
                <a:gd name="T1" fmla="*/ 0 h 1159510"/>
                <a:gd name="T2" fmla="*/ 1924685 w 1924685"/>
                <a:gd name="T3" fmla="*/ 1159510 h 1159510"/>
              </a:gdLst>
              <a:ahLst/>
              <a:cxnLst/>
              <a:rect l="T0" t="T1" r="T2" b="T3"/>
              <a:pathLst>
                <a:path w="1924685" h="1159510">
                  <a:moveTo>
                    <a:pt x="0" y="0"/>
                  </a:moveTo>
                  <a:lnTo>
                    <a:pt x="386461" y="498983"/>
                  </a:lnTo>
                  <a:lnTo>
                    <a:pt x="451103" y="385317"/>
                  </a:lnTo>
                  <a:lnTo>
                    <a:pt x="1813305" y="1159510"/>
                  </a:lnTo>
                  <a:lnTo>
                    <a:pt x="1924177" y="964564"/>
                  </a:lnTo>
                  <a:lnTo>
                    <a:pt x="561848" y="190373"/>
                  </a:lnTo>
                  <a:lnTo>
                    <a:pt x="626490" y="76708"/>
                  </a:lnTo>
                  <a:lnTo>
                    <a:pt x="0" y="0"/>
                  </a:lnTo>
                  <a:close/>
                </a:path>
              </a:pathLst>
            </a:custGeom>
            <a:solidFill>
              <a:srgbClr val="FF6600"/>
            </a:solidFill>
            <a:ln w="9525">
              <a:noFill/>
              <a:miter lim="800000"/>
              <a:headEnd/>
              <a:tailEnd/>
            </a:ln>
          </p:spPr>
          <p:txBody>
            <a:bodyPr lIns="0" tIns="0" rIns="0" bIns="0"/>
            <a:lstStyle/>
            <a:p>
              <a:endParaRPr lang="en-US"/>
            </a:p>
          </p:txBody>
        </p:sp>
        <p:sp>
          <p:nvSpPr>
            <p:cNvPr id="54287" name="object 23"/>
            <p:cNvSpPr>
              <a:spLocks noChangeArrowheads="1"/>
            </p:cNvSpPr>
            <p:nvPr/>
          </p:nvSpPr>
          <p:spPr bwMode="auto">
            <a:xfrm>
              <a:off x="4256786" y="2539238"/>
              <a:ext cx="1924685" cy="1159510"/>
            </a:xfrm>
            <a:custGeom>
              <a:avLst/>
              <a:gdLst>
                <a:gd name="T0" fmla="*/ 0 w 1924685"/>
                <a:gd name="T1" fmla="*/ 0 h 1159510"/>
                <a:gd name="T2" fmla="*/ 1924685 w 1924685"/>
                <a:gd name="T3" fmla="*/ 1159510 h 1159510"/>
              </a:gdLst>
              <a:ahLst/>
              <a:cxnLst/>
              <a:rect l="T0" t="T1" r="T2" b="T3"/>
              <a:pathLst>
                <a:path w="1924685" h="1159510">
                  <a:moveTo>
                    <a:pt x="0" y="0"/>
                  </a:moveTo>
                  <a:lnTo>
                    <a:pt x="626490" y="76708"/>
                  </a:lnTo>
                  <a:lnTo>
                    <a:pt x="561848" y="190373"/>
                  </a:lnTo>
                  <a:lnTo>
                    <a:pt x="1924177" y="964564"/>
                  </a:lnTo>
                  <a:lnTo>
                    <a:pt x="1813305" y="1159510"/>
                  </a:lnTo>
                  <a:lnTo>
                    <a:pt x="451103" y="385317"/>
                  </a:lnTo>
                  <a:lnTo>
                    <a:pt x="386461" y="498983"/>
                  </a:lnTo>
                  <a:lnTo>
                    <a:pt x="0" y="0"/>
                  </a:lnTo>
                  <a:close/>
                </a:path>
              </a:pathLst>
            </a:custGeom>
            <a:noFill/>
            <a:ln w="9525">
              <a:solidFill>
                <a:srgbClr val="000000"/>
              </a:solidFill>
              <a:miter lim="800000"/>
              <a:headEnd/>
              <a:tailEnd/>
            </a:ln>
          </p:spPr>
          <p:txBody>
            <a:bodyPr lIns="0" tIns="0" rIns="0" bIns="0"/>
            <a:lstStyle/>
            <a:p>
              <a:endParaRPr lang="en-US"/>
            </a:p>
          </p:txBody>
        </p:sp>
        <p:sp>
          <p:nvSpPr>
            <p:cNvPr id="54288" name="object 24"/>
            <p:cNvSpPr>
              <a:spLocks noChangeArrowheads="1"/>
            </p:cNvSpPr>
            <p:nvPr/>
          </p:nvSpPr>
          <p:spPr bwMode="auto">
            <a:xfrm>
              <a:off x="4149725" y="3704971"/>
              <a:ext cx="1977389" cy="1052830"/>
            </a:xfrm>
            <a:custGeom>
              <a:avLst/>
              <a:gdLst>
                <a:gd name="T0" fmla="*/ 0 w 1977389"/>
                <a:gd name="T1" fmla="*/ 0 h 1052829"/>
                <a:gd name="T2" fmla="*/ 1977389 w 1977389"/>
                <a:gd name="T3" fmla="*/ 1052829 h 1052829"/>
              </a:gdLst>
              <a:ahLst/>
              <a:cxnLst/>
              <a:rect l="T0" t="T1" r="T2" b="T3"/>
              <a:pathLst>
                <a:path w="1977389" h="1052829">
                  <a:moveTo>
                    <a:pt x="1877567" y="0"/>
                  </a:moveTo>
                  <a:lnTo>
                    <a:pt x="472821" y="693927"/>
                  </a:lnTo>
                  <a:lnTo>
                    <a:pt x="414782" y="576706"/>
                  </a:lnTo>
                  <a:lnTo>
                    <a:pt x="0" y="1052448"/>
                  </a:lnTo>
                  <a:lnTo>
                    <a:pt x="629920" y="1012189"/>
                  </a:lnTo>
                  <a:lnTo>
                    <a:pt x="572008" y="894968"/>
                  </a:lnTo>
                  <a:lnTo>
                    <a:pt x="1976882" y="201040"/>
                  </a:lnTo>
                  <a:lnTo>
                    <a:pt x="1877567" y="0"/>
                  </a:lnTo>
                  <a:close/>
                </a:path>
              </a:pathLst>
            </a:custGeom>
            <a:solidFill>
              <a:srgbClr val="FF6600"/>
            </a:solidFill>
            <a:ln w="9525">
              <a:noFill/>
              <a:miter lim="800000"/>
              <a:headEnd/>
              <a:tailEnd/>
            </a:ln>
          </p:spPr>
          <p:txBody>
            <a:bodyPr lIns="0" tIns="0" rIns="0" bIns="0"/>
            <a:lstStyle/>
            <a:p>
              <a:endParaRPr lang="en-US"/>
            </a:p>
          </p:txBody>
        </p:sp>
        <p:sp>
          <p:nvSpPr>
            <p:cNvPr id="54289" name="object 25"/>
            <p:cNvSpPr>
              <a:spLocks noChangeArrowheads="1"/>
            </p:cNvSpPr>
            <p:nvPr/>
          </p:nvSpPr>
          <p:spPr bwMode="auto">
            <a:xfrm>
              <a:off x="4149725" y="3704971"/>
              <a:ext cx="1977389" cy="1052830"/>
            </a:xfrm>
            <a:custGeom>
              <a:avLst/>
              <a:gdLst>
                <a:gd name="T0" fmla="*/ 0 w 1977389"/>
                <a:gd name="T1" fmla="*/ 0 h 1052829"/>
                <a:gd name="T2" fmla="*/ 1977389 w 1977389"/>
                <a:gd name="T3" fmla="*/ 1052829 h 1052829"/>
              </a:gdLst>
              <a:ahLst/>
              <a:cxnLst/>
              <a:rect l="T0" t="T1" r="T2" b="T3"/>
              <a:pathLst>
                <a:path w="1977389" h="1052829">
                  <a:moveTo>
                    <a:pt x="0" y="1052448"/>
                  </a:moveTo>
                  <a:lnTo>
                    <a:pt x="414782" y="576706"/>
                  </a:lnTo>
                  <a:lnTo>
                    <a:pt x="472821" y="693927"/>
                  </a:lnTo>
                  <a:lnTo>
                    <a:pt x="1877567" y="0"/>
                  </a:lnTo>
                  <a:lnTo>
                    <a:pt x="1976882" y="201040"/>
                  </a:lnTo>
                  <a:lnTo>
                    <a:pt x="572008" y="894968"/>
                  </a:lnTo>
                  <a:lnTo>
                    <a:pt x="629920" y="1012189"/>
                  </a:lnTo>
                  <a:lnTo>
                    <a:pt x="0" y="1052448"/>
                  </a:lnTo>
                  <a:close/>
                </a:path>
              </a:pathLst>
            </a:custGeom>
            <a:noFill/>
            <a:ln w="9525">
              <a:solidFill>
                <a:srgbClr val="000000"/>
              </a:solidFill>
              <a:miter lim="800000"/>
              <a:headEnd/>
              <a:tailEnd/>
            </a:ln>
          </p:spPr>
          <p:txBody>
            <a:bodyPr lIns="0" tIns="0" rIns="0" bIns="0"/>
            <a:lstStyle/>
            <a:p>
              <a:endParaRPr lang="en-US"/>
            </a:p>
          </p:txBody>
        </p:sp>
      </p:grpSp>
      <p:sp>
        <p:nvSpPr>
          <p:cNvPr id="26" name="object 26"/>
          <p:cNvSpPr txBox="1">
            <a:spLocks noGrp="1"/>
          </p:cNvSpPr>
          <p:nvPr>
            <p:ph type="title"/>
          </p:nvPr>
        </p:nvSpPr>
        <p:spPr>
          <a:xfrm>
            <a:off x="2516982" y="779463"/>
            <a:ext cx="1383506" cy="300037"/>
          </a:xfrm>
        </p:spPr>
        <p:txBody>
          <a:bodyPr wrap="square" lIns="0" tIns="12700" rIns="0" bIns="0">
            <a:spAutoFit/>
          </a:bodyPr>
          <a:lstStyle/>
          <a:p>
            <a:pPr marL="12700">
              <a:lnSpc>
                <a:spcPct val="100000"/>
              </a:lnSpc>
              <a:spcBef>
                <a:spcPts val="100"/>
              </a:spcBef>
              <a:defRPr/>
            </a:pPr>
            <a:r>
              <a:rPr sz="1800" spc="-5" dirty="0">
                <a:solidFill>
                  <a:srgbClr val="000000"/>
                </a:solidFill>
              </a:rPr>
              <a:t>Main</a:t>
            </a:r>
            <a:r>
              <a:rPr sz="1800" spc="-75" dirty="0">
                <a:solidFill>
                  <a:srgbClr val="000000"/>
                </a:solidFill>
              </a:rPr>
              <a:t> </a:t>
            </a:r>
            <a:r>
              <a:rPr sz="1800" dirty="0">
                <a:solidFill>
                  <a:srgbClr val="000000"/>
                </a:solidFill>
              </a:rPr>
              <a:t>Memory</a:t>
            </a:r>
            <a:endParaRPr sz="1800"/>
          </a:p>
        </p:txBody>
      </p:sp>
      <p:sp>
        <p:nvSpPr>
          <p:cNvPr id="54285" name="TextBox 26"/>
          <p:cNvSpPr txBox="1">
            <a:spLocks noChangeArrowheads="1"/>
          </p:cNvSpPr>
          <p:nvPr/>
        </p:nvSpPr>
        <p:spPr bwMode="auto">
          <a:xfrm>
            <a:off x="5486400" y="6324600"/>
            <a:ext cx="2030364" cy="369332"/>
          </a:xfrm>
          <a:prstGeom prst="rect">
            <a:avLst/>
          </a:prstGeom>
          <a:noFill/>
          <a:ln w="9525">
            <a:noFill/>
            <a:miter lim="800000"/>
            <a:headEnd/>
            <a:tailEnd/>
          </a:ln>
        </p:spPr>
        <p:txBody>
          <a:bodyPr wrap="none">
            <a:spAutoFit/>
          </a:bodyPr>
          <a:lstStyle/>
          <a:p>
            <a:r>
              <a:rPr lang="en-US"/>
              <a:t>Fork() returns twice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69194" y="287339"/>
            <a:ext cx="7197329" cy="1196975"/>
          </a:xfrm>
        </p:spPr>
        <p:txBody>
          <a:bodyPr>
            <a:normAutofit fontScale="90000"/>
          </a:bodyPr>
          <a:lstStyle/>
          <a:p>
            <a:pPr>
              <a:defRPr/>
            </a:pPr>
            <a:r>
              <a:rPr lang="en-US" dirty="0" smtClean="0"/>
              <a:t/>
            </a:r>
            <a:br>
              <a:rPr lang="en-US" dirty="0" smtClean="0"/>
            </a:br>
            <a:endParaRPr lang="en-US" dirty="0"/>
          </a:p>
        </p:txBody>
      </p:sp>
      <p:sp>
        <p:nvSpPr>
          <p:cNvPr id="52228" name="Content Placeholder 12"/>
          <p:cNvSpPr>
            <a:spLocks noGrp="1"/>
          </p:cNvSpPr>
          <p:nvPr>
            <p:ph sz="half" idx="1"/>
          </p:nvPr>
        </p:nvSpPr>
        <p:spPr>
          <a:xfrm>
            <a:off x="4663679" y="1846264"/>
            <a:ext cx="3702844" cy="276999"/>
          </a:xfrm>
        </p:spPr>
        <p:txBody>
          <a:bodyPr>
            <a:normAutofit fontScale="55000" lnSpcReduction="20000"/>
          </a:bodyPr>
          <a:lstStyle/>
          <a:p>
            <a:endParaRPr lang="en-US" smtClean="0">
              <a:solidFill>
                <a:schemeClr val="accent1"/>
              </a:solidFill>
            </a:endParaRPr>
          </a:p>
        </p:txBody>
      </p:sp>
      <p:sp>
        <p:nvSpPr>
          <p:cNvPr id="52227" name="Content Placeholder 11"/>
          <p:cNvSpPr>
            <a:spLocks noGrp="1"/>
          </p:cNvSpPr>
          <p:nvPr>
            <p:ph sz="half" idx="2"/>
          </p:nvPr>
        </p:nvSpPr>
        <p:spPr>
          <a:xfrm>
            <a:off x="494110" y="1846262"/>
            <a:ext cx="5449490" cy="3640137"/>
          </a:xfrm>
          <a:prstGeom prst="rect">
            <a:avLst/>
          </a:prstGeom>
        </p:spPr>
        <p:txBody>
          <a:bodyPr>
            <a:noAutofit/>
          </a:bodyPr>
          <a:lstStyle/>
          <a:p>
            <a:pPr>
              <a:buNone/>
            </a:pPr>
            <a:r>
              <a:rPr lang="en-IN" dirty="0" smtClean="0"/>
              <a:t>#include &lt;</a:t>
            </a:r>
            <a:r>
              <a:rPr lang="en-IN" dirty="0" err="1" smtClean="0"/>
              <a:t>stdio.h</a:t>
            </a:r>
            <a:r>
              <a:rPr lang="en-IN" dirty="0" smtClean="0"/>
              <a:t>&gt;</a:t>
            </a:r>
          </a:p>
          <a:p>
            <a:pPr>
              <a:buNone/>
            </a:pPr>
            <a:r>
              <a:rPr lang="en-IN" dirty="0" smtClean="0"/>
              <a:t>#include &lt;sys/</a:t>
            </a:r>
            <a:r>
              <a:rPr lang="en-IN" dirty="0" err="1" smtClean="0"/>
              <a:t>types.h</a:t>
            </a:r>
            <a:r>
              <a:rPr lang="en-IN" dirty="0" smtClean="0"/>
              <a:t>&gt;</a:t>
            </a:r>
          </a:p>
          <a:p>
            <a:pPr>
              <a:buNone/>
            </a:pPr>
            <a:r>
              <a:rPr lang="en-IN" dirty="0" smtClean="0"/>
              <a:t>#include &lt;</a:t>
            </a:r>
            <a:r>
              <a:rPr lang="en-IN" dirty="0" err="1" smtClean="0"/>
              <a:t>unistd.h</a:t>
            </a:r>
            <a:r>
              <a:rPr lang="en-IN" dirty="0" smtClean="0"/>
              <a:t>&gt;</a:t>
            </a:r>
          </a:p>
          <a:p>
            <a:pPr>
              <a:buNone/>
            </a:pPr>
            <a:r>
              <a:rPr lang="en-IN" dirty="0" err="1" smtClean="0"/>
              <a:t>int</a:t>
            </a:r>
            <a:r>
              <a:rPr lang="en-IN" dirty="0" smtClean="0"/>
              <a:t> main()</a:t>
            </a:r>
          </a:p>
          <a:p>
            <a:pPr>
              <a:buNone/>
            </a:pPr>
            <a:r>
              <a:rPr lang="en-IN" dirty="0" smtClean="0"/>
              <a:t>{	fork();</a:t>
            </a:r>
          </a:p>
          <a:p>
            <a:pPr>
              <a:buNone/>
            </a:pPr>
            <a:r>
              <a:rPr lang="en-IN" dirty="0" smtClean="0"/>
              <a:t>	</a:t>
            </a:r>
            <a:r>
              <a:rPr lang="en-IN" dirty="0" err="1" smtClean="0"/>
              <a:t>printf</a:t>
            </a:r>
            <a:r>
              <a:rPr lang="en-IN" dirty="0" smtClean="0"/>
              <a:t>("Hello world!\n");</a:t>
            </a:r>
          </a:p>
          <a:p>
            <a:pPr>
              <a:buNone/>
            </a:pPr>
            <a:r>
              <a:rPr lang="en-IN" dirty="0" smtClean="0"/>
              <a:t>	return 0;</a:t>
            </a:r>
          </a:p>
          <a:p>
            <a:pPr>
              <a:buNone/>
            </a:pPr>
            <a:r>
              <a:rPr lang="en-IN" dirty="0" smtClean="0"/>
              <a:t>}</a:t>
            </a:r>
          </a:p>
        </p:txBody>
      </p:sp>
      <p:sp>
        <p:nvSpPr>
          <p:cNvPr id="2" name="Date Placeholder 1"/>
          <p:cNvSpPr>
            <a:spLocks noGrp="1"/>
          </p:cNvSpPr>
          <p:nvPr>
            <p:ph type="dt" sz="half" idx="10"/>
          </p:nvPr>
        </p:nvSpPr>
        <p:spPr>
          <a:xfrm>
            <a:off x="822723" y="6459539"/>
            <a:ext cx="1854994" cy="365125"/>
          </a:xfrm>
          <a:prstGeom prst="rect">
            <a:avLst/>
          </a:prstGeom>
        </p:spPr>
        <p:txBody>
          <a:bodyPr/>
          <a:lstStyle/>
          <a:p>
            <a:pPr>
              <a:defRPr/>
            </a:pPr>
            <a:fld id="{BB065FED-AA02-4AE8-8700-82B9A320C4F2}" type="datetime1">
              <a:rPr lang="en-US" smtClean="0"/>
              <a:pPr>
                <a:defRPr/>
              </a:pPr>
              <a:t>23-Aug-22</a:t>
            </a:fld>
            <a:endParaRPr lang="en-US"/>
          </a:p>
        </p:txBody>
      </p:sp>
      <p:sp>
        <p:nvSpPr>
          <p:cNvPr id="3" name="Footer Placeholder 2"/>
          <p:cNvSpPr>
            <a:spLocks noGrp="1"/>
          </p:cNvSpPr>
          <p:nvPr>
            <p:ph type="ftr" sz="quarter" idx="11"/>
          </p:nvPr>
        </p:nvSpPr>
        <p:spPr>
          <a:xfrm>
            <a:off x="2764632" y="6459539"/>
            <a:ext cx="3617119" cy="365125"/>
          </a:xfrm>
          <a:prstGeom prst="rect">
            <a:avLst/>
          </a:prstGeom>
        </p:spPr>
        <p:txBody>
          <a:bodyPr/>
          <a:lstStyle/>
          <a:p>
            <a:pPr>
              <a:defRPr/>
            </a:pPr>
            <a:r>
              <a:rPr lang="en-US" smtClean="0"/>
              <a:t>Operating systems</a:t>
            </a:r>
            <a:endParaRPr lang="en-US"/>
          </a:p>
        </p:txBody>
      </p:sp>
      <p:sp>
        <p:nvSpPr>
          <p:cNvPr id="52231" name="Slide Number Placeholder 3"/>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3551AD18-023D-4D8A-A334-F871DE15D975}" type="slidenum">
              <a:rPr lang="en-US" smtClean="0"/>
              <a:pPr/>
              <a:t>7</a:t>
            </a:fld>
            <a:endParaRPr lang="en-US" smtClean="0"/>
          </a:p>
        </p:txBody>
      </p:sp>
      <p:pic>
        <p:nvPicPr>
          <p:cNvPr id="52232" name="Picture 6"/>
          <p:cNvPicPr>
            <a:picLocks noChangeAspect="1"/>
          </p:cNvPicPr>
          <p:nvPr/>
        </p:nvPicPr>
        <p:blipFill>
          <a:blip r:embed="rId2"/>
          <a:srcRect/>
          <a:stretch>
            <a:fillRect/>
          </a:stretch>
        </p:blipFill>
        <p:spPr bwMode="auto">
          <a:xfrm>
            <a:off x="202406" y="1"/>
            <a:ext cx="952500" cy="1312863"/>
          </a:xfrm>
          <a:prstGeom prst="rect">
            <a:avLst/>
          </a:prstGeom>
          <a:noFill/>
          <a:ln w="9525">
            <a:noFill/>
            <a:miter lim="800000"/>
            <a:headEnd/>
            <a:tailEnd/>
          </a:ln>
        </p:spPr>
      </p:pic>
      <p:sp>
        <p:nvSpPr>
          <p:cNvPr id="7" name="Title 1"/>
          <p:cNvSpPr txBox="1">
            <a:spLocks/>
          </p:cNvSpPr>
          <p:nvPr/>
        </p:nvSpPr>
        <p:spPr>
          <a:xfrm>
            <a:off x="1404938" y="225426"/>
            <a:ext cx="7017544" cy="854075"/>
          </a:xfrm>
          <a:prstGeom prst="rect">
            <a:avLst/>
          </a:prstGeom>
        </p:spPr>
        <p:txBody>
          <a:bodyPr/>
          <a:lstStyle/>
          <a:p>
            <a:pPr eaLnBrk="1" fontAlgn="auto" hangingPunct="1">
              <a:lnSpc>
                <a:spcPct val="85000"/>
              </a:lnSpc>
              <a:spcAft>
                <a:spcPts val="0"/>
              </a:spcAft>
              <a:defRPr/>
            </a:pPr>
            <a:endParaRPr lang="en-US" sz="3200" b="1" spc="-50" dirty="0">
              <a:solidFill>
                <a:srgbClr val="404040"/>
              </a:solidFill>
              <a:latin typeface="+mj-lt"/>
              <a:ea typeface="+mj-ea"/>
              <a:cs typeface="+mj-cs"/>
            </a:endParaRPr>
          </a:p>
        </p:txBody>
      </p:sp>
      <p:cxnSp>
        <p:nvCxnSpPr>
          <p:cNvPr id="8" name="Straight Connector 7"/>
          <p:cNvCxnSpPr/>
          <p:nvPr/>
        </p:nvCxnSpPr>
        <p:spPr>
          <a:xfrm flipV="1">
            <a:off x="1404938" y="1146176"/>
            <a:ext cx="6713935" cy="2381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63253" y="350839"/>
            <a:ext cx="6966347" cy="720725"/>
          </a:xfrm>
          <a:prstGeom prst="rect">
            <a:avLst/>
          </a:prstGeom>
        </p:spPr>
        <p:txBody>
          <a:bodyPr>
            <a:spAutoFit/>
          </a:bodyPr>
          <a:lstStyle/>
          <a:p>
            <a:pPr eaLnBrk="1" fontAlgn="auto" hangingPunct="1">
              <a:lnSpc>
                <a:spcPct val="85000"/>
              </a:lnSpc>
              <a:spcAft>
                <a:spcPts val="0"/>
              </a:spcAft>
              <a:defRPr/>
            </a:pPr>
            <a:r>
              <a:rPr lang="en-US" sz="4800" b="1" spc="-50" dirty="0">
                <a:solidFill>
                  <a:srgbClr val="404040"/>
                </a:solidFill>
                <a:latin typeface="+mj-lt"/>
                <a:ea typeface="+mj-ea"/>
                <a:cs typeface="+mj-cs"/>
              </a:rPr>
              <a:t>fork()</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69194" y="287339"/>
            <a:ext cx="7197329" cy="1196975"/>
          </a:xfrm>
        </p:spPr>
        <p:txBody>
          <a:bodyPr>
            <a:normAutofit fontScale="90000"/>
          </a:bodyPr>
          <a:lstStyle/>
          <a:p>
            <a:pPr>
              <a:defRPr/>
            </a:pPr>
            <a:r>
              <a:rPr lang="en-US" dirty="0" smtClean="0"/>
              <a:t/>
            </a:r>
            <a:br>
              <a:rPr lang="en-US" dirty="0" smtClean="0"/>
            </a:br>
            <a:endParaRPr lang="en-US" dirty="0"/>
          </a:p>
        </p:txBody>
      </p:sp>
      <p:sp>
        <p:nvSpPr>
          <p:cNvPr id="55307" name="Content Placeholder 4"/>
          <p:cNvSpPr>
            <a:spLocks noGrp="1"/>
          </p:cNvSpPr>
          <p:nvPr>
            <p:ph sz="half" idx="1"/>
          </p:nvPr>
        </p:nvSpPr>
        <p:spPr>
          <a:xfrm>
            <a:off x="4663679" y="1846264"/>
            <a:ext cx="3702844" cy="276999"/>
          </a:xfrm>
        </p:spPr>
        <p:txBody>
          <a:bodyPr>
            <a:normAutofit fontScale="55000" lnSpcReduction="20000"/>
          </a:bodyPr>
          <a:lstStyle/>
          <a:p>
            <a:endParaRPr lang="en-IN" smtClean="0"/>
          </a:p>
        </p:txBody>
      </p:sp>
      <p:sp>
        <p:nvSpPr>
          <p:cNvPr id="55299" name="Content Placeholder 11"/>
          <p:cNvSpPr>
            <a:spLocks noGrp="1"/>
          </p:cNvSpPr>
          <p:nvPr>
            <p:ph sz="half" idx="2"/>
          </p:nvPr>
        </p:nvSpPr>
        <p:spPr>
          <a:xfrm>
            <a:off x="494110" y="1846262"/>
            <a:ext cx="3946922" cy="4706937"/>
          </a:xfrm>
          <a:prstGeom prst="rect">
            <a:avLst/>
          </a:prstGeom>
        </p:spPr>
        <p:txBody>
          <a:bodyPr>
            <a:noAutofit/>
          </a:bodyPr>
          <a:lstStyle/>
          <a:p>
            <a:pPr>
              <a:buNone/>
            </a:pPr>
            <a:r>
              <a:rPr lang="en-IN" sz="2400" dirty="0" smtClean="0"/>
              <a:t>#include &lt;</a:t>
            </a:r>
            <a:r>
              <a:rPr lang="en-IN" sz="2400" dirty="0" err="1" smtClean="0"/>
              <a:t>stdio.h</a:t>
            </a:r>
            <a:r>
              <a:rPr lang="en-IN" sz="2400" dirty="0" smtClean="0"/>
              <a:t>&gt;</a:t>
            </a:r>
          </a:p>
          <a:p>
            <a:pPr>
              <a:buNone/>
            </a:pPr>
            <a:r>
              <a:rPr lang="en-IN" sz="2400" dirty="0" smtClean="0"/>
              <a:t>#include &lt;sys/</a:t>
            </a:r>
            <a:r>
              <a:rPr lang="en-IN" sz="2400" dirty="0" err="1" smtClean="0"/>
              <a:t>types.h</a:t>
            </a:r>
            <a:r>
              <a:rPr lang="en-IN" sz="2400" dirty="0" smtClean="0"/>
              <a:t>&gt;</a:t>
            </a:r>
          </a:p>
          <a:p>
            <a:pPr>
              <a:buNone/>
            </a:pPr>
            <a:r>
              <a:rPr lang="en-IN" sz="2400" dirty="0" err="1" smtClean="0"/>
              <a:t>int</a:t>
            </a:r>
            <a:r>
              <a:rPr lang="en-IN" sz="2400" dirty="0" smtClean="0"/>
              <a:t> main()</a:t>
            </a:r>
          </a:p>
          <a:p>
            <a:pPr>
              <a:buNone/>
            </a:pPr>
            <a:r>
              <a:rPr lang="en-IN" sz="2400" dirty="0" smtClean="0"/>
              <a:t>{</a:t>
            </a:r>
          </a:p>
          <a:p>
            <a:pPr>
              <a:buNone/>
            </a:pPr>
            <a:r>
              <a:rPr lang="en-IN" sz="2400" dirty="0" smtClean="0"/>
              <a:t>	fork();</a:t>
            </a:r>
          </a:p>
          <a:p>
            <a:pPr>
              <a:buNone/>
            </a:pPr>
            <a:r>
              <a:rPr lang="en-IN" sz="2400" dirty="0" smtClean="0"/>
              <a:t>	fork();</a:t>
            </a:r>
          </a:p>
          <a:p>
            <a:pPr>
              <a:buNone/>
            </a:pPr>
            <a:r>
              <a:rPr lang="en-IN" sz="2400" dirty="0" smtClean="0"/>
              <a:t>	fork();</a:t>
            </a:r>
          </a:p>
          <a:p>
            <a:pPr>
              <a:buNone/>
            </a:pPr>
            <a:r>
              <a:rPr lang="en-IN" sz="2400" dirty="0" smtClean="0"/>
              <a:t>	</a:t>
            </a:r>
            <a:r>
              <a:rPr lang="en-IN" sz="2400" dirty="0" err="1" smtClean="0"/>
              <a:t>printf</a:t>
            </a:r>
            <a:r>
              <a:rPr lang="en-IN" sz="2400" dirty="0" smtClean="0"/>
              <a:t>("hello\n");</a:t>
            </a:r>
          </a:p>
          <a:p>
            <a:pPr>
              <a:buNone/>
            </a:pPr>
            <a:r>
              <a:rPr lang="en-IN" sz="2400" dirty="0" smtClean="0"/>
              <a:t>	return 0;</a:t>
            </a:r>
          </a:p>
          <a:p>
            <a:pPr>
              <a:buNone/>
            </a:pPr>
            <a:r>
              <a:rPr lang="en-IN" sz="2400" dirty="0" smtClean="0"/>
              <a:t>}</a:t>
            </a:r>
          </a:p>
        </p:txBody>
      </p:sp>
      <p:sp>
        <p:nvSpPr>
          <p:cNvPr id="2" name="Date Placeholder 1"/>
          <p:cNvSpPr>
            <a:spLocks noGrp="1"/>
          </p:cNvSpPr>
          <p:nvPr>
            <p:ph type="dt" sz="half" idx="10"/>
          </p:nvPr>
        </p:nvSpPr>
        <p:spPr>
          <a:xfrm>
            <a:off x="822723" y="6459539"/>
            <a:ext cx="1854994" cy="365125"/>
          </a:xfrm>
          <a:prstGeom prst="rect">
            <a:avLst/>
          </a:prstGeom>
        </p:spPr>
        <p:txBody>
          <a:bodyPr/>
          <a:lstStyle/>
          <a:p>
            <a:pPr>
              <a:defRPr/>
            </a:pPr>
            <a:fld id="{BB065FED-AA02-4AE8-8700-82B9A320C4F2}" type="datetime1">
              <a:rPr lang="en-US" smtClean="0"/>
              <a:pPr>
                <a:defRPr/>
              </a:pPr>
              <a:t>23-Aug-22</a:t>
            </a:fld>
            <a:endParaRPr lang="en-US"/>
          </a:p>
        </p:txBody>
      </p:sp>
      <p:sp>
        <p:nvSpPr>
          <p:cNvPr id="3" name="Footer Placeholder 2"/>
          <p:cNvSpPr>
            <a:spLocks noGrp="1"/>
          </p:cNvSpPr>
          <p:nvPr>
            <p:ph type="ftr" sz="quarter" idx="11"/>
          </p:nvPr>
        </p:nvSpPr>
        <p:spPr>
          <a:xfrm>
            <a:off x="2764632" y="6459539"/>
            <a:ext cx="3617119" cy="365125"/>
          </a:xfrm>
          <a:prstGeom prst="rect">
            <a:avLst/>
          </a:prstGeom>
        </p:spPr>
        <p:txBody>
          <a:bodyPr/>
          <a:lstStyle/>
          <a:p>
            <a:pPr>
              <a:defRPr/>
            </a:pPr>
            <a:r>
              <a:rPr lang="en-US" dirty="0" smtClean="0"/>
              <a:t>Operating systems</a:t>
            </a:r>
            <a:endParaRPr lang="en-US" dirty="0"/>
          </a:p>
        </p:txBody>
      </p:sp>
      <p:sp>
        <p:nvSpPr>
          <p:cNvPr id="55302" name="Slide Number Placeholder 3"/>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7DB84C9D-ACD5-462C-816A-F6DD0D1FCADF}" type="slidenum">
              <a:rPr lang="en-US" smtClean="0"/>
              <a:pPr/>
              <a:t>8</a:t>
            </a:fld>
            <a:endParaRPr lang="en-US" smtClean="0"/>
          </a:p>
        </p:txBody>
      </p:sp>
      <p:pic>
        <p:nvPicPr>
          <p:cNvPr id="55303" name="Picture 6"/>
          <p:cNvPicPr>
            <a:picLocks noChangeAspect="1"/>
          </p:cNvPicPr>
          <p:nvPr/>
        </p:nvPicPr>
        <p:blipFill>
          <a:blip r:embed="rId2"/>
          <a:srcRect/>
          <a:stretch>
            <a:fillRect/>
          </a:stretch>
        </p:blipFill>
        <p:spPr bwMode="auto">
          <a:xfrm>
            <a:off x="202406" y="1"/>
            <a:ext cx="952500" cy="1312863"/>
          </a:xfrm>
          <a:prstGeom prst="rect">
            <a:avLst/>
          </a:prstGeom>
          <a:noFill/>
          <a:ln w="9525">
            <a:noFill/>
            <a:miter lim="800000"/>
            <a:headEnd/>
            <a:tailEnd/>
          </a:ln>
        </p:spPr>
      </p:pic>
      <p:sp>
        <p:nvSpPr>
          <p:cNvPr id="7" name="Title 1"/>
          <p:cNvSpPr txBox="1">
            <a:spLocks/>
          </p:cNvSpPr>
          <p:nvPr/>
        </p:nvSpPr>
        <p:spPr>
          <a:xfrm>
            <a:off x="1404938" y="225426"/>
            <a:ext cx="7017544" cy="854075"/>
          </a:xfrm>
          <a:prstGeom prst="rect">
            <a:avLst/>
          </a:prstGeom>
        </p:spPr>
        <p:txBody>
          <a:bodyPr/>
          <a:lstStyle/>
          <a:p>
            <a:pPr eaLnBrk="1" fontAlgn="auto" hangingPunct="1">
              <a:lnSpc>
                <a:spcPct val="85000"/>
              </a:lnSpc>
              <a:spcAft>
                <a:spcPts val="0"/>
              </a:spcAft>
              <a:defRPr/>
            </a:pPr>
            <a:endParaRPr lang="en-US" sz="3200" b="1" spc="-50" dirty="0">
              <a:solidFill>
                <a:srgbClr val="404040"/>
              </a:solidFill>
              <a:latin typeface="+mj-lt"/>
              <a:ea typeface="+mj-ea"/>
              <a:cs typeface="+mj-cs"/>
            </a:endParaRPr>
          </a:p>
        </p:txBody>
      </p:sp>
      <p:cxnSp>
        <p:nvCxnSpPr>
          <p:cNvPr id="8" name="Straight Connector 7"/>
          <p:cNvCxnSpPr/>
          <p:nvPr/>
        </p:nvCxnSpPr>
        <p:spPr>
          <a:xfrm flipV="1">
            <a:off x="1404938" y="1146176"/>
            <a:ext cx="6713935" cy="2381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63253" y="350839"/>
            <a:ext cx="6966347" cy="720725"/>
          </a:xfrm>
          <a:prstGeom prst="rect">
            <a:avLst/>
          </a:prstGeom>
        </p:spPr>
        <p:txBody>
          <a:bodyPr>
            <a:spAutoFit/>
          </a:bodyPr>
          <a:lstStyle/>
          <a:p>
            <a:pPr eaLnBrk="1" fontAlgn="auto" hangingPunct="1">
              <a:lnSpc>
                <a:spcPct val="85000"/>
              </a:lnSpc>
              <a:spcAft>
                <a:spcPts val="0"/>
              </a:spcAft>
              <a:defRPr/>
            </a:pPr>
            <a:r>
              <a:rPr lang="en-US" sz="4800" b="1" spc="-50" dirty="0">
                <a:solidFill>
                  <a:srgbClr val="404040"/>
                </a:solidFill>
                <a:latin typeface="+mj-lt"/>
                <a:ea typeface="+mj-ea"/>
                <a:cs typeface="+mj-cs"/>
              </a:rPr>
              <a:t>fork()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169194" y="287339"/>
            <a:ext cx="7197329" cy="1196975"/>
          </a:xfrm>
        </p:spPr>
        <p:txBody>
          <a:bodyPr>
            <a:normAutofit fontScale="90000"/>
          </a:bodyPr>
          <a:lstStyle/>
          <a:p>
            <a:pPr>
              <a:defRPr/>
            </a:pPr>
            <a:r>
              <a:rPr lang="en-US" dirty="0" smtClean="0"/>
              <a:t/>
            </a:r>
            <a:br>
              <a:rPr lang="en-US" dirty="0" smtClean="0"/>
            </a:br>
            <a:endParaRPr lang="en-US" dirty="0"/>
          </a:p>
        </p:txBody>
      </p:sp>
      <p:sp>
        <p:nvSpPr>
          <p:cNvPr id="56331" name="Rectangle 1"/>
          <p:cNvSpPr>
            <a:spLocks noGrp="1" noChangeArrowheads="1"/>
          </p:cNvSpPr>
          <p:nvPr>
            <p:ph sz="half" idx="1"/>
          </p:nvPr>
        </p:nvSpPr>
        <p:spPr>
          <a:xfrm>
            <a:off x="3156347" y="1892301"/>
            <a:ext cx="947738" cy="3414713"/>
          </a:xfrm>
        </p:spPr>
        <p:txBody>
          <a:bodyPr tIns="0" bIns="88872" anchor="ctr">
            <a:spAutoFit/>
          </a:bodyPr>
          <a:lstStyle/>
          <a:p>
            <a:pPr marL="0" indent="0">
              <a:lnSpc>
                <a:spcPct val="100000"/>
              </a:lnSpc>
              <a:spcBef>
                <a:spcPct val="0"/>
              </a:spcBef>
              <a:spcAft>
                <a:spcPct val="0"/>
              </a:spcAft>
              <a:buClrTx/>
              <a:buSzTx/>
              <a:buFontTx/>
              <a:buNone/>
            </a:pPr>
            <a:r>
              <a:rPr lang="en-US" sz="1800" b="1" smtClean="0">
                <a:solidFill>
                  <a:srgbClr val="40424E"/>
                </a:solidFill>
                <a:latin typeface="urw-din"/>
                <a:cs typeface="Arial" pitchFamily="34" charset="0"/>
              </a:rPr>
              <a:t>Output</a:t>
            </a:r>
            <a:r>
              <a:rPr lang="en-US" sz="1800" smtClean="0">
                <a:solidFill>
                  <a:srgbClr val="40424E"/>
                </a:solidFill>
                <a:latin typeface="urw-din"/>
                <a:cs typeface="Arial" pitchFamily="34" charset="0"/>
              </a:rPr>
              <a:t>:</a:t>
            </a:r>
          </a:p>
          <a:p>
            <a:pPr marL="0" indent="0">
              <a:lnSpc>
                <a:spcPct val="100000"/>
              </a:lnSpc>
              <a:spcBef>
                <a:spcPct val="0"/>
              </a:spcBef>
              <a:spcAft>
                <a:spcPct val="0"/>
              </a:spcAft>
              <a:buClrTx/>
              <a:buSzTx/>
              <a:buFontTx/>
              <a:buNone/>
            </a:pPr>
            <a:r>
              <a:rPr lang="en-US" sz="1800" smtClean="0">
                <a:solidFill>
                  <a:schemeClr val="tx1"/>
                </a:solidFill>
                <a:latin typeface="Consolas" pitchFamily="49" charset="0"/>
                <a:cs typeface="Arial" pitchFamily="34" charset="0"/>
              </a:rPr>
              <a:t>hello</a:t>
            </a:r>
            <a:r>
              <a:rPr lang="en-US" sz="1800" smtClean="0">
                <a:solidFill>
                  <a:schemeClr val="tx1"/>
                </a:solidFill>
                <a:latin typeface="Arial" pitchFamily="34" charset="0"/>
                <a:cs typeface="Arial" pitchFamily="34" charset="0"/>
              </a:rPr>
              <a:t> </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r>
              <a:rPr lang="en-US" sz="1800" smtClean="0">
                <a:solidFill>
                  <a:schemeClr val="tx1"/>
                </a:solidFill>
                <a:latin typeface="Arial" pitchFamily="34" charset="0"/>
                <a:cs typeface="Arial" pitchFamily="34" charset="0"/>
              </a:rPr>
              <a:t> </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p>
          <a:p>
            <a:pPr marL="0" indent="0">
              <a:lnSpc>
                <a:spcPct val="100000"/>
              </a:lnSpc>
              <a:spcBef>
                <a:spcPct val="0"/>
              </a:spcBef>
              <a:spcAft>
                <a:spcPct val="0"/>
              </a:spcAft>
              <a:buClrTx/>
              <a:buSzTx/>
              <a:buFont typeface="Calibri" pitchFamily="34" charset="0"/>
              <a:buNone/>
            </a:pPr>
            <a:r>
              <a:rPr lang="en-US" sz="1800" smtClean="0">
                <a:solidFill>
                  <a:schemeClr val="tx1"/>
                </a:solidFill>
                <a:latin typeface="Consolas" pitchFamily="49" charset="0"/>
                <a:cs typeface="Arial" pitchFamily="34" charset="0"/>
              </a:rPr>
              <a:t>hello</a:t>
            </a:r>
          </a:p>
          <a:p>
            <a:pPr marL="0" indent="0">
              <a:lnSpc>
                <a:spcPct val="100000"/>
              </a:lnSpc>
              <a:spcBef>
                <a:spcPct val="0"/>
              </a:spcBef>
              <a:spcAft>
                <a:spcPct val="0"/>
              </a:spcAft>
              <a:buClrTx/>
              <a:buSzTx/>
              <a:buFont typeface="Calibri" pitchFamily="34" charset="0"/>
              <a:buNone/>
            </a:pPr>
            <a:endParaRPr lang="en-US" sz="1800" smtClean="0">
              <a:solidFill>
                <a:schemeClr val="tx1"/>
              </a:solidFill>
              <a:latin typeface="Consolas" pitchFamily="49" charset="0"/>
              <a:cs typeface="Arial" pitchFamily="34" charset="0"/>
            </a:endParaRPr>
          </a:p>
          <a:p>
            <a:pPr marL="0" indent="0">
              <a:lnSpc>
                <a:spcPct val="100000"/>
              </a:lnSpc>
              <a:spcBef>
                <a:spcPct val="0"/>
              </a:spcBef>
              <a:spcAft>
                <a:spcPct val="0"/>
              </a:spcAft>
              <a:buClrTx/>
              <a:buSzTx/>
              <a:buFont typeface="Calibri" pitchFamily="34" charset="0"/>
              <a:buNone/>
            </a:pPr>
            <a:r>
              <a:rPr lang="en-IN" sz="1800" smtClean="0"/>
              <a:t>here n = 3, 2</a:t>
            </a:r>
            <a:r>
              <a:rPr lang="en-IN" sz="1800" baseline="30000" smtClean="0"/>
              <a:t>3</a:t>
            </a:r>
            <a:r>
              <a:rPr lang="en-IN" sz="1800" smtClean="0"/>
              <a:t> = 8</a:t>
            </a:r>
            <a:endParaRPr lang="en-US" sz="1800" smtClean="0">
              <a:solidFill>
                <a:schemeClr val="tx1"/>
              </a:solidFill>
              <a:latin typeface="Arial" pitchFamily="34" charset="0"/>
              <a:cs typeface="Arial" pitchFamily="34" charset="0"/>
            </a:endParaRPr>
          </a:p>
        </p:txBody>
      </p:sp>
      <p:sp>
        <p:nvSpPr>
          <p:cNvPr id="56323" name="Content Placeholder 11"/>
          <p:cNvSpPr>
            <a:spLocks noGrp="1"/>
          </p:cNvSpPr>
          <p:nvPr>
            <p:ph sz="half" idx="2"/>
          </p:nvPr>
        </p:nvSpPr>
        <p:spPr>
          <a:xfrm>
            <a:off x="494110" y="1846263"/>
            <a:ext cx="3946922" cy="2125662"/>
          </a:xfrm>
          <a:prstGeom prst="rect">
            <a:avLst/>
          </a:prstGeom>
        </p:spPr>
        <p:txBody>
          <a:bodyPr>
            <a:noAutofit/>
          </a:bodyPr>
          <a:lstStyle/>
          <a:p>
            <a:r>
              <a:rPr lang="en-IN" sz="1800" dirty="0" smtClean="0"/>
              <a:t>#include &lt;</a:t>
            </a:r>
            <a:r>
              <a:rPr lang="en-IN" sz="1800" dirty="0" err="1" smtClean="0"/>
              <a:t>stdio.h</a:t>
            </a:r>
            <a:r>
              <a:rPr lang="en-IN" sz="1800" dirty="0" smtClean="0"/>
              <a:t>&gt;</a:t>
            </a:r>
          </a:p>
          <a:p>
            <a:r>
              <a:rPr lang="en-IN" sz="1800" dirty="0" smtClean="0"/>
              <a:t>#include &lt;sys/</a:t>
            </a:r>
            <a:r>
              <a:rPr lang="en-IN" sz="1800" dirty="0" err="1" smtClean="0"/>
              <a:t>types.h</a:t>
            </a:r>
            <a:r>
              <a:rPr lang="en-IN" sz="1800" dirty="0" smtClean="0"/>
              <a:t>&gt;</a:t>
            </a:r>
          </a:p>
          <a:p>
            <a:r>
              <a:rPr lang="en-IN" sz="1800" dirty="0" err="1" smtClean="0"/>
              <a:t>int</a:t>
            </a:r>
            <a:r>
              <a:rPr lang="en-IN" sz="1800" dirty="0" smtClean="0"/>
              <a:t> main()</a:t>
            </a:r>
          </a:p>
          <a:p>
            <a:r>
              <a:rPr lang="en-IN" sz="1800" dirty="0" smtClean="0"/>
              <a:t>{</a:t>
            </a:r>
          </a:p>
          <a:p>
            <a:r>
              <a:rPr lang="en-IN" sz="1800" dirty="0" smtClean="0"/>
              <a:t>	fork();</a:t>
            </a:r>
          </a:p>
          <a:p>
            <a:r>
              <a:rPr lang="en-IN" sz="1800" dirty="0" smtClean="0"/>
              <a:t>	fork();</a:t>
            </a:r>
          </a:p>
          <a:p>
            <a:r>
              <a:rPr lang="en-IN" sz="1800" dirty="0" smtClean="0"/>
              <a:t>	fork();</a:t>
            </a:r>
          </a:p>
          <a:p>
            <a:r>
              <a:rPr lang="en-IN" sz="1800" dirty="0" smtClean="0"/>
              <a:t>	</a:t>
            </a:r>
            <a:r>
              <a:rPr lang="en-IN" sz="1800" dirty="0" err="1" smtClean="0"/>
              <a:t>printf</a:t>
            </a:r>
            <a:r>
              <a:rPr lang="en-IN" sz="1800" dirty="0" smtClean="0"/>
              <a:t>("hello\n");</a:t>
            </a:r>
          </a:p>
          <a:p>
            <a:r>
              <a:rPr lang="en-IN" sz="1800" dirty="0" smtClean="0"/>
              <a:t>	return 0;</a:t>
            </a:r>
          </a:p>
          <a:p>
            <a:r>
              <a:rPr lang="en-IN" sz="1800" dirty="0" smtClean="0"/>
              <a:t>}</a:t>
            </a:r>
          </a:p>
        </p:txBody>
      </p:sp>
      <p:sp>
        <p:nvSpPr>
          <p:cNvPr id="2" name="Date Placeholder 1"/>
          <p:cNvSpPr>
            <a:spLocks noGrp="1"/>
          </p:cNvSpPr>
          <p:nvPr>
            <p:ph type="dt" sz="half" idx="10"/>
          </p:nvPr>
        </p:nvSpPr>
        <p:spPr>
          <a:xfrm>
            <a:off x="822723" y="6459539"/>
            <a:ext cx="1854994" cy="365125"/>
          </a:xfrm>
          <a:prstGeom prst="rect">
            <a:avLst/>
          </a:prstGeom>
        </p:spPr>
        <p:txBody>
          <a:bodyPr/>
          <a:lstStyle/>
          <a:p>
            <a:pPr>
              <a:defRPr/>
            </a:pPr>
            <a:fld id="{BB065FED-AA02-4AE8-8700-82B9A320C4F2}" type="datetime1">
              <a:rPr lang="en-US" smtClean="0"/>
              <a:pPr>
                <a:defRPr/>
              </a:pPr>
              <a:t>23-Aug-22</a:t>
            </a:fld>
            <a:endParaRPr lang="en-US"/>
          </a:p>
        </p:txBody>
      </p:sp>
      <p:sp>
        <p:nvSpPr>
          <p:cNvPr id="3" name="Footer Placeholder 2"/>
          <p:cNvSpPr>
            <a:spLocks noGrp="1"/>
          </p:cNvSpPr>
          <p:nvPr>
            <p:ph type="ftr" sz="quarter" idx="11"/>
          </p:nvPr>
        </p:nvSpPr>
        <p:spPr>
          <a:xfrm>
            <a:off x="2764632" y="6459539"/>
            <a:ext cx="3617119" cy="365125"/>
          </a:xfrm>
          <a:prstGeom prst="rect">
            <a:avLst/>
          </a:prstGeom>
        </p:spPr>
        <p:txBody>
          <a:bodyPr/>
          <a:lstStyle/>
          <a:p>
            <a:pPr>
              <a:defRPr/>
            </a:pPr>
            <a:r>
              <a:rPr lang="en-US" smtClean="0"/>
              <a:t>Operating systems</a:t>
            </a:r>
            <a:endParaRPr lang="en-US"/>
          </a:p>
        </p:txBody>
      </p:sp>
      <p:sp>
        <p:nvSpPr>
          <p:cNvPr id="56326" name="Slide Number Placeholder 3"/>
          <p:cNvSpPr>
            <a:spLocks noGrp="1"/>
          </p:cNvSpPr>
          <p:nvPr>
            <p:ph type="sldNum" sz="quarter" idx="12"/>
          </p:nvPr>
        </p:nvSpPr>
        <p:spPr bwMode="auto">
          <a:xfrm>
            <a:off x="7425929" y="6459539"/>
            <a:ext cx="983456" cy="365125"/>
          </a:xfrm>
          <a:prstGeom prst="rect">
            <a:avLst/>
          </a:prstGeom>
          <a:noFill/>
          <a:ln>
            <a:miter lim="800000"/>
            <a:headEnd/>
            <a:tailEnd/>
          </a:ln>
        </p:spPr>
        <p:txBody>
          <a:bodyPr/>
          <a:lstStyle/>
          <a:p>
            <a:fld id="{F4072BE7-8FB4-4B3D-9B1E-28B9688B0B99}" type="slidenum">
              <a:rPr lang="en-US" smtClean="0"/>
              <a:pPr/>
              <a:t>9</a:t>
            </a:fld>
            <a:endParaRPr lang="en-US" smtClean="0"/>
          </a:p>
        </p:txBody>
      </p:sp>
      <p:pic>
        <p:nvPicPr>
          <p:cNvPr id="56327" name="Picture 6"/>
          <p:cNvPicPr>
            <a:picLocks noChangeAspect="1"/>
          </p:cNvPicPr>
          <p:nvPr/>
        </p:nvPicPr>
        <p:blipFill>
          <a:blip r:embed="rId2"/>
          <a:srcRect/>
          <a:stretch>
            <a:fillRect/>
          </a:stretch>
        </p:blipFill>
        <p:spPr bwMode="auto">
          <a:xfrm>
            <a:off x="202406" y="1"/>
            <a:ext cx="952500" cy="1312863"/>
          </a:xfrm>
          <a:prstGeom prst="rect">
            <a:avLst/>
          </a:prstGeom>
          <a:noFill/>
          <a:ln w="9525">
            <a:noFill/>
            <a:miter lim="800000"/>
            <a:headEnd/>
            <a:tailEnd/>
          </a:ln>
        </p:spPr>
      </p:pic>
      <p:sp>
        <p:nvSpPr>
          <p:cNvPr id="7" name="Title 1"/>
          <p:cNvSpPr txBox="1">
            <a:spLocks/>
          </p:cNvSpPr>
          <p:nvPr/>
        </p:nvSpPr>
        <p:spPr>
          <a:xfrm>
            <a:off x="1404938" y="225426"/>
            <a:ext cx="7017544" cy="854075"/>
          </a:xfrm>
          <a:prstGeom prst="rect">
            <a:avLst/>
          </a:prstGeom>
        </p:spPr>
        <p:txBody>
          <a:bodyPr/>
          <a:lstStyle/>
          <a:p>
            <a:pPr eaLnBrk="1" fontAlgn="auto" hangingPunct="1">
              <a:lnSpc>
                <a:spcPct val="85000"/>
              </a:lnSpc>
              <a:spcAft>
                <a:spcPts val="0"/>
              </a:spcAft>
              <a:defRPr/>
            </a:pPr>
            <a:endParaRPr lang="en-US" sz="3200" b="1" spc="-50" dirty="0">
              <a:solidFill>
                <a:srgbClr val="404040"/>
              </a:solidFill>
              <a:latin typeface="+mj-lt"/>
              <a:ea typeface="+mj-ea"/>
              <a:cs typeface="+mj-cs"/>
            </a:endParaRPr>
          </a:p>
        </p:txBody>
      </p:sp>
      <p:cxnSp>
        <p:nvCxnSpPr>
          <p:cNvPr id="8" name="Straight Connector 7"/>
          <p:cNvCxnSpPr/>
          <p:nvPr/>
        </p:nvCxnSpPr>
        <p:spPr>
          <a:xfrm flipV="1">
            <a:off x="1404938" y="1146176"/>
            <a:ext cx="6713935" cy="23813"/>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263253" y="350839"/>
            <a:ext cx="6966347" cy="720725"/>
          </a:xfrm>
          <a:prstGeom prst="rect">
            <a:avLst/>
          </a:prstGeom>
        </p:spPr>
        <p:txBody>
          <a:bodyPr>
            <a:spAutoFit/>
          </a:bodyPr>
          <a:lstStyle/>
          <a:p>
            <a:pPr eaLnBrk="1" fontAlgn="auto" hangingPunct="1">
              <a:lnSpc>
                <a:spcPct val="85000"/>
              </a:lnSpc>
              <a:spcAft>
                <a:spcPts val="0"/>
              </a:spcAft>
              <a:defRPr/>
            </a:pPr>
            <a:r>
              <a:rPr lang="en-US" sz="4800" b="1" spc="-50" dirty="0">
                <a:solidFill>
                  <a:srgbClr val="404040"/>
                </a:solidFill>
                <a:latin typeface="+mj-lt"/>
                <a:ea typeface="+mj-ea"/>
                <a:cs typeface="+mj-cs"/>
              </a:rPr>
              <a:t>fork()</a:t>
            </a:r>
          </a:p>
        </p:txBody>
      </p:sp>
      <p:pic>
        <p:nvPicPr>
          <p:cNvPr id="56332" name="Picture 12"/>
          <p:cNvPicPr>
            <a:picLocks noChangeAspect="1"/>
          </p:cNvPicPr>
          <p:nvPr/>
        </p:nvPicPr>
        <p:blipFill>
          <a:blip r:embed="rId3"/>
          <a:srcRect/>
          <a:stretch>
            <a:fillRect/>
          </a:stretch>
        </p:blipFill>
        <p:spPr bwMode="auto">
          <a:xfrm>
            <a:off x="4325541" y="1892301"/>
            <a:ext cx="4610100" cy="42529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TotalTime>
  <Words>805</Words>
  <Application>Microsoft Office PowerPoint</Application>
  <PresentationFormat>On-screen Show (4:3)</PresentationFormat>
  <Paragraphs>251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1_Office Theme</vt:lpstr>
      <vt:lpstr>UNIX multi-process programming using fork </vt:lpstr>
      <vt:lpstr>PID related Functions</vt:lpstr>
      <vt:lpstr>fork(): creating new process</vt:lpstr>
      <vt:lpstr>fork returns</vt:lpstr>
      <vt:lpstr>wait() function</vt:lpstr>
      <vt:lpstr>Main Memory</vt:lpstr>
      <vt:lpstr> </vt:lpstr>
      <vt:lpstr> </vt:lpstr>
      <vt:lpstr> </vt:lpstr>
      <vt:lpstr> </vt:lpstr>
      <vt:lpstr> </vt:lpstr>
      <vt:lpstr>Slide 12</vt:lpstr>
      <vt:lpstr>Slide 13</vt:lpstr>
      <vt:lpstr>Slide 14</vt:lpstr>
      <vt:lpstr>Slide 15</vt:lpstr>
      <vt:lpstr>Slide 16</vt:lpstr>
      <vt:lpstr>Slide 17</vt:lpstr>
      <vt:lpstr>Slide 18</vt:lpstr>
      <vt:lpstr>Slide 19</vt:lpstr>
      <vt:lpstr>Zombie processes</vt:lpstr>
      <vt:lpstr>Slide 21</vt:lpstr>
      <vt:lpstr>Zombie processes output</vt:lpstr>
      <vt:lpstr>   Orphan Processes </vt:lpstr>
      <vt:lpstr>In the following code, parent finishes execution and exits while the child process is still executing and is called an orphan process now. However, the orphan process is soon adopted by init process, once its parent process dies. </vt:lpstr>
      <vt:lpstr>Orphan processes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chitrakant.banchhor</dc:creator>
  <cp:lastModifiedBy>Ranjana</cp:lastModifiedBy>
  <cp:revision>49</cp:revision>
  <dcterms:created xsi:type="dcterms:W3CDTF">2021-04-06T04:14:09Z</dcterms:created>
  <dcterms:modified xsi:type="dcterms:W3CDTF">2022-08-23T06:27:39Z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2017-09-22T00:00:00Z</vt:filetime>
  </property>
  <property fmtid="{D5CDD505-2E9C-101B-9397-08002B2CF9AE}" pid="3" name="Creator">
    <vt:lpwstr>Microsoft® PowerPoint® 2010</vt:lpwstr>
  </property>
  <property fmtid="{D5CDD505-2E9C-101B-9397-08002B2CF9AE}" pid="4" name="LastSaved">
    <vt:filetime>2021-04-06T00:00:00Z</vt:filetime>
  </property>
</Properties>
</file>