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12192000"/>
  <p:notesSz cx="6858000" cy="9144000"/>
  <p:embeddedFontLst>
    <p:embeddedFont>
      <p:font typeface="Helvetica Neue"/>
      <p:regular r:id="rId55"/>
      <p:bold r:id="rId56"/>
      <p:italic r:id="rId57"/>
      <p:boldItalic r:id="rId58"/>
    </p:embeddedFont>
    <p:embeddedFont>
      <p:font typeface="Arial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0" roundtripDataSignature="AMtx7mjiK3H0gVBzf5u6knHVmfrQtZG/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87CD41-705E-4F35-83EB-0782047DF88C}">
  <a:tblStyle styleId="{AA87CD41-705E-4F35-83EB-0782047DF88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C11F3C7-76B5-41C0-983F-0362EA53C544}"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customschemas.google.com/relationships/presentationmetadata" Target="meta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HelveticaNeue-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HelveticaNeue-italic.fntdata"/><Relationship Id="rId12" Type="http://schemas.openxmlformats.org/officeDocument/2006/relationships/slide" Target="slides/slide5.xml"/><Relationship Id="rId56" Type="http://schemas.openxmlformats.org/officeDocument/2006/relationships/font" Target="fonts/HelveticaNeue-bold.fntdata"/><Relationship Id="rId15" Type="http://schemas.openxmlformats.org/officeDocument/2006/relationships/slide" Target="slides/slide8.xml"/><Relationship Id="rId59" Type="http://schemas.openxmlformats.org/officeDocument/2006/relationships/font" Target="fonts/ArialBlack-regular.fntdata"/><Relationship Id="rId14" Type="http://schemas.openxmlformats.org/officeDocument/2006/relationships/slide" Target="slides/slide7.xml"/><Relationship Id="rId58" Type="http://schemas.openxmlformats.org/officeDocument/2006/relationships/font" Target="fonts/HelveticaNeue-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04" name="Google Shape;304;p10: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0: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30" name="Google Shape;330;p12: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2: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43" name="Google Shape;343;p13: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13: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56" name="Google Shape;356;p14: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4: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72" name="Google Shape;372;p15: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15: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84" name="Google Shape;384;p16: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16: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06" name="Google Shape;406;p17: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17: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26" name="Google Shape;426;p18: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18: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50" name="Google Shape;450;p19: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19: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MIT-WPU</a:t>
            </a:r>
            <a:endParaRPr/>
          </a:p>
        </p:txBody>
      </p:sp>
      <p:sp>
        <p:nvSpPr>
          <p:cNvPr id="468" name="Google Shape;46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79" name="Google Shape;479;p21: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21: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92" name="Google Shape;492;p22: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22: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05" name="Google Shape;50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17" name="Google Shape;517;p24: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4: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31" name="Google Shape;531;p25: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25: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43" name="Google Shape;543;p26: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26: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55" name="Google Shape;555;p27: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27: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66" name="Google Shape;566;p28: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p28: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78" name="Google Shape;578;p29: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29: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11" name="Google Shape;611;p31: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31: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24" name="Google Shape;624;p32: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32: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37" name="Google Shape;637;p33: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33:notes"/>
          <p:cNvSpPr txBox="1"/>
          <p:nvPr>
            <p:ph idx="1" type="body"/>
          </p:nvPr>
        </p:nvSpPr>
        <p:spPr>
          <a:xfrm>
            <a:off x="931146" y="4410702"/>
            <a:ext cx="5135409" cy="4174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4" name="Google Shape;73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752" name="Google Shape;752;p4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rPr>
              <a:t>MIT-WPU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42" name="Google Shape;242;p5: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5: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65" name="Google Shape;265;p7: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7: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91" name="Google Shape;291;p9:notes"/>
          <p:cNvSpPr/>
          <p:nvPr>
            <p:ph idx="2" type="sldImg"/>
          </p:nvPr>
        </p:nvSpPr>
        <p:spPr>
          <a:xfrm>
            <a:off x="417513" y="703263"/>
            <a:ext cx="6162675" cy="34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9:notes"/>
          <p:cNvSpPr txBox="1"/>
          <p:nvPr>
            <p:ph idx="1" type="body"/>
          </p:nvPr>
        </p:nvSpPr>
        <p:spPr>
          <a:xfrm>
            <a:off x="931863" y="4410075"/>
            <a:ext cx="5133975" cy="4176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9"/>
          <p:cNvSpPr txBox="1"/>
          <p:nvPr>
            <p:ph type="ctrTitle"/>
          </p:nvPr>
        </p:nvSpPr>
        <p:spPr>
          <a:xfrm>
            <a:off x="914403" y="2130434"/>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9"/>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4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2" name="Google Shape;22;p49"/>
          <p:cNvGrpSpPr/>
          <p:nvPr/>
        </p:nvGrpSpPr>
        <p:grpSpPr>
          <a:xfrm>
            <a:off x="989269" y="2362200"/>
            <a:ext cx="10270995" cy="1066802"/>
            <a:chOff x="989012" y="4572000"/>
            <a:chExt cx="10268319" cy="1002032"/>
          </a:xfrm>
        </p:grpSpPr>
        <p:cxnSp>
          <p:nvCxnSpPr>
            <p:cNvPr id="23" name="Google Shape;23;p49"/>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4" name="Google Shape;24;p49"/>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5" name="Google Shape;25;p49"/>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62"/>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2"/>
          <p:cNvSpPr txBox="1"/>
          <p:nvPr>
            <p:ph idx="1" type="body"/>
          </p:nvPr>
        </p:nvSpPr>
        <p:spPr>
          <a:xfrm rot="5400000">
            <a:off x="3833021" y="-1623213"/>
            <a:ext cx="4525963" cy="1097280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6" name="Google Shape;96;p6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63"/>
          <p:cNvSpPr txBox="1"/>
          <p:nvPr>
            <p:ph type="title"/>
          </p:nvPr>
        </p:nvSpPr>
        <p:spPr>
          <a:xfrm rot="5400000">
            <a:off x="10688640" y="1371609"/>
            <a:ext cx="5851525" cy="365760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3"/>
          <p:cNvSpPr txBox="1"/>
          <p:nvPr>
            <p:ph idx="1" type="body"/>
          </p:nvPr>
        </p:nvSpPr>
        <p:spPr>
          <a:xfrm rot="5400000">
            <a:off x="3271841" y="-2184390"/>
            <a:ext cx="5851525" cy="1076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 name="Google Shape;102;p63"/>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3"/>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3"/>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5" name="Shape 105"/>
        <p:cNvGrpSpPr/>
        <p:nvPr/>
      </p:nvGrpSpPr>
      <p:grpSpPr>
        <a:xfrm>
          <a:off x="0" y="0"/>
          <a:ext cx="0" cy="0"/>
          <a:chOff x="0" y="0"/>
          <a:chExt cx="0" cy="0"/>
        </a:xfrm>
      </p:grpSpPr>
      <p:sp>
        <p:nvSpPr>
          <p:cNvPr id="106" name="Google Shape;106;p64"/>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4"/>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4"/>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6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51"/>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1"/>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a:solidFill>
                  <a:schemeClr val="dk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0" name="Google Shape;120;p51"/>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1"/>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1"/>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23" name="Google Shape;123;p51"/>
          <p:cNvGrpSpPr/>
          <p:nvPr/>
        </p:nvGrpSpPr>
        <p:grpSpPr>
          <a:xfrm>
            <a:off x="1279358" y="313346"/>
            <a:ext cx="10270992" cy="1066802"/>
            <a:chOff x="989012" y="4572000"/>
            <a:chExt cx="10268319" cy="1002032"/>
          </a:xfrm>
        </p:grpSpPr>
        <p:cxnSp>
          <p:nvCxnSpPr>
            <p:cNvPr id="124" name="Google Shape;124;p51"/>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25" name="Google Shape;125;p51"/>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26" name="Google Shape;126;p51"/>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52"/>
          <p:cNvSpPr txBox="1"/>
          <p:nvPr>
            <p:ph type="title"/>
          </p:nvPr>
        </p:nvSpPr>
        <p:spPr>
          <a:xfrm>
            <a:off x="963084" y="4406904"/>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Arial Black"/>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30" name="Google Shape;130;p5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53"/>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3"/>
          <p:cNvSpPr txBox="1"/>
          <p:nvPr>
            <p:ph idx="1" type="body"/>
          </p:nvPr>
        </p:nvSpPr>
        <p:spPr>
          <a:xfrm>
            <a:off x="111218" y="1600204"/>
            <a:ext cx="5564049"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36" name="Google Shape;136;p53"/>
          <p:cNvSpPr txBox="1"/>
          <p:nvPr>
            <p:ph idx="2" type="body"/>
          </p:nvPr>
        </p:nvSpPr>
        <p:spPr>
          <a:xfrm>
            <a:off x="5820524" y="1600204"/>
            <a:ext cx="6220625"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37" name="Google Shape;137;p5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40" name="Google Shape;140;p53"/>
          <p:cNvGrpSpPr/>
          <p:nvPr/>
        </p:nvGrpSpPr>
        <p:grpSpPr>
          <a:xfrm>
            <a:off x="1279358" y="313346"/>
            <a:ext cx="10270992" cy="1066802"/>
            <a:chOff x="989012" y="4572000"/>
            <a:chExt cx="10268319" cy="1002032"/>
          </a:xfrm>
        </p:grpSpPr>
        <p:cxnSp>
          <p:nvCxnSpPr>
            <p:cNvPr id="141" name="Google Shape;141;p53"/>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42" name="Google Shape;142;p53"/>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43" name="Google Shape;143;p53"/>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4" name="Shape 144"/>
        <p:cNvGrpSpPr/>
        <p:nvPr/>
      </p:nvGrpSpPr>
      <p:grpSpPr>
        <a:xfrm>
          <a:off x="0" y="0"/>
          <a:ext cx="0" cy="0"/>
          <a:chOff x="0" y="0"/>
          <a:chExt cx="0" cy="0"/>
        </a:xfrm>
      </p:grpSpPr>
      <p:sp>
        <p:nvSpPr>
          <p:cNvPr id="145" name="Google Shape;145;p65"/>
          <p:cNvSpPr txBox="1"/>
          <p:nvPr>
            <p:ph type="ctrTitle"/>
          </p:nvPr>
        </p:nvSpPr>
        <p:spPr>
          <a:xfrm>
            <a:off x="914402" y="2130429"/>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5"/>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7" name="Google Shape;147;p6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6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6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50" name="Google Shape;150;p65"/>
          <p:cNvGrpSpPr/>
          <p:nvPr/>
        </p:nvGrpSpPr>
        <p:grpSpPr>
          <a:xfrm>
            <a:off x="989271" y="2362200"/>
            <a:ext cx="10270992" cy="1066802"/>
            <a:chOff x="989012" y="4572000"/>
            <a:chExt cx="10268319" cy="1002032"/>
          </a:xfrm>
        </p:grpSpPr>
        <p:cxnSp>
          <p:nvCxnSpPr>
            <p:cNvPr id="151" name="Google Shape;151;p6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52" name="Google Shape;152;p6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53" name="Google Shape;153;p6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4" name="Shape 154"/>
        <p:cNvGrpSpPr/>
        <p:nvPr/>
      </p:nvGrpSpPr>
      <p:grpSpPr>
        <a:xfrm>
          <a:off x="0" y="0"/>
          <a:ext cx="0" cy="0"/>
          <a:chOff x="0" y="0"/>
          <a:chExt cx="0" cy="0"/>
        </a:xfrm>
      </p:grpSpPr>
      <p:sp>
        <p:nvSpPr>
          <p:cNvPr id="155" name="Google Shape;155;p66"/>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0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66"/>
          <p:cNvSpPr txBox="1"/>
          <p:nvPr>
            <p:ph idx="1" type="body"/>
          </p:nvPr>
        </p:nvSpPr>
        <p:spPr>
          <a:xfrm>
            <a:off x="609601"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57" name="Google Shape;157;p66"/>
          <p:cNvSpPr txBox="1"/>
          <p:nvPr>
            <p:ph idx="2" type="body"/>
          </p:nvPr>
        </p:nvSpPr>
        <p:spPr>
          <a:xfrm>
            <a:off x="609601"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8" name="Google Shape;158;p66"/>
          <p:cNvSpPr txBox="1"/>
          <p:nvPr>
            <p:ph idx="3" type="body"/>
          </p:nvPr>
        </p:nvSpPr>
        <p:spPr>
          <a:xfrm>
            <a:off x="6193367"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59" name="Google Shape;159;p66"/>
          <p:cNvSpPr txBox="1"/>
          <p:nvPr>
            <p:ph idx="4" type="body"/>
          </p:nvPr>
        </p:nvSpPr>
        <p:spPr>
          <a:xfrm>
            <a:off x="6193367"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0" name="Google Shape;160;p66"/>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66"/>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66"/>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63" name="Google Shape;163;p66"/>
          <p:cNvGrpSpPr/>
          <p:nvPr/>
        </p:nvGrpSpPr>
        <p:grpSpPr>
          <a:xfrm>
            <a:off x="1279358" y="313346"/>
            <a:ext cx="10270992" cy="1066802"/>
            <a:chOff x="989012" y="4572000"/>
            <a:chExt cx="10268319" cy="1002032"/>
          </a:xfrm>
        </p:grpSpPr>
        <p:cxnSp>
          <p:nvCxnSpPr>
            <p:cNvPr id="164" name="Google Shape;164;p6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65" name="Google Shape;165;p6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66" name="Google Shape;166;p6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67"/>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6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6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72" name="Google Shape;172;p67"/>
          <p:cNvGrpSpPr/>
          <p:nvPr/>
        </p:nvGrpSpPr>
        <p:grpSpPr>
          <a:xfrm>
            <a:off x="1279358" y="313346"/>
            <a:ext cx="10270992" cy="1066802"/>
            <a:chOff x="989012" y="4572000"/>
            <a:chExt cx="10268319" cy="1002032"/>
          </a:xfrm>
        </p:grpSpPr>
        <p:cxnSp>
          <p:nvCxnSpPr>
            <p:cNvPr id="173" name="Google Shape;173;p67"/>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74" name="Google Shape;174;p67"/>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75" name="Google Shape;175;p67"/>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6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6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6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4"/>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9" name="Google Shape;29;p54"/>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4"/>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6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69"/>
          <p:cNvSpPr txBox="1"/>
          <p:nvPr>
            <p:ph idx="1" type="body"/>
          </p:nvPr>
        </p:nvSpPr>
        <p:spPr>
          <a:xfrm>
            <a:off x="4766733" y="273054"/>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83" name="Google Shape;183;p69"/>
          <p:cNvSpPr txBox="1"/>
          <p:nvPr>
            <p:ph idx="2" type="body"/>
          </p:nvPr>
        </p:nvSpPr>
        <p:spPr>
          <a:xfrm>
            <a:off x="609601"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84" name="Google Shape;184;p6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6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6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70"/>
          <p:cNvSpPr txBox="1"/>
          <p:nvPr>
            <p:ph type="title"/>
          </p:nvPr>
        </p:nvSpPr>
        <p:spPr>
          <a:xfrm>
            <a:off x="2389719"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70"/>
          <p:cNvSpPr/>
          <p:nvPr>
            <p:ph idx="2" type="pic"/>
          </p:nvPr>
        </p:nvSpPr>
        <p:spPr>
          <a:xfrm>
            <a:off x="2389719" y="612775"/>
            <a:ext cx="7315200" cy="4114800"/>
          </a:xfrm>
          <a:prstGeom prst="rect">
            <a:avLst/>
          </a:prstGeom>
          <a:noFill/>
          <a:ln>
            <a:noFill/>
          </a:ln>
        </p:spPr>
      </p:sp>
      <p:sp>
        <p:nvSpPr>
          <p:cNvPr id="190" name="Google Shape;190;p70"/>
          <p:cNvSpPr txBox="1"/>
          <p:nvPr>
            <p:ph idx="1" type="body"/>
          </p:nvPr>
        </p:nvSpPr>
        <p:spPr>
          <a:xfrm>
            <a:off x="2389719"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91" name="Google Shape;191;p7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7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7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4" name="Shape 194"/>
        <p:cNvGrpSpPr/>
        <p:nvPr/>
      </p:nvGrpSpPr>
      <p:grpSpPr>
        <a:xfrm>
          <a:off x="0" y="0"/>
          <a:ext cx="0" cy="0"/>
          <a:chOff x="0" y="0"/>
          <a:chExt cx="0" cy="0"/>
        </a:xfrm>
      </p:grpSpPr>
      <p:sp>
        <p:nvSpPr>
          <p:cNvPr id="195" name="Google Shape;195;p71"/>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71"/>
          <p:cNvSpPr txBox="1"/>
          <p:nvPr>
            <p:ph idx="1" type="body"/>
          </p:nvPr>
        </p:nvSpPr>
        <p:spPr>
          <a:xfrm rot="5400000">
            <a:off x="3833020" y="-1623215"/>
            <a:ext cx="4525963" cy="1097280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7" name="Google Shape;197;p71"/>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71"/>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71"/>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72"/>
          <p:cNvSpPr txBox="1"/>
          <p:nvPr>
            <p:ph type="title"/>
          </p:nvPr>
        </p:nvSpPr>
        <p:spPr>
          <a:xfrm rot="5400000">
            <a:off x="10685465" y="1372663"/>
            <a:ext cx="5851525" cy="365548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72"/>
          <p:cNvSpPr txBox="1"/>
          <p:nvPr>
            <p:ph idx="1" type="body"/>
          </p:nvPr>
        </p:nvSpPr>
        <p:spPr>
          <a:xfrm rot="5400000">
            <a:off x="3270781" y="-2183338"/>
            <a:ext cx="5851525" cy="1076748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3" name="Google Shape;203;p7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7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7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5"/>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5"/>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5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38" name="Google Shape;38;p55"/>
          <p:cNvGrpSpPr/>
          <p:nvPr/>
        </p:nvGrpSpPr>
        <p:grpSpPr>
          <a:xfrm>
            <a:off x="1279356" y="313346"/>
            <a:ext cx="10270995" cy="1066802"/>
            <a:chOff x="989012" y="4572000"/>
            <a:chExt cx="10268319" cy="1002032"/>
          </a:xfrm>
        </p:grpSpPr>
        <p:cxnSp>
          <p:nvCxnSpPr>
            <p:cNvPr id="39" name="Google Shape;39;p5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40" name="Google Shape;40;p5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41" name="Google Shape;41;p5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6"/>
          <p:cNvSpPr txBox="1"/>
          <p:nvPr>
            <p:ph idx="1" type="body"/>
          </p:nvPr>
        </p:nvSpPr>
        <p:spPr>
          <a:xfrm>
            <a:off x="812803" y="1600206"/>
            <a:ext cx="7213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5" name="Google Shape;45;p56"/>
          <p:cNvSpPr txBox="1"/>
          <p:nvPr>
            <p:ph idx="2" type="body"/>
          </p:nvPr>
        </p:nvSpPr>
        <p:spPr>
          <a:xfrm>
            <a:off x="8229600" y="1600206"/>
            <a:ext cx="7213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6" name="Google Shape;46;p5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49" name="Google Shape;49;p56"/>
          <p:cNvGrpSpPr/>
          <p:nvPr/>
        </p:nvGrpSpPr>
        <p:grpSpPr>
          <a:xfrm>
            <a:off x="1279356" y="313346"/>
            <a:ext cx="10270995" cy="1066802"/>
            <a:chOff x="989012" y="4572000"/>
            <a:chExt cx="10268319" cy="1002032"/>
          </a:xfrm>
        </p:grpSpPr>
        <p:cxnSp>
          <p:nvCxnSpPr>
            <p:cNvPr id="50" name="Google Shape;50;p5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51" name="Google Shape;51;p5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52" name="Google Shape;52;p5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57"/>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7"/>
          <p:cNvSpPr txBox="1"/>
          <p:nvPr>
            <p:ph idx="1" type="body"/>
          </p:nvPr>
        </p:nvSpPr>
        <p:spPr>
          <a:xfrm>
            <a:off x="609603"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6" name="Google Shape;56;p57"/>
          <p:cNvSpPr txBox="1"/>
          <p:nvPr>
            <p:ph idx="2" type="body"/>
          </p:nvPr>
        </p:nvSpPr>
        <p:spPr>
          <a:xfrm>
            <a:off x="609603"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7" name="Google Shape;57;p57"/>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8" name="Google Shape;58;p57"/>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9" name="Google Shape;59;p57"/>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2" name="Google Shape;62;p57"/>
          <p:cNvGrpSpPr/>
          <p:nvPr/>
        </p:nvGrpSpPr>
        <p:grpSpPr>
          <a:xfrm>
            <a:off x="1279356" y="313346"/>
            <a:ext cx="10270995" cy="1066802"/>
            <a:chOff x="989012" y="4572000"/>
            <a:chExt cx="10268319" cy="1002032"/>
          </a:xfrm>
        </p:grpSpPr>
        <p:cxnSp>
          <p:nvCxnSpPr>
            <p:cNvPr id="63" name="Google Shape;63;p57"/>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64" name="Google Shape;64;p57"/>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65" name="Google Shape;65;p57"/>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58"/>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8"/>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8"/>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71" name="Google Shape;71;p58"/>
          <p:cNvGrpSpPr/>
          <p:nvPr/>
        </p:nvGrpSpPr>
        <p:grpSpPr>
          <a:xfrm>
            <a:off x="1279356" y="313346"/>
            <a:ext cx="10270995" cy="1066802"/>
            <a:chOff x="989012" y="4572000"/>
            <a:chExt cx="10268319" cy="1002032"/>
          </a:xfrm>
        </p:grpSpPr>
        <p:cxnSp>
          <p:nvCxnSpPr>
            <p:cNvPr id="72" name="Google Shape;72;p58"/>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73" name="Google Shape;73;p58"/>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74" name="Google Shape;74;p58"/>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5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0"/>
          <p:cNvSpPr txBox="1"/>
          <p:nvPr>
            <p:ph idx="1" type="body"/>
          </p:nvPr>
        </p:nvSpPr>
        <p:spPr>
          <a:xfrm>
            <a:off x="4766733" y="273059"/>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82" name="Google Shape;82;p60"/>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3" name="Google Shape;83;p60"/>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0"/>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61"/>
          <p:cNvSpPr txBox="1"/>
          <p:nvPr>
            <p:ph type="title"/>
          </p:nvPr>
        </p:nvSpPr>
        <p:spPr>
          <a:xfrm>
            <a:off x="2389720"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1"/>
          <p:cNvSpPr/>
          <p:nvPr>
            <p:ph idx="2" type="pic"/>
          </p:nvPr>
        </p:nvSpPr>
        <p:spPr>
          <a:xfrm>
            <a:off x="2389720" y="612775"/>
            <a:ext cx="7315200" cy="4114800"/>
          </a:xfrm>
          <a:prstGeom prst="rect">
            <a:avLst/>
          </a:prstGeom>
          <a:noFill/>
          <a:ln>
            <a:noFill/>
          </a:ln>
        </p:spPr>
      </p:sp>
      <p:sp>
        <p:nvSpPr>
          <p:cNvPr id="89" name="Google Shape;89;p61"/>
          <p:cNvSpPr txBox="1"/>
          <p:nvPr>
            <p:ph idx="1" type="body"/>
          </p:nvPr>
        </p:nvSpPr>
        <p:spPr>
          <a:xfrm>
            <a:off x="2389720"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90" name="Google Shape;90;p61"/>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1"/>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1"/>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8"/>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8"/>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8"/>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Black and white background Flourence city image." id="15" name="Google Shape;15;p48"/>
          <p:cNvPicPr preferRelativeResize="0"/>
          <p:nvPr/>
        </p:nvPicPr>
        <p:blipFill rotWithShape="1">
          <a:blip r:embed="rId1">
            <a:alphaModFix amt="10000"/>
          </a:blip>
          <a:srcRect b="0" l="0" r="0" t="0"/>
          <a:stretch/>
        </p:blipFill>
        <p:spPr>
          <a:xfrm>
            <a:off x="4" y="0"/>
            <a:ext cx="12192000" cy="685621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pic>
        <p:nvPicPr>
          <p:cNvPr descr="Black and white background Flourence city image." id="111" name="Google Shape;111;p50"/>
          <p:cNvPicPr preferRelativeResize="0"/>
          <p:nvPr/>
        </p:nvPicPr>
        <p:blipFill rotWithShape="1">
          <a:blip r:embed="rId1">
            <a:alphaModFix amt="10000"/>
          </a:blip>
          <a:srcRect b="0" l="0" r="0" t="0"/>
          <a:stretch/>
        </p:blipFill>
        <p:spPr>
          <a:xfrm>
            <a:off x="2" y="0"/>
            <a:ext cx="12192000" cy="6856214"/>
          </a:xfrm>
          <a:prstGeom prst="rect">
            <a:avLst/>
          </a:prstGeom>
          <a:noFill/>
          <a:ln>
            <a:noFill/>
          </a:ln>
        </p:spPr>
      </p:pic>
      <p:sp>
        <p:nvSpPr>
          <p:cNvPr id="112" name="Google Shape;112;p50"/>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50"/>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Google Shape;114;p5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p5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6" name="Google Shape;116;p5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13.jpg"/><Relationship Id="rId7"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6.jpg"/><Relationship Id="rId7"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15.jp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hyperlink" Target="https://www.google.com/imgres?imgurl=https://277dfx2bm2883ohl6u2g3l59-wpengine.netdna-ssl.com/wp-content/uploads/2015/01/sub-query-example-one.png&amp;imgrefurl=https://www.essentialsql.com/introduction-to-subqueries/&amp;docid=pgfSMAxAavoTjM&amp;tbnid=KeRfHtfFyv5qwM:&amp;vet=10ahUKEwiGtsf29PjjAhWJXSsKHfjiBcQQMwhuKAIwAg..i&amp;w=627&amp;h=281&amp;bih=728&amp;biw=1607&amp;q=subquery&amp;ved=0ahUKEwiGtsf29PjjAhWJXSsKHfjiBcQQMwhuKAIwAg&amp;iact=mrc&amp;uact=8" TargetMode="External"/><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914403" y="2130434"/>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1" lang="en-US">
                <a:solidFill>
                  <a:srgbClr val="000000"/>
                </a:solidFill>
              </a:rPr>
              <a:t>CS312 	</a:t>
            </a:r>
            <a:r>
              <a:rPr b="1" lang="en-US"/>
              <a:t>Database Management Systems</a:t>
            </a:r>
            <a:endParaRPr sz="4800">
              <a:solidFill>
                <a:srgbClr val="000000"/>
              </a:solidFill>
            </a:endParaRPr>
          </a:p>
        </p:txBody>
      </p:sp>
      <p:sp>
        <p:nvSpPr>
          <p:cNvPr id="211" name="Google Shape;211;p1"/>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rPr b="1" lang="en-US">
                <a:latin typeface="Times New Roman"/>
                <a:ea typeface="Times New Roman"/>
                <a:cs typeface="Times New Roman"/>
                <a:sym typeface="Times New Roman"/>
              </a:rPr>
              <a:t>School  of Computer Engineering and Technology	</a:t>
            </a:r>
            <a:endParaRPr/>
          </a:p>
          <a:p>
            <a:pPr indent="0" lvl="0" marL="0" rtl="0" algn="ctr">
              <a:lnSpc>
                <a:spcPct val="100000"/>
              </a:lnSpc>
              <a:spcBef>
                <a:spcPts val="640"/>
              </a:spcBef>
              <a:spcAft>
                <a:spcPts val="0"/>
              </a:spcAft>
              <a:buClr>
                <a:srgbClr val="888888"/>
              </a:buClr>
              <a:buSzPts val="3200"/>
              <a:buNone/>
            </a:pPr>
            <a:r>
              <a:t/>
            </a:r>
            <a:endParaRPr/>
          </a:p>
        </p:txBody>
      </p:sp>
      <p:pic>
        <p:nvPicPr>
          <p:cNvPr id="212" name="Google Shape;212;p1"/>
          <p:cNvPicPr preferRelativeResize="0"/>
          <p:nvPr/>
        </p:nvPicPr>
        <p:blipFill rotWithShape="1">
          <a:blip r:embed="rId3">
            <a:alphaModFix/>
          </a:blip>
          <a:srcRect b="0" l="0" r="0" t="0"/>
          <a:stretch/>
        </p:blipFill>
        <p:spPr>
          <a:xfrm>
            <a:off x="868175" y="431801"/>
            <a:ext cx="2980415" cy="605262"/>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0"/>
          <p:cNvSpPr txBox="1"/>
          <p:nvPr>
            <p:ph type="title"/>
          </p:nvPr>
        </p:nvSpPr>
        <p:spPr>
          <a:xfrm>
            <a:off x="1870685" y="204789"/>
            <a:ext cx="10075129" cy="13144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SQL Joins : Outer Join </a:t>
            </a:r>
            <a:endParaRPr/>
          </a:p>
        </p:txBody>
      </p:sp>
      <p:sp>
        <p:nvSpPr>
          <p:cNvPr id="308" name="Google Shape;308;p10"/>
          <p:cNvSpPr txBox="1"/>
          <p:nvPr>
            <p:ph idx="1" type="body"/>
          </p:nvPr>
        </p:nvSpPr>
        <p:spPr>
          <a:xfrm>
            <a:off x="1109416" y="1439897"/>
            <a:ext cx="10836398" cy="1000223"/>
          </a:xfrm>
          <a:prstGeom prst="rect">
            <a:avLst/>
          </a:prstGeom>
          <a:noFill/>
          <a:ln>
            <a:noFill/>
          </a:ln>
        </p:spPr>
        <p:txBody>
          <a:bodyPr anchorCtr="0" anchor="t" bIns="45700" lIns="0" spcFirstLastPara="1" rIns="0" wrap="square" tIns="45700">
            <a:noAutofit/>
          </a:bodyPr>
          <a:lstStyle/>
          <a:p>
            <a:pPr indent="-431800" lvl="0" marL="457200" rtl="0" algn="l">
              <a:lnSpc>
                <a:spcPct val="100000"/>
              </a:lnSpc>
              <a:spcBef>
                <a:spcPts val="640"/>
              </a:spcBef>
              <a:spcAft>
                <a:spcPts val="0"/>
              </a:spcAft>
              <a:buClr>
                <a:schemeClr val="dk1"/>
              </a:buClr>
              <a:buSzPts val="3200"/>
              <a:buChar char="•"/>
            </a:pPr>
            <a:r>
              <a:rPr lang="en-US" sz="2200">
                <a:latin typeface="Times New Roman"/>
                <a:ea typeface="Times New Roman"/>
                <a:cs typeface="Times New Roman"/>
                <a:sym typeface="Times New Roman"/>
              </a:rPr>
              <a:t>MySQL Outer JOINs return all records matching from both tables .It can detect records having no match in joined table. It returns </a:t>
            </a:r>
            <a:r>
              <a:rPr b="1" lang="en-US" sz="2200">
                <a:latin typeface="Times New Roman"/>
                <a:ea typeface="Times New Roman"/>
                <a:cs typeface="Times New Roman"/>
                <a:sym typeface="Times New Roman"/>
              </a:rPr>
              <a:t>NULL</a:t>
            </a:r>
            <a:r>
              <a:rPr lang="en-US" sz="2200">
                <a:latin typeface="Times New Roman"/>
                <a:ea typeface="Times New Roman"/>
                <a:cs typeface="Times New Roman"/>
                <a:sym typeface="Times New Roman"/>
              </a:rPr>
              <a:t> values for records of joined table if no match is found. </a:t>
            </a:r>
            <a:endParaRPr/>
          </a:p>
        </p:txBody>
      </p:sp>
      <p:sp>
        <p:nvSpPr>
          <p:cNvPr id="309" name="Google Shape;309;p1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10" name="Google Shape;310;p1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11" name="Google Shape;311;p1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2" name="Google Shape;312;p10"/>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313" name="Google Shape;313;p10"/>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sp>
        <p:nvSpPr>
          <p:cNvPr id="314" name="Google Shape;314;p10"/>
          <p:cNvSpPr/>
          <p:nvPr/>
        </p:nvSpPr>
        <p:spPr>
          <a:xfrm>
            <a:off x="1277838" y="2547506"/>
            <a:ext cx="7669214" cy="3924151"/>
          </a:xfrm>
          <a:prstGeom prst="rect">
            <a:avLst/>
          </a:prstGeom>
          <a:noFill/>
          <a:ln cap="flat" cmpd="sng" w="9525">
            <a:solidFill>
              <a:srgbClr val="0F243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SELECT A.title , B.first_name , B.last_name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FROM movies “A” </a:t>
            </a:r>
            <a:r>
              <a:rPr b="1" i="1" lang="en-US" sz="1400" u="none" cap="none" strike="noStrike">
                <a:solidFill>
                  <a:srgbClr val="FF0000"/>
                </a:solidFill>
                <a:latin typeface="Arial"/>
                <a:ea typeface="Arial"/>
                <a:cs typeface="Arial"/>
                <a:sym typeface="Arial"/>
              </a:rPr>
              <a:t>LEFT OUTER JOIN</a:t>
            </a:r>
            <a:r>
              <a:rPr b="1" i="1" lang="en-US" sz="1400" u="none" cap="none" strike="noStrike">
                <a:solidFill>
                  <a:srgbClr val="000000"/>
                </a:solidFill>
                <a:latin typeface="Arial"/>
                <a:ea typeface="Arial"/>
                <a:cs typeface="Arial"/>
                <a:sym typeface="Arial"/>
              </a:rPr>
              <a:t>  Artist “ B”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rgbClr val="FF0000"/>
                </a:solidFill>
                <a:latin typeface="Arial"/>
                <a:ea typeface="Arial"/>
                <a:cs typeface="Arial"/>
                <a:sym typeface="Arial"/>
              </a:rPr>
              <a:t>ON B.`movie_id` = A. ‘movie_id’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chemeClr val="accent1"/>
                </a:solidFill>
                <a:latin typeface="Arial"/>
                <a:ea typeface="Arial"/>
                <a:cs typeface="Arial"/>
                <a:sym typeface="Arial"/>
              </a:rPr>
              <a:t># Some SQL Support keyword : Left join/natural left outer join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OR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SELECT A.title , B.first_name , B.last_name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FROM movies “A” </a:t>
            </a:r>
            <a:r>
              <a:rPr b="1" i="1" lang="en-US" sz="1400" u="none" cap="none" strike="noStrike">
                <a:solidFill>
                  <a:srgbClr val="FF0000"/>
                </a:solidFill>
                <a:latin typeface="Arial"/>
                <a:ea typeface="Arial"/>
                <a:cs typeface="Arial"/>
                <a:sym typeface="Arial"/>
              </a:rPr>
              <a:t>LEFT OUTER JOIN </a:t>
            </a:r>
            <a:r>
              <a:rPr b="1" i="1" lang="en-US" sz="1400" u="none" cap="none" strike="noStrike">
                <a:solidFill>
                  <a:srgbClr val="000000"/>
                </a:solidFill>
                <a:latin typeface="Arial"/>
                <a:ea typeface="Arial"/>
                <a:cs typeface="Arial"/>
                <a:sym typeface="Arial"/>
              </a:rPr>
              <a:t> Artist “ B” </a:t>
            </a:r>
            <a:r>
              <a:rPr b="1" i="1" lang="en-US" sz="1400" u="none" cap="none" strike="noStrike">
                <a:solidFill>
                  <a:srgbClr val="FF0000"/>
                </a:solidFill>
                <a:latin typeface="Arial"/>
                <a:ea typeface="Arial"/>
                <a:cs typeface="Arial"/>
                <a:sym typeface="Arial"/>
              </a:rPr>
              <a:t>USING ( `movie_id`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FF0000"/>
              </a:solidFill>
              <a:latin typeface="Arial"/>
              <a:ea typeface="Arial"/>
              <a:cs typeface="Arial"/>
              <a:sym typeface="Arial"/>
            </a:endParaRPr>
          </a:p>
        </p:txBody>
      </p:sp>
      <p:sp>
        <p:nvSpPr>
          <p:cNvPr id="315" name="Google Shape;315;p10"/>
          <p:cNvSpPr txBox="1"/>
          <p:nvPr/>
        </p:nvSpPr>
        <p:spPr>
          <a:xfrm>
            <a:off x="9115473" y="2547506"/>
            <a:ext cx="2998763" cy="3693319"/>
          </a:xfrm>
          <a:prstGeom prst="rect">
            <a:avLst/>
          </a:prstGeom>
          <a:noFill/>
          <a:ln cap="flat" cmpd="sng" w="9525">
            <a:solidFill>
              <a:srgbClr val="17365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The LEFT JOIN returns all the rows from the table on the left even if no matching rows have been found in the table on the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Where no matches have been found in the table on the right, NULL is returned.</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FF0000"/>
                </a:solidFill>
                <a:latin typeface="Times New Roman"/>
                <a:ea typeface="Times New Roman"/>
                <a:cs typeface="Times New Roman"/>
                <a:sym typeface="Times New Roman"/>
              </a:rPr>
              <a:t>What will Right Outer return?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FF0000"/>
                </a:solidFill>
                <a:latin typeface="Times New Roman"/>
                <a:ea typeface="Times New Roman"/>
                <a:cs typeface="Times New Roman"/>
                <a:sym typeface="Times New Roman"/>
              </a:rPr>
              <a:t>What will full outer return?</a:t>
            </a:r>
            <a:endParaRPr b="1" i="1" sz="1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ph type="title"/>
          </p:nvPr>
        </p:nvSpPr>
        <p:spPr>
          <a:xfrm>
            <a:off x="1096963" y="287339"/>
            <a:ext cx="10058400" cy="81574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Left outer join Output (contd..)</a:t>
            </a:r>
            <a:endParaRPr/>
          </a:p>
        </p:txBody>
      </p:sp>
      <p:sp>
        <p:nvSpPr>
          <p:cNvPr id="321" name="Google Shape;321;p11"/>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22" name="Google Shape;322;p11"/>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23" name="Google Shape;323;p11"/>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324" name="Google Shape;324;p11"/>
          <p:cNvGraphicFramePr/>
          <p:nvPr/>
        </p:nvGraphicFramePr>
        <p:xfrm>
          <a:off x="899652" y="1736725"/>
          <a:ext cx="3000000" cy="3000000"/>
        </p:xfrm>
        <a:graphic>
          <a:graphicData uri="http://schemas.openxmlformats.org/drawingml/2006/table">
            <a:tbl>
              <a:tblPr>
                <a:noFill/>
                <a:tableStyleId>{AA87CD41-705E-4F35-83EB-0782047DF88C}</a:tableStyleId>
              </a:tblPr>
              <a:tblGrid>
                <a:gridCol w="1057125"/>
                <a:gridCol w="2530325"/>
                <a:gridCol w="1662700"/>
              </a:tblGrid>
              <a:tr h="3818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Movie</a:t>
                      </a:r>
                      <a:r>
                        <a:rPr b="1" lang="en-US" sz="1400" u="none" cap="none" strike="noStrike"/>
                        <a:t>_id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Title</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Category</a:t>
                      </a:r>
                      <a:endParaRPr sz="1400" u="none" cap="none" strike="noStrike"/>
                    </a:p>
                  </a:txBody>
                  <a:tcPr marT="76200" marB="76200" marR="76200" marL="76200"/>
                </a:tc>
              </a:tr>
              <a:tr h="516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r>
              <a:tr h="381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r>
              <a:tr h="381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3</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Jurassic Park</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Animation</a:t>
                      </a:r>
                      <a:endParaRPr sz="1400" u="none" cap="none" strike="noStrike"/>
                    </a:p>
                  </a:txBody>
                  <a:tcPr marT="76200" marB="76200" marR="76200" marL="76200"/>
                </a:tc>
              </a:tr>
            </a:tbl>
          </a:graphicData>
        </a:graphic>
      </p:graphicFrame>
      <p:graphicFrame>
        <p:nvGraphicFramePr>
          <p:cNvPr id="325" name="Google Shape;325;p11"/>
          <p:cNvGraphicFramePr/>
          <p:nvPr/>
        </p:nvGraphicFramePr>
        <p:xfrm>
          <a:off x="6471495" y="1736725"/>
          <a:ext cx="3000000" cy="3000000"/>
        </p:xfrm>
        <a:graphic>
          <a:graphicData uri="http://schemas.openxmlformats.org/drawingml/2006/table">
            <a:tbl>
              <a:tblPr>
                <a:noFill/>
                <a:tableStyleId>{AA87CD41-705E-4F35-83EB-0782047DF88C}</a:tableStyleId>
              </a:tblPr>
              <a:tblGrid>
                <a:gridCol w="717650"/>
                <a:gridCol w="1308300"/>
                <a:gridCol w="1763675"/>
                <a:gridCol w="1263200"/>
              </a:tblGrid>
              <a:tr h="4566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Id</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First_name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Last_name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Movie_id</a:t>
                      </a:r>
                      <a:endParaRPr b="1" sz="1400" u="none" cap="none" strike="noStrike"/>
                    </a:p>
                  </a:txBody>
                  <a:tcPr marT="76200" marB="76200" marR="76200" marL="76200"/>
                </a:tc>
              </a:tr>
              <a:tr h="45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r>
              <a:tr h="45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r>
            </a:tbl>
          </a:graphicData>
        </a:graphic>
      </p:graphicFrame>
      <p:graphicFrame>
        <p:nvGraphicFramePr>
          <p:cNvPr id="326" name="Google Shape;326;p11"/>
          <p:cNvGraphicFramePr/>
          <p:nvPr/>
        </p:nvGraphicFramePr>
        <p:xfrm>
          <a:off x="3329544" y="3718561"/>
          <a:ext cx="3000000" cy="3000000"/>
        </p:xfrm>
        <a:graphic>
          <a:graphicData uri="http://schemas.openxmlformats.org/drawingml/2006/table">
            <a:tbl>
              <a:tblPr bandRow="1" firstRow="1">
                <a:noFill/>
                <a:tableStyleId>{5C11F3C7-76B5-41C0-983F-0362EA53C544}</a:tableStyleId>
              </a:tblPr>
              <a:tblGrid>
                <a:gridCol w="1839000"/>
                <a:gridCol w="1445075"/>
                <a:gridCol w="1445075"/>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Title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First_name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Last_name</a:t>
                      </a:r>
                      <a:endParaRPr b="1"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Jurassic Park</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Null</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Null</a:t>
                      </a:r>
                      <a:endParaRPr sz="1400" u="none" cap="none" strike="noStrike"/>
                    </a:p>
                  </a:txBody>
                  <a:tcPr marT="76200" marB="76200" marR="76200" marL="76200"/>
                </a:tc>
              </a:tr>
            </a:tbl>
          </a:graphicData>
        </a:graphic>
      </p:graphicFrame>
      <p:pic>
        <p:nvPicPr>
          <p:cNvPr id="327" name="Google Shape;327;p11"/>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2"/>
          <p:cNvSpPr txBox="1"/>
          <p:nvPr>
            <p:ph type="title"/>
          </p:nvPr>
        </p:nvSpPr>
        <p:spPr>
          <a:xfrm>
            <a:off x="1870686" y="204789"/>
            <a:ext cx="5678976" cy="13144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SQL Joins</a:t>
            </a:r>
            <a:endParaRPr/>
          </a:p>
        </p:txBody>
      </p:sp>
      <p:sp>
        <p:nvSpPr>
          <p:cNvPr id="334" name="Google Shape;334;p12"/>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640"/>
              </a:spcBef>
              <a:spcAft>
                <a:spcPts val="0"/>
              </a:spcAft>
              <a:buClr>
                <a:schemeClr val="dk1"/>
              </a:buClr>
              <a:buSzPts val="3200"/>
              <a:buNone/>
            </a:pPr>
            <a:r>
              <a:t/>
            </a:r>
            <a:endParaRPr/>
          </a:p>
        </p:txBody>
      </p:sp>
      <p:sp>
        <p:nvSpPr>
          <p:cNvPr id="335" name="Google Shape;335;p1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36" name="Google Shape;336;p1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37" name="Google Shape;337;p1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8" name="Google Shape;338;p12"/>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339" name="Google Shape;339;p12"/>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pic>
        <p:nvPicPr>
          <p:cNvPr id="340" name="Google Shape;340;p12"/>
          <p:cNvPicPr preferRelativeResize="0"/>
          <p:nvPr/>
        </p:nvPicPr>
        <p:blipFill rotWithShape="1">
          <a:blip r:embed="rId4">
            <a:alphaModFix/>
          </a:blip>
          <a:srcRect b="0" l="0" r="0" t="0"/>
          <a:stretch/>
        </p:blipFill>
        <p:spPr>
          <a:xfrm>
            <a:off x="1334070" y="2109788"/>
            <a:ext cx="9523860" cy="30429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1870686" y="204789"/>
            <a:ext cx="5678976" cy="13144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SQL Joins</a:t>
            </a:r>
            <a:endParaRPr/>
          </a:p>
        </p:txBody>
      </p:sp>
      <p:sp>
        <p:nvSpPr>
          <p:cNvPr id="347" name="Google Shape;347;p13"/>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640"/>
              </a:spcBef>
              <a:spcAft>
                <a:spcPts val="0"/>
              </a:spcAft>
              <a:buClr>
                <a:schemeClr val="dk1"/>
              </a:buClr>
              <a:buSzPts val="3200"/>
              <a:buNone/>
            </a:pPr>
            <a:r>
              <a:t/>
            </a:r>
            <a:endParaRPr/>
          </a:p>
        </p:txBody>
      </p:sp>
      <p:sp>
        <p:nvSpPr>
          <p:cNvPr id="348" name="Google Shape;348;p1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49" name="Google Shape;349;p1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50" name="Google Shape;350;p1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1" name="Google Shape;351;p13"/>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352" name="Google Shape;352;p13"/>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pic>
        <p:nvPicPr>
          <p:cNvPr id="353" name="Google Shape;353;p13"/>
          <p:cNvPicPr preferRelativeResize="0"/>
          <p:nvPr/>
        </p:nvPicPr>
        <p:blipFill rotWithShape="1">
          <a:blip r:embed="rId4">
            <a:alphaModFix/>
          </a:blip>
          <a:srcRect b="0" l="0" r="0" t="0"/>
          <a:stretch/>
        </p:blipFill>
        <p:spPr>
          <a:xfrm>
            <a:off x="1254500" y="2047178"/>
            <a:ext cx="9775163" cy="36208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4"/>
          <p:cNvSpPr txBox="1"/>
          <p:nvPr>
            <p:ph type="title"/>
          </p:nvPr>
        </p:nvSpPr>
        <p:spPr>
          <a:xfrm>
            <a:off x="1753456" y="516639"/>
            <a:ext cx="8422176" cy="8477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Join operations – Example</a:t>
            </a:r>
            <a:endParaRPr/>
          </a:p>
        </p:txBody>
      </p:sp>
      <p:sp>
        <p:nvSpPr>
          <p:cNvPr id="360" name="Google Shape;360;p14"/>
          <p:cNvSpPr txBox="1"/>
          <p:nvPr>
            <p:ph idx="1" type="body"/>
          </p:nvPr>
        </p:nvSpPr>
        <p:spPr>
          <a:xfrm>
            <a:off x="1622060" y="1933410"/>
            <a:ext cx="2656864" cy="487362"/>
          </a:xfrm>
          <a:prstGeom prst="rect">
            <a:avLst/>
          </a:prstGeom>
          <a:noFill/>
          <a:ln>
            <a:noFill/>
          </a:ln>
        </p:spPr>
        <p:txBody>
          <a:bodyPr anchorCtr="0" anchor="t" bIns="45700" lIns="0" spcFirstLastPara="1" rIns="0" wrap="square" tIns="45700">
            <a:noAutofit/>
          </a:bodyPr>
          <a:lstStyle/>
          <a:p>
            <a:pPr indent="-127000" lvl="0" marL="90488" rtl="0" algn="l">
              <a:lnSpc>
                <a:spcPct val="90000"/>
              </a:lnSpc>
              <a:spcBef>
                <a:spcPts val="0"/>
              </a:spcBef>
              <a:spcAft>
                <a:spcPts val="0"/>
              </a:spcAft>
              <a:buSzPts val="2000"/>
              <a:buChar char=" "/>
            </a:pPr>
            <a:r>
              <a:rPr lang="en-US">
                <a:latin typeface="Times New Roman"/>
                <a:ea typeface="Times New Roman"/>
                <a:cs typeface="Times New Roman"/>
                <a:sym typeface="Times New Roman"/>
              </a:rPr>
              <a:t>Relation </a:t>
            </a:r>
            <a:r>
              <a:rPr i="1" lang="en-US">
                <a:latin typeface="Times New Roman"/>
                <a:ea typeface="Times New Roman"/>
                <a:cs typeface="Times New Roman"/>
                <a:sym typeface="Times New Roman"/>
              </a:rPr>
              <a:t>course</a:t>
            </a:r>
            <a:endParaRPr>
              <a:latin typeface="Times New Roman"/>
              <a:ea typeface="Times New Roman"/>
              <a:cs typeface="Times New Roman"/>
              <a:sym typeface="Times New Roman"/>
            </a:endParaRPr>
          </a:p>
        </p:txBody>
      </p:sp>
      <p:sp>
        <p:nvSpPr>
          <p:cNvPr id="361" name="Google Shape;361;p1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62" name="Google Shape;362;p1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63" name="Google Shape;363;p1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4" name="Google Shape;364;p14"/>
          <p:cNvSpPr/>
          <p:nvPr/>
        </p:nvSpPr>
        <p:spPr>
          <a:xfrm>
            <a:off x="6842308" y="1931350"/>
            <a:ext cx="3187333" cy="485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Relation </a:t>
            </a:r>
            <a:r>
              <a:rPr b="0" i="1" lang="en-US" sz="2000" u="none" cap="none" strike="noStrike">
                <a:solidFill>
                  <a:schemeClr val="dk1"/>
                </a:solidFill>
                <a:latin typeface="Times New Roman"/>
                <a:ea typeface="Times New Roman"/>
                <a:cs typeface="Times New Roman"/>
                <a:sym typeface="Times New Roman"/>
              </a:rPr>
              <a:t>prereq</a:t>
            </a:r>
            <a:endParaRPr b="0" i="0" sz="1800" u="none" cap="none" strike="noStrike">
              <a:solidFill>
                <a:schemeClr val="dk1"/>
              </a:solidFill>
              <a:latin typeface="Times New Roman"/>
              <a:ea typeface="Times New Roman"/>
              <a:cs typeface="Times New Roman"/>
              <a:sym typeface="Times New Roman"/>
            </a:endParaRPr>
          </a:p>
        </p:txBody>
      </p:sp>
      <p:sp>
        <p:nvSpPr>
          <p:cNvPr id="365" name="Google Shape;365;p14"/>
          <p:cNvSpPr/>
          <p:nvPr/>
        </p:nvSpPr>
        <p:spPr>
          <a:xfrm>
            <a:off x="1884119" y="4263293"/>
            <a:ext cx="8842495" cy="121920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Observe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chemeClr val="dk2"/>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prereq relation  is missing for CS-315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chemeClr val="dk2"/>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course relation is missing  for  CS-347</a:t>
            </a:r>
            <a:endParaRPr b="0" i="0" sz="1400" u="none" cap="none" strike="noStrike">
              <a:solidFill>
                <a:srgbClr val="000000"/>
              </a:solidFill>
              <a:latin typeface="Arial"/>
              <a:ea typeface="Arial"/>
              <a:cs typeface="Arial"/>
              <a:sym typeface="Arial"/>
            </a:endParaRPr>
          </a:p>
        </p:txBody>
      </p:sp>
      <p:pic>
        <p:nvPicPr>
          <p:cNvPr id="366" name="Google Shape;366;p14"/>
          <p:cNvPicPr preferRelativeResize="0"/>
          <p:nvPr/>
        </p:nvPicPr>
        <p:blipFill rotWithShape="1">
          <a:blip r:embed="rId3">
            <a:alphaModFix/>
          </a:blip>
          <a:srcRect b="0" l="0" r="0" t="0"/>
          <a:stretch/>
        </p:blipFill>
        <p:spPr>
          <a:xfrm>
            <a:off x="1251317" y="2607665"/>
            <a:ext cx="4329113" cy="1198563"/>
          </a:xfrm>
          <a:prstGeom prst="rect">
            <a:avLst/>
          </a:prstGeom>
          <a:noFill/>
          <a:ln>
            <a:noFill/>
          </a:ln>
        </p:spPr>
      </p:pic>
      <p:pic>
        <p:nvPicPr>
          <p:cNvPr id="367" name="Google Shape;367;p14"/>
          <p:cNvPicPr preferRelativeResize="0"/>
          <p:nvPr/>
        </p:nvPicPr>
        <p:blipFill rotWithShape="1">
          <a:blip r:embed="rId4">
            <a:alphaModFix/>
          </a:blip>
          <a:srcRect b="0" l="0" r="0" t="0"/>
          <a:stretch/>
        </p:blipFill>
        <p:spPr>
          <a:xfrm>
            <a:off x="6842308" y="2514002"/>
            <a:ext cx="2598737" cy="1385887"/>
          </a:xfrm>
          <a:prstGeom prst="rect">
            <a:avLst/>
          </a:prstGeom>
          <a:noFill/>
          <a:ln>
            <a:noFill/>
          </a:ln>
        </p:spPr>
      </p:pic>
      <p:pic>
        <p:nvPicPr>
          <p:cNvPr id="368" name="Google Shape;368;p14"/>
          <p:cNvPicPr preferRelativeResize="0"/>
          <p:nvPr/>
        </p:nvPicPr>
        <p:blipFill rotWithShape="1">
          <a:blip r:embed="rId5">
            <a:alphaModFix/>
          </a:blip>
          <a:srcRect b="0" l="0" r="0" t="0"/>
          <a:stretch/>
        </p:blipFill>
        <p:spPr>
          <a:xfrm>
            <a:off x="147638" y="204788"/>
            <a:ext cx="1270000" cy="1314450"/>
          </a:xfrm>
          <a:prstGeom prst="rect">
            <a:avLst/>
          </a:prstGeom>
          <a:noFill/>
          <a:ln>
            <a:noFill/>
          </a:ln>
        </p:spPr>
      </p:pic>
      <p:sp>
        <p:nvSpPr>
          <p:cNvPr id="369" name="Google Shape;369;p14"/>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v2</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5"/>
          <p:cNvSpPr txBox="1"/>
          <p:nvPr>
            <p:ph type="title"/>
          </p:nvPr>
        </p:nvSpPr>
        <p:spPr>
          <a:xfrm>
            <a:off x="4449920" y="484829"/>
            <a:ext cx="4213591" cy="7543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Outer Join</a:t>
            </a:r>
            <a:endParaRPr/>
          </a:p>
        </p:txBody>
      </p:sp>
      <p:sp>
        <p:nvSpPr>
          <p:cNvPr id="376" name="Google Shape;376;p15"/>
          <p:cNvSpPr txBox="1"/>
          <p:nvPr>
            <p:ph idx="1" type="body"/>
          </p:nvPr>
        </p:nvSpPr>
        <p:spPr>
          <a:xfrm>
            <a:off x="1589089" y="2163762"/>
            <a:ext cx="9935254" cy="3041283"/>
          </a:xfrm>
          <a:prstGeom prst="rect">
            <a:avLst/>
          </a:prstGeom>
          <a:noFill/>
          <a:ln>
            <a:noFill/>
          </a:ln>
        </p:spPr>
        <p:txBody>
          <a:bodyPr anchorCtr="0" anchor="t" bIns="45700" lIns="0" spcFirstLastPara="1" rIns="0" wrap="square" tIns="45700">
            <a:noAutofit/>
          </a:bodyPr>
          <a:lstStyle/>
          <a:p>
            <a:pPr indent="-127000" lvl="0" marL="90488" rtl="0" algn="l">
              <a:lnSpc>
                <a:spcPct val="90000"/>
              </a:lnSpc>
              <a:spcBef>
                <a:spcPts val="0"/>
              </a:spcBef>
              <a:spcAft>
                <a:spcPts val="0"/>
              </a:spcAft>
              <a:buSzPts val="2000"/>
              <a:buFont typeface="Noto Sans Symbols"/>
              <a:buChar char="▪"/>
            </a:pPr>
            <a:r>
              <a:rPr lang="en-US">
                <a:latin typeface="Times New Roman"/>
                <a:ea typeface="Times New Roman"/>
                <a:cs typeface="Times New Roman"/>
                <a:sym typeface="Times New Roman"/>
              </a:rPr>
              <a:t>An extension of the join operation that avoids loss of information.</a:t>
            </a:r>
            <a:endParaRPr/>
          </a:p>
          <a:p>
            <a:pPr indent="-127000" lvl="0" marL="90488" rtl="0" algn="l">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Computes the join and then adds tuples form one relation that does not match tuples in the other relation to the result of the join. </a:t>
            </a:r>
            <a:endParaRPr/>
          </a:p>
          <a:p>
            <a:pPr indent="-127000" lvl="0" marL="90488" rtl="0" algn="l">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Uses </a:t>
            </a:r>
            <a:r>
              <a:rPr i="1" lang="en-US">
                <a:latin typeface="Times New Roman"/>
                <a:ea typeface="Times New Roman"/>
                <a:cs typeface="Times New Roman"/>
                <a:sym typeface="Times New Roman"/>
              </a:rPr>
              <a:t>null</a:t>
            </a:r>
            <a:r>
              <a:rPr lang="en-US">
                <a:latin typeface="Times New Roman"/>
                <a:ea typeface="Times New Roman"/>
                <a:cs typeface="Times New Roman"/>
                <a:sym typeface="Times New Roman"/>
              </a:rPr>
              <a:t> values.</a:t>
            </a:r>
            <a:endParaRPr/>
          </a:p>
        </p:txBody>
      </p:sp>
      <p:sp>
        <p:nvSpPr>
          <p:cNvPr id="377" name="Google Shape;377;p1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78" name="Google Shape;378;p1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79" name="Google Shape;379;p1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0" name="Google Shape;380;p15"/>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381" name="Google Shape;381;p15"/>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v3</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6"/>
          <p:cNvSpPr txBox="1"/>
          <p:nvPr>
            <p:ph type="title"/>
          </p:nvPr>
        </p:nvSpPr>
        <p:spPr>
          <a:xfrm>
            <a:off x="2291068" y="455745"/>
            <a:ext cx="8035314" cy="72805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Left Outer Join And Right Outer Join</a:t>
            </a:r>
            <a:endParaRPr b="1" sz="3600">
              <a:solidFill>
                <a:srgbClr val="000099"/>
              </a:solidFill>
              <a:latin typeface="Times New Roman"/>
              <a:ea typeface="Times New Roman"/>
              <a:cs typeface="Times New Roman"/>
              <a:sym typeface="Times New Roman"/>
            </a:endParaRPr>
          </a:p>
        </p:txBody>
      </p:sp>
      <p:sp>
        <p:nvSpPr>
          <p:cNvPr id="388" name="Google Shape;388;p16"/>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389" name="Google Shape;389;p16"/>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390" name="Google Shape;390;p16"/>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p16"/>
          <p:cNvSpPr/>
          <p:nvPr/>
        </p:nvSpPr>
        <p:spPr>
          <a:xfrm>
            <a:off x="782638" y="1838723"/>
            <a:ext cx="5526087" cy="39687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course</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rgbClr val="000099"/>
                </a:solidFill>
                <a:latin typeface="Times New Roman"/>
                <a:ea typeface="Times New Roman"/>
                <a:cs typeface="Times New Roman"/>
                <a:sym typeface="Times New Roman"/>
              </a:rPr>
              <a:t>natural left outer join</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prereq</a:t>
            </a:r>
            <a:endParaRPr b="0" i="0" sz="2000" u="none" cap="none" strike="noStrike">
              <a:solidFill>
                <a:schemeClr val="dk1"/>
              </a:solidFill>
              <a:latin typeface="Times New Roman"/>
              <a:ea typeface="Times New Roman"/>
              <a:cs typeface="Times New Roman"/>
              <a:sym typeface="Times New Roman"/>
            </a:endParaRPr>
          </a:p>
        </p:txBody>
      </p:sp>
      <p:pic>
        <p:nvPicPr>
          <p:cNvPr id="392" name="Google Shape;392;p16"/>
          <p:cNvPicPr preferRelativeResize="0"/>
          <p:nvPr/>
        </p:nvPicPr>
        <p:blipFill rotWithShape="1">
          <a:blip r:embed="rId3">
            <a:alphaModFix/>
          </a:blip>
          <a:srcRect b="0" l="0" r="0" t="0"/>
          <a:stretch/>
        </p:blipFill>
        <p:spPr>
          <a:xfrm>
            <a:off x="1080844" y="2555083"/>
            <a:ext cx="5956300" cy="1347787"/>
          </a:xfrm>
          <a:prstGeom prst="rect">
            <a:avLst/>
          </a:prstGeom>
          <a:noFill/>
          <a:ln>
            <a:noFill/>
          </a:ln>
        </p:spPr>
      </p:pic>
      <p:pic>
        <p:nvPicPr>
          <p:cNvPr id="393" name="Google Shape;393;p16"/>
          <p:cNvPicPr preferRelativeResize="0"/>
          <p:nvPr/>
        </p:nvPicPr>
        <p:blipFill rotWithShape="1">
          <a:blip r:embed="rId4">
            <a:alphaModFix/>
          </a:blip>
          <a:srcRect b="71706" l="52229" r="6110" t="4581"/>
          <a:stretch/>
        </p:blipFill>
        <p:spPr>
          <a:xfrm>
            <a:off x="5947813" y="2636395"/>
            <a:ext cx="985837" cy="300037"/>
          </a:xfrm>
          <a:prstGeom prst="rect">
            <a:avLst/>
          </a:prstGeom>
          <a:noFill/>
          <a:ln>
            <a:noFill/>
          </a:ln>
        </p:spPr>
      </p:pic>
      <p:pic>
        <p:nvPicPr>
          <p:cNvPr id="394" name="Google Shape;394;p16"/>
          <p:cNvPicPr preferRelativeResize="0"/>
          <p:nvPr/>
        </p:nvPicPr>
        <p:blipFill rotWithShape="1">
          <a:blip r:embed="rId5">
            <a:alphaModFix/>
          </a:blip>
          <a:srcRect b="0" l="0" r="0" t="0"/>
          <a:stretch/>
        </p:blipFill>
        <p:spPr>
          <a:xfrm>
            <a:off x="147638" y="204788"/>
            <a:ext cx="1270000" cy="1314450"/>
          </a:xfrm>
          <a:prstGeom prst="rect">
            <a:avLst/>
          </a:prstGeom>
          <a:noFill/>
          <a:ln>
            <a:noFill/>
          </a:ln>
        </p:spPr>
      </p:pic>
      <p:pic>
        <p:nvPicPr>
          <p:cNvPr id="395" name="Google Shape;395;p16"/>
          <p:cNvPicPr preferRelativeResize="0"/>
          <p:nvPr/>
        </p:nvPicPr>
        <p:blipFill rotWithShape="1">
          <a:blip r:embed="rId6">
            <a:alphaModFix/>
          </a:blip>
          <a:srcRect b="0" l="0" r="0" t="0"/>
          <a:stretch/>
        </p:blipFill>
        <p:spPr>
          <a:xfrm>
            <a:off x="1080844" y="4500075"/>
            <a:ext cx="6257925" cy="1416050"/>
          </a:xfrm>
          <a:prstGeom prst="rect">
            <a:avLst/>
          </a:prstGeom>
          <a:noFill/>
          <a:ln>
            <a:noFill/>
          </a:ln>
        </p:spPr>
      </p:pic>
      <p:sp>
        <p:nvSpPr>
          <p:cNvPr id="396" name="Google Shape;396;p16"/>
          <p:cNvSpPr/>
          <p:nvPr/>
        </p:nvSpPr>
        <p:spPr>
          <a:xfrm>
            <a:off x="1219544" y="4037689"/>
            <a:ext cx="4289957" cy="369332"/>
          </a:xfrm>
          <a:prstGeom prst="rect">
            <a:avLst/>
          </a:prstGeom>
          <a:noFill/>
          <a:ln>
            <a:noFill/>
          </a:ln>
        </p:spPr>
        <p:txBody>
          <a:bodyPr anchorCtr="0" anchor="t" bIns="45700" lIns="91425" spcFirstLastPara="1" rIns="91425" wrap="square" tIns="45700">
            <a:spAutoFit/>
          </a:bodyPr>
          <a:lstStyle/>
          <a:p>
            <a:pPr indent="-102870" lvl="0" marL="0" marR="0" rtl="0" algn="l">
              <a:lnSpc>
                <a:spcPct val="100000"/>
              </a:lnSpc>
              <a:spcBef>
                <a:spcPts val="0"/>
              </a:spcBef>
              <a:spcAft>
                <a:spcPts val="0"/>
              </a:spcAft>
              <a:buClr>
                <a:schemeClr val="dk2"/>
              </a:buClr>
              <a:buSzPts val="1620"/>
              <a:buFont typeface="Arial"/>
              <a:buChar char="●"/>
            </a:pPr>
            <a:r>
              <a:rPr b="0" i="1" lang="en-US" sz="1800" u="none" cap="none" strike="noStrike">
                <a:solidFill>
                  <a:schemeClr val="dk1"/>
                </a:solidFill>
                <a:latin typeface="Arial"/>
                <a:ea typeface="Arial"/>
                <a:cs typeface="Arial"/>
                <a:sym typeface="Arial"/>
              </a:rPr>
              <a:t>course</a:t>
            </a:r>
            <a:r>
              <a:rPr b="0" i="0" lang="en-US" sz="1800" u="none" cap="none" strike="noStrike">
                <a:solidFill>
                  <a:schemeClr val="dk1"/>
                </a:solidFill>
                <a:latin typeface="Arial"/>
                <a:ea typeface="Arial"/>
                <a:cs typeface="Arial"/>
                <a:sym typeface="Arial"/>
              </a:rPr>
              <a:t> </a:t>
            </a:r>
            <a:r>
              <a:rPr b="1" i="0" lang="en-US" sz="1800" u="none" cap="none" strike="noStrike">
                <a:solidFill>
                  <a:srgbClr val="000099"/>
                </a:solidFill>
                <a:latin typeface="Arial"/>
                <a:ea typeface="Arial"/>
                <a:cs typeface="Arial"/>
                <a:sym typeface="Arial"/>
              </a:rPr>
              <a:t>natural right outer join</a:t>
            </a:r>
            <a:r>
              <a:rPr b="0" i="0" lang="en-US" sz="18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prereq</a:t>
            </a:r>
            <a:endParaRPr b="0" i="1" sz="1800" u="none" cap="none" strike="noStrike">
              <a:solidFill>
                <a:schemeClr val="dk1"/>
              </a:solidFill>
              <a:latin typeface="Arial"/>
              <a:ea typeface="Arial"/>
              <a:cs typeface="Arial"/>
              <a:sym typeface="Arial"/>
            </a:endParaRPr>
          </a:p>
        </p:txBody>
      </p:sp>
      <p:pic>
        <p:nvPicPr>
          <p:cNvPr id="397" name="Google Shape;397;p16"/>
          <p:cNvPicPr preferRelativeResize="0"/>
          <p:nvPr/>
        </p:nvPicPr>
        <p:blipFill rotWithShape="1">
          <a:blip r:embed="rId4">
            <a:alphaModFix/>
          </a:blip>
          <a:srcRect b="71706" l="52229" r="6110" t="4581"/>
          <a:stretch/>
        </p:blipFill>
        <p:spPr>
          <a:xfrm>
            <a:off x="6179771" y="4653759"/>
            <a:ext cx="985837" cy="300037"/>
          </a:xfrm>
          <a:prstGeom prst="rect">
            <a:avLst/>
          </a:prstGeom>
          <a:noFill/>
          <a:ln>
            <a:noFill/>
          </a:ln>
        </p:spPr>
      </p:pic>
      <p:sp>
        <p:nvSpPr>
          <p:cNvPr id="398" name="Google Shape;398;p16"/>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v4</a:t>
            </a:r>
            <a:endParaRPr b="0" i="0" sz="1800" u="none" cap="none" strike="noStrike">
              <a:solidFill>
                <a:schemeClr val="dk1"/>
              </a:solidFill>
              <a:latin typeface="Arial"/>
              <a:ea typeface="Arial"/>
              <a:cs typeface="Arial"/>
              <a:sym typeface="Arial"/>
            </a:endParaRPr>
          </a:p>
        </p:txBody>
      </p:sp>
      <p:pic>
        <p:nvPicPr>
          <p:cNvPr id="399" name="Google Shape;399;p16"/>
          <p:cNvPicPr preferRelativeResize="0"/>
          <p:nvPr/>
        </p:nvPicPr>
        <p:blipFill rotWithShape="1">
          <a:blip r:embed="rId7">
            <a:alphaModFix/>
          </a:blip>
          <a:srcRect b="0" l="0" r="0" t="0"/>
          <a:stretch/>
        </p:blipFill>
        <p:spPr>
          <a:xfrm>
            <a:off x="7636305" y="2617167"/>
            <a:ext cx="4329113" cy="1139654"/>
          </a:xfrm>
          <a:prstGeom prst="rect">
            <a:avLst/>
          </a:prstGeom>
          <a:noFill/>
          <a:ln>
            <a:noFill/>
          </a:ln>
        </p:spPr>
      </p:pic>
      <p:pic>
        <p:nvPicPr>
          <p:cNvPr id="400" name="Google Shape;400;p16"/>
          <p:cNvPicPr preferRelativeResize="0"/>
          <p:nvPr/>
        </p:nvPicPr>
        <p:blipFill rotWithShape="1">
          <a:blip r:embed="rId4">
            <a:alphaModFix/>
          </a:blip>
          <a:srcRect b="0" l="0" r="0" t="0"/>
          <a:stretch/>
        </p:blipFill>
        <p:spPr>
          <a:xfrm>
            <a:off x="8311329" y="4598354"/>
            <a:ext cx="2598737" cy="1317771"/>
          </a:xfrm>
          <a:prstGeom prst="rect">
            <a:avLst/>
          </a:prstGeom>
          <a:noFill/>
          <a:ln>
            <a:noFill/>
          </a:ln>
        </p:spPr>
      </p:pic>
      <p:sp>
        <p:nvSpPr>
          <p:cNvPr id="401" name="Google Shape;401;p16"/>
          <p:cNvSpPr/>
          <p:nvPr/>
        </p:nvSpPr>
        <p:spPr>
          <a:xfrm>
            <a:off x="8976827" y="2019704"/>
            <a:ext cx="800219"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course</a:t>
            </a:r>
            <a:endParaRPr b="0" i="0" sz="1800" u="none" cap="none" strike="noStrike">
              <a:solidFill>
                <a:srgbClr val="C00000"/>
              </a:solidFill>
              <a:latin typeface="Times New Roman"/>
              <a:ea typeface="Times New Roman"/>
              <a:cs typeface="Times New Roman"/>
              <a:sym typeface="Times New Roman"/>
            </a:endParaRPr>
          </a:p>
        </p:txBody>
      </p:sp>
      <p:sp>
        <p:nvSpPr>
          <p:cNvPr id="402" name="Google Shape;402;p16"/>
          <p:cNvSpPr/>
          <p:nvPr/>
        </p:nvSpPr>
        <p:spPr>
          <a:xfrm>
            <a:off x="9118203" y="4061475"/>
            <a:ext cx="78303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prereq</a:t>
            </a:r>
            <a:endParaRPr b="0" i="0" sz="1600" u="none" cap="none" strike="noStrike">
              <a:solidFill>
                <a:srgbClr val="C00000"/>
              </a:solidFill>
              <a:latin typeface="Times New Roman"/>
              <a:ea typeface="Times New Roman"/>
              <a:cs typeface="Times New Roman"/>
              <a:sym typeface="Times New Roman"/>
            </a:endParaRPr>
          </a:p>
        </p:txBody>
      </p:sp>
      <p:cxnSp>
        <p:nvCxnSpPr>
          <p:cNvPr id="403" name="Google Shape;403;p16"/>
          <p:cNvCxnSpPr/>
          <p:nvPr/>
        </p:nvCxnSpPr>
        <p:spPr>
          <a:xfrm>
            <a:off x="7454446" y="1518347"/>
            <a:ext cx="23446" cy="4503462"/>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7"/>
          <p:cNvSpPr txBox="1"/>
          <p:nvPr>
            <p:ph type="title"/>
          </p:nvPr>
        </p:nvSpPr>
        <p:spPr>
          <a:xfrm>
            <a:off x="3955010" y="488275"/>
            <a:ext cx="5690699" cy="64000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Full Outer Join</a:t>
            </a:r>
            <a:endParaRPr/>
          </a:p>
        </p:txBody>
      </p:sp>
      <p:sp>
        <p:nvSpPr>
          <p:cNvPr id="410" name="Google Shape;410;p1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11" name="Google Shape;411;p1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12" name="Google Shape;412;p1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3" name="Google Shape;413;p17"/>
          <p:cNvSpPr/>
          <p:nvPr/>
        </p:nvSpPr>
        <p:spPr>
          <a:xfrm>
            <a:off x="1287462" y="2457326"/>
            <a:ext cx="4810125" cy="396875"/>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2"/>
              </a:buClr>
              <a:buSzPts val="1800"/>
              <a:buFont typeface="Arial"/>
              <a:buChar char="●"/>
            </a:pPr>
            <a:r>
              <a:rPr b="0" i="0" lang="en-US" sz="2000" u="none" cap="none" strike="noStrike">
                <a:solidFill>
                  <a:schemeClr val="dk1"/>
                </a:solidFill>
                <a:latin typeface="Helvetica Neue"/>
                <a:ea typeface="Helvetica Neue"/>
                <a:cs typeface="Helvetica Neue"/>
                <a:sym typeface="Helvetica Neue"/>
              </a:rPr>
              <a:t> </a:t>
            </a:r>
            <a:r>
              <a:rPr b="0" i="1" lang="en-US" sz="2000" u="none" cap="none" strike="noStrike">
                <a:solidFill>
                  <a:schemeClr val="dk1"/>
                </a:solidFill>
                <a:latin typeface="Helvetica Neue"/>
                <a:ea typeface="Helvetica Neue"/>
                <a:cs typeface="Helvetica Neue"/>
                <a:sym typeface="Helvetica Neue"/>
              </a:rPr>
              <a:t> course</a:t>
            </a:r>
            <a:r>
              <a:rPr b="0" i="0" lang="en-US" sz="2000" u="none" cap="none" strike="noStrike">
                <a:solidFill>
                  <a:schemeClr val="dk1"/>
                </a:solidFill>
                <a:latin typeface="Helvetica Neue"/>
                <a:ea typeface="Helvetica Neue"/>
                <a:cs typeface="Helvetica Neue"/>
                <a:sym typeface="Helvetica Neue"/>
              </a:rPr>
              <a:t> </a:t>
            </a:r>
            <a:r>
              <a:rPr b="1" i="0" lang="en-US" sz="2000" u="none" cap="none" strike="noStrike">
                <a:solidFill>
                  <a:srgbClr val="000099"/>
                </a:solidFill>
                <a:latin typeface="Helvetica Neue"/>
                <a:ea typeface="Helvetica Neue"/>
                <a:cs typeface="Helvetica Neue"/>
                <a:sym typeface="Helvetica Neue"/>
              </a:rPr>
              <a:t>natural full outer join</a:t>
            </a:r>
            <a:r>
              <a:rPr b="0" i="0" lang="en-US" sz="2000" u="none" cap="none" strike="noStrike">
                <a:solidFill>
                  <a:schemeClr val="dk1"/>
                </a:solidFill>
                <a:latin typeface="Helvetica Neue"/>
                <a:ea typeface="Helvetica Neue"/>
                <a:cs typeface="Helvetica Neue"/>
                <a:sym typeface="Helvetica Neue"/>
              </a:rPr>
              <a:t> </a:t>
            </a:r>
            <a:r>
              <a:rPr b="0" i="1" lang="en-US" sz="2000" u="none" cap="none" strike="noStrike">
                <a:solidFill>
                  <a:schemeClr val="dk1"/>
                </a:solidFill>
                <a:latin typeface="Helvetica Neue"/>
                <a:ea typeface="Helvetica Neue"/>
                <a:cs typeface="Helvetica Neue"/>
                <a:sym typeface="Helvetica Neue"/>
              </a:rPr>
              <a:t>prereq</a:t>
            </a:r>
            <a:endParaRPr b="0" i="0" sz="1400" u="none" cap="none" strike="noStrike">
              <a:solidFill>
                <a:srgbClr val="000000"/>
              </a:solidFill>
              <a:latin typeface="Arial"/>
              <a:ea typeface="Arial"/>
              <a:cs typeface="Arial"/>
              <a:sym typeface="Arial"/>
            </a:endParaRPr>
          </a:p>
        </p:txBody>
      </p:sp>
      <p:pic>
        <p:nvPicPr>
          <p:cNvPr id="414" name="Google Shape;414;p17"/>
          <p:cNvPicPr preferRelativeResize="0"/>
          <p:nvPr/>
        </p:nvPicPr>
        <p:blipFill rotWithShape="1">
          <a:blip r:embed="rId3">
            <a:alphaModFix/>
          </a:blip>
          <a:srcRect b="0" l="0" r="0" t="0"/>
          <a:stretch/>
        </p:blipFill>
        <p:spPr>
          <a:xfrm>
            <a:off x="1417638" y="3129695"/>
            <a:ext cx="5859462" cy="1527175"/>
          </a:xfrm>
          <a:prstGeom prst="rect">
            <a:avLst/>
          </a:prstGeom>
          <a:noFill/>
          <a:ln>
            <a:noFill/>
          </a:ln>
        </p:spPr>
      </p:pic>
      <p:pic>
        <p:nvPicPr>
          <p:cNvPr id="415" name="Google Shape;415;p17"/>
          <p:cNvPicPr preferRelativeResize="0"/>
          <p:nvPr/>
        </p:nvPicPr>
        <p:blipFill rotWithShape="1">
          <a:blip r:embed="rId4">
            <a:alphaModFix/>
          </a:blip>
          <a:srcRect b="71706" l="52229" r="6110" t="4581"/>
          <a:stretch/>
        </p:blipFill>
        <p:spPr>
          <a:xfrm>
            <a:off x="6207369" y="3159981"/>
            <a:ext cx="1066800" cy="323850"/>
          </a:xfrm>
          <a:prstGeom prst="rect">
            <a:avLst/>
          </a:prstGeom>
          <a:noFill/>
          <a:ln>
            <a:noFill/>
          </a:ln>
        </p:spPr>
      </p:pic>
      <p:pic>
        <p:nvPicPr>
          <p:cNvPr id="416" name="Google Shape;416;p17"/>
          <p:cNvPicPr preferRelativeResize="0"/>
          <p:nvPr/>
        </p:nvPicPr>
        <p:blipFill rotWithShape="1">
          <a:blip r:embed="rId5">
            <a:alphaModFix/>
          </a:blip>
          <a:srcRect b="0" l="0" r="0" t="0"/>
          <a:stretch/>
        </p:blipFill>
        <p:spPr>
          <a:xfrm>
            <a:off x="147638" y="204788"/>
            <a:ext cx="1270000" cy="1314450"/>
          </a:xfrm>
          <a:prstGeom prst="rect">
            <a:avLst/>
          </a:prstGeom>
          <a:noFill/>
          <a:ln>
            <a:noFill/>
          </a:ln>
        </p:spPr>
      </p:pic>
      <p:sp>
        <p:nvSpPr>
          <p:cNvPr id="417" name="Google Shape;417;p17"/>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v6</a:t>
            </a:r>
            <a:endParaRPr b="0" i="0" sz="1800" u="none" cap="none" strike="noStrike">
              <a:solidFill>
                <a:schemeClr val="dk1"/>
              </a:solidFill>
              <a:latin typeface="Arial"/>
              <a:ea typeface="Arial"/>
              <a:cs typeface="Arial"/>
              <a:sym typeface="Arial"/>
            </a:endParaRPr>
          </a:p>
        </p:txBody>
      </p:sp>
      <p:grpSp>
        <p:nvGrpSpPr>
          <p:cNvPr id="418" name="Google Shape;418;p17"/>
          <p:cNvGrpSpPr/>
          <p:nvPr/>
        </p:nvGrpSpPr>
        <p:grpSpPr>
          <a:xfrm>
            <a:off x="7546250" y="1826567"/>
            <a:ext cx="4517650" cy="4736246"/>
            <a:chOff x="7444154" y="1723292"/>
            <a:chExt cx="4517650" cy="4736246"/>
          </a:xfrm>
        </p:grpSpPr>
        <p:pic>
          <p:nvPicPr>
            <p:cNvPr id="419" name="Google Shape;419;p17"/>
            <p:cNvPicPr preferRelativeResize="0"/>
            <p:nvPr/>
          </p:nvPicPr>
          <p:blipFill rotWithShape="1">
            <a:blip r:embed="rId6">
              <a:alphaModFix/>
            </a:blip>
            <a:srcRect b="0" l="0" r="0" t="0"/>
            <a:stretch/>
          </p:blipFill>
          <p:spPr>
            <a:xfrm>
              <a:off x="7632691" y="2781274"/>
              <a:ext cx="4329113" cy="1198563"/>
            </a:xfrm>
            <a:prstGeom prst="rect">
              <a:avLst/>
            </a:prstGeom>
            <a:noFill/>
            <a:ln>
              <a:noFill/>
            </a:ln>
          </p:spPr>
        </p:pic>
        <p:pic>
          <p:nvPicPr>
            <p:cNvPr id="420" name="Google Shape;420;p17"/>
            <p:cNvPicPr preferRelativeResize="0"/>
            <p:nvPr/>
          </p:nvPicPr>
          <p:blipFill rotWithShape="1">
            <a:blip r:embed="rId4">
              <a:alphaModFix/>
            </a:blip>
            <a:srcRect b="0" l="0" r="0" t="0"/>
            <a:stretch/>
          </p:blipFill>
          <p:spPr>
            <a:xfrm>
              <a:off x="8244246" y="4656870"/>
              <a:ext cx="2598737" cy="1385887"/>
            </a:xfrm>
            <a:prstGeom prst="rect">
              <a:avLst/>
            </a:prstGeom>
            <a:noFill/>
            <a:ln>
              <a:noFill/>
            </a:ln>
          </p:spPr>
        </p:pic>
        <p:sp>
          <p:nvSpPr>
            <p:cNvPr id="421" name="Google Shape;421;p17"/>
            <p:cNvSpPr/>
            <p:nvPr/>
          </p:nvSpPr>
          <p:spPr>
            <a:xfrm>
              <a:off x="9251646" y="2233081"/>
              <a:ext cx="8002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course</a:t>
              </a:r>
              <a:endParaRPr b="0" i="0" sz="1800" u="none" cap="none" strike="noStrike">
                <a:solidFill>
                  <a:srgbClr val="C00000"/>
                </a:solidFill>
                <a:latin typeface="Times New Roman"/>
                <a:ea typeface="Times New Roman"/>
                <a:cs typeface="Times New Roman"/>
                <a:sym typeface="Times New Roman"/>
              </a:endParaRPr>
            </a:p>
          </p:txBody>
        </p:sp>
        <p:sp>
          <p:nvSpPr>
            <p:cNvPr id="422" name="Google Shape;422;p17"/>
            <p:cNvSpPr/>
            <p:nvPr/>
          </p:nvSpPr>
          <p:spPr>
            <a:xfrm>
              <a:off x="9152096" y="4158698"/>
              <a:ext cx="7830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prereq</a:t>
              </a:r>
              <a:endParaRPr b="0" i="0" sz="1600" u="none" cap="none" strike="noStrike">
                <a:solidFill>
                  <a:srgbClr val="C00000"/>
                </a:solidFill>
                <a:latin typeface="Times New Roman"/>
                <a:ea typeface="Times New Roman"/>
                <a:cs typeface="Times New Roman"/>
                <a:sym typeface="Times New Roman"/>
              </a:endParaRPr>
            </a:p>
          </p:txBody>
        </p:sp>
        <p:cxnSp>
          <p:nvCxnSpPr>
            <p:cNvPr id="423" name="Google Shape;423;p17"/>
            <p:cNvCxnSpPr/>
            <p:nvPr/>
          </p:nvCxnSpPr>
          <p:spPr>
            <a:xfrm>
              <a:off x="7444154" y="1723292"/>
              <a:ext cx="23446" cy="4736246"/>
            </a:xfrm>
            <a:prstGeom prst="straightConnector1">
              <a:avLst/>
            </a:prstGeom>
            <a:noFill/>
            <a:ln cap="flat" cmpd="sng" w="12700">
              <a:solidFill>
                <a:schemeClr val="accent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8"/>
          <p:cNvSpPr txBox="1"/>
          <p:nvPr>
            <p:ph type="title"/>
          </p:nvPr>
        </p:nvSpPr>
        <p:spPr>
          <a:xfrm>
            <a:off x="1672125" y="589700"/>
            <a:ext cx="8077200" cy="609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Joined Relations – Examples </a:t>
            </a:r>
            <a:endParaRPr/>
          </a:p>
        </p:txBody>
      </p:sp>
      <p:sp>
        <p:nvSpPr>
          <p:cNvPr id="430" name="Google Shape;430;p18"/>
          <p:cNvSpPr txBox="1"/>
          <p:nvPr>
            <p:ph idx="1" type="body"/>
          </p:nvPr>
        </p:nvSpPr>
        <p:spPr>
          <a:xfrm>
            <a:off x="1210392" y="1807701"/>
            <a:ext cx="8350494" cy="688975"/>
          </a:xfrm>
          <a:prstGeom prst="rect">
            <a:avLst/>
          </a:prstGeom>
          <a:noFill/>
          <a:ln>
            <a:noFill/>
          </a:ln>
        </p:spPr>
        <p:txBody>
          <a:bodyPr anchorCtr="0" anchor="t" bIns="45700" lIns="0" spcFirstLastPara="1" rIns="0" wrap="square" tIns="45700">
            <a:noAutofit/>
          </a:bodyPr>
          <a:lstStyle/>
          <a:p>
            <a:pPr indent="-127000" lvl="0" marL="90488" rtl="0" algn="l">
              <a:lnSpc>
                <a:spcPct val="90000"/>
              </a:lnSpc>
              <a:spcBef>
                <a:spcPts val="0"/>
              </a:spcBef>
              <a:spcAft>
                <a:spcPts val="0"/>
              </a:spcAft>
              <a:buSzPts val="2000"/>
              <a:buChar char=" "/>
            </a:pPr>
            <a:r>
              <a:rPr i="1" lang="en-US">
                <a:latin typeface="Times New Roman"/>
                <a:ea typeface="Times New Roman"/>
                <a:cs typeface="Times New Roman"/>
                <a:sym typeface="Times New Roman"/>
              </a:rPr>
              <a:t>Select * from course </a:t>
            </a:r>
            <a:r>
              <a:rPr b="1" lang="en-US">
                <a:latin typeface="Times New Roman"/>
                <a:ea typeface="Times New Roman"/>
                <a:cs typeface="Times New Roman"/>
                <a:sym typeface="Times New Roman"/>
              </a:rPr>
              <a:t>inner join </a:t>
            </a:r>
            <a:r>
              <a:rPr i="1" lang="en-US">
                <a:latin typeface="Times New Roman"/>
                <a:ea typeface="Times New Roman"/>
                <a:cs typeface="Times New Roman"/>
                <a:sym typeface="Times New Roman"/>
              </a:rPr>
              <a:t>prereq </a:t>
            </a:r>
            <a:r>
              <a:rPr b="1" lang="en-US">
                <a:latin typeface="Times New Roman"/>
                <a:ea typeface="Times New Roman"/>
                <a:cs typeface="Times New Roman"/>
                <a:sym typeface="Times New Roman"/>
              </a:rPr>
              <a:t>on</a:t>
            </a:r>
            <a:br>
              <a:rPr b="1" lang="en-US">
                <a:latin typeface="Times New Roman"/>
                <a:ea typeface="Times New Roman"/>
                <a:cs typeface="Times New Roman"/>
                <a:sym typeface="Times New Roman"/>
              </a:rPr>
            </a:br>
            <a:r>
              <a:rPr i="1" lang="en-US">
                <a:latin typeface="Times New Roman"/>
                <a:ea typeface="Times New Roman"/>
                <a:cs typeface="Times New Roman"/>
                <a:sym typeface="Times New Roman"/>
              </a:rPr>
              <a:t>course.course_id = prereq.course_id</a:t>
            </a:r>
            <a:endParaRPr i="1">
              <a:latin typeface="Times New Roman"/>
              <a:ea typeface="Times New Roman"/>
              <a:cs typeface="Times New Roman"/>
              <a:sym typeface="Times New Roman"/>
            </a:endParaRPr>
          </a:p>
        </p:txBody>
      </p:sp>
      <p:sp>
        <p:nvSpPr>
          <p:cNvPr id="431" name="Google Shape;431;p1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32" name="Google Shape;432;p1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33" name="Google Shape;433;p1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4" name="Google Shape;434;p18"/>
          <p:cNvSpPr/>
          <p:nvPr/>
        </p:nvSpPr>
        <p:spPr>
          <a:xfrm>
            <a:off x="1159497" y="3622960"/>
            <a:ext cx="6527005" cy="45555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00000"/>
                </a:solidFill>
                <a:latin typeface="Times New Roman"/>
                <a:ea typeface="Times New Roman"/>
                <a:cs typeface="Times New Roman"/>
                <a:sym typeface="Times New Roman"/>
              </a:rPr>
              <a:t>What is the difference between the above, and a natural join? </a:t>
            </a:r>
            <a:endParaRPr b="0" i="0" sz="1400" u="none" cap="none" strike="noStrike">
              <a:solidFill>
                <a:srgbClr val="C00000"/>
              </a:solidFill>
              <a:latin typeface="Arial"/>
              <a:ea typeface="Arial"/>
              <a:cs typeface="Arial"/>
              <a:sym typeface="Arial"/>
            </a:endParaRPr>
          </a:p>
          <a:p>
            <a:pPr indent="-215900" lvl="0" marL="342900" marR="0" rtl="0" algn="l">
              <a:lnSpc>
                <a:spcPct val="100000"/>
              </a:lnSpc>
              <a:spcBef>
                <a:spcPts val="700"/>
              </a:spcBef>
              <a:spcAft>
                <a:spcPts val="0"/>
              </a:spcAft>
              <a:buClr>
                <a:schemeClr val="dk2"/>
              </a:buClr>
              <a:buSzPts val="2000"/>
              <a:buFont typeface="Arial"/>
              <a:buNone/>
            </a:pPr>
            <a:r>
              <a:t/>
            </a:r>
            <a:endParaRPr b="0" i="1" sz="2000" u="none" cap="none" strike="noStrike">
              <a:solidFill>
                <a:srgbClr val="C00000"/>
              </a:solidFill>
              <a:latin typeface="Times New Roman"/>
              <a:ea typeface="Times New Roman"/>
              <a:cs typeface="Times New Roman"/>
              <a:sym typeface="Times New Roman"/>
            </a:endParaRPr>
          </a:p>
        </p:txBody>
      </p:sp>
      <p:pic>
        <p:nvPicPr>
          <p:cNvPr id="435" name="Google Shape;435;p18"/>
          <p:cNvPicPr preferRelativeResize="0"/>
          <p:nvPr/>
        </p:nvPicPr>
        <p:blipFill rotWithShape="1">
          <a:blip r:embed="rId3">
            <a:alphaModFix/>
          </a:blip>
          <a:srcRect b="0" l="0" r="0" t="0"/>
          <a:stretch/>
        </p:blipFill>
        <p:spPr>
          <a:xfrm>
            <a:off x="1417394" y="2498083"/>
            <a:ext cx="6262298" cy="971948"/>
          </a:xfrm>
          <a:prstGeom prst="rect">
            <a:avLst/>
          </a:prstGeom>
          <a:noFill/>
          <a:ln>
            <a:noFill/>
          </a:ln>
        </p:spPr>
      </p:pic>
      <p:pic>
        <p:nvPicPr>
          <p:cNvPr id="436" name="Google Shape;436;p18"/>
          <p:cNvPicPr preferRelativeResize="0"/>
          <p:nvPr/>
        </p:nvPicPr>
        <p:blipFill rotWithShape="1">
          <a:blip r:embed="rId4">
            <a:alphaModFix/>
          </a:blip>
          <a:srcRect b="71706" l="52229" r="6110" t="4581"/>
          <a:stretch/>
        </p:blipFill>
        <p:spPr>
          <a:xfrm>
            <a:off x="5710725" y="2524919"/>
            <a:ext cx="985838" cy="300038"/>
          </a:xfrm>
          <a:prstGeom prst="rect">
            <a:avLst/>
          </a:prstGeom>
          <a:noFill/>
          <a:ln>
            <a:noFill/>
          </a:ln>
        </p:spPr>
      </p:pic>
      <p:pic>
        <p:nvPicPr>
          <p:cNvPr id="437" name="Google Shape;437;p18"/>
          <p:cNvPicPr preferRelativeResize="0"/>
          <p:nvPr/>
        </p:nvPicPr>
        <p:blipFill rotWithShape="1">
          <a:blip r:embed="rId5">
            <a:alphaModFix/>
          </a:blip>
          <a:srcRect b="0" l="0" r="0" t="0"/>
          <a:stretch/>
        </p:blipFill>
        <p:spPr>
          <a:xfrm>
            <a:off x="147638" y="204788"/>
            <a:ext cx="1270000" cy="1314450"/>
          </a:xfrm>
          <a:prstGeom prst="rect">
            <a:avLst/>
          </a:prstGeom>
          <a:noFill/>
          <a:ln>
            <a:noFill/>
          </a:ln>
        </p:spPr>
      </p:pic>
      <p:sp>
        <p:nvSpPr>
          <p:cNvPr id="438" name="Google Shape;438;p18"/>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v7</a:t>
            </a:r>
            <a:endParaRPr b="0" i="0" sz="1800" u="none" cap="none" strike="noStrike">
              <a:solidFill>
                <a:schemeClr val="dk1"/>
              </a:solidFill>
              <a:latin typeface="Arial"/>
              <a:ea typeface="Arial"/>
              <a:cs typeface="Arial"/>
              <a:sym typeface="Arial"/>
            </a:endParaRPr>
          </a:p>
        </p:txBody>
      </p:sp>
      <p:pic>
        <p:nvPicPr>
          <p:cNvPr id="439" name="Google Shape;439;p18"/>
          <p:cNvPicPr preferRelativeResize="0"/>
          <p:nvPr/>
        </p:nvPicPr>
        <p:blipFill rotWithShape="1">
          <a:blip r:embed="rId4">
            <a:alphaModFix/>
          </a:blip>
          <a:srcRect b="0" l="0" r="0" t="0"/>
          <a:stretch/>
        </p:blipFill>
        <p:spPr>
          <a:xfrm>
            <a:off x="8624262" y="4943087"/>
            <a:ext cx="2598737" cy="1385887"/>
          </a:xfrm>
          <a:prstGeom prst="rect">
            <a:avLst/>
          </a:prstGeom>
          <a:noFill/>
          <a:ln>
            <a:noFill/>
          </a:ln>
        </p:spPr>
      </p:pic>
      <p:pic>
        <p:nvPicPr>
          <p:cNvPr id="440" name="Google Shape;440;p18"/>
          <p:cNvPicPr preferRelativeResize="0"/>
          <p:nvPr/>
        </p:nvPicPr>
        <p:blipFill rotWithShape="1">
          <a:blip r:embed="rId6">
            <a:alphaModFix/>
          </a:blip>
          <a:srcRect b="0" l="0" r="0" t="0"/>
          <a:stretch/>
        </p:blipFill>
        <p:spPr>
          <a:xfrm>
            <a:off x="8204320" y="3470031"/>
            <a:ext cx="3987680" cy="1176952"/>
          </a:xfrm>
          <a:prstGeom prst="rect">
            <a:avLst/>
          </a:prstGeom>
          <a:noFill/>
          <a:ln>
            <a:noFill/>
          </a:ln>
        </p:spPr>
      </p:pic>
      <p:sp>
        <p:nvSpPr>
          <p:cNvPr id="441" name="Google Shape;441;p18"/>
          <p:cNvSpPr/>
          <p:nvPr/>
        </p:nvSpPr>
        <p:spPr>
          <a:xfrm>
            <a:off x="9532112" y="4603588"/>
            <a:ext cx="7830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prereq</a:t>
            </a:r>
            <a:endParaRPr b="0" i="0" sz="1600" u="none" cap="none" strike="noStrike">
              <a:solidFill>
                <a:srgbClr val="C00000"/>
              </a:solidFill>
              <a:latin typeface="Times New Roman"/>
              <a:ea typeface="Times New Roman"/>
              <a:cs typeface="Times New Roman"/>
              <a:sym typeface="Times New Roman"/>
            </a:endParaRPr>
          </a:p>
        </p:txBody>
      </p:sp>
      <p:sp>
        <p:nvSpPr>
          <p:cNvPr id="442" name="Google Shape;442;p18"/>
          <p:cNvSpPr/>
          <p:nvPr/>
        </p:nvSpPr>
        <p:spPr>
          <a:xfrm>
            <a:off x="9747542" y="3096492"/>
            <a:ext cx="8002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C00000"/>
                </a:solidFill>
                <a:latin typeface="Times New Roman"/>
                <a:ea typeface="Times New Roman"/>
                <a:cs typeface="Times New Roman"/>
                <a:sym typeface="Times New Roman"/>
              </a:rPr>
              <a:t>course</a:t>
            </a:r>
            <a:endParaRPr b="0" i="0" sz="1800" u="none" cap="none" strike="noStrike">
              <a:solidFill>
                <a:srgbClr val="C00000"/>
              </a:solidFill>
              <a:latin typeface="Times New Roman"/>
              <a:ea typeface="Times New Roman"/>
              <a:cs typeface="Times New Roman"/>
              <a:sym typeface="Times New Roman"/>
            </a:endParaRPr>
          </a:p>
        </p:txBody>
      </p:sp>
      <p:cxnSp>
        <p:nvCxnSpPr>
          <p:cNvPr id="443" name="Google Shape;443;p18"/>
          <p:cNvCxnSpPr/>
          <p:nvPr/>
        </p:nvCxnSpPr>
        <p:spPr>
          <a:xfrm>
            <a:off x="7881694" y="1672347"/>
            <a:ext cx="0" cy="4681561"/>
          </a:xfrm>
          <a:prstGeom prst="straightConnector1">
            <a:avLst/>
          </a:prstGeom>
          <a:noFill/>
          <a:ln cap="flat" cmpd="sng" w="12700">
            <a:solidFill>
              <a:schemeClr val="accent1"/>
            </a:solidFill>
            <a:prstDash val="solid"/>
            <a:round/>
            <a:headEnd len="sm" w="sm" type="none"/>
            <a:tailEnd len="sm" w="sm" type="none"/>
          </a:ln>
        </p:spPr>
      </p:cxnSp>
      <p:pic>
        <p:nvPicPr>
          <p:cNvPr id="444" name="Google Shape;444;p18"/>
          <p:cNvPicPr preferRelativeResize="0"/>
          <p:nvPr/>
        </p:nvPicPr>
        <p:blipFill rotWithShape="1">
          <a:blip r:embed="rId7">
            <a:alphaModFix/>
          </a:blip>
          <a:srcRect b="0" l="0" r="0" t="0"/>
          <a:stretch/>
        </p:blipFill>
        <p:spPr>
          <a:xfrm>
            <a:off x="1210392" y="4824444"/>
            <a:ext cx="5418907" cy="1226196"/>
          </a:xfrm>
          <a:prstGeom prst="rect">
            <a:avLst/>
          </a:prstGeom>
          <a:noFill/>
          <a:ln>
            <a:noFill/>
          </a:ln>
        </p:spPr>
      </p:pic>
      <p:pic>
        <p:nvPicPr>
          <p:cNvPr id="445" name="Google Shape;445;p18"/>
          <p:cNvPicPr preferRelativeResize="0"/>
          <p:nvPr/>
        </p:nvPicPr>
        <p:blipFill rotWithShape="1">
          <a:blip r:embed="rId4">
            <a:alphaModFix/>
          </a:blip>
          <a:srcRect b="71706" l="52229" r="6110" t="4581"/>
          <a:stretch/>
        </p:blipFill>
        <p:spPr>
          <a:xfrm>
            <a:off x="5577895" y="4872002"/>
            <a:ext cx="948165" cy="294548"/>
          </a:xfrm>
          <a:prstGeom prst="rect">
            <a:avLst/>
          </a:prstGeom>
          <a:noFill/>
          <a:ln>
            <a:noFill/>
          </a:ln>
        </p:spPr>
      </p:pic>
      <p:sp>
        <p:nvSpPr>
          <p:cNvPr id="446" name="Google Shape;446;p18"/>
          <p:cNvSpPr txBox="1"/>
          <p:nvPr/>
        </p:nvSpPr>
        <p:spPr>
          <a:xfrm>
            <a:off x="8060781" y="609269"/>
            <a:ext cx="4047851"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a:t>
            </a:r>
            <a:r>
              <a:rPr b="1" i="0" lang="en-US" sz="1400" u="none" cap="none" strike="noStrike">
                <a:solidFill>
                  <a:srgbClr val="000000"/>
                </a:solidFill>
                <a:latin typeface="Arial"/>
                <a:ea typeface="Arial"/>
                <a:cs typeface="Arial"/>
                <a:sym typeface="Arial"/>
              </a:rPr>
              <a:t>difference</a:t>
            </a:r>
            <a:r>
              <a:rPr b="0" i="0" lang="en-US" sz="1400" u="none" cap="none" strike="noStrike">
                <a:solidFill>
                  <a:srgbClr val="000000"/>
                </a:solidFill>
                <a:latin typeface="Arial"/>
                <a:ea typeface="Arial"/>
                <a:cs typeface="Arial"/>
                <a:sym typeface="Arial"/>
              </a:rPr>
              <a:t> is in </a:t>
            </a:r>
            <a:r>
              <a:rPr b="1" i="0" lang="en-US" sz="1400" u="none" cap="none" strike="noStrike">
                <a:solidFill>
                  <a:srgbClr val="000000"/>
                </a:solidFill>
                <a:latin typeface="Arial"/>
                <a:ea typeface="Arial"/>
                <a:cs typeface="Arial"/>
                <a:sym typeface="Arial"/>
              </a:rPr>
              <a:t>natural join</a:t>
            </a:r>
            <a:r>
              <a:rPr b="0" i="0" lang="en-US" sz="1400" u="none" cap="none" strike="noStrike">
                <a:solidFill>
                  <a:srgbClr val="000000"/>
                </a:solidFill>
                <a:latin typeface="Arial"/>
                <a:ea typeface="Arial"/>
                <a:cs typeface="Arial"/>
                <a:sym typeface="Arial"/>
              </a:rPr>
              <a:t> no need to specify condition but in </a:t>
            </a:r>
            <a:r>
              <a:rPr b="1" i="0" lang="en-US" sz="1400" u="none" cap="none" strike="noStrike">
                <a:solidFill>
                  <a:srgbClr val="000000"/>
                </a:solidFill>
                <a:latin typeface="Arial"/>
                <a:ea typeface="Arial"/>
                <a:cs typeface="Arial"/>
                <a:sym typeface="Arial"/>
              </a:rPr>
              <a:t>inner join</a:t>
            </a:r>
            <a:r>
              <a:rPr b="0" i="0" lang="en-US" sz="1400" u="none" cap="none" strike="noStrike">
                <a:solidFill>
                  <a:srgbClr val="000000"/>
                </a:solidFill>
                <a:latin typeface="Arial"/>
                <a:ea typeface="Arial"/>
                <a:cs typeface="Arial"/>
                <a:sym typeface="Arial"/>
              </a:rPr>
              <a:t> condition is mandatory.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repeated column is </a:t>
            </a:r>
            <a:r>
              <a:rPr b="1" i="0" lang="en-US" sz="1400" u="none" cap="none" strike="noStrike">
                <a:solidFill>
                  <a:srgbClr val="000000"/>
                </a:solidFill>
                <a:latin typeface="Arial"/>
                <a:ea typeface="Arial"/>
                <a:cs typeface="Arial"/>
                <a:sym typeface="Arial"/>
              </a:rPr>
              <a:t>avoided</a:t>
            </a:r>
            <a:r>
              <a:rPr b="0" i="0" lang="en-US" sz="1400" u="none" cap="none" strike="noStrike">
                <a:solidFill>
                  <a:srgbClr val="000000"/>
                </a:solidFill>
                <a:latin typeface="Arial"/>
                <a:ea typeface="Arial"/>
                <a:cs typeface="Arial"/>
                <a:sym typeface="Arial"/>
              </a:rPr>
              <a:t> in the </a:t>
            </a:r>
            <a:r>
              <a:rPr b="1" i="0" lang="en-US" sz="1400" u="none" cap="none" strike="noStrike">
                <a:solidFill>
                  <a:srgbClr val="000000"/>
                </a:solidFill>
                <a:latin typeface="Arial"/>
                <a:ea typeface="Arial"/>
                <a:cs typeface="Arial"/>
                <a:sym typeface="Arial"/>
              </a:rPr>
              <a:t>output</a:t>
            </a:r>
            <a:r>
              <a:rPr b="0" i="0" lang="en-US" sz="1400" u="none" cap="none" strike="noStrike">
                <a:solidFill>
                  <a:srgbClr val="000000"/>
                </a:solidFill>
                <a:latin typeface="Arial"/>
                <a:ea typeface="Arial"/>
                <a:cs typeface="Arial"/>
                <a:sym typeface="Arial"/>
              </a:rPr>
              <a:t> in natural join.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1" lang="en-US" sz="1400" u="none" cap="none" strike="noStrike">
                <a:solidFill>
                  <a:srgbClr val="000000"/>
                </a:solidFill>
                <a:latin typeface="Times New Roman"/>
                <a:ea typeface="Times New Roman"/>
                <a:cs typeface="Times New Roman"/>
                <a:sym typeface="Times New Roman"/>
              </a:rPr>
              <a:t>Select * from course natural join prereq</a:t>
            </a:r>
            <a:endParaRPr b="0" i="1"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8"/>
          <p:cNvSpPr/>
          <p:nvPr/>
        </p:nvSpPr>
        <p:spPr>
          <a:xfrm>
            <a:off x="1159497" y="4154334"/>
            <a:ext cx="6621196"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2"/>
              </a:buClr>
              <a:buSzPts val="2000"/>
              <a:buFont typeface="Noto Sans Symbols"/>
              <a:buChar char="▪"/>
            </a:pPr>
            <a:r>
              <a:rPr b="0" i="1" lang="en-US" sz="1400" u="none" cap="none" strike="noStrike">
                <a:solidFill>
                  <a:schemeClr val="dk1"/>
                </a:solidFill>
                <a:latin typeface="Times New Roman"/>
                <a:ea typeface="Times New Roman"/>
                <a:cs typeface="Times New Roman"/>
                <a:sym typeface="Times New Roman"/>
              </a:rPr>
              <a:t>Select * from course </a:t>
            </a:r>
            <a:r>
              <a:rPr b="1" i="0" lang="en-US" sz="1400" u="none" cap="none" strike="noStrike">
                <a:solidFill>
                  <a:schemeClr val="dk1"/>
                </a:solidFill>
                <a:latin typeface="Times New Roman"/>
                <a:ea typeface="Times New Roman"/>
                <a:cs typeface="Times New Roman"/>
                <a:sym typeface="Times New Roman"/>
              </a:rPr>
              <a:t>left outer join</a:t>
            </a:r>
            <a:r>
              <a:rPr b="0" i="1" lang="en-US" sz="1400" u="none" cap="none" strike="noStrike">
                <a:solidFill>
                  <a:schemeClr val="dk1"/>
                </a:solidFill>
                <a:latin typeface="Times New Roman"/>
                <a:ea typeface="Times New Roman"/>
                <a:cs typeface="Times New Roman"/>
                <a:sym typeface="Times New Roman"/>
              </a:rPr>
              <a:t> prereq </a:t>
            </a:r>
            <a:r>
              <a:rPr b="1" i="0" lang="en-US" sz="1400" u="none" cap="none" strike="noStrike">
                <a:solidFill>
                  <a:schemeClr val="dk1"/>
                </a:solidFill>
                <a:latin typeface="Times New Roman"/>
                <a:ea typeface="Times New Roman"/>
                <a:cs typeface="Times New Roman"/>
                <a:sym typeface="Times New Roman"/>
              </a:rPr>
              <a:t>on</a:t>
            </a:r>
            <a:br>
              <a:rPr b="0" i="1" lang="en-US" sz="1400" u="none" cap="none" strike="noStrike">
                <a:solidFill>
                  <a:schemeClr val="dk1"/>
                </a:solidFill>
                <a:latin typeface="Times New Roman"/>
                <a:ea typeface="Times New Roman"/>
                <a:cs typeface="Times New Roman"/>
                <a:sym typeface="Times New Roman"/>
              </a:rPr>
            </a:br>
            <a:r>
              <a:rPr b="0" i="1" lang="en-US" sz="1400" u="none" cap="none" strike="noStrike">
                <a:solidFill>
                  <a:schemeClr val="dk1"/>
                </a:solidFill>
                <a:latin typeface="Times New Roman"/>
                <a:ea typeface="Times New Roman"/>
                <a:cs typeface="Times New Roman"/>
                <a:sym typeface="Times New Roman"/>
              </a:rPr>
              <a:t>course.course_id = prereq.course_id</a:t>
            </a:r>
            <a:endParaRPr b="0" i="1" sz="1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2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9"/>
          <p:cNvSpPr txBox="1"/>
          <p:nvPr>
            <p:ph type="title"/>
          </p:nvPr>
        </p:nvSpPr>
        <p:spPr>
          <a:xfrm>
            <a:off x="2017135" y="416175"/>
            <a:ext cx="7850188" cy="76304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Joined Relations – Examples</a:t>
            </a:r>
            <a:endParaRPr/>
          </a:p>
        </p:txBody>
      </p:sp>
      <p:sp>
        <p:nvSpPr>
          <p:cNvPr id="454" name="Google Shape;454;p1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55" name="Google Shape;455;p1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56" name="Google Shape;456;p1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7" name="Google Shape;457;p19"/>
          <p:cNvSpPr/>
          <p:nvPr/>
        </p:nvSpPr>
        <p:spPr>
          <a:xfrm>
            <a:off x="2428875" y="4464050"/>
            <a:ext cx="3401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2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
        <p:nvSpPr>
          <p:cNvPr id="458" name="Google Shape;458;p19"/>
          <p:cNvSpPr/>
          <p:nvPr/>
        </p:nvSpPr>
        <p:spPr>
          <a:xfrm>
            <a:off x="2598954" y="2276569"/>
            <a:ext cx="6686550" cy="39687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2"/>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   course</a:t>
            </a:r>
            <a:r>
              <a:rPr b="1" i="0" lang="en-US" sz="2000" u="none" cap="none" strike="noStrike">
                <a:solidFill>
                  <a:schemeClr val="dk1"/>
                </a:solidFill>
                <a:latin typeface="Times New Roman"/>
                <a:ea typeface="Times New Roman"/>
                <a:cs typeface="Times New Roman"/>
                <a:sym typeface="Times New Roman"/>
              </a:rPr>
              <a:t> full outer join </a:t>
            </a:r>
            <a:r>
              <a:rPr b="0" i="1" lang="en-US" sz="2000" u="none" cap="none" strike="noStrike">
                <a:solidFill>
                  <a:schemeClr val="dk1"/>
                </a:solidFill>
                <a:latin typeface="Times New Roman"/>
                <a:ea typeface="Times New Roman"/>
                <a:cs typeface="Times New Roman"/>
                <a:sym typeface="Times New Roman"/>
              </a:rPr>
              <a:t>prereq </a:t>
            </a:r>
            <a:r>
              <a:rPr b="1" i="0" lang="en-US" sz="2000" u="none" cap="none" strike="noStrike">
                <a:solidFill>
                  <a:schemeClr val="dk1"/>
                </a:solidFill>
                <a:latin typeface="Times New Roman"/>
                <a:ea typeface="Times New Roman"/>
                <a:cs typeface="Times New Roman"/>
                <a:sym typeface="Times New Roman"/>
              </a:rPr>
              <a:t>using </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course_id</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nvGrpSpPr>
          <p:cNvPr id="459" name="Google Shape;459;p19"/>
          <p:cNvGrpSpPr/>
          <p:nvPr/>
        </p:nvGrpSpPr>
        <p:grpSpPr>
          <a:xfrm>
            <a:off x="2868845" y="3151148"/>
            <a:ext cx="5361500" cy="1397389"/>
            <a:chOff x="2868845" y="3151148"/>
            <a:chExt cx="5361500" cy="1397389"/>
          </a:xfrm>
        </p:grpSpPr>
        <p:pic>
          <p:nvPicPr>
            <p:cNvPr id="460" name="Google Shape;460;p19"/>
            <p:cNvPicPr preferRelativeResize="0"/>
            <p:nvPr/>
          </p:nvPicPr>
          <p:blipFill rotWithShape="1">
            <a:blip r:embed="rId3">
              <a:alphaModFix/>
            </a:blip>
            <a:srcRect b="0" l="0" r="0" t="0"/>
            <a:stretch/>
          </p:blipFill>
          <p:spPr>
            <a:xfrm>
              <a:off x="2868845" y="3151148"/>
              <a:ext cx="5361500" cy="1397389"/>
            </a:xfrm>
            <a:prstGeom prst="rect">
              <a:avLst/>
            </a:prstGeom>
            <a:noFill/>
            <a:ln>
              <a:noFill/>
            </a:ln>
          </p:spPr>
        </p:pic>
        <p:pic>
          <p:nvPicPr>
            <p:cNvPr id="461" name="Google Shape;461;p19"/>
            <p:cNvPicPr preferRelativeResize="0"/>
            <p:nvPr/>
          </p:nvPicPr>
          <p:blipFill rotWithShape="1">
            <a:blip r:embed="rId4">
              <a:alphaModFix/>
            </a:blip>
            <a:srcRect b="71706" l="52229" r="6110" t="4581"/>
            <a:stretch/>
          </p:blipFill>
          <p:spPr>
            <a:xfrm>
              <a:off x="7244508" y="3151148"/>
              <a:ext cx="985837" cy="300037"/>
            </a:xfrm>
            <a:prstGeom prst="rect">
              <a:avLst/>
            </a:prstGeom>
            <a:noFill/>
            <a:ln>
              <a:noFill/>
            </a:ln>
          </p:spPr>
        </p:pic>
      </p:grpSp>
      <p:pic>
        <p:nvPicPr>
          <p:cNvPr id="462" name="Google Shape;462;p19"/>
          <p:cNvPicPr preferRelativeResize="0"/>
          <p:nvPr/>
        </p:nvPicPr>
        <p:blipFill rotWithShape="1">
          <a:blip r:embed="rId5">
            <a:alphaModFix/>
          </a:blip>
          <a:srcRect b="0" l="0" r="0" t="0"/>
          <a:stretch/>
        </p:blipFill>
        <p:spPr>
          <a:xfrm>
            <a:off x="147638" y="204788"/>
            <a:ext cx="1270000" cy="1314450"/>
          </a:xfrm>
          <a:prstGeom prst="rect">
            <a:avLst/>
          </a:prstGeom>
          <a:noFill/>
          <a:ln>
            <a:noFill/>
          </a:ln>
        </p:spPr>
      </p:pic>
      <p:sp>
        <p:nvSpPr>
          <p:cNvPr id="463" name="Google Shape;463;p19"/>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v8</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3600"/>
              <a:buFont typeface="Arial Black"/>
              <a:buNone/>
            </a:pPr>
            <a:r>
              <a:rPr b="1" lang="en-US" sz="3600">
                <a:solidFill>
                  <a:srgbClr val="000000"/>
                </a:solidFill>
              </a:rPr>
              <a:t>CS312 	</a:t>
            </a:r>
            <a:r>
              <a:rPr b="1" lang="en-US" sz="3600"/>
              <a:t>Database Management Systems</a:t>
            </a:r>
            <a:endParaRPr/>
          </a:p>
        </p:txBody>
      </p:sp>
      <p:sp>
        <p:nvSpPr>
          <p:cNvPr id="218" name="Google Shape;218;p2"/>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0000FF"/>
              </a:buClr>
              <a:buSzPts val="1530"/>
              <a:buNone/>
            </a:pPr>
            <a:r>
              <a:t/>
            </a:r>
            <a:endParaRPr b="1" sz="1530">
              <a:latin typeface="Arial"/>
              <a:ea typeface="Arial"/>
              <a:cs typeface="Arial"/>
              <a:sym typeface="Arial"/>
            </a:endParaRPr>
          </a:p>
          <a:p>
            <a:pPr indent="-342900" lvl="0" marL="342900" rtl="0" algn="l">
              <a:lnSpc>
                <a:spcPct val="80000"/>
              </a:lnSpc>
              <a:spcBef>
                <a:spcPts val="1200"/>
              </a:spcBef>
              <a:spcAft>
                <a:spcPts val="0"/>
              </a:spcAft>
              <a:buClr>
                <a:schemeClr val="dk1"/>
              </a:buClr>
              <a:buSzPts val="1530"/>
              <a:buChar char="•"/>
            </a:pPr>
            <a:r>
              <a:rPr b="1" lang="en-US" sz="1530">
                <a:latin typeface="Arial"/>
                <a:ea typeface="Arial"/>
                <a:cs typeface="Arial"/>
                <a:sym typeface="Arial"/>
              </a:rPr>
              <a:t>Course Objectives:</a:t>
            </a:r>
            <a:endParaRPr/>
          </a:p>
          <a:p>
            <a:pPr indent="-457200" lvl="1" marL="749808" rtl="0" algn="l">
              <a:lnSpc>
                <a:spcPct val="80000"/>
              </a:lnSpc>
              <a:spcBef>
                <a:spcPts val="940"/>
              </a:spcBef>
              <a:spcAft>
                <a:spcPts val="0"/>
              </a:spcAft>
              <a:buClr>
                <a:schemeClr val="dk1"/>
              </a:buClr>
              <a:buSzPts val="1700"/>
              <a:buFont typeface="Calibri"/>
              <a:buAutoNum type="arabicParenR"/>
            </a:pPr>
            <a:r>
              <a:rPr lang="en-US" sz="1700"/>
              <a:t>Understand and successfully apply logical database design principles, including   E-R   diagrams and database normalization.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Learn Database Programming languages and apply in DBMS application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Understand  transaction processing and concurrency control in DBMS</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Learn database architectures, DBMS advancements  and its usage in advance application</a:t>
            </a:r>
            <a:endParaRPr/>
          </a:p>
          <a:p>
            <a:pPr indent="-349250" lvl="1" marL="749808" rtl="0" algn="l">
              <a:lnSpc>
                <a:spcPct val="80000"/>
              </a:lnSpc>
              <a:spcBef>
                <a:spcPts val="340"/>
              </a:spcBef>
              <a:spcAft>
                <a:spcPts val="0"/>
              </a:spcAft>
              <a:buClr>
                <a:schemeClr val="dk1"/>
              </a:buClr>
              <a:buSzPts val="1700"/>
              <a:buFont typeface="Calibri"/>
              <a:buNone/>
            </a:pPr>
            <a:r>
              <a:t/>
            </a:r>
            <a:endParaRPr sz="1700"/>
          </a:p>
          <a:p>
            <a:pPr indent="-342900" lvl="0" marL="342900" rtl="0" algn="l">
              <a:lnSpc>
                <a:spcPct val="130000"/>
              </a:lnSpc>
              <a:spcBef>
                <a:spcPts val="600"/>
              </a:spcBef>
              <a:spcAft>
                <a:spcPts val="0"/>
              </a:spcAft>
              <a:buClr>
                <a:schemeClr val="dk1"/>
              </a:buClr>
              <a:buSzPts val="1530"/>
              <a:buChar char="•"/>
            </a:pPr>
            <a:r>
              <a:rPr b="1" lang="en-US" sz="1530">
                <a:latin typeface="Arial"/>
                <a:ea typeface="Arial"/>
                <a:cs typeface="Arial"/>
                <a:sym typeface="Arial"/>
              </a:rPr>
              <a:t>Course Outcomes:</a:t>
            </a:r>
            <a:endParaRPr/>
          </a:p>
          <a:p>
            <a:pPr indent="-457200" lvl="1" marL="749808" rtl="0" algn="l">
              <a:lnSpc>
                <a:spcPct val="80000"/>
              </a:lnSpc>
              <a:spcBef>
                <a:spcPts val="940"/>
              </a:spcBef>
              <a:spcAft>
                <a:spcPts val="0"/>
              </a:spcAft>
              <a:buClr>
                <a:schemeClr val="dk1"/>
              </a:buClr>
              <a:buSzPts val="1700"/>
              <a:buFont typeface="Calibri"/>
              <a:buAutoNum type="arabicParenR"/>
            </a:pPr>
            <a:r>
              <a:rPr lang="en-US" sz="1700"/>
              <a:t>Design ER-models to represent simple database application scenarios and Improve the database design by normalization.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Design Database Relational Model and apply SQL , PLSQL concepts for database programming </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Describe Transaction Processing and Concurrency Control techniques for databases</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Identify appropriate database architecture for the real world database application </a:t>
            </a:r>
            <a:endParaRPr/>
          </a:p>
        </p:txBody>
      </p:sp>
      <p:sp>
        <p:nvSpPr>
          <p:cNvPr id="219" name="Google Shape;219;p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220" name="Google Shape;220;p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221" name="Google Shape;221;p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ph type="title"/>
          </p:nvPr>
        </p:nvSpPr>
        <p:spPr>
          <a:xfrm>
            <a:off x="2929602" y="428802"/>
            <a:ext cx="5508553" cy="83575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Aggregate Functions</a:t>
            </a:r>
            <a:endParaRPr/>
          </a:p>
        </p:txBody>
      </p:sp>
      <p:sp>
        <p:nvSpPr>
          <p:cNvPr id="471" name="Google Shape;471;p2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72" name="Google Shape;472;p2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73" name="Google Shape;473;p2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4" name="Google Shape;474;p20"/>
          <p:cNvSpPr/>
          <p:nvPr/>
        </p:nvSpPr>
        <p:spPr>
          <a:xfrm>
            <a:off x="5226678" y="4243613"/>
            <a:ext cx="5631306" cy="178510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	avg: </a:t>
            </a:r>
            <a:r>
              <a:rPr b="0" i="0" lang="en-US" sz="2200" u="none" cap="none" strike="noStrike">
                <a:solidFill>
                  <a:schemeClr val="dk1"/>
                </a:solidFill>
                <a:latin typeface="Times New Roman"/>
                <a:ea typeface="Times New Roman"/>
                <a:cs typeface="Times New Roman"/>
                <a:sym typeface="Times New Roman"/>
              </a:rPr>
              <a:t>average value</a:t>
            </a:r>
            <a:br>
              <a:rPr b="0" i="0" lang="en-US" sz="2200" u="none" cap="none" strike="noStrike">
                <a:solidFill>
                  <a:schemeClr val="dk1"/>
                </a:solidFill>
                <a:latin typeface="Times New Roman"/>
                <a:ea typeface="Times New Roman"/>
                <a:cs typeface="Times New Roman"/>
                <a:sym typeface="Times New Roman"/>
              </a:rPr>
            </a:br>
            <a:r>
              <a:rPr b="0" i="0" lang="en-US" sz="2200" u="none" cap="none" strike="noStrike">
                <a:solidFill>
                  <a:schemeClr val="dk1"/>
                </a:solidFill>
                <a:latin typeface="Times New Roman"/>
                <a:ea typeface="Times New Roman"/>
                <a:cs typeface="Times New Roman"/>
                <a:sym typeface="Times New Roman"/>
              </a:rPr>
              <a:t>	</a:t>
            </a:r>
            <a:r>
              <a:rPr b="1" i="0" lang="en-US" sz="2200" u="none" cap="none" strike="noStrike">
                <a:solidFill>
                  <a:schemeClr val="dk1"/>
                </a:solidFill>
                <a:latin typeface="Times New Roman"/>
                <a:ea typeface="Times New Roman"/>
                <a:cs typeface="Times New Roman"/>
                <a:sym typeface="Times New Roman"/>
              </a:rPr>
              <a:t>min:  </a:t>
            </a:r>
            <a:r>
              <a:rPr b="0" i="0" lang="en-US" sz="2200" u="none" cap="none" strike="noStrike">
                <a:solidFill>
                  <a:schemeClr val="dk1"/>
                </a:solidFill>
                <a:latin typeface="Times New Roman"/>
                <a:ea typeface="Times New Roman"/>
                <a:cs typeface="Times New Roman"/>
                <a:sym typeface="Times New Roman"/>
              </a:rPr>
              <a:t>minimum value</a:t>
            </a:r>
            <a:br>
              <a:rPr b="0" i="0" lang="en-US" sz="2200" u="none" cap="none" strike="noStrike">
                <a:solidFill>
                  <a:schemeClr val="dk1"/>
                </a:solidFill>
                <a:latin typeface="Times New Roman"/>
                <a:ea typeface="Times New Roman"/>
                <a:cs typeface="Times New Roman"/>
                <a:sym typeface="Times New Roman"/>
              </a:rPr>
            </a:br>
            <a:r>
              <a:rPr b="0" i="0" lang="en-US" sz="2200" u="none" cap="none" strike="noStrike">
                <a:solidFill>
                  <a:schemeClr val="dk1"/>
                </a:solidFill>
                <a:latin typeface="Times New Roman"/>
                <a:ea typeface="Times New Roman"/>
                <a:cs typeface="Times New Roman"/>
                <a:sym typeface="Times New Roman"/>
              </a:rPr>
              <a:t>	</a:t>
            </a:r>
            <a:r>
              <a:rPr b="1" i="0" lang="en-US" sz="2200" u="none" cap="none" strike="noStrike">
                <a:solidFill>
                  <a:schemeClr val="dk1"/>
                </a:solidFill>
                <a:latin typeface="Times New Roman"/>
                <a:ea typeface="Times New Roman"/>
                <a:cs typeface="Times New Roman"/>
                <a:sym typeface="Times New Roman"/>
              </a:rPr>
              <a:t>max:  </a:t>
            </a:r>
            <a:r>
              <a:rPr b="0" i="0" lang="en-US" sz="2200" u="none" cap="none" strike="noStrike">
                <a:solidFill>
                  <a:schemeClr val="dk1"/>
                </a:solidFill>
                <a:latin typeface="Times New Roman"/>
                <a:ea typeface="Times New Roman"/>
                <a:cs typeface="Times New Roman"/>
                <a:sym typeface="Times New Roman"/>
              </a:rPr>
              <a:t>maximum value</a:t>
            </a:r>
            <a:br>
              <a:rPr b="0" i="0" lang="en-US" sz="2200" u="none" cap="none" strike="noStrike">
                <a:solidFill>
                  <a:schemeClr val="dk1"/>
                </a:solidFill>
                <a:latin typeface="Times New Roman"/>
                <a:ea typeface="Times New Roman"/>
                <a:cs typeface="Times New Roman"/>
                <a:sym typeface="Times New Roman"/>
              </a:rPr>
            </a:br>
            <a:r>
              <a:rPr b="0" i="0" lang="en-US" sz="2200" u="none" cap="none" strike="noStrike">
                <a:solidFill>
                  <a:schemeClr val="dk1"/>
                </a:solidFill>
                <a:latin typeface="Times New Roman"/>
                <a:ea typeface="Times New Roman"/>
                <a:cs typeface="Times New Roman"/>
                <a:sym typeface="Times New Roman"/>
              </a:rPr>
              <a:t>	</a:t>
            </a:r>
            <a:r>
              <a:rPr b="1" i="0" lang="en-US" sz="2200" u="none" cap="none" strike="noStrike">
                <a:solidFill>
                  <a:schemeClr val="dk1"/>
                </a:solidFill>
                <a:latin typeface="Times New Roman"/>
                <a:ea typeface="Times New Roman"/>
                <a:cs typeface="Times New Roman"/>
                <a:sym typeface="Times New Roman"/>
              </a:rPr>
              <a:t>sum:  </a:t>
            </a:r>
            <a:r>
              <a:rPr b="0" i="0" lang="en-US" sz="2200" u="none" cap="none" strike="noStrike">
                <a:solidFill>
                  <a:schemeClr val="dk1"/>
                </a:solidFill>
                <a:latin typeface="Times New Roman"/>
                <a:ea typeface="Times New Roman"/>
                <a:cs typeface="Times New Roman"/>
                <a:sym typeface="Times New Roman"/>
              </a:rPr>
              <a:t>sum of values</a:t>
            </a:r>
            <a:br>
              <a:rPr b="0" i="0" lang="en-US" sz="2200" u="none" cap="none" strike="noStrike">
                <a:solidFill>
                  <a:schemeClr val="dk1"/>
                </a:solidFill>
                <a:latin typeface="Times New Roman"/>
                <a:ea typeface="Times New Roman"/>
                <a:cs typeface="Times New Roman"/>
                <a:sym typeface="Times New Roman"/>
              </a:rPr>
            </a:br>
            <a:r>
              <a:rPr b="0" i="0" lang="en-US" sz="2200" u="none" cap="none" strike="noStrike">
                <a:solidFill>
                  <a:schemeClr val="dk1"/>
                </a:solidFill>
                <a:latin typeface="Times New Roman"/>
                <a:ea typeface="Times New Roman"/>
                <a:cs typeface="Times New Roman"/>
                <a:sym typeface="Times New Roman"/>
              </a:rPr>
              <a:t>	</a:t>
            </a:r>
            <a:r>
              <a:rPr b="1" i="0" lang="en-US" sz="2200" u="none" cap="none" strike="noStrike">
                <a:solidFill>
                  <a:schemeClr val="dk1"/>
                </a:solidFill>
                <a:latin typeface="Times New Roman"/>
                <a:ea typeface="Times New Roman"/>
                <a:cs typeface="Times New Roman"/>
                <a:sym typeface="Times New Roman"/>
              </a:rPr>
              <a:t>count:  </a:t>
            </a:r>
            <a:r>
              <a:rPr b="0" i="0" lang="en-US" sz="2200" u="none" cap="none" strike="noStrike">
                <a:solidFill>
                  <a:schemeClr val="dk1"/>
                </a:solidFill>
                <a:latin typeface="Times New Roman"/>
                <a:ea typeface="Times New Roman"/>
                <a:cs typeface="Times New Roman"/>
                <a:sym typeface="Times New Roman"/>
              </a:rPr>
              <a:t>number of values</a:t>
            </a:r>
            <a:endParaRPr b="0" i="0" sz="1400" u="none" cap="none" strike="noStrike">
              <a:solidFill>
                <a:srgbClr val="000000"/>
              </a:solidFill>
              <a:latin typeface="Arial"/>
              <a:ea typeface="Arial"/>
              <a:cs typeface="Arial"/>
              <a:sym typeface="Arial"/>
            </a:endParaRPr>
          </a:p>
        </p:txBody>
      </p:sp>
      <p:pic>
        <p:nvPicPr>
          <p:cNvPr id="475" name="Google Shape;475;p20"/>
          <p:cNvPicPr preferRelativeResize="0"/>
          <p:nvPr/>
        </p:nvPicPr>
        <p:blipFill rotWithShape="1">
          <a:blip r:embed="rId3">
            <a:alphaModFix/>
          </a:blip>
          <a:srcRect b="0" l="0" r="0" t="0"/>
          <a:stretch/>
        </p:blipFill>
        <p:spPr>
          <a:xfrm>
            <a:off x="195263" y="260042"/>
            <a:ext cx="1270000" cy="1147762"/>
          </a:xfrm>
          <a:prstGeom prst="rect">
            <a:avLst/>
          </a:prstGeom>
          <a:noFill/>
          <a:ln>
            <a:noFill/>
          </a:ln>
        </p:spPr>
      </p:pic>
      <p:graphicFrame>
        <p:nvGraphicFramePr>
          <p:cNvPr id="476" name="Google Shape;476;p20"/>
          <p:cNvGraphicFramePr/>
          <p:nvPr/>
        </p:nvGraphicFramePr>
        <p:xfrm>
          <a:off x="1096962" y="1846261"/>
          <a:ext cx="3000000" cy="3000000"/>
        </p:xfrm>
        <a:graphic>
          <a:graphicData uri="http://schemas.openxmlformats.org/drawingml/2006/table">
            <a:tbl>
              <a:tblPr>
                <a:noFill/>
                <a:tableStyleId>{AA87CD41-705E-4F35-83EB-0782047DF88C}</a:tableStyleId>
              </a:tblPr>
              <a:tblGrid>
                <a:gridCol w="1883150"/>
                <a:gridCol w="5310350"/>
                <a:gridCol w="3596750"/>
              </a:tblGrid>
              <a:tr h="4540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Type</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Use</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Functions</a:t>
                      </a:r>
                      <a:endParaRPr sz="2200" u="none" cap="none" strike="noStrike">
                        <a:latin typeface="Times New Roman"/>
                        <a:ea typeface="Times New Roman"/>
                        <a:cs typeface="Times New Roman"/>
                        <a:sym typeface="Times New Roman"/>
                      </a:endParaRPr>
                    </a:p>
                  </a:txBody>
                  <a:tcPr marT="45725" marB="45725" marR="91450" marL="91450"/>
                </a:tc>
              </a:tr>
              <a:tr h="7836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Single –row functions</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Operate on  a single  column of a relation of single row  n the table returning single value as an output</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String functions, Date Functions</a:t>
                      </a:r>
                      <a:endParaRPr sz="2200" u="none" cap="none" strike="noStrike">
                        <a:latin typeface="Times New Roman"/>
                        <a:ea typeface="Times New Roman"/>
                        <a:cs typeface="Times New Roman"/>
                        <a:sym typeface="Times New Roman"/>
                      </a:endParaRPr>
                    </a:p>
                  </a:txBody>
                  <a:tcPr marT="45725" marB="45725" marR="91450" marL="91450"/>
                </a:tc>
              </a:tr>
              <a:tr h="7836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Multiple –row functions</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Act on a multiple row in the relation  returning single value as an output</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Avg, min, max, sum, count</a:t>
                      </a:r>
                      <a:endParaRPr sz="22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1"/>
          <p:cNvSpPr txBox="1"/>
          <p:nvPr>
            <p:ph type="title"/>
          </p:nvPr>
        </p:nvSpPr>
        <p:spPr>
          <a:xfrm>
            <a:off x="2043113" y="228601"/>
            <a:ext cx="9838760" cy="12001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Aggregate Functions Examples</a:t>
            </a:r>
            <a:endParaRPr/>
          </a:p>
        </p:txBody>
      </p:sp>
      <p:sp>
        <p:nvSpPr>
          <p:cNvPr id="483" name="Google Shape;483;p21"/>
          <p:cNvSpPr txBox="1"/>
          <p:nvPr>
            <p:ph idx="1" type="body"/>
          </p:nvPr>
        </p:nvSpPr>
        <p:spPr>
          <a:xfrm>
            <a:off x="1341938" y="1795463"/>
            <a:ext cx="10056747" cy="4066718"/>
          </a:xfrm>
          <a:prstGeom prst="rect">
            <a:avLst/>
          </a:prstGeom>
          <a:noFill/>
          <a:ln>
            <a:noFill/>
          </a:ln>
        </p:spPr>
        <p:txBody>
          <a:bodyPr anchorCtr="0" anchor="t" bIns="45700" lIns="0" spcFirstLastPara="1" rIns="0" wrap="square" tIns="45700">
            <a:noAutofit/>
          </a:bodyPr>
          <a:lstStyle/>
          <a:p>
            <a:pPr indent="-146050" lvl="0" marL="90488" rtl="0" algn="l">
              <a:lnSpc>
                <a:spcPct val="90000"/>
              </a:lnSpc>
              <a:spcBef>
                <a:spcPts val="0"/>
              </a:spcBef>
              <a:spcAft>
                <a:spcPts val="0"/>
              </a:spcAft>
              <a:buSzPts val="2300"/>
              <a:buChar char=" "/>
            </a:pPr>
            <a:r>
              <a:rPr lang="en-US" sz="2300">
                <a:solidFill>
                  <a:srgbClr val="FF0000"/>
                </a:solidFill>
                <a:latin typeface="Times New Roman"/>
                <a:ea typeface="Times New Roman"/>
                <a:cs typeface="Times New Roman"/>
                <a:sym typeface="Times New Roman"/>
              </a:rPr>
              <a:t>Find the average salary of instructors in the Computer Science department </a:t>
            </a:r>
            <a:endParaRPr/>
          </a:p>
          <a:p>
            <a:pPr indent="-182563" lvl="1" marL="382588" rtl="0" algn="l">
              <a:lnSpc>
                <a:spcPct val="90000"/>
              </a:lnSpc>
              <a:spcBef>
                <a:spcPts val="400"/>
              </a:spcBef>
              <a:spcAft>
                <a:spcPts val="0"/>
              </a:spcAft>
              <a:buSzPts val="2300"/>
              <a:buChar char="◦"/>
            </a:pPr>
            <a:r>
              <a:rPr b="1" lang="en-US" sz="2300">
                <a:latin typeface="Times New Roman"/>
                <a:ea typeface="Times New Roman"/>
                <a:cs typeface="Times New Roman"/>
                <a:sym typeface="Times New Roman"/>
              </a:rPr>
              <a:t>select  avg </a:t>
            </a:r>
            <a:r>
              <a:rPr lang="en-US" sz="2300">
                <a:latin typeface="Times New Roman"/>
                <a:ea typeface="Times New Roman"/>
                <a:cs typeface="Times New Roman"/>
                <a:sym typeface="Times New Roman"/>
              </a:rPr>
              <a:t>(</a:t>
            </a:r>
            <a:r>
              <a:rPr i="1" lang="en-US" sz="2300">
                <a:latin typeface="Times New Roman"/>
                <a:ea typeface="Times New Roman"/>
                <a:cs typeface="Times New Roman"/>
                <a:sym typeface="Times New Roman"/>
              </a:rPr>
              <a:t>salary</a:t>
            </a:r>
            <a:r>
              <a:rPr lang="en-US" sz="2300">
                <a:latin typeface="Times New Roman"/>
                <a:ea typeface="Times New Roman"/>
                <a:cs typeface="Times New Roman"/>
                <a:sym typeface="Times New Roman"/>
              </a:rPr>
              <a:t>),min(salary), max(salary),sum(salary) </a:t>
            </a:r>
            <a:br>
              <a:rPr lang="en-US" sz="2300">
                <a:latin typeface="Times New Roman"/>
                <a:ea typeface="Times New Roman"/>
                <a:cs typeface="Times New Roman"/>
                <a:sym typeface="Times New Roman"/>
              </a:rPr>
            </a:br>
            <a:r>
              <a:rPr b="1" lang="en-US" sz="2300">
                <a:latin typeface="Times New Roman"/>
                <a:ea typeface="Times New Roman"/>
                <a:cs typeface="Times New Roman"/>
                <a:sym typeface="Times New Roman"/>
              </a:rPr>
              <a:t>from </a:t>
            </a:r>
            <a:r>
              <a:rPr i="1" lang="en-US" sz="2300">
                <a:latin typeface="Times New Roman"/>
                <a:ea typeface="Times New Roman"/>
                <a:cs typeface="Times New Roman"/>
                <a:sym typeface="Times New Roman"/>
              </a:rPr>
              <a:t>instructor</a:t>
            </a:r>
            <a:br>
              <a:rPr i="1" lang="en-US" sz="2300">
                <a:latin typeface="Times New Roman"/>
                <a:ea typeface="Times New Roman"/>
                <a:cs typeface="Times New Roman"/>
                <a:sym typeface="Times New Roman"/>
              </a:rPr>
            </a:br>
            <a:r>
              <a:rPr b="1" lang="en-US" sz="2300">
                <a:latin typeface="Times New Roman"/>
                <a:ea typeface="Times New Roman"/>
                <a:cs typeface="Times New Roman"/>
                <a:sym typeface="Times New Roman"/>
              </a:rPr>
              <a:t>where </a:t>
            </a:r>
            <a:r>
              <a:rPr i="1" lang="en-US" sz="2300">
                <a:latin typeface="Times New Roman"/>
                <a:ea typeface="Times New Roman"/>
                <a:cs typeface="Times New Roman"/>
                <a:sym typeface="Times New Roman"/>
              </a:rPr>
              <a:t>dept_name</a:t>
            </a:r>
            <a:r>
              <a:rPr lang="en-US" sz="2300">
                <a:latin typeface="Times New Roman"/>
                <a:ea typeface="Times New Roman"/>
                <a:cs typeface="Times New Roman"/>
                <a:sym typeface="Times New Roman"/>
              </a:rPr>
              <a:t>= 'Comp. Sci.';</a:t>
            </a:r>
            <a:endParaRPr/>
          </a:p>
          <a:p>
            <a:pPr indent="-146050" lvl="0" marL="90488" rtl="0" algn="l">
              <a:lnSpc>
                <a:spcPct val="90000"/>
              </a:lnSpc>
              <a:spcBef>
                <a:spcPts val="1600"/>
              </a:spcBef>
              <a:spcAft>
                <a:spcPts val="0"/>
              </a:spcAft>
              <a:buSzPts val="2300"/>
              <a:buChar char=" "/>
            </a:pPr>
            <a:r>
              <a:rPr lang="en-US" sz="2300">
                <a:solidFill>
                  <a:srgbClr val="FF0000"/>
                </a:solidFill>
                <a:latin typeface="Times New Roman"/>
                <a:ea typeface="Times New Roman"/>
                <a:cs typeface="Times New Roman"/>
                <a:sym typeface="Times New Roman"/>
              </a:rPr>
              <a:t>Find the number of tuples in the </a:t>
            </a:r>
            <a:r>
              <a:rPr i="1" lang="en-US" sz="2300">
                <a:solidFill>
                  <a:srgbClr val="FF0000"/>
                </a:solidFill>
                <a:latin typeface="Times New Roman"/>
                <a:ea typeface="Times New Roman"/>
                <a:cs typeface="Times New Roman"/>
                <a:sym typeface="Times New Roman"/>
              </a:rPr>
              <a:t>course </a:t>
            </a:r>
            <a:r>
              <a:rPr lang="en-US" sz="2300">
                <a:solidFill>
                  <a:srgbClr val="FF0000"/>
                </a:solidFill>
                <a:latin typeface="Times New Roman"/>
                <a:ea typeface="Times New Roman"/>
                <a:cs typeface="Times New Roman"/>
                <a:sym typeface="Times New Roman"/>
              </a:rPr>
              <a:t>relation</a:t>
            </a:r>
            <a:endParaRPr/>
          </a:p>
          <a:p>
            <a:pPr indent="-182563" lvl="1" marL="382588" rtl="0" algn="l">
              <a:lnSpc>
                <a:spcPct val="90000"/>
              </a:lnSpc>
              <a:spcBef>
                <a:spcPts val="400"/>
              </a:spcBef>
              <a:spcAft>
                <a:spcPts val="0"/>
              </a:spcAft>
              <a:buSzPts val="2300"/>
              <a:buChar char="◦"/>
            </a:pPr>
            <a:r>
              <a:rPr b="1" lang="en-US" sz="2300">
                <a:latin typeface="Times New Roman"/>
                <a:ea typeface="Times New Roman"/>
                <a:cs typeface="Times New Roman"/>
                <a:sym typeface="Times New Roman"/>
              </a:rPr>
              <a:t>select count </a:t>
            </a: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from instructor</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182563" lvl="1" marL="382588" rtl="0" algn="l">
              <a:lnSpc>
                <a:spcPct val="90000"/>
              </a:lnSpc>
              <a:spcBef>
                <a:spcPts val="600"/>
              </a:spcBef>
              <a:spcAft>
                <a:spcPts val="0"/>
              </a:spcAft>
              <a:buSzPts val="2300"/>
              <a:buNone/>
            </a:pPr>
            <a:r>
              <a:t/>
            </a:r>
            <a:endParaRPr sz="2300">
              <a:latin typeface="Times New Roman"/>
              <a:ea typeface="Times New Roman"/>
              <a:cs typeface="Times New Roman"/>
              <a:sym typeface="Times New Roman"/>
            </a:endParaRPr>
          </a:p>
          <a:p>
            <a:pPr indent="0" lvl="0" marL="90488" rtl="0" algn="l">
              <a:lnSpc>
                <a:spcPct val="90000"/>
              </a:lnSpc>
              <a:spcBef>
                <a:spcPts val="1600"/>
              </a:spcBef>
              <a:spcAft>
                <a:spcPts val="0"/>
              </a:spcAft>
              <a:buSzPts val="2000"/>
              <a:buNone/>
            </a:pPr>
            <a:r>
              <a:t/>
            </a:r>
            <a:endParaRPr>
              <a:latin typeface="Times New Roman"/>
              <a:ea typeface="Times New Roman"/>
              <a:cs typeface="Times New Roman"/>
              <a:sym typeface="Times New Roman"/>
            </a:endParaRPr>
          </a:p>
        </p:txBody>
      </p:sp>
      <p:sp>
        <p:nvSpPr>
          <p:cNvPr id="484" name="Google Shape;484;p21"/>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85" name="Google Shape;485;p21"/>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86" name="Google Shape;486;p21"/>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7" name="Google Shape;487;p21"/>
          <p:cNvSpPr txBox="1"/>
          <p:nvPr/>
        </p:nvSpPr>
        <p:spPr>
          <a:xfrm>
            <a:off x="2282826" y="2813051"/>
            <a:ext cx="76819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   </a:t>
            </a:r>
            <a:endParaRPr b="0" i="0" sz="1600" u="none" cap="none" strike="noStrike">
              <a:solidFill>
                <a:schemeClr val="dk1"/>
              </a:solidFill>
              <a:latin typeface="Helvetica Neue"/>
              <a:ea typeface="Helvetica Neue"/>
              <a:cs typeface="Helvetica Neue"/>
              <a:sym typeface="Helvetica Neue"/>
            </a:endParaRPr>
          </a:p>
        </p:txBody>
      </p:sp>
      <p:pic>
        <p:nvPicPr>
          <p:cNvPr id="488" name="Google Shape;488;p21"/>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pic>
        <p:nvPicPr>
          <p:cNvPr descr="3" id="489" name="Google Shape;489;p21"/>
          <p:cNvPicPr preferRelativeResize="0"/>
          <p:nvPr/>
        </p:nvPicPr>
        <p:blipFill rotWithShape="1">
          <a:blip r:embed="rId4">
            <a:alphaModFix/>
          </a:blip>
          <a:srcRect b="0" l="0" r="0" t="0"/>
          <a:stretch/>
        </p:blipFill>
        <p:spPr>
          <a:xfrm>
            <a:off x="8449410" y="2512527"/>
            <a:ext cx="3432463" cy="30872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2"/>
          <p:cNvSpPr txBox="1"/>
          <p:nvPr>
            <p:ph type="title"/>
          </p:nvPr>
        </p:nvSpPr>
        <p:spPr>
          <a:xfrm>
            <a:off x="2071688" y="245418"/>
            <a:ext cx="10120312" cy="109900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Aggregate Functions – Group By</a:t>
            </a:r>
            <a:endParaRPr/>
          </a:p>
        </p:txBody>
      </p:sp>
      <p:sp>
        <p:nvSpPr>
          <p:cNvPr id="496" name="Google Shape;496;p22"/>
          <p:cNvSpPr txBox="1"/>
          <p:nvPr>
            <p:ph idx="1" type="body"/>
          </p:nvPr>
        </p:nvSpPr>
        <p:spPr>
          <a:xfrm>
            <a:off x="1861352" y="1694804"/>
            <a:ext cx="8158300" cy="1361453"/>
          </a:xfrm>
          <a:prstGeom prst="rect">
            <a:avLst/>
          </a:prstGeom>
          <a:noFill/>
          <a:ln>
            <a:noFill/>
          </a:ln>
        </p:spPr>
        <p:txBody>
          <a:bodyPr anchorCtr="0" anchor="t" bIns="45700" lIns="0" spcFirstLastPara="1" rIns="0" wrap="square" tIns="45700">
            <a:noAutofit/>
          </a:bodyPr>
          <a:lstStyle/>
          <a:p>
            <a:pPr indent="-146050" lvl="0" marL="90488" rtl="0" algn="l">
              <a:lnSpc>
                <a:spcPct val="90000"/>
              </a:lnSpc>
              <a:spcBef>
                <a:spcPts val="0"/>
              </a:spcBef>
              <a:spcAft>
                <a:spcPts val="0"/>
              </a:spcAft>
              <a:buSzPts val="2300"/>
              <a:buChar char=" "/>
            </a:pPr>
            <a:r>
              <a:rPr lang="en-US" sz="2300">
                <a:solidFill>
                  <a:srgbClr val="FF0000"/>
                </a:solidFill>
                <a:latin typeface="Times New Roman"/>
                <a:ea typeface="Times New Roman"/>
                <a:cs typeface="Times New Roman"/>
                <a:sym typeface="Times New Roman"/>
              </a:rPr>
              <a:t>Find the average salary of instructors in each department</a:t>
            </a:r>
            <a:endParaRPr/>
          </a:p>
          <a:p>
            <a:pPr indent="-182563" lvl="1" marL="382588" rtl="0" algn="l">
              <a:lnSpc>
                <a:spcPct val="90000"/>
              </a:lnSpc>
              <a:spcBef>
                <a:spcPts val="400"/>
              </a:spcBef>
              <a:spcAft>
                <a:spcPts val="0"/>
              </a:spcAft>
              <a:buSzPts val="2300"/>
              <a:buChar char="◦"/>
            </a:pPr>
            <a:r>
              <a:rPr b="1" lang="en-US" sz="2300">
                <a:latin typeface="Times New Roman"/>
                <a:ea typeface="Times New Roman"/>
                <a:cs typeface="Times New Roman"/>
                <a:sym typeface="Times New Roman"/>
              </a:rPr>
              <a:t>select </a:t>
            </a:r>
            <a:r>
              <a:rPr i="1" lang="en-US" sz="2300">
                <a:latin typeface="Times New Roman"/>
                <a:ea typeface="Times New Roman"/>
                <a:cs typeface="Times New Roman"/>
                <a:sym typeface="Times New Roman"/>
              </a:rPr>
              <a:t>dept_name</a:t>
            </a: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avg </a:t>
            </a:r>
            <a:r>
              <a:rPr lang="en-US" sz="2300">
                <a:latin typeface="Times New Roman"/>
                <a:ea typeface="Times New Roman"/>
                <a:cs typeface="Times New Roman"/>
                <a:sym typeface="Times New Roman"/>
              </a:rPr>
              <a:t>(</a:t>
            </a:r>
            <a:r>
              <a:rPr i="1" lang="en-US" sz="2300">
                <a:latin typeface="Times New Roman"/>
                <a:ea typeface="Times New Roman"/>
                <a:cs typeface="Times New Roman"/>
                <a:sym typeface="Times New Roman"/>
              </a:rPr>
              <a:t>salary</a:t>
            </a: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as</a:t>
            </a:r>
            <a:r>
              <a:rPr lang="en-US" sz="2300">
                <a:latin typeface="Times New Roman"/>
                <a:ea typeface="Times New Roman"/>
                <a:cs typeface="Times New Roman"/>
                <a:sym typeface="Times New Roman"/>
              </a:rPr>
              <a:t> </a:t>
            </a:r>
            <a:r>
              <a:rPr i="1" lang="en-US" sz="2300">
                <a:latin typeface="Times New Roman"/>
                <a:ea typeface="Times New Roman"/>
                <a:cs typeface="Times New Roman"/>
                <a:sym typeface="Times New Roman"/>
              </a:rPr>
              <a:t>avg_salary</a:t>
            </a:r>
            <a:br>
              <a:rPr lang="en-US" sz="2300">
                <a:latin typeface="Times New Roman"/>
                <a:ea typeface="Times New Roman"/>
                <a:cs typeface="Times New Roman"/>
                <a:sym typeface="Times New Roman"/>
              </a:rPr>
            </a:br>
            <a:r>
              <a:rPr b="1" lang="en-US" sz="2300">
                <a:latin typeface="Times New Roman"/>
                <a:ea typeface="Times New Roman"/>
                <a:cs typeface="Times New Roman"/>
                <a:sym typeface="Times New Roman"/>
              </a:rPr>
              <a:t>from </a:t>
            </a:r>
            <a:r>
              <a:rPr i="1" lang="en-US" sz="2300">
                <a:latin typeface="Times New Roman"/>
                <a:ea typeface="Times New Roman"/>
                <a:cs typeface="Times New Roman"/>
                <a:sym typeface="Times New Roman"/>
              </a:rPr>
              <a:t>instructor</a:t>
            </a:r>
            <a:br>
              <a:rPr i="1" lang="en-US" sz="2300">
                <a:latin typeface="Times New Roman"/>
                <a:ea typeface="Times New Roman"/>
                <a:cs typeface="Times New Roman"/>
                <a:sym typeface="Times New Roman"/>
              </a:rPr>
            </a:br>
            <a:r>
              <a:rPr b="1" lang="en-US" sz="2300">
                <a:latin typeface="Times New Roman"/>
                <a:ea typeface="Times New Roman"/>
                <a:cs typeface="Times New Roman"/>
                <a:sym typeface="Times New Roman"/>
              </a:rPr>
              <a:t>group by </a:t>
            </a:r>
            <a:r>
              <a:rPr i="1" lang="en-US" sz="2300">
                <a:latin typeface="Times New Roman"/>
                <a:ea typeface="Times New Roman"/>
                <a:cs typeface="Times New Roman"/>
                <a:sym typeface="Times New Roman"/>
              </a:rPr>
              <a:t>dept_name</a:t>
            </a:r>
            <a:r>
              <a:rPr lang="en-US" sz="2300">
                <a:latin typeface="Times New Roman"/>
                <a:ea typeface="Times New Roman"/>
                <a:cs typeface="Times New Roman"/>
                <a:sym typeface="Times New Roman"/>
              </a:rPr>
              <a:t>;</a:t>
            </a:r>
            <a:endParaRPr/>
          </a:p>
          <a:p>
            <a:pPr indent="-182563" lvl="1" marL="382588" rtl="0" algn="l">
              <a:lnSpc>
                <a:spcPct val="90000"/>
              </a:lnSpc>
              <a:spcBef>
                <a:spcPts val="600"/>
              </a:spcBef>
              <a:spcAft>
                <a:spcPts val="0"/>
              </a:spcAft>
              <a:buSzPts val="2300"/>
              <a:buNone/>
            </a:pPr>
            <a:r>
              <a:t/>
            </a:r>
            <a:endParaRPr sz="2300">
              <a:latin typeface="Times New Roman"/>
              <a:ea typeface="Times New Roman"/>
              <a:cs typeface="Times New Roman"/>
              <a:sym typeface="Times New Roman"/>
            </a:endParaRPr>
          </a:p>
          <a:p>
            <a:pPr indent="-36513" lvl="1" marL="382588" rtl="0" algn="l">
              <a:lnSpc>
                <a:spcPct val="90000"/>
              </a:lnSpc>
              <a:spcBef>
                <a:spcPts val="600"/>
              </a:spcBef>
              <a:spcAft>
                <a:spcPts val="0"/>
              </a:spcAft>
              <a:buSzPts val="2300"/>
              <a:buNone/>
            </a:pPr>
            <a:r>
              <a:t/>
            </a:r>
            <a:endParaRPr sz="2300">
              <a:latin typeface="Times New Roman"/>
              <a:ea typeface="Times New Roman"/>
              <a:cs typeface="Times New Roman"/>
              <a:sym typeface="Times New Roman"/>
            </a:endParaRPr>
          </a:p>
          <a:p>
            <a:pPr indent="-36513" lvl="1" marL="382588" rtl="0" algn="l">
              <a:lnSpc>
                <a:spcPct val="90000"/>
              </a:lnSpc>
              <a:spcBef>
                <a:spcPts val="600"/>
              </a:spcBef>
              <a:spcAft>
                <a:spcPts val="0"/>
              </a:spcAft>
              <a:buSzPts val="2300"/>
              <a:buNone/>
            </a:pPr>
            <a:r>
              <a:t/>
            </a:r>
            <a:endParaRPr sz="2300">
              <a:latin typeface="Times New Roman"/>
              <a:ea typeface="Times New Roman"/>
              <a:cs typeface="Times New Roman"/>
              <a:sym typeface="Times New Roman"/>
            </a:endParaRPr>
          </a:p>
        </p:txBody>
      </p:sp>
      <p:sp>
        <p:nvSpPr>
          <p:cNvPr id="497" name="Google Shape;497;p2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498" name="Google Shape;498;p2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499" name="Google Shape;499;p2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3" id="500" name="Google Shape;500;p22"/>
          <p:cNvPicPr preferRelativeResize="0"/>
          <p:nvPr/>
        </p:nvPicPr>
        <p:blipFill rotWithShape="1">
          <a:blip r:embed="rId3">
            <a:alphaModFix/>
          </a:blip>
          <a:srcRect b="0" l="0" r="0" t="0"/>
          <a:stretch/>
        </p:blipFill>
        <p:spPr>
          <a:xfrm>
            <a:off x="2508039" y="3210486"/>
            <a:ext cx="3432463" cy="3087202"/>
          </a:xfrm>
          <a:prstGeom prst="rect">
            <a:avLst/>
          </a:prstGeom>
          <a:noFill/>
          <a:ln>
            <a:noFill/>
          </a:ln>
        </p:spPr>
      </p:pic>
      <p:pic>
        <p:nvPicPr>
          <p:cNvPr descr="C:\Users\as668\Desktop\Judi\3_14.jpg" id="501" name="Google Shape;501;p22"/>
          <p:cNvPicPr preferRelativeResize="0"/>
          <p:nvPr/>
        </p:nvPicPr>
        <p:blipFill rotWithShape="1">
          <a:blip r:embed="rId4">
            <a:alphaModFix/>
          </a:blip>
          <a:srcRect b="0" l="0" r="0" t="0"/>
          <a:stretch/>
        </p:blipFill>
        <p:spPr>
          <a:xfrm>
            <a:off x="7360024" y="3406636"/>
            <a:ext cx="2222448" cy="2214236"/>
          </a:xfrm>
          <a:prstGeom prst="rect">
            <a:avLst/>
          </a:prstGeom>
          <a:noFill/>
          <a:ln>
            <a:noFill/>
          </a:ln>
        </p:spPr>
      </p:pic>
      <p:pic>
        <p:nvPicPr>
          <p:cNvPr id="502" name="Google Shape;502;p22"/>
          <p:cNvPicPr preferRelativeResize="0"/>
          <p:nvPr/>
        </p:nvPicPr>
        <p:blipFill rotWithShape="1">
          <a:blip r:embed="rId5">
            <a:alphaModFix/>
          </a:blip>
          <a:srcRect b="0" l="0" r="0" t="0"/>
          <a:stretch/>
        </p:blipFill>
        <p:spPr>
          <a:xfrm>
            <a:off x="222250" y="228600"/>
            <a:ext cx="1270000" cy="120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3"/>
          <p:cNvSpPr txBox="1"/>
          <p:nvPr>
            <p:ph type="title"/>
          </p:nvPr>
        </p:nvSpPr>
        <p:spPr>
          <a:xfrm>
            <a:off x="1957388" y="714375"/>
            <a:ext cx="8862905" cy="71437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Aggregation (Cont.)</a:t>
            </a:r>
            <a:endParaRPr/>
          </a:p>
        </p:txBody>
      </p:sp>
      <p:sp>
        <p:nvSpPr>
          <p:cNvPr id="509" name="Google Shape;509;p23"/>
          <p:cNvSpPr txBox="1"/>
          <p:nvPr>
            <p:ph idx="1" type="body"/>
          </p:nvPr>
        </p:nvSpPr>
        <p:spPr>
          <a:xfrm>
            <a:off x="609601" y="1600204"/>
            <a:ext cx="10972801" cy="4525963"/>
          </a:xfrm>
          <a:prstGeom prst="rect">
            <a:avLst/>
          </a:prstGeom>
          <a:noFill/>
          <a:ln>
            <a:noFill/>
          </a:ln>
        </p:spPr>
        <p:txBody>
          <a:bodyPr anchorCtr="0" anchor="t" bIns="45700" lIns="0" spcFirstLastPara="1" rIns="0" wrap="square" tIns="45700">
            <a:noAutofit/>
          </a:bodyPr>
          <a:lstStyle/>
          <a:p>
            <a:pPr indent="-152400" lvl="0" marL="90488" rtl="0" algn="l">
              <a:lnSpc>
                <a:spcPct val="90000"/>
              </a:lnSpc>
              <a:spcBef>
                <a:spcPts val="0"/>
              </a:spcBef>
              <a:spcAft>
                <a:spcPts val="0"/>
              </a:spcAft>
              <a:buSzPts val="2400"/>
              <a:buChar char=" "/>
            </a:pPr>
            <a:r>
              <a:rPr lang="en-US" sz="2400">
                <a:latin typeface="Times New Roman"/>
                <a:ea typeface="Times New Roman"/>
                <a:cs typeface="Times New Roman"/>
                <a:sym typeface="Times New Roman"/>
              </a:rPr>
              <a:t>Attributes in </a:t>
            </a:r>
            <a:r>
              <a:rPr b="1" lang="en-US" sz="2400">
                <a:latin typeface="Times New Roman"/>
                <a:ea typeface="Times New Roman"/>
                <a:cs typeface="Times New Roman"/>
                <a:sym typeface="Times New Roman"/>
              </a:rPr>
              <a:t>select </a:t>
            </a:r>
            <a:r>
              <a:rPr lang="en-US" sz="2400">
                <a:latin typeface="Times New Roman"/>
                <a:ea typeface="Times New Roman"/>
                <a:cs typeface="Times New Roman"/>
                <a:sym typeface="Times New Roman"/>
              </a:rPr>
              <a:t>clause outside of aggregate functions must appear in </a:t>
            </a:r>
            <a:r>
              <a:rPr b="1" lang="en-US" sz="2400">
                <a:latin typeface="Times New Roman"/>
                <a:ea typeface="Times New Roman"/>
                <a:cs typeface="Times New Roman"/>
                <a:sym typeface="Times New Roman"/>
              </a:rPr>
              <a:t>group by</a:t>
            </a:r>
            <a:r>
              <a:rPr lang="en-US" sz="2400">
                <a:latin typeface="Times New Roman"/>
                <a:ea typeface="Times New Roman"/>
                <a:cs typeface="Times New Roman"/>
                <a:sym typeface="Times New Roman"/>
              </a:rPr>
              <a:t> list</a:t>
            </a:r>
            <a:endParaRPr/>
          </a:p>
          <a:p>
            <a:pPr indent="-182563" lvl="1" marL="382588" rtl="0" algn="l">
              <a:lnSpc>
                <a:spcPct val="90000"/>
              </a:lnSpc>
              <a:spcBef>
                <a:spcPts val="400"/>
              </a:spcBef>
              <a:spcAft>
                <a:spcPts val="0"/>
              </a:spcAft>
              <a:buSzPts val="2400"/>
              <a:buChar char="◦"/>
            </a:pPr>
            <a:r>
              <a:rPr lang="en-US" sz="2400">
                <a:latin typeface="Times New Roman"/>
                <a:ea typeface="Times New Roman"/>
                <a:cs typeface="Times New Roman"/>
                <a:sym typeface="Times New Roman"/>
              </a:rPr>
              <a:t>/* erroneous query */</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select </a:t>
            </a:r>
            <a:r>
              <a:rPr i="1" lang="en-US" sz="2400">
                <a:latin typeface="Times New Roman"/>
                <a:ea typeface="Times New Roman"/>
                <a:cs typeface="Times New Roman"/>
                <a:sym typeface="Times New Roman"/>
              </a:rPr>
              <a:t>dept_name</a:t>
            </a:r>
            <a:r>
              <a:rPr lang="en-US" sz="2400">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ID</a:t>
            </a:r>
            <a:r>
              <a:rPr lang="en-US" sz="2400">
                <a:solidFill>
                  <a:srgbClr val="FF0000"/>
                </a:solidFill>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avg </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salary</a:t>
            </a:r>
            <a:r>
              <a:rPr lang="en-US" sz="2400">
                <a:latin typeface="Times New Roman"/>
                <a:ea typeface="Times New Roman"/>
                <a:cs typeface="Times New Roman"/>
                <a:sym typeface="Times New Roman"/>
              </a:rPr>
              <a:t>)</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from </a:t>
            </a:r>
            <a:r>
              <a:rPr i="1" lang="en-US" sz="2400">
                <a:latin typeface="Times New Roman"/>
                <a:ea typeface="Times New Roman"/>
                <a:cs typeface="Times New Roman"/>
                <a:sym typeface="Times New Roman"/>
              </a:rPr>
              <a:t>instructor</a:t>
            </a:r>
            <a:br>
              <a:rPr i="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group by </a:t>
            </a:r>
            <a:r>
              <a:rPr i="1" lang="en-US" sz="2400">
                <a:latin typeface="Times New Roman"/>
                <a:ea typeface="Times New Roman"/>
                <a:cs typeface="Times New Roman"/>
                <a:sym typeface="Times New Roman"/>
              </a:rPr>
              <a:t>dept_name</a:t>
            </a:r>
            <a:r>
              <a:rPr lang="en-US" sz="2400">
                <a:latin typeface="Times New Roman"/>
                <a:ea typeface="Times New Roman"/>
                <a:cs typeface="Times New Roman"/>
                <a:sym typeface="Times New Roman"/>
              </a:rPr>
              <a:t>;</a:t>
            </a:r>
            <a:endParaRPr/>
          </a:p>
          <a:p>
            <a:pPr indent="-30163" lvl="1" marL="382588" rtl="0" algn="l">
              <a:lnSpc>
                <a:spcPct val="90000"/>
              </a:lnSpc>
              <a:spcBef>
                <a:spcPts val="600"/>
              </a:spcBef>
              <a:spcAft>
                <a:spcPts val="0"/>
              </a:spcAft>
              <a:buSzPts val="2400"/>
              <a:buNone/>
            </a:pPr>
            <a:r>
              <a:t/>
            </a:r>
            <a:endParaRPr sz="2400">
              <a:latin typeface="Times New Roman"/>
              <a:ea typeface="Times New Roman"/>
              <a:cs typeface="Times New Roman"/>
              <a:sym typeface="Times New Roman"/>
            </a:endParaRPr>
          </a:p>
          <a:p>
            <a:pPr indent="-30163" lvl="1" marL="382588" rtl="0" algn="l">
              <a:lnSpc>
                <a:spcPct val="90000"/>
              </a:lnSpc>
              <a:spcBef>
                <a:spcPts val="600"/>
              </a:spcBef>
              <a:spcAft>
                <a:spcPts val="0"/>
              </a:spcAft>
              <a:buSzPts val="2400"/>
              <a:buNone/>
            </a:pPr>
            <a:r>
              <a:t/>
            </a:r>
            <a:endParaRPr sz="2400">
              <a:latin typeface="Times New Roman"/>
              <a:ea typeface="Times New Roman"/>
              <a:cs typeface="Times New Roman"/>
              <a:sym typeface="Times New Roman"/>
            </a:endParaRPr>
          </a:p>
        </p:txBody>
      </p:sp>
      <p:sp>
        <p:nvSpPr>
          <p:cNvPr id="510" name="Google Shape;510;p2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11" name="Google Shape;511;p2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12" name="Google Shape;512;p2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3" name="Google Shape;513;p23"/>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sp>
        <p:nvSpPr>
          <p:cNvPr id="514" name="Google Shape;514;p23"/>
          <p:cNvSpPr/>
          <p:nvPr/>
        </p:nvSpPr>
        <p:spPr>
          <a:xfrm>
            <a:off x="1637731" y="5172500"/>
            <a:ext cx="8106770" cy="436729"/>
          </a:xfrm>
          <a:prstGeom prst="rect">
            <a:avLst/>
          </a:prstGeom>
          <a:solidFill>
            <a:schemeClr val="lt1"/>
          </a:solidFill>
          <a:ln cap="flat" cmpd="sng" w="15875">
            <a:solidFill>
              <a:srgbClr val="364A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Discuss why  query is erroneous, [Hint :refer last table]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4"/>
          <p:cNvSpPr txBox="1"/>
          <p:nvPr>
            <p:ph type="title"/>
          </p:nvPr>
        </p:nvSpPr>
        <p:spPr>
          <a:xfrm>
            <a:off x="1871663" y="714375"/>
            <a:ext cx="8650761" cy="714375"/>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Aggregate Functions – Having Clause</a:t>
            </a:r>
            <a:endParaRPr/>
          </a:p>
        </p:txBody>
      </p:sp>
      <p:sp>
        <p:nvSpPr>
          <p:cNvPr id="521" name="Google Shape;521;p24"/>
          <p:cNvSpPr txBox="1"/>
          <p:nvPr>
            <p:ph idx="1" type="body"/>
          </p:nvPr>
        </p:nvSpPr>
        <p:spPr>
          <a:xfrm>
            <a:off x="1105574" y="1996759"/>
            <a:ext cx="9954908" cy="773113"/>
          </a:xfrm>
          <a:prstGeom prst="rect">
            <a:avLst/>
          </a:prstGeom>
          <a:noFill/>
          <a:ln>
            <a:noFill/>
          </a:ln>
        </p:spPr>
        <p:txBody>
          <a:bodyPr anchorCtr="0" anchor="t" bIns="45700" lIns="0" spcFirstLastPara="1" rIns="0" wrap="square" tIns="45700">
            <a:noAutofit/>
          </a:bodyPr>
          <a:lstStyle/>
          <a:p>
            <a:pPr indent="-146050" lvl="0" marL="90488" rtl="0" algn="l">
              <a:lnSpc>
                <a:spcPct val="90000"/>
              </a:lnSpc>
              <a:spcBef>
                <a:spcPts val="0"/>
              </a:spcBef>
              <a:spcAft>
                <a:spcPts val="0"/>
              </a:spcAft>
              <a:buSzPts val="2300"/>
              <a:buChar char=" "/>
            </a:pPr>
            <a:r>
              <a:rPr lang="en-US" sz="2300">
                <a:solidFill>
                  <a:srgbClr val="FF0000"/>
                </a:solidFill>
                <a:latin typeface="Times New Roman"/>
                <a:ea typeface="Times New Roman"/>
                <a:cs typeface="Times New Roman"/>
                <a:sym typeface="Times New Roman"/>
              </a:rPr>
              <a:t>Find the names and average salaries of all departments whose average salary is greater than 42000</a:t>
            </a:r>
            <a:endParaRPr/>
          </a:p>
        </p:txBody>
      </p:sp>
      <p:sp>
        <p:nvSpPr>
          <p:cNvPr id="522" name="Google Shape;522;p2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23" name="Google Shape;523;p2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24" name="Google Shape;524;p2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5" name="Google Shape;525;p24"/>
          <p:cNvSpPr txBox="1"/>
          <p:nvPr/>
        </p:nvSpPr>
        <p:spPr>
          <a:xfrm>
            <a:off x="1105574" y="4875414"/>
            <a:ext cx="6825221"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70"/>
              <a:buFont typeface="Arial"/>
              <a:buNone/>
            </a:pPr>
            <a:r>
              <a:rPr b="0" i="0" lang="en-US" sz="2300" u="none" cap="none" strike="noStrike">
                <a:solidFill>
                  <a:schemeClr val="dk2"/>
                </a:solidFill>
                <a:latin typeface="Times New Roman"/>
                <a:ea typeface="Times New Roman"/>
                <a:cs typeface="Times New Roman"/>
                <a:sym typeface="Times New Roman"/>
              </a:rPr>
              <a:t>       </a:t>
            </a:r>
            <a:r>
              <a:rPr b="0" i="0" lang="en-US" sz="2300" u="sng" cap="none" strike="noStrike">
                <a:solidFill>
                  <a:schemeClr val="dk1"/>
                </a:solidFill>
                <a:latin typeface="Times New Roman"/>
                <a:ea typeface="Times New Roman"/>
                <a:cs typeface="Times New Roman"/>
                <a:sym typeface="Times New Roman"/>
              </a:rPr>
              <a:t>Note:  predicates in the </a:t>
            </a:r>
            <a:r>
              <a:rPr b="1" i="0" lang="en-US" sz="2300" u="sng" cap="none" strike="noStrike">
                <a:solidFill>
                  <a:schemeClr val="dk1"/>
                </a:solidFill>
                <a:latin typeface="Times New Roman"/>
                <a:ea typeface="Times New Roman"/>
                <a:cs typeface="Times New Roman"/>
                <a:sym typeface="Times New Roman"/>
              </a:rPr>
              <a:t>having</a:t>
            </a:r>
            <a:r>
              <a:rPr b="0" i="0" lang="en-US" sz="2300" u="sng" cap="none" strike="noStrike">
                <a:solidFill>
                  <a:schemeClr val="dk1"/>
                </a:solidFill>
                <a:latin typeface="Times New Roman"/>
                <a:ea typeface="Times New Roman"/>
                <a:cs typeface="Times New Roman"/>
                <a:sym typeface="Times New Roman"/>
              </a:rPr>
              <a:t> clause are applied after the formation of groups whereas predicates in the </a:t>
            </a:r>
            <a:r>
              <a:rPr b="1" i="0" lang="en-US" sz="2300" u="sng" cap="none" strike="noStrike">
                <a:solidFill>
                  <a:schemeClr val="dk1"/>
                </a:solidFill>
                <a:latin typeface="Times New Roman"/>
                <a:ea typeface="Times New Roman"/>
                <a:cs typeface="Times New Roman"/>
                <a:sym typeface="Times New Roman"/>
              </a:rPr>
              <a:t>where</a:t>
            </a:r>
            <a:r>
              <a:rPr b="0" i="0" lang="en-US" sz="2300" u="sng" cap="none" strike="noStrike">
                <a:solidFill>
                  <a:schemeClr val="dk1"/>
                </a:solidFill>
                <a:latin typeface="Times New Roman"/>
                <a:ea typeface="Times New Roman"/>
                <a:cs typeface="Times New Roman"/>
                <a:sym typeface="Times New Roman"/>
              </a:rPr>
              <a:t> clause are applied before forming groups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p:txBody>
      </p:sp>
      <p:sp>
        <p:nvSpPr>
          <p:cNvPr id="526" name="Google Shape;526;p24"/>
          <p:cNvSpPr txBox="1"/>
          <p:nvPr/>
        </p:nvSpPr>
        <p:spPr>
          <a:xfrm>
            <a:off x="1105574" y="3337881"/>
            <a:ext cx="696914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select </a:t>
            </a:r>
            <a:r>
              <a:rPr b="0" i="1" lang="en-US" sz="2000" u="none" cap="none" strike="noStrike">
                <a:solidFill>
                  <a:schemeClr val="dk1"/>
                </a:solidFill>
                <a:latin typeface="Times New Roman"/>
                <a:ea typeface="Times New Roman"/>
                <a:cs typeface="Times New Roman"/>
                <a:sym typeface="Times New Roman"/>
              </a:rPr>
              <a:t>dept_name</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avg </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salary</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as</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avg_salary</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from </a:t>
            </a:r>
            <a:r>
              <a:rPr b="0" i="1" lang="en-US" sz="2000" u="none" cap="none" strike="noStrike">
                <a:solidFill>
                  <a:schemeClr val="dk1"/>
                </a:solidFill>
                <a:latin typeface="Times New Roman"/>
                <a:ea typeface="Times New Roman"/>
                <a:cs typeface="Times New Roman"/>
                <a:sym typeface="Times New Roman"/>
              </a:rPr>
              <a:t>instructor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group by </a:t>
            </a:r>
            <a:r>
              <a:rPr b="0" i="1" lang="en-US" sz="2000" u="none" cap="none" strike="noStrike">
                <a:solidFill>
                  <a:schemeClr val="dk1"/>
                </a:solidFill>
                <a:latin typeface="Times New Roman"/>
                <a:ea typeface="Times New Roman"/>
                <a:cs typeface="Times New Roman"/>
                <a:sym typeface="Times New Roman"/>
              </a:rPr>
              <a:t>dept_name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having avg </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salary</a:t>
            </a:r>
            <a:r>
              <a:rPr b="0" i="0" lang="en-US" sz="2000" u="none" cap="none" strike="noStrike">
                <a:solidFill>
                  <a:schemeClr val="dk1"/>
                </a:solidFill>
                <a:latin typeface="Times New Roman"/>
                <a:ea typeface="Times New Roman"/>
                <a:cs typeface="Times New Roman"/>
                <a:sym typeface="Times New Roman"/>
              </a:rPr>
              <a:t>) &gt; 42000;</a:t>
            </a:r>
            <a:endParaRPr b="0" i="0" sz="1400" u="none" cap="none" strike="noStrike">
              <a:solidFill>
                <a:srgbClr val="000000"/>
              </a:solidFill>
              <a:latin typeface="Arial"/>
              <a:ea typeface="Arial"/>
              <a:cs typeface="Arial"/>
              <a:sym typeface="Arial"/>
            </a:endParaRPr>
          </a:p>
        </p:txBody>
      </p:sp>
      <p:pic>
        <p:nvPicPr>
          <p:cNvPr id="527" name="Google Shape;527;p24"/>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pic>
        <p:nvPicPr>
          <p:cNvPr descr="3" id="528" name="Google Shape;528;p24"/>
          <p:cNvPicPr preferRelativeResize="0"/>
          <p:nvPr/>
        </p:nvPicPr>
        <p:blipFill rotWithShape="1">
          <a:blip r:embed="rId4">
            <a:alphaModFix/>
          </a:blip>
          <a:srcRect b="0" l="0" r="0" t="0"/>
          <a:stretch/>
        </p:blipFill>
        <p:spPr>
          <a:xfrm>
            <a:off x="7930795" y="2478226"/>
            <a:ext cx="3432463" cy="30872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5"/>
          <p:cNvSpPr txBox="1"/>
          <p:nvPr>
            <p:ph type="title"/>
          </p:nvPr>
        </p:nvSpPr>
        <p:spPr>
          <a:xfrm>
            <a:off x="2000249" y="228601"/>
            <a:ext cx="6805547" cy="120014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Null Values and Aggregates</a:t>
            </a:r>
            <a:endParaRPr/>
          </a:p>
        </p:txBody>
      </p:sp>
      <p:sp>
        <p:nvSpPr>
          <p:cNvPr id="535" name="Google Shape;535;p25"/>
          <p:cNvSpPr txBox="1"/>
          <p:nvPr>
            <p:ph idx="1" type="body"/>
          </p:nvPr>
        </p:nvSpPr>
        <p:spPr>
          <a:xfrm>
            <a:off x="1492250" y="1795463"/>
            <a:ext cx="9663113" cy="2057009"/>
          </a:xfrm>
          <a:prstGeom prst="rect">
            <a:avLst/>
          </a:prstGeom>
          <a:noFill/>
          <a:ln>
            <a:noFill/>
          </a:ln>
        </p:spPr>
        <p:txBody>
          <a:bodyPr anchorCtr="0" anchor="t" bIns="45700" lIns="0" spcFirstLastPara="1" rIns="0" wrap="square" tIns="45700">
            <a:noAutofit/>
          </a:bodyPr>
          <a:lstStyle/>
          <a:p>
            <a:pPr indent="-280988" lvl="0" marL="280988"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To find the total all salaries</a:t>
            </a:r>
            <a:endParaRPr/>
          </a:p>
          <a:p>
            <a:pPr indent="-90488" lvl="0" marL="90488" rtl="0" algn="l">
              <a:lnSpc>
                <a:spcPct val="90000"/>
              </a:lnSpc>
              <a:spcBef>
                <a:spcPts val="1400"/>
              </a:spcBef>
              <a:spcAft>
                <a:spcPts val="0"/>
              </a:spcAft>
              <a:buSzPts val="2400"/>
              <a:buNone/>
            </a:pPr>
            <a:r>
              <a:rPr lang="en-US" sz="2400">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select sum</a:t>
            </a:r>
            <a:r>
              <a:rPr i="1" lang="en-US" sz="2400">
                <a:latin typeface="Times New Roman"/>
                <a:ea typeface="Times New Roman"/>
                <a:cs typeface="Times New Roman"/>
                <a:sym typeface="Times New Roman"/>
              </a:rPr>
              <a:t> (salary ) </a:t>
            </a:r>
            <a:r>
              <a:rPr b="1" i="1" lang="en-US" sz="2400">
                <a:latin typeface="Times New Roman"/>
                <a:ea typeface="Times New Roman"/>
                <a:cs typeface="Times New Roman"/>
                <a:sym typeface="Times New Roman"/>
              </a:rPr>
              <a:t>from</a:t>
            </a:r>
            <a:r>
              <a:rPr i="1" lang="en-US" sz="2400">
                <a:latin typeface="Times New Roman"/>
                <a:ea typeface="Times New Roman"/>
                <a:cs typeface="Times New Roman"/>
                <a:sym typeface="Times New Roman"/>
              </a:rPr>
              <a:t> instructor</a:t>
            </a:r>
            <a:endParaRPr i="1" sz="2400">
              <a:latin typeface="Times New Roman"/>
              <a:ea typeface="Times New Roman"/>
              <a:cs typeface="Times New Roman"/>
              <a:sym typeface="Times New Roman"/>
            </a:endParaRPr>
          </a:p>
          <a:p>
            <a:pPr indent="-30163" lvl="1" marL="382588" rtl="0" algn="l">
              <a:lnSpc>
                <a:spcPct val="90000"/>
              </a:lnSpc>
              <a:spcBef>
                <a:spcPts val="400"/>
              </a:spcBef>
              <a:spcAft>
                <a:spcPts val="0"/>
              </a:spcAft>
              <a:buSzPts val="2400"/>
              <a:buNone/>
            </a:pPr>
            <a:r>
              <a:t/>
            </a:r>
            <a:endParaRPr sz="2400">
              <a:latin typeface="Times New Roman"/>
              <a:ea typeface="Times New Roman"/>
              <a:cs typeface="Times New Roman"/>
              <a:sym typeface="Times New Roman"/>
            </a:endParaRPr>
          </a:p>
          <a:p>
            <a:pPr indent="-182563" lvl="1" marL="382588" rtl="0" algn="l">
              <a:lnSpc>
                <a:spcPct val="90000"/>
              </a:lnSpc>
              <a:spcBef>
                <a:spcPts val="400"/>
              </a:spcBef>
              <a:spcAft>
                <a:spcPts val="0"/>
              </a:spcAft>
              <a:buSzPts val="2400"/>
              <a:buChar char="◦"/>
            </a:pPr>
            <a:r>
              <a:rPr lang="en-US" sz="2400">
                <a:latin typeface="Times New Roman"/>
                <a:ea typeface="Times New Roman"/>
                <a:cs typeface="Times New Roman"/>
                <a:sym typeface="Times New Roman"/>
              </a:rPr>
              <a:t>Above statement ignores null amounts</a:t>
            </a:r>
            <a:endParaRPr/>
          </a:p>
          <a:p>
            <a:pPr indent="-182563" lvl="1" marL="382588" rtl="0" algn="l">
              <a:lnSpc>
                <a:spcPct val="90000"/>
              </a:lnSpc>
              <a:spcBef>
                <a:spcPts val="600"/>
              </a:spcBef>
              <a:spcAft>
                <a:spcPts val="0"/>
              </a:spcAft>
              <a:buSzPts val="2400"/>
              <a:buChar char="◦"/>
            </a:pPr>
            <a:r>
              <a:rPr lang="en-US" sz="2400">
                <a:latin typeface="Times New Roman"/>
                <a:ea typeface="Times New Roman"/>
                <a:cs typeface="Times New Roman"/>
                <a:sym typeface="Times New Roman"/>
              </a:rPr>
              <a:t>Result is </a:t>
            </a:r>
            <a:r>
              <a:rPr i="1" lang="en-US" sz="2400">
                <a:latin typeface="Times New Roman"/>
                <a:ea typeface="Times New Roman"/>
                <a:cs typeface="Times New Roman"/>
                <a:sym typeface="Times New Roman"/>
              </a:rPr>
              <a:t>null</a:t>
            </a:r>
            <a:r>
              <a:rPr lang="en-US" sz="2400">
                <a:latin typeface="Times New Roman"/>
                <a:ea typeface="Times New Roman"/>
                <a:cs typeface="Times New Roman"/>
                <a:sym typeface="Times New Roman"/>
              </a:rPr>
              <a:t> if there is no non-null amount</a:t>
            </a:r>
            <a:endParaRPr/>
          </a:p>
          <a:p>
            <a:pPr indent="-431800" lvl="0" marL="457200" rtl="0" algn="l">
              <a:lnSpc>
                <a:spcPct val="90000"/>
              </a:lnSpc>
              <a:spcBef>
                <a:spcPts val="1600"/>
              </a:spcBef>
              <a:spcAft>
                <a:spcPts val="0"/>
              </a:spcAft>
              <a:buSzPts val="2400"/>
              <a:buFont typeface="Arial"/>
              <a:buChar char="•"/>
            </a:pPr>
            <a:r>
              <a:rPr lang="en-US" sz="2400">
                <a:latin typeface="Times New Roman"/>
                <a:ea typeface="Times New Roman"/>
                <a:cs typeface="Times New Roman"/>
                <a:sym typeface="Times New Roman"/>
              </a:rPr>
              <a:t>All aggregate operations except </a:t>
            </a:r>
            <a:r>
              <a:rPr b="1" lang="en-US" sz="2400">
                <a:solidFill>
                  <a:srgbClr val="FF0000"/>
                </a:solidFill>
                <a:latin typeface="Times New Roman"/>
                <a:ea typeface="Times New Roman"/>
                <a:cs typeface="Times New Roman"/>
                <a:sym typeface="Times New Roman"/>
              </a:rPr>
              <a:t>count(*)</a:t>
            </a:r>
            <a:r>
              <a:rPr lang="en-US" sz="2400">
                <a:solidFill>
                  <a:srgbClr val="FF0000"/>
                </a:solidFill>
                <a:latin typeface="Times New Roman"/>
                <a:ea typeface="Times New Roman"/>
                <a:cs typeface="Times New Roman"/>
                <a:sym typeface="Times New Roman"/>
              </a:rPr>
              <a:t> ignore tuples </a:t>
            </a:r>
            <a:r>
              <a:rPr lang="en-US" sz="2400">
                <a:latin typeface="Times New Roman"/>
                <a:ea typeface="Times New Roman"/>
                <a:cs typeface="Times New Roman"/>
                <a:sym typeface="Times New Roman"/>
              </a:rPr>
              <a:t>with null values on the aggregated attributes</a:t>
            </a:r>
            <a:endParaRPr/>
          </a:p>
        </p:txBody>
      </p:sp>
      <p:sp>
        <p:nvSpPr>
          <p:cNvPr id="536" name="Google Shape;536;p2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37" name="Google Shape;537;p2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38" name="Google Shape;538;p2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39" name="Google Shape;539;p25"/>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sp>
        <p:nvSpPr>
          <p:cNvPr id="540" name="Google Shape;540;p25"/>
          <p:cNvSpPr/>
          <p:nvPr/>
        </p:nvSpPr>
        <p:spPr>
          <a:xfrm>
            <a:off x="1753772" y="4873935"/>
            <a:ext cx="6096000" cy="1077218"/>
          </a:xfrm>
          <a:prstGeom prst="rect">
            <a:avLst/>
          </a:prstGeom>
          <a:noFill/>
          <a:ln>
            <a:noFill/>
          </a:ln>
        </p:spPr>
        <p:txBody>
          <a:bodyPr anchorCtr="0" anchor="t" bIns="45700" lIns="91425" spcFirstLastPara="1" rIns="91425" wrap="square" tIns="45700">
            <a:spAutoFit/>
          </a:bodyPr>
          <a:lstStyle/>
          <a:p>
            <a:pPr indent="-182562" lvl="3" marL="7493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What if collection has only null values?</a:t>
            </a:r>
            <a:endParaRPr b="0" i="0" sz="1400" u="none" cap="none" strike="noStrike">
              <a:solidFill>
                <a:srgbClr val="000000"/>
              </a:solidFill>
              <a:latin typeface="Arial"/>
              <a:ea typeface="Arial"/>
              <a:cs typeface="Arial"/>
              <a:sym typeface="Arial"/>
            </a:endParaRPr>
          </a:p>
          <a:p>
            <a:pPr indent="-182562" lvl="5" marL="1389063" marR="0" rtl="0" algn="l">
              <a:lnSpc>
                <a:spcPct val="90000"/>
              </a:lnSpc>
              <a:spcBef>
                <a:spcPts val="6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count returns 0</a:t>
            </a:r>
            <a:endParaRPr b="0" i="0" sz="1400" u="none" cap="none" strike="noStrike">
              <a:solidFill>
                <a:srgbClr val="000000"/>
              </a:solidFill>
              <a:latin typeface="Arial"/>
              <a:ea typeface="Arial"/>
              <a:cs typeface="Arial"/>
              <a:sym typeface="Arial"/>
            </a:endParaRPr>
          </a:p>
          <a:p>
            <a:pPr indent="-182562" lvl="5" marL="1389063" marR="0" rtl="0" algn="l">
              <a:lnSpc>
                <a:spcPct val="90000"/>
              </a:lnSpc>
              <a:spcBef>
                <a:spcPts val="6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all other aggregates return null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ph type="title"/>
          </p:nvPr>
        </p:nvSpPr>
        <p:spPr>
          <a:xfrm>
            <a:off x="2043112" y="197893"/>
            <a:ext cx="7858126" cy="12308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Subqueries (Nested Query)</a:t>
            </a:r>
            <a:endParaRPr/>
          </a:p>
        </p:txBody>
      </p:sp>
      <p:sp>
        <p:nvSpPr>
          <p:cNvPr id="547" name="Google Shape;547;p26"/>
          <p:cNvSpPr txBox="1"/>
          <p:nvPr>
            <p:ph idx="1" type="body"/>
          </p:nvPr>
        </p:nvSpPr>
        <p:spPr>
          <a:xfrm>
            <a:off x="222251" y="2014172"/>
            <a:ext cx="6553304" cy="3767649"/>
          </a:xfrm>
          <a:prstGeom prst="rect">
            <a:avLst/>
          </a:prstGeom>
          <a:noFill/>
          <a:ln cap="flat" cmpd="sng" w="9525">
            <a:solidFill>
              <a:srgbClr val="0F243E"/>
            </a:solidFill>
            <a:prstDash val="solid"/>
            <a:round/>
            <a:headEnd len="sm" w="sm" type="none"/>
            <a:tailEnd len="sm" w="sm" type="none"/>
          </a:ln>
        </p:spPr>
        <p:txBody>
          <a:bodyPr anchorCtr="0" anchor="t" bIns="45700" lIns="0" spcFirstLastPara="1" rIns="0" wrap="square" tIns="45700">
            <a:noAutofit/>
          </a:bodyPr>
          <a:lstStyle/>
          <a:p>
            <a:pPr indent="-431800" lvl="0" marL="457200" rtl="0" algn="l">
              <a:lnSpc>
                <a:spcPct val="100000"/>
              </a:lnSpc>
              <a:spcBef>
                <a:spcPts val="640"/>
              </a:spcBef>
              <a:spcAft>
                <a:spcPts val="0"/>
              </a:spcAft>
              <a:buSzPts val="3200"/>
              <a:buFont typeface="Arial"/>
              <a:buChar char="•"/>
            </a:pPr>
            <a:r>
              <a:rPr lang="en-US" sz="2400">
                <a:latin typeface="Times New Roman"/>
                <a:ea typeface="Times New Roman"/>
                <a:cs typeface="Times New Roman"/>
                <a:sym typeface="Times New Roman"/>
              </a:rPr>
              <a:t>A Subquery or Inner query or a Nested query is a query within another SQL query and embedded within the WHERE clause.</a:t>
            </a:r>
            <a:endParaRPr/>
          </a:p>
          <a:p>
            <a:pPr indent="-431800" lvl="0" marL="457200" rtl="0" algn="l">
              <a:lnSpc>
                <a:spcPct val="100000"/>
              </a:lnSpc>
              <a:spcBef>
                <a:spcPts val="640"/>
              </a:spcBef>
              <a:spcAft>
                <a:spcPts val="0"/>
              </a:spcAft>
              <a:buSzPts val="3200"/>
              <a:buFont typeface="Arial"/>
              <a:buChar char="•"/>
            </a:pPr>
            <a:r>
              <a:rPr lang="en-US" sz="2400">
                <a:latin typeface="Times New Roman"/>
                <a:ea typeface="Times New Roman"/>
                <a:cs typeface="Times New Roman"/>
                <a:sym typeface="Times New Roman"/>
              </a:rPr>
              <a:t>A subquery is used to return data that will be used in the main query as a condition to further restrict the data to be retrieved.</a:t>
            </a:r>
            <a:endParaRPr/>
          </a:p>
          <a:p>
            <a:pPr indent="-431800" lvl="0" marL="457200" rtl="0" algn="l">
              <a:lnSpc>
                <a:spcPct val="100000"/>
              </a:lnSpc>
              <a:spcBef>
                <a:spcPts val="640"/>
              </a:spcBef>
              <a:spcAft>
                <a:spcPts val="0"/>
              </a:spcAft>
              <a:buSzPts val="3200"/>
              <a:buFont typeface="Arial"/>
              <a:buChar char="•"/>
            </a:pPr>
            <a:r>
              <a:rPr lang="en-US" sz="2400">
                <a:latin typeface="Times New Roman"/>
                <a:ea typeface="Times New Roman"/>
                <a:cs typeface="Times New Roman"/>
                <a:sym typeface="Times New Roman"/>
              </a:rPr>
              <a:t>Subqueries can be used with the </a:t>
            </a:r>
            <a:r>
              <a:rPr lang="en-US" sz="2400">
                <a:solidFill>
                  <a:srgbClr val="FF0000"/>
                </a:solidFill>
                <a:latin typeface="Times New Roman"/>
                <a:ea typeface="Times New Roman"/>
                <a:cs typeface="Times New Roman"/>
                <a:sym typeface="Times New Roman"/>
              </a:rPr>
              <a:t>SELECT, INSERT, UPDATE, and DELETE </a:t>
            </a:r>
            <a:r>
              <a:rPr lang="en-US" sz="2400">
                <a:latin typeface="Times New Roman"/>
                <a:ea typeface="Times New Roman"/>
                <a:cs typeface="Times New Roman"/>
                <a:sym typeface="Times New Roman"/>
              </a:rPr>
              <a:t>statements along with the operators like =, &lt;, &gt;, &gt;=, &lt;=, IN, BETWEEN, etc.</a:t>
            </a:r>
            <a:endParaRPr/>
          </a:p>
          <a:p>
            <a:pPr indent="-228600" lvl="0" marL="457200" rtl="0" algn="l">
              <a:lnSpc>
                <a:spcPct val="100000"/>
              </a:lnSpc>
              <a:spcBef>
                <a:spcPts val="640"/>
              </a:spcBef>
              <a:spcAft>
                <a:spcPts val="0"/>
              </a:spcAft>
              <a:buSzPts val="3200"/>
              <a:buFont typeface="Arial"/>
              <a:buNone/>
            </a:pPr>
            <a:r>
              <a:t/>
            </a:r>
            <a:endParaRPr sz="2400">
              <a:latin typeface="Times New Roman"/>
              <a:ea typeface="Times New Roman"/>
              <a:cs typeface="Times New Roman"/>
              <a:sym typeface="Times New Roman"/>
            </a:endParaRPr>
          </a:p>
          <a:p>
            <a:pPr indent="-228600" lvl="0" marL="457200" rtl="0" algn="l">
              <a:lnSpc>
                <a:spcPct val="100000"/>
              </a:lnSpc>
              <a:spcBef>
                <a:spcPts val="640"/>
              </a:spcBef>
              <a:spcAft>
                <a:spcPts val="0"/>
              </a:spcAft>
              <a:buClr>
                <a:schemeClr val="dk1"/>
              </a:buClr>
              <a:buSzPts val="3200"/>
              <a:buNone/>
            </a:pPr>
            <a:r>
              <a:t/>
            </a:r>
            <a:endParaRPr sz="2400">
              <a:latin typeface="Times New Roman"/>
              <a:ea typeface="Times New Roman"/>
              <a:cs typeface="Times New Roman"/>
              <a:sym typeface="Times New Roman"/>
            </a:endParaRPr>
          </a:p>
          <a:p>
            <a:pPr indent="-30163" lvl="1" marL="382588" rtl="0" algn="l">
              <a:lnSpc>
                <a:spcPct val="90000"/>
              </a:lnSpc>
              <a:spcBef>
                <a:spcPts val="600"/>
              </a:spcBef>
              <a:spcAft>
                <a:spcPts val="0"/>
              </a:spcAft>
              <a:buSzPts val="2400"/>
              <a:buNone/>
            </a:pPr>
            <a:r>
              <a:t/>
            </a:r>
            <a:endParaRPr sz="2400">
              <a:solidFill>
                <a:srgbClr val="002060"/>
              </a:solidFill>
              <a:latin typeface="Times New Roman"/>
              <a:ea typeface="Times New Roman"/>
              <a:cs typeface="Times New Roman"/>
              <a:sym typeface="Times New Roman"/>
            </a:endParaRPr>
          </a:p>
        </p:txBody>
      </p:sp>
      <p:sp>
        <p:nvSpPr>
          <p:cNvPr id="548" name="Google Shape;548;p26"/>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49" name="Google Shape;549;p26"/>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50" name="Google Shape;550;p26"/>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1" name="Google Shape;551;p26"/>
          <p:cNvPicPr preferRelativeResize="0"/>
          <p:nvPr/>
        </p:nvPicPr>
        <p:blipFill rotWithShape="1">
          <a:blip r:embed="rId3">
            <a:alphaModFix/>
          </a:blip>
          <a:srcRect b="0" l="0" r="0" t="0"/>
          <a:stretch/>
        </p:blipFill>
        <p:spPr>
          <a:xfrm>
            <a:off x="222250" y="201304"/>
            <a:ext cx="1270000" cy="1200150"/>
          </a:xfrm>
          <a:prstGeom prst="rect">
            <a:avLst/>
          </a:prstGeom>
          <a:noFill/>
          <a:ln>
            <a:noFill/>
          </a:ln>
        </p:spPr>
      </p:pic>
      <p:pic>
        <p:nvPicPr>
          <p:cNvPr descr="Image result for subquery" id="552" name="Google Shape;552;p26">
            <a:hlinkClick r:id="rId4"/>
          </p:cNvPr>
          <p:cNvPicPr preferRelativeResize="0"/>
          <p:nvPr/>
        </p:nvPicPr>
        <p:blipFill rotWithShape="1">
          <a:blip r:embed="rId5">
            <a:alphaModFix/>
          </a:blip>
          <a:srcRect b="0" l="0" r="0" t="0"/>
          <a:stretch/>
        </p:blipFill>
        <p:spPr>
          <a:xfrm>
            <a:off x="7146924" y="2771534"/>
            <a:ext cx="4822825" cy="2153047"/>
          </a:xfrm>
          <a:prstGeom prst="rect">
            <a:avLst/>
          </a:prstGeom>
          <a:noFill/>
          <a:ln cap="flat" cmpd="sng" w="9525">
            <a:solidFill>
              <a:srgbClr val="0F243E"/>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7"/>
          <p:cNvSpPr txBox="1"/>
          <p:nvPr>
            <p:ph type="title"/>
          </p:nvPr>
        </p:nvSpPr>
        <p:spPr>
          <a:xfrm>
            <a:off x="2043112" y="197893"/>
            <a:ext cx="9773750" cy="12308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Examples of Subquery in DML and Select</a:t>
            </a:r>
            <a:endParaRPr/>
          </a:p>
        </p:txBody>
      </p:sp>
      <p:sp>
        <p:nvSpPr>
          <p:cNvPr id="559" name="Google Shape;559;p27"/>
          <p:cNvSpPr txBox="1"/>
          <p:nvPr>
            <p:ph idx="1" type="body"/>
          </p:nvPr>
        </p:nvSpPr>
        <p:spPr>
          <a:xfrm>
            <a:off x="1370733" y="1954212"/>
            <a:ext cx="10446129" cy="3799474"/>
          </a:xfrm>
          <a:prstGeom prst="rect">
            <a:avLst/>
          </a:prstGeom>
          <a:noFill/>
          <a:ln>
            <a:noFill/>
          </a:ln>
        </p:spPr>
        <p:txBody>
          <a:bodyPr anchorCtr="0" anchor="t" bIns="45700" lIns="0" spcFirstLastPara="1" rIns="0" wrap="square" tIns="45700">
            <a:noAutofit/>
          </a:bodyPr>
          <a:lstStyle/>
          <a:p>
            <a:pPr indent="-431800" lvl="0" marL="457200" rtl="0" algn="l">
              <a:lnSpc>
                <a:spcPct val="100000"/>
              </a:lnSpc>
              <a:spcBef>
                <a:spcPts val="640"/>
              </a:spcBef>
              <a:spcAft>
                <a:spcPts val="0"/>
              </a:spcAft>
              <a:buSzPts val="3200"/>
              <a:buFont typeface="Arial"/>
              <a:buChar char="•"/>
            </a:pPr>
            <a:r>
              <a:rPr lang="en-US" sz="2200">
                <a:latin typeface="Times New Roman"/>
                <a:ea typeface="Times New Roman"/>
                <a:cs typeface="Times New Roman"/>
                <a:sym typeface="Times New Roman"/>
              </a:rPr>
              <a:t>SQL&gt; SELECT * FROM CUSTOMERS WHERE ID IN </a:t>
            </a:r>
            <a:r>
              <a:rPr lang="en-US" sz="2200">
                <a:solidFill>
                  <a:srgbClr val="FF0000"/>
                </a:solidFill>
                <a:latin typeface="Times New Roman"/>
                <a:ea typeface="Times New Roman"/>
                <a:cs typeface="Times New Roman"/>
                <a:sym typeface="Times New Roman"/>
              </a:rPr>
              <a:t>(SELECT ID FROM CUSTOMERS WHERE SALARY &gt; 4500) ;</a:t>
            </a:r>
            <a:endParaRPr/>
          </a:p>
          <a:p>
            <a:pPr indent="-431800" lvl="0" marL="457200" rtl="0" algn="l">
              <a:lnSpc>
                <a:spcPct val="100000"/>
              </a:lnSpc>
              <a:spcBef>
                <a:spcPts val="640"/>
              </a:spcBef>
              <a:spcAft>
                <a:spcPts val="0"/>
              </a:spcAft>
              <a:buSzPts val="3200"/>
              <a:buFont typeface="Arial"/>
              <a:buChar char="•"/>
            </a:pPr>
            <a:r>
              <a:rPr lang="en-US" sz="2200">
                <a:latin typeface="Times New Roman"/>
                <a:ea typeface="Times New Roman"/>
                <a:cs typeface="Times New Roman"/>
                <a:sym typeface="Times New Roman"/>
              </a:rPr>
              <a:t>SQL&gt; INSERT INTO CUSTOMERS_BKP SELECT * FROM CUSTOMERS WHERE ID IN </a:t>
            </a:r>
            <a:r>
              <a:rPr lang="en-US" sz="2200">
                <a:solidFill>
                  <a:srgbClr val="FF0000"/>
                </a:solidFill>
                <a:latin typeface="Times New Roman"/>
                <a:ea typeface="Times New Roman"/>
                <a:cs typeface="Times New Roman"/>
                <a:sym typeface="Times New Roman"/>
              </a:rPr>
              <a:t>(SELECT ID FROM CUSTOMERS) ; </a:t>
            </a:r>
            <a:endParaRPr/>
          </a:p>
          <a:p>
            <a:pPr indent="-431800" lvl="0" marL="457200" rtl="0" algn="l">
              <a:lnSpc>
                <a:spcPct val="100000"/>
              </a:lnSpc>
              <a:spcBef>
                <a:spcPts val="640"/>
              </a:spcBef>
              <a:spcAft>
                <a:spcPts val="0"/>
              </a:spcAft>
              <a:buSzPts val="3200"/>
              <a:buFont typeface="Arial"/>
              <a:buChar char="•"/>
            </a:pPr>
            <a:r>
              <a:rPr lang="en-US" sz="2200">
                <a:latin typeface="Times New Roman"/>
                <a:ea typeface="Times New Roman"/>
                <a:cs typeface="Times New Roman"/>
                <a:sym typeface="Times New Roman"/>
              </a:rPr>
              <a:t>SQL&gt; UPDATE CUSTOMERS SET SALARY = SALARY * 0.25 WHERE AGE IN </a:t>
            </a:r>
            <a:r>
              <a:rPr lang="en-US" sz="2200">
                <a:solidFill>
                  <a:srgbClr val="FF0000"/>
                </a:solidFill>
                <a:latin typeface="Times New Roman"/>
                <a:ea typeface="Times New Roman"/>
                <a:cs typeface="Times New Roman"/>
                <a:sym typeface="Times New Roman"/>
              </a:rPr>
              <a:t>(SELECT AGE FROM CUSTOMERS_BKP WHERE AGE &gt;= 27 );</a:t>
            </a:r>
            <a:endParaRPr/>
          </a:p>
          <a:p>
            <a:pPr indent="-431800" lvl="0" marL="457200" rtl="0" algn="l">
              <a:lnSpc>
                <a:spcPct val="100000"/>
              </a:lnSpc>
              <a:spcBef>
                <a:spcPts val="640"/>
              </a:spcBef>
              <a:spcAft>
                <a:spcPts val="0"/>
              </a:spcAft>
              <a:buSzPts val="3200"/>
              <a:buFont typeface="Arial"/>
              <a:buChar char="•"/>
            </a:pPr>
            <a:r>
              <a:rPr lang="en-US" sz="2200">
                <a:latin typeface="Times New Roman"/>
                <a:ea typeface="Times New Roman"/>
                <a:cs typeface="Times New Roman"/>
                <a:sym typeface="Times New Roman"/>
              </a:rPr>
              <a:t>SQL&gt; DELETE FROM CUSTOMERS WHERE AGE IN</a:t>
            </a:r>
            <a:r>
              <a:rPr lang="en-US" sz="2200">
                <a:solidFill>
                  <a:srgbClr val="FF0000"/>
                </a:solidFill>
                <a:latin typeface="Times New Roman"/>
                <a:ea typeface="Times New Roman"/>
                <a:cs typeface="Times New Roman"/>
                <a:sym typeface="Times New Roman"/>
              </a:rPr>
              <a:t> (SELECT AGE FROM CUSTOMERS_BKP WHERE AGE &gt;= 27 );</a:t>
            </a:r>
            <a:endParaRPr/>
          </a:p>
          <a:p>
            <a:pPr indent="-30163" lvl="1" marL="382588" rtl="0" algn="l">
              <a:lnSpc>
                <a:spcPct val="90000"/>
              </a:lnSpc>
              <a:spcBef>
                <a:spcPts val="600"/>
              </a:spcBef>
              <a:spcAft>
                <a:spcPts val="0"/>
              </a:spcAft>
              <a:buSzPts val="2400"/>
              <a:buNone/>
            </a:pPr>
            <a:r>
              <a:t/>
            </a:r>
            <a:endParaRPr sz="2200">
              <a:solidFill>
                <a:srgbClr val="002060"/>
              </a:solidFill>
              <a:latin typeface="Times New Roman"/>
              <a:ea typeface="Times New Roman"/>
              <a:cs typeface="Times New Roman"/>
              <a:sym typeface="Times New Roman"/>
            </a:endParaRPr>
          </a:p>
        </p:txBody>
      </p:sp>
      <p:sp>
        <p:nvSpPr>
          <p:cNvPr id="560" name="Google Shape;560;p2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61" name="Google Shape;561;p2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62" name="Google Shape;562;p2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63" name="Google Shape;563;p27"/>
          <p:cNvPicPr preferRelativeResize="0"/>
          <p:nvPr/>
        </p:nvPicPr>
        <p:blipFill rotWithShape="1">
          <a:blip r:embed="rId3">
            <a:alphaModFix/>
          </a:blip>
          <a:srcRect b="0" l="0" r="0" t="0"/>
          <a:stretch/>
        </p:blipFill>
        <p:spPr>
          <a:xfrm>
            <a:off x="222250" y="201304"/>
            <a:ext cx="1270000" cy="120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8"/>
          <p:cNvSpPr txBox="1"/>
          <p:nvPr>
            <p:ph type="title"/>
          </p:nvPr>
        </p:nvSpPr>
        <p:spPr>
          <a:xfrm>
            <a:off x="1935619" y="751584"/>
            <a:ext cx="7257897" cy="67716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Subqueries in the From Clause</a:t>
            </a:r>
            <a:endParaRPr/>
          </a:p>
        </p:txBody>
      </p:sp>
      <p:sp>
        <p:nvSpPr>
          <p:cNvPr id="570" name="Google Shape;570;p28"/>
          <p:cNvSpPr txBox="1"/>
          <p:nvPr>
            <p:ph idx="1" type="body"/>
          </p:nvPr>
        </p:nvSpPr>
        <p:spPr>
          <a:xfrm>
            <a:off x="1492250" y="1714499"/>
            <a:ext cx="10977350" cy="4586289"/>
          </a:xfrm>
          <a:prstGeom prst="rect">
            <a:avLst/>
          </a:prstGeom>
          <a:noFill/>
          <a:ln>
            <a:noFill/>
          </a:ln>
        </p:spPr>
        <p:txBody>
          <a:bodyPr anchorCtr="0" anchor="t" bIns="45700" lIns="0" spcFirstLastPara="1" rIns="0" wrap="square" tIns="45700">
            <a:noAutofit/>
          </a:bodyPr>
          <a:lstStyle/>
          <a:p>
            <a:pPr indent="-306388" lvl="0" marL="306388" rtl="0" algn="l">
              <a:lnSpc>
                <a:spcPct val="90000"/>
              </a:lnSpc>
              <a:spcBef>
                <a:spcPts val="0"/>
              </a:spcBef>
              <a:spcAft>
                <a:spcPts val="0"/>
              </a:spcAft>
              <a:buSzPts val="2000"/>
              <a:buFont typeface="Noto Sans Symbols"/>
              <a:buChar char="⮚"/>
            </a:pPr>
            <a:r>
              <a:rPr lang="en-US">
                <a:solidFill>
                  <a:srgbClr val="FF0000"/>
                </a:solidFill>
                <a:latin typeface="Times New Roman"/>
                <a:ea typeface="Times New Roman"/>
                <a:cs typeface="Times New Roman"/>
                <a:sym typeface="Times New Roman"/>
              </a:rPr>
              <a:t>Find the average instructors’ salaries of those departments where the average salary is greater than $42,000.”</a:t>
            </a:r>
            <a:endParaRPr/>
          </a:p>
          <a:p>
            <a:pPr indent="-182563" lvl="1" marL="382588" rtl="0" algn="l">
              <a:lnSpc>
                <a:spcPct val="90000"/>
              </a:lnSpc>
              <a:spcBef>
                <a:spcPts val="400"/>
              </a:spcBef>
              <a:spcAft>
                <a:spcPts val="0"/>
              </a:spcAft>
              <a:buSzPts val="2000"/>
              <a:buNone/>
            </a:pPr>
            <a:r>
              <a:rPr b="1" lang="en-US" sz="2000">
                <a:latin typeface="Times New Roman"/>
                <a:ea typeface="Times New Roman"/>
                <a:cs typeface="Times New Roman"/>
                <a:sym typeface="Times New Roman"/>
              </a:rPr>
              <a:t>     select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avg_salary</a:t>
            </a:r>
            <a:br>
              <a:rPr i="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from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select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avg </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salary</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as </a:t>
            </a:r>
            <a:r>
              <a:rPr i="1" lang="en-US" sz="2000">
                <a:latin typeface="Times New Roman"/>
                <a:ea typeface="Times New Roman"/>
                <a:cs typeface="Times New Roman"/>
                <a:sym typeface="Times New Roman"/>
              </a:rPr>
              <a:t>avg_salary</a:t>
            </a:r>
            <a:br>
              <a:rPr i="1" lang="en-US" sz="2000">
                <a:latin typeface="Times New Roman"/>
                <a:ea typeface="Times New Roman"/>
                <a:cs typeface="Times New Roman"/>
                <a:sym typeface="Times New Roman"/>
              </a:rPr>
            </a:br>
            <a:r>
              <a:rPr i="1"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from </a:t>
            </a:r>
            <a:r>
              <a:rPr i="1" lang="en-US" sz="2000">
                <a:latin typeface="Times New Roman"/>
                <a:ea typeface="Times New Roman"/>
                <a:cs typeface="Times New Roman"/>
                <a:sym typeface="Times New Roman"/>
              </a:rPr>
              <a:t>instructor</a:t>
            </a:r>
            <a:br>
              <a:rPr i="1" lang="en-US" sz="2000">
                <a:latin typeface="Times New Roman"/>
                <a:ea typeface="Times New Roman"/>
                <a:cs typeface="Times New Roman"/>
                <a:sym typeface="Times New Roman"/>
              </a:rPr>
            </a:br>
            <a:r>
              <a:rPr i="1"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group by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where </a:t>
            </a:r>
            <a:r>
              <a:rPr i="1" lang="en-US" sz="2000">
                <a:latin typeface="Times New Roman"/>
                <a:ea typeface="Times New Roman"/>
                <a:cs typeface="Times New Roman"/>
                <a:sym typeface="Times New Roman"/>
              </a:rPr>
              <a:t>avg_salary </a:t>
            </a:r>
            <a:r>
              <a:rPr lang="en-US" sz="2000">
                <a:latin typeface="Times New Roman"/>
                <a:ea typeface="Times New Roman"/>
                <a:cs typeface="Times New Roman"/>
                <a:sym typeface="Times New Roman"/>
              </a:rPr>
              <a:t>&gt; 42000; </a:t>
            </a:r>
            <a:endParaRPr/>
          </a:p>
          <a:p>
            <a:pPr indent="-182563" lvl="1" marL="382588" rtl="0" algn="l">
              <a:lnSpc>
                <a:spcPct val="90000"/>
              </a:lnSpc>
              <a:spcBef>
                <a:spcPts val="600"/>
              </a:spcBef>
              <a:spcAft>
                <a:spcPts val="0"/>
              </a:spcAft>
              <a:buSzPts val="2000"/>
              <a:buNone/>
            </a:pPr>
            <a:r>
              <a:t/>
            </a:r>
            <a:endParaRPr/>
          </a:p>
          <a:p>
            <a:pPr indent="-127000" lvl="0" marL="90488" rtl="0" algn="l">
              <a:lnSpc>
                <a:spcPct val="90000"/>
              </a:lnSpc>
              <a:spcBef>
                <a:spcPts val="1600"/>
              </a:spcBef>
              <a:spcAft>
                <a:spcPts val="0"/>
              </a:spcAft>
              <a:buSzPts val="2000"/>
              <a:buChar char=" "/>
            </a:pPr>
            <a:r>
              <a:rPr lang="en-US">
                <a:solidFill>
                  <a:srgbClr val="000099"/>
                </a:solidFill>
                <a:latin typeface="Times New Roman"/>
                <a:ea typeface="Times New Roman"/>
                <a:cs typeface="Times New Roman"/>
                <a:sym typeface="Times New Roman"/>
              </a:rPr>
              <a:t>Another way to write above query</a:t>
            </a:r>
            <a:endParaRPr>
              <a:solidFill>
                <a:srgbClr val="000099"/>
              </a:solidFill>
            </a:endParaRPr>
          </a:p>
          <a:p>
            <a:pPr indent="-182563" lvl="1" marL="382588" rtl="0" algn="l">
              <a:lnSpc>
                <a:spcPct val="90000"/>
              </a:lnSpc>
              <a:spcBef>
                <a:spcPts val="200"/>
              </a:spcBef>
              <a:spcAft>
                <a:spcPts val="0"/>
              </a:spcAft>
              <a:buSzPts val="2000"/>
              <a:buNone/>
            </a:pPr>
            <a:r>
              <a:rPr b="1" lang="en-US" sz="2000">
                <a:latin typeface="Times New Roman"/>
                <a:ea typeface="Times New Roman"/>
                <a:cs typeface="Times New Roman"/>
                <a:sym typeface="Times New Roman"/>
              </a:rPr>
              <a:t>     select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avg_salary</a:t>
            </a:r>
            <a:br>
              <a:rPr i="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from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select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avg </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salary</a:t>
            </a:r>
            <a:r>
              <a:rPr lang="en-US" sz="2000">
                <a:latin typeface="Times New Roman"/>
                <a:ea typeface="Times New Roman"/>
                <a:cs typeface="Times New Roman"/>
                <a:sym typeface="Times New Roman"/>
              </a:rPr>
              <a:t>) </a:t>
            </a:r>
            <a:br>
              <a:rPr i="1" lang="en-US" sz="2000">
                <a:latin typeface="Times New Roman"/>
                <a:ea typeface="Times New Roman"/>
                <a:cs typeface="Times New Roman"/>
                <a:sym typeface="Times New Roman"/>
              </a:rPr>
            </a:br>
            <a:r>
              <a:rPr i="1"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from </a:t>
            </a:r>
            <a:r>
              <a:rPr i="1" lang="en-US" sz="2000">
                <a:latin typeface="Times New Roman"/>
                <a:ea typeface="Times New Roman"/>
                <a:cs typeface="Times New Roman"/>
                <a:sym typeface="Times New Roman"/>
              </a:rPr>
              <a:t>instructor</a:t>
            </a:r>
            <a:br>
              <a:rPr i="1" lang="en-US" sz="2000">
                <a:latin typeface="Times New Roman"/>
                <a:ea typeface="Times New Roman"/>
                <a:cs typeface="Times New Roman"/>
                <a:sym typeface="Times New Roman"/>
              </a:rPr>
            </a:br>
            <a:r>
              <a:rPr i="1"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group by </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endParaRPr/>
          </a:p>
          <a:p>
            <a:pPr indent="-182563" lvl="1" marL="382588" rtl="0" algn="l">
              <a:lnSpc>
                <a:spcPct val="90000"/>
              </a:lnSpc>
              <a:spcBef>
                <a:spcPts val="400"/>
              </a:spcBef>
              <a:spcAft>
                <a:spcPts val="0"/>
              </a:spcAft>
              <a:buSzPts val="2000"/>
              <a:buNone/>
            </a:pPr>
            <a:r>
              <a:rPr b="1" lang="en-US" sz="2000">
                <a:latin typeface="Times New Roman"/>
                <a:ea typeface="Times New Roman"/>
                <a:cs typeface="Times New Roman"/>
                <a:sym typeface="Times New Roman"/>
              </a:rPr>
              <a:t>                as </a:t>
            </a:r>
            <a:r>
              <a:rPr i="1" lang="en-US" sz="2000">
                <a:latin typeface="Times New Roman"/>
                <a:ea typeface="Times New Roman"/>
                <a:cs typeface="Times New Roman"/>
                <a:sym typeface="Times New Roman"/>
              </a:rPr>
              <a:t>dept_avg </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dept_name</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avg_salary</a:t>
            </a:r>
            <a:r>
              <a:rPr lang="en-US" sz="2000">
                <a:latin typeface="Times New Roman"/>
                <a:ea typeface="Times New Roman"/>
                <a:cs typeface="Times New Roman"/>
                <a:sym typeface="Times New Roman"/>
              </a:rPr>
              <a:t>)</a:t>
            </a:r>
            <a:endParaRPr/>
          </a:p>
          <a:p>
            <a:pPr indent="-182563" lvl="1" marL="382588" rtl="0" algn="l">
              <a:lnSpc>
                <a:spcPct val="90000"/>
              </a:lnSpc>
              <a:spcBef>
                <a:spcPts val="400"/>
              </a:spcBef>
              <a:spcAft>
                <a:spcPts val="0"/>
              </a:spcAft>
              <a:buSzPts val="2000"/>
              <a:buNone/>
            </a:pPr>
            <a:r>
              <a:rPr b="1" lang="en-US" sz="2000">
                <a:latin typeface="Times New Roman"/>
                <a:ea typeface="Times New Roman"/>
                <a:cs typeface="Times New Roman"/>
                <a:sym typeface="Times New Roman"/>
              </a:rPr>
              <a:t>    where </a:t>
            </a:r>
            <a:r>
              <a:rPr i="1" lang="en-US" sz="2000">
                <a:latin typeface="Times New Roman"/>
                <a:ea typeface="Times New Roman"/>
                <a:cs typeface="Times New Roman"/>
                <a:sym typeface="Times New Roman"/>
              </a:rPr>
              <a:t>avg_salary </a:t>
            </a:r>
            <a:r>
              <a:rPr lang="en-US" sz="2000">
                <a:latin typeface="Times New Roman"/>
                <a:ea typeface="Times New Roman"/>
                <a:cs typeface="Times New Roman"/>
                <a:sym typeface="Times New Roman"/>
              </a:rPr>
              <a:t>&gt; 42000;</a:t>
            </a:r>
            <a:endParaRPr/>
          </a:p>
          <a:p>
            <a:pPr indent="0" lvl="0" marL="90488" rtl="0" algn="l">
              <a:lnSpc>
                <a:spcPct val="90000"/>
              </a:lnSpc>
              <a:spcBef>
                <a:spcPts val="1600"/>
              </a:spcBef>
              <a:spcAft>
                <a:spcPts val="0"/>
              </a:spcAft>
              <a:buSzPts val="2000"/>
              <a:buNone/>
            </a:pPr>
            <a:r>
              <a:t/>
            </a:r>
            <a:endParaRPr>
              <a:latin typeface="Times New Roman"/>
              <a:ea typeface="Times New Roman"/>
              <a:cs typeface="Times New Roman"/>
              <a:sym typeface="Times New Roman"/>
            </a:endParaRPr>
          </a:p>
          <a:p>
            <a:pPr indent="-90488" lvl="0" marL="90488" rtl="0" algn="l">
              <a:lnSpc>
                <a:spcPct val="90000"/>
              </a:lnSpc>
              <a:spcBef>
                <a:spcPts val="1400"/>
              </a:spcBef>
              <a:spcAft>
                <a:spcPts val="0"/>
              </a:spcAft>
              <a:buSzPts val="2000"/>
              <a:buNone/>
            </a:pPr>
            <a:r>
              <a:t/>
            </a:r>
            <a:endParaRPr>
              <a:latin typeface="Times New Roman"/>
              <a:ea typeface="Times New Roman"/>
              <a:cs typeface="Times New Roman"/>
              <a:sym typeface="Times New Roman"/>
            </a:endParaRPr>
          </a:p>
        </p:txBody>
      </p:sp>
      <p:sp>
        <p:nvSpPr>
          <p:cNvPr id="571" name="Google Shape;571;p2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72" name="Google Shape;572;p2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73" name="Google Shape;573;p2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74" name="Google Shape;574;p28"/>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pic>
        <p:nvPicPr>
          <p:cNvPr id="575" name="Google Shape;575;p28"/>
          <p:cNvPicPr preferRelativeResize="0"/>
          <p:nvPr/>
        </p:nvPicPr>
        <p:blipFill rotWithShape="1">
          <a:blip r:embed="rId4">
            <a:alphaModFix/>
          </a:blip>
          <a:srcRect b="27309" l="41666" r="37339" t="42760"/>
          <a:stretch/>
        </p:blipFill>
        <p:spPr>
          <a:xfrm>
            <a:off x="8137396" y="2239958"/>
            <a:ext cx="3527684" cy="37996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2043112" y="197893"/>
            <a:ext cx="4908289" cy="12308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Set Operations </a:t>
            </a:r>
            <a:endParaRPr/>
          </a:p>
        </p:txBody>
      </p:sp>
      <p:sp>
        <p:nvSpPr>
          <p:cNvPr id="582" name="Google Shape;582;p29"/>
          <p:cNvSpPr txBox="1"/>
          <p:nvPr>
            <p:ph idx="1" type="body"/>
          </p:nvPr>
        </p:nvSpPr>
        <p:spPr>
          <a:xfrm>
            <a:off x="1370734" y="1954212"/>
            <a:ext cx="8875556" cy="2535901"/>
          </a:xfrm>
          <a:prstGeom prst="rect">
            <a:avLst/>
          </a:prstGeom>
          <a:noFill/>
          <a:ln>
            <a:noFill/>
          </a:ln>
        </p:spPr>
        <p:txBody>
          <a:bodyPr anchorCtr="0" anchor="t" bIns="45700" lIns="0" spcFirstLastPara="1" rIns="0" wrap="square" tIns="45700">
            <a:noAutofit/>
          </a:bodyPr>
          <a:lstStyle/>
          <a:p>
            <a:pPr indent="-152400" lvl="0" marL="90488" rtl="0" algn="l">
              <a:lnSpc>
                <a:spcPct val="90000"/>
              </a:lnSpc>
              <a:spcBef>
                <a:spcPts val="0"/>
              </a:spcBef>
              <a:spcAft>
                <a:spcPts val="0"/>
              </a:spcAft>
              <a:buSzPts val="2400"/>
              <a:buChar char=" "/>
            </a:pPr>
            <a:r>
              <a:rPr lang="en-US" sz="2400">
                <a:latin typeface="Times New Roman"/>
                <a:ea typeface="Times New Roman"/>
                <a:cs typeface="Times New Roman"/>
                <a:sym typeface="Times New Roman"/>
              </a:rPr>
              <a:t>Set operations are </a:t>
            </a:r>
            <a:r>
              <a:rPr b="1" lang="en-US" sz="2400">
                <a:solidFill>
                  <a:srgbClr val="002060"/>
                </a:solidFill>
                <a:latin typeface="Times New Roman"/>
                <a:ea typeface="Times New Roman"/>
                <a:cs typeface="Times New Roman"/>
                <a:sym typeface="Times New Roman"/>
              </a:rPr>
              <a:t>union</a:t>
            </a:r>
            <a:r>
              <a:rPr b="1" lang="en-US" sz="2400">
                <a:latin typeface="Times New Roman"/>
                <a:ea typeface="Times New Roman"/>
                <a:cs typeface="Times New Roman"/>
                <a:sym typeface="Times New Roman"/>
              </a:rPr>
              <a:t>, </a:t>
            </a:r>
            <a:r>
              <a:rPr b="1" lang="en-US" sz="2400">
                <a:solidFill>
                  <a:srgbClr val="002060"/>
                </a:solidFill>
                <a:latin typeface="Times New Roman"/>
                <a:ea typeface="Times New Roman"/>
                <a:cs typeface="Times New Roman"/>
                <a:sym typeface="Times New Roman"/>
              </a:rPr>
              <a:t>intersect</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and </a:t>
            </a:r>
            <a:r>
              <a:rPr b="1" lang="en-US" sz="2400">
                <a:solidFill>
                  <a:srgbClr val="002060"/>
                </a:solidFill>
                <a:latin typeface="Times New Roman"/>
                <a:ea typeface="Times New Roman"/>
                <a:cs typeface="Times New Roman"/>
                <a:sym typeface="Times New Roman"/>
              </a:rPr>
              <a:t>minus</a:t>
            </a:r>
            <a:endParaRPr b="1" sz="2400">
              <a:solidFill>
                <a:srgbClr val="002060"/>
              </a:solidFill>
              <a:latin typeface="Times New Roman"/>
              <a:ea typeface="Times New Roman"/>
              <a:cs typeface="Times New Roman"/>
              <a:sym typeface="Times New Roman"/>
            </a:endParaRPr>
          </a:p>
          <a:p>
            <a:pPr indent="-182563" lvl="1" marL="382588" rtl="0" algn="l">
              <a:lnSpc>
                <a:spcPct val="90000"/>
              </a:lnSpc>
              <a:spcBef>
                <a:spcPts val="400"/>
              </a:spcBef>
              <a:spcAft>
                <a:spcPts val="0"/>
              </a:spcAft>
              <a:buSzPts val="2400"/>
              <a:buChar char="◦"/>
            </a:pPr>
            <a:r>
              <a:rPr lang="en-US" sz="2400">
                <a:latin typeface="Times New Roman"/>
                <a:ea typeface="Times New Roman"/>
                <a:cs typeface="Times New Roman"/>
                <a:sym typeface="Times New Roman"/>
              </a:rPr>
              <a:t>Each of the above operations automatically eliminates duplicates</a:t>
            </a:r>
            <a:endParaRPr/>
          </a:p>
          <a:p>
            <a:pPr indent="-152400" lvl="0" marL="90488" rtl="0" algn="l">
              <a:lnSpc>
                <a:spcPct val="90000"/>
              </a:lnSpc>
              <a:spcBef>
                <a:spcPts val="1600"/>
              </a:spcBef>
              <a:spcAft>
                <a:spcPts val="0"/>
              </a:spcAft>
              <a:buSzPts val="2400"/>
              <a:buChar char=" "/>
            </a:pPr>
            <a:r>
              <a:rPr lang="en-US" sz="2400">
                <a:latin typeface="Times New Roman"/>
                <a:ea typeface="Times New Roman"/>
                <a:cs typeface="Times New Roman"/>
                <a:sym typeface="Times New Roman"/>
              </a:rPr>
              <a:t>To retain all duplicates use the keyword all</a:t>
            </a:r>
            <a:endParaRPr sz="2400">
              <a:latin typeface="Times New Roman"/>
              <a:ea typeface="Times New Roman"/>
              <a:cs typeface="Times New Roman"/>
              <a:sym typeface="Times New Roman"/>
            </a:endParaRPr>
          </a:p>
          <a:p>
            <a:pPr indent="-182563" lvl="1" marL="382588" rtl="0" algn="l">
              <a:lnSpc>
                <a:spcPct val="90000"/>
              </a:lnSpc>
              <a:spcBef>
                <a:spcPts val="400"/>
              </a:spcBef>
              <a:spcAft>
                <a:spcPts val="0"/>
              </a:spcAft>
              <a:buSzPts val="2400"/>
              <a:buChar char="◦"/>
            </a:pPr>
            <a:r>
              <a:rPr b="1" lang="en-US" sz="2400">
                <a:solidFill>
                  <a:srgbClr val="002060"/>
                </a:solidFill>
                <a:latin typeface="Times New Roman"/>
                <a:ea typeface="Times New Roman"/>
                <a:cs typeface="Times New Roman"/>
                <a:sym typeface="Times New Roman"/>
              </a:rPr>
              <a:t>union all,</a:t>
            </a:r>
            <a:endParaRPr/>
          </a:p>
          <a:p>
            <a:pPr indent="-182563" lvl="1" marL="382588" rtl="0" algn="l">
              <a:lnSpc>
                <a:spcPct val="90000"/>
              </a:lnSpc>
              <a:spcBef>
                <a:spcPts val="600"/>
              </a:spcBef>
              <a:spcAft>
                <a:spcPts val="0"/>
              </a:spcAft>
              <a:buSzPts val="2400"/>
              <a:buChar char="◦"/>
            </a:pPr>
            <a:r>
              <a:rPr b="1" lang="en-US" sz="2400">
                <a:solidFill>
                  <a:srgbClr val="002060"/>
                </a:solidFill>
                <a:latin typeface="Times New Roman"/>
                <a:ea typeface="Times New Roman"/>
                <a:cs typeface="Times New Roman"/>
                <a:sym typeface="Times New Roman"/>
              </a:rPr>
              <a:t>intersect all</a:t>
            </a:r>
            <a:endParaRPr/>
          </a:p>
          <a:p>
            <a:pPr indent="-182563" lvl="1" marL="382588" rtl="0" algn="l">
              <a:lnSpc>
                <a:spcPct val="90000"/>
              </a:lnSpc>
              <a:spcBef>
                <a:spcPts val="600"/>
              </a:spcBef>
              <a:spcAft>
                <a:spcPts val="0"/>
              </a:spcAft>
              <a:buSzPts val="2400"/>
              <a:buChar char="◦"/>
            </a:pPr>
            <a:r>
              <a:rPr b="1" lang="en-US" sz="2400">
                <a:solidFill>
                  <a:srgbClr val="002060"/>
                </a:solidFill>
                <a:latin typeface="Times New Roman"/>
                <a:ea typeface="Times New Roman"/>
                <a:cs typeface="Times New Roman"/>
                <a:sym typeface="Times New Roman"/>
              </a:rPr>
              <a:t>Minus </a:t>
            </a:r>
            <a:br>
              <a:rPr b="1" lang="en-US" sz="2400">
                <a:solidFill>
                  <a:srgbClr val="002060"/>
                </a:solidFill>
                <a:latin typeface="Times New Roman"/>
                <a:ea typeface="Times New Roman"/>
                <a:cs typeface="Times New Roman"/>
                <a:sym typeface="Times New Roman"/>
              </a:rPr>
            </a:br>
            <a:endParaRPr b="1" sz="2400">
              <a:solidFill>
                <a:srgbClr val="002060"/>
              </a:solidFill>
              <a:latin typeface="Times New Roman"/>
              <a:ea typeface="Times New Roman"/>
              <a:cs typeface="Times New Roman"/>
              <a:sym typeface="Times New Roman"/>
            </a:endParaRPr>
          </a:p>
          <a:p>
            <a:pPr indent="-30163" lvl="1" marL="382588" rtl="0" algn="l">
              <a:lnSpc>
                <a:spcPct val="90000"/>
              </a:lnSpc>
              <a:spcBef>
                <a:spcPts val="600"/>
              </a:spcBef>
              <a:spcAft>
                <a:spcPts val="0"/>
              </a:spcAft>
              <a:buSzPts val="2400"/>
              <a:buNone/>
            </a:pPr>
            <a:r>
              <a:t/>
            </a:r>
            <a:endParaRPr sz="2400">
              <a:solidFill>
                <a:srgbClr val="FF0000"/>
              </a:solidFill>
              <a:latin typeface="Times New Roman"/>
              <a:ea typeface="Times New Roman"/>
              <a:cs typeface="Times New Roman"/>
              <a:sym typeface="Times New Roman"/>
            </a:endParaRPr>
          </a:p>
          <a:p>
            <a:pPr indent="-182563" lvl="1" marL="382588" rtl="0" algn="l">
              <a:lnSpc>
                <a:spcPct val="90000"/>
              </a:lnSpc>
              <a:spcBef>
                <a:spcPts val="600"/>
              </a:spcBef>
              <a:spcAft>
                <a:spcPts val="0"/>
              </a:spcAft>
              <a:buSzPts val="2400"/>
              <a:buChar char="◦"/>
            </a:pPr>
            <a:r>
              <a:rPr lang="en-US" sz="2400">
                <a:solidFill>
                  <a:srgbClr val="FF0000"/>
                </a:solidFill>
                <a:latin typeface="Times New Roman"/>
                <a:ea typeface="Times New Roman"/>
                <a:cs typeface="Times New Roman"/>
                <a:sym typeface="Times New Roman"/>
              </a:rPr>
              <a:t>Select name from table1 union select name from table2;</a:t>
            </a:r>
            <a:endParaRPr/>
          </a:p>
          <a:p>
            <a:pPr indent="-30163" lvl="1" marL="382588" rtl="0" algn="l">
              <a:lnSpc>
                <a:spcPct val="90000"/>
              </a:lnSpc>
              <a:spcBef>
                <a:spcPts val="600"/>
              </a:spcBef>
              <a:spcAft>
                <a:spcPts val="0"/>
              </a:spcAft>
              <a:buSzPts val="2400"/>
              <a:buNone/>
            </a:pPr>
            <a:r>
              <a:rPr i="1" lang="en-US" sz="2400">
                <a:solidFill>
                  <a:schemeClr val="dk1"/>
                </a:solidFill>
                <a:latin typeface="Times New Roman"/>
                <a:ea typeface="Times New Roman"/>
                <a:cs typeface="Times New Roman"/>
                <a:sym typeface="Times New Roman"/>
              </a:rPr>
              <a:t>Select * from table1 union select * from table 2;</a:t>
            </a:r>
            <a:endParaRPr i="1" sz="2400">
              <a:solidFill>
                <a:schemeClr val="dk1"/>
              </a:solidFill>
              <a:latin typeface="Times New Roman"/>
              <a:ea typeface="Times New Roman"/>
              <a:cs typeface="Times New Roman"/>
              <a:sym typeface="Times New Roman"/>
            </a:endParaRPr>
          </a:p>
        </p:txBody>
      </p:sp>
      <p:sp>
        <p:nvSpPr>
          <p:cNvPr id="583" name="Google Shape;583;p2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84" name="Google Shape;584;p2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585" name="Google Shape;585;p2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86" name="Google Shape;586;p29"/>
          <p:cNvPicPr preferRelativeResize="0"/>
          <p:nvPr/>
        </p:nvPicPr>
        <p:blipFill rotWithShape="1">
          <a:blip r:embed="rId3">
            <a:alphaModFix/>
          </a:blip>
          <a:srcRect b="0" l="0" r="0" t="0"/>
          <a:stretch/>
        </p:blipFill>
        <p:spPr>
          <a:xfrm>
            <a:off x="222250" y="201304"/>
            <a:ext cx="1270000" cy="1200150"/>
          </a:xfrm>
          <a:prstGeom prst="rect">
            <a:avLst/>
          </a:prstGeom>
          <a:noFill/>
          <a:ln>
            <a:noFill/>
          </a:ln>
        </p:spPr>
      </p:pic>
      <p:graphicFrame>
        <p:nvGraphicFramePr>
          <p:cNvPr id="587" name="Google Shape;587;p29"/>
          <p:cNvGraphicFramePr/>
          <p:nvPr/>
        </p:nvGraphicFramePr>
        <p:xfrm>
          <a:off x="9460324" y="2890020"/>
          <a:ext cx="3000000" cy="3000000"/>
        </p:xfrm>
        <a:graphic>
          <a:graphicData uri="http://schemas.openxmlformats.org/drawingml/2006/table">
            <a:tbl>
              <a:tblPr>
                <a:noFill/>
                <a:tableStyleId>{AA87CD41-705E-4F35-83EB-0782047DF88C}</a:tableStyleId>
              </a:tblPr>
              <a:tblGrid>
                <a:gridCol w="1112300"/>
                <a:gridCol w="1112300"/>
              </a:tblGrid>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ABHI</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bl>
          </a:graphicData>
        </a:graphic>
      </p:graphicFrame>
      <p:sp>
        <p:nvSpPr>
          <p:cNvPr id="588" name="Google Shape;588;p29"/>
          <p:cNvSpPr txBox="1"/>
          <p:nvPr/>
        </p:nvSpPr>
        <p:spPr>
          <a:xfrm flipH="1">
            <a:off x="10356730" y="2520688"/>
            <a:ext cx="8557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table1</a:t>
            </a:r>
            <a:endParaRPr b="0" i="0" sz="1800" u="none" cap="none" strike="noStrike">
              <a:solidFill>
                <a:srgbClr val="C00000"/>
              </a:solidFill>
              <a:latin typeface="Arial"/>
              <a:ea typeface="Arial"/>
              <a:cs typeface="Arial"/>
              <a:sym typeface="Arial"/>
            </a:endParaRPr>
          </a:p>
        </p:txBody>
      </p:sp>
      <p:graphicFrame>
        <p:nvGraphicFramePr>
          <p:cNvPr id="589" name="Google Shape;589;p29"/>
          <p:cNvGraphicFramePr/>
          <p:nvPr/>
        </p:nvGraphicFramePr>
        <p:xfrm>
          <a:off x="9466736" y="4856864"/>
          <a:ext cx="3000000" cy="3000000"/>
        </p:xfrm>
        <a:graphic>
          <a:graphicData uri="http://schemas.openxmlformats.org/drawingml/2006/table">
            <a:tbl>
              <a:tblPr>
                <a:noFill/>
                <a:tableStyleId>{AA87CD41-705E-4F35-83EB-0782047DF88C}</a:tableStyleId>
              </a:tblPr>
              <a:tblGrid>
                <a:gridCol w="1208575"/>
                <a:gridCol w="1208575"/>
              </a:tblGrid>
              <a:tr h="484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484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484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JAVED</a:t>
                      </a:r>
                      <a:endParaRPr sz="1800" u="none" cap="none" strike="noStrike"/>
                    </a:p>
                  </a:txBody>
                  <a:tcPr marT="45725" marB="45725" marR="91450" marL="91450"/>
                </a:tc>
              </a:tr>
            </a:tbl>
          </a:graphicData>
        </a:graphic>
      </p:graphicFrame>
      <p:sp>
        <p:nvSpPr>
          <p:cNvPr id="590" name="Google Shape;590;p29"/>
          <p:cNvSpPr txBox="1"/>
          <p:nvPr/>
        </p:nvSpPr>
        <p:spPr>
          <a:xfrm>
            <a:off x="10321260" y="4490113"/>
            <a:ext cx="13270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table2</a:t>
            </a:r>
            <a:endParaRPr b="0" i="0" sz="1800" u="none" cap="none" strike="noStrike">
              <a:solidFill>
                <a:srgbClr val="C00000"/>
              </a:solidFill>
              <a:latin typeface="Arial"/>
              <a:ea typeface="Arial"/>
              <a:cs typeface="Arial"/>
              <a:sym typeface="Arial"/>
            </a:endParaRPr>
          </a:p>
        </p:txBody>
      </p:sp>
      <p:graphicFrame>
        <p:nvGraphicFramePr>
          <p:cNvPr id="591" name="Google Shape;591;p29"/>
          <p:cNvGraphicFramePr/>
          <p:nvPr/>
        </p:nvGraphicFramePr>
        <p:xfrm>
          <a:off x="5913705" y="3343459"/>
          <a:ext cx="3000000" cy="3000000"/>
        </p:xfrm>
        <a:graphic>
          <a:graphicData uri="http://schemas.openxmlformats.org/drawingml/2006/table">
            <a:tbl>
              <a:tblPr bandRow="1" firstRow="1">
                <a:noFill/>
                <a:tableStyleId>{AA87CD41-705E-4F35-83EB-0782047DF88C}</a:tableStyleId>
              </a:tblPr>
              <a:tblGrid>
                <a:gridCol w="1651425"/>
                <a:gridCol w="1651425"/>
              </a:tblGrid>
              <a:tr h="249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277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ABHI</a:t>
                      </a:r>
                      <a:endParaRPr sz="1800" u="none" cap="none" strike="noStrike"/>
                    </a:p>
                  </a:txBody>
                  <a:tcPr marT="45725" marB="45725" marR="91450" marL="91450"/>
                </a:tc>
              </a:tr>
              <a:tr h="277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77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77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JAVED</a:t>
                      </a:r>
                      <a:endParaRPr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500"/>
                                        <p:tgtEl>
                                          <p:spTgt spid="5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type="title"/>
          </p:nvPr>
        </p:nvSpPr>
        <p:spPr>
          <a:xfrm>
            <a:off x="963084" y="4406904"/>
            <a:ext cx="103632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b="1" lang="en-US"/>
              <a:t>LABORATORY ASSIGNMENT NO: 04</a:t>
            </a:r>
            <a:endParaRPr/>
          </a:p>
        </p:txBody>
      </p:sp>
      <p:sp>
        <p:nvSpPr>
          <p:cNvPr id="227" name="Google Shape;227;p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88888"/>
              </a:buClr>
              <a:buSzPts val="2000"/>
              <a:buNone/>
            </a:pPr>
            <a:r>
              <a:rPr lang="en-US"/>
              <a:t>SQL- DDL commands( Create, Alter, Drop, Truncate, Rename, Describe) ,DCL(Grant, Revoke)</a:t>
            </a:r>
            <a:endParaRPr/>
          </a:p>
        </p:txBody>
      </p:sp>
      <p:sp>
        <p:nvSpPr>
          <p:cNvPr id="228" name="Google Shape;228;p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229" name="Google Shape;229;p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230" name="Google Shape;230;p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0"/>
          <p:cNvSpPr txBox="1"/>
          <p:nvPr>
            <p:ph type="title"/>
          </p:nvPr>
        </p:nvSpPr>
        <p:spPr>
          <a:xfrm>
            <a:off x="2333625" y="407111"/>
            <a:ext cx="8216094" cy="121697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Set Operations -examples</a:t>
            </a:r>
            <a:endParaRPr/>
          </a:p>
        </p:txBody>
      </p:sp>
      <p:sp>
        <p:nvSpPr>
          <p:cNvPr id="597" name="Google Shape;597;p30"/>
          <p:cNvSpPr txBox="1"/>
          <p:nvPr>
            <p:ph idx="1" type="body"/>
          </p:nvPr>
        </p:nvSpPr>
        <p:spPr>
          <a:xfrm>
            <a:off x="1096963" y="1791053"/>
            <a:ext cx="7412037" cy="4022725"/>
          </a:xfrm>
          <a:prstGeom prst="rect">
            <a:avLst/>
          </a:prstGeom>
          <a:noFill/>
          <a:ln>
            <a:noFill/>
          </a:ln>
        </p:spPr>
        <p:txBody>
          <a:bodyPr anchorCtr="0" anchor="t" bIns="45700" lIns="91425" spcFirstLastPara="1" rIns="91425" wrap="square" tIns="45700">
            <a:normAutofit/>
          </a:bodyPr>
          <a:lstStyle/>
          <a:p>
            <a:pPr indent="-342900" lvl="1" marL="695325" rtl="0" algn="l">
              <a:lnSpc>
                <a:spcPct val="90000"/>
              </a:lnSpc>
              <a:spcBef>
                <a:spcPts val="600"/>
              </a:spcBef>
              <a:spcAft>
                <a:spcPts val="0"/>
              </a:spcAft>
              <a:buSzPts val="2400"/>
              <a:buFont typeface="Arial"/>
              <a:buChar char="•"/>
            </a:pPr>
            <a:r>
              <a:rPr i="1" lang="en-US" sz="2220">
                <a:latin typeface="Times New Roman"/>
                <a:ea typeface="Times New Roman"/>
                <a:cs typeface="Times New Roman"/>
                <a:sym typeface="Times New Roman"/>
              </a:rPr>
              <a:t>Select * from table1 intersect select * from table 2;</a:t>
            </a:r>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342900" lvl="1" marL="695325" rtl="0" algn="l">
              <a:lnSpc>
                <a:spcPct val="90000"/>
              </a:lnSpc>
              <a:spcBef>
                <a:spcPts val="600"/>
              </a:spcBef>
              <a:spcAft>
                <a:spcPts val="0"/>
              </a:spcAft>
              <a:buSzPts val="2400"/>
              <a:buFont typeface="Arial"/>
              <a:buChar char="•"/>
            </a:pPr>
            <a:r>
              <a:rPr i="1" lang="en-US" sz="2220">
                <a:latin typeface="Times New Roman"/>
                <a:ea typeface="Times New Roman"/>
                <a:cs typeface="Times New Roman"/>
                <a:sym typeface="Times New Roman"/>
              </a:rPr>
              <a:t>Select * from table1 minus select * from table 2;</a:t>
            </a:r>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190500" lvl="1" marL="695325" rtl="0" algn="l">
              <a:lnSpc>
                <a:spcPct val="90000"/>
              </a:lnSpc>
              <a:spcBef>
                <a:spcPts val="600"/>
              </a:spcBef>
              <a:spcAft>
                <a:spcPts val="0"/>
              </a:spcAft>
              <a:buSzPts val="2400"/>
              <a:buFont typeface="Arial"/>
              <a:buNone/>
            </a:pPr>
            <a:r>
              <a:t/>
            </a:r>
            <a:endParaRPr i="1" sz="2220">
              <a:latin typeface="Times New Roman"/>
              <a:ea typeface="Times New Roman"/>
              <a:cs typeface="Times New Roman"/>
              <a:sym typeface="Times New Roman"/>
            </a:endParaRPr>
          </a:p>
          <a:p>
            <a:pPr indent="-342900" lvl="1" marL="695325" rtl="0" algn="l">
              <a:lnSpc>
                <a:spcPct val="90000"/>
              </a:lnSpc>
              <a:spcBef>
                <a:spcPts val="600"/>
              </a:spcBef>
              <a:spcAft>
                <a:spcPts val="0"/>
              </a:spcAft>
              <a:buSzPts val="2400"/>
              <a:buFont typeface="Arial"/>
              <a:buChar char="•"/>
            </a:pPr>
            <a:r>
              <a:rPr i="1" lang="en-US" sz="2220">
                <a:latin typeface="Times New Roman"/>
                <a:ea typeface="Times New Roman"/>
                <a:cs typeface="Times New Roman"/>
                <a:sym typeface="Times New Roman"/>
              </a:rPr>
              <a:t>Select * from table1 union all  select * from table 2;</a:t>
            </a:r>
            <a:endParaRPr/>
          </a:p>
        </p:txBody>
      </p:sp>
      <p:sp>
        <p:nvSpPr>
          <p:cNvPr id="598" name="Google Shape;598;p3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599" name="Google Shape;599;p3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600" name="Google Shape;600;p3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01" name="Google Shape;601;p30"/>
          <p:cNvPicPr preferRelativeResize="0"/>
          <p:nvPr/>
        </p:nvPicPr>
        <p:blipFill rotWithShape="1">
          <a:blip r:embed="rId3">
            <a:alphaModFix/>
          </a:blip>
          <a:srcRect b="0" l="0" r="0" t="0"/>
          <a:stretch/>
        </p:blipFill>
        <p:spPr>
          <a:xfrm>
            <a:off x="222250" y="201304"/>
            <a:ext cx="1270000" cy="1200150"/>
          </a:xfrm>
          <a:prstGeom prst="rect">
            <a:avLst/>
          </a:prstGeom>
          <a:noFill/>
          <a:ln>
            <a:noFill/>
          </a:ln>
        </p:spPr>
      </p:pic>
      <p:sp>
        <p:nvSpPr>
          <p:cNvPr id="602" name="Google Shape;602;p30"/>
          <p:cNvSpPr txBox="1"/>
          <p:nvPr/>
        </p:nvSpPr>
        <p:spPr>
          <a:xfrm flipH="1">
            <a:off x="11054564" y="2192401"/>
            <a:ext cx="833421"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table1</a:t>
            </a:r>
            <a:endParaRPr b="0" i="0" sz="1800" u="none" cap="none" strike="noStrike">
              <a:solidFill>
                <a:srgbClr val="C00000"/>
              </a:solidFill>
              <a:latin typeface="Arial"/>
              <a:ea typeface="Arial"/>
              <a:cs typeface="Arial"/>
              <a:sym typeface="Arial"/>
            </a:endParaRPr>
          </a:p>
        </p:txBody>
      </p:sp>
      <p:graphicFrame>
        <p:nvGraphicFramePr>
          <p:cNvPr id="603" name="Google Shape;603;p30"/>
          <p:cNvGraphicFramePr/>
          <p:nvPr/>
        </p:nvGraphicFramePr>
        <p:xfrm>
          <a:off x="8489164" y="1812743"/>
          <a:ext cx="3000000" cy="3000000"/>
        </p:xfrm>
        <a:graphic>
          <a:graphicData uri="http://schemas.openxmlformats.org/drawingml/2006/table">
            <a:tbl>
              <a:tblPr>
                <a:noFill/>
                <a:tableStyleId>{AA87CD41-705E-4F35-83EB-0782047DF88C}</a:tableStyleId>
              </a:tblPr>
              <a:tblGrid>
                <a:gridCol w="1112300"/>
                <a:gridCol w="1112300"/>
              </a:tblGrid>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ABHI</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bl>
          </a:graphicData>
        </a:graphic>
      </p:graphicFrame>
      <p:sp>
        <p:nvSpPr>
          <p:cNvPr id="604" name="Google Shape;604;p30"/>
          <p:cNvSpPr txBox="1"/>
          <p:nvPr/>
        </p:nvSpPr>
        <p:spPr>
          <a:xfrm>
            <a:off x="11062048" y="3956617"/>
            <a:ext cx="13270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table2</a:t>
            </a:r>
            <a:endParaRPr b="0" i="0" sz="1800" u="none" cap="none" strike="noStrike">
              <a:solidFill>
                <a:srgbClr val="C00000"/>
              </a:solidFill>
              <a:latin typeface="Arial"/>
              <a:ea typeface="Arial"/>
              <a:cs typeface="Arial"/>
              <a:sym typeface="Arial"/>
            </a:endParaRPr>
          </a:p>
        </p:txBody>
      </p:sp>
      <p:graphicFrame>
        <p:nvGraphicFramePr>
          <p:cNvPr id="605" name="Google Shape;605;p30"/>
          <p:cNvGraphicFramePr/>
          <p:nvPr/>
        </p:nvGraphicFramePr>
        <p:xfrm>
          <a:off x="8509000" y="3407962"/>
          <a:ext cx="3000000" cy="3000000"/>
        </p:xfrm>
        <a:graphic>
          <a:graphicData uri="http://schemas.openxmlformats.org/drawingml/2006/table">
            <a:tbl>
              <a:tblPr>
                <a:noFill/>
                <a:tableStyleId>{AA87CD41-705E-4F35-83EB-0782047DF88C}</a:tableStyleId>
              </a:tblPr>
              <a:tblGrid>
                <a:gridCol w="1055450"/>
                <a:gridCol w="1055450"/>
              </a:tblGrid>
              <a:tr h="309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309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309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JAVED</a:t>
                      </a:r>
                      <a:endParaRPr sz="1800" u="none" cap="none" strike="noStrike"/>
                    </a:p>
                  </a:txBody>
                  <a:tcPr marT="45725" marB="45725" marR="91450" marL="91450"/>
                </a:tc>
              </a:tr>
            </a:tbl>
          </a:graphicData>
        </a:graphic>
      </p:graphicFrame>
      <p:graphicFrame>
        <p:nvGraphicFramePr>
          <p:cNvPr id="606" name="Google Shape;606;p30"/>
          <p:cNvGraphicFramePr/>
          <p:nvPr/>
        </p:nvGraphicFramePr>
        <p:xfrm>
          <a:off x="3271723" y="2269844"/>
          <a:ext cx="3000000" cy="3000000"/>
        </p:xfrm>
        <a:graphic>
          <a:graphicData uri="http://schemas.openxmlformats.org/drawingml/2006/table">
            <a:tbl>
              <a:tblPr bandRow="1" firstRow="1">
                <a:noFill/>
                <a:tableStyleId>{AA87CD41-705E-4F35-83EB-0782047DF88C}</a:tableStyleId>
              </a:tblPr>
              <a:tblGrid>
                <a:gridCol w="1531250"/>
                <a:gridCol w="1531250"/>
              </a:tblGrid>
              <a:tr h="387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387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bl>
          </a:graphicData>
        </a:graphic>
      </p:graphicFrame>
      <p:graphicFrame>
        <p:nvGraphicFramePr>
          <p:cNvPr id="607" name="Google Shape;607;p30"/>
          <p:cNvGraphicFramePr/>
          <p:nvPr/>
        </p:nvGraphicFramePr>
        <p:xfrm>
          <a:off x="3570288" y="3802415"/>
          <a:ext cx="3000000" cy="3000000"/>
        </p:xfrm>
        <a:graphic>
          <a:graphicData uri="http://schemas.openxmlformats.org/drawingml/2006/table">
            <a:tbl>
              <a:tblPr>
                <a:noFill/>
                <a:tableStyleId>{AA87CD41-705E-4F35-83EB-0782047DF88C}</a:tableStyleId>
              </a:tblPr>
              <a:tblGrid>
                <a:gridCol w="1112300"/>
                <a:gridCol w="1112300"/>
              </a:tblGrid>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ABHI</a:t>
                      </a:r>
                      <a:endParaRPr sz="1800" u="none" cap="none" strike="noStrike"/>
                    </a:p>
                  </a:txBody>
                  <a:tcPr marT="45725" marB="45725" marR="91450" marL="91450"/>
                </a:tc>
              </a:tr>
              <a:tr h="27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bl>
          </a:graphicData>
        </a:graphic>
      </p:graphicFrame>
      <p:graphicFrame>
        <p:nvGraphicFramePr>
          <p:cNvPr id="608" name="Google Shape;608;p30"/>
          <p:cNvGraphicFramePr/>
          <p:nvPr/>
        </p:nvGraphicFramePr>
        <p:xfrm>
          <a:off x="8509000" y="4630043"/>
          <a:ext cx="3000000" cy="3000000"/>
        </p:xfrm>
        <a:graphic>
          <a:graphicData uri="http://schemas.openxmlformats.org/drawingml/2006/table">
            <a:tbl>
              <a:tblPr bandRow="1" firstRow="1">
                <a:noFill/>
                <a:tableStyleId>{AA87CD41-705E-4F35-83EB-0782047DF88C}</a:tableStyleId>
              </a:tblPr>
              <a:tblGrid>
                <a:gridCol w="1020350"/>
                <a:gridCol w="1020350"/>
              </a:tblGrid>
              <a:tr h="332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24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ABHI</a:t>
                      </a:r>
                      <a:endParaRPr sz="1800" u="none" cap="none" strike="noStrike"/>
                    </a:p>
                  </a:txBody>
                  <a:tcPr marT="45725" marB="45725" marR="91450" marL="91450"/>
                </a:tc>
              </a:tr>
              <a:tr h="24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4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4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SAMEER</a:t>
                      </a:r>
                      <a:endParaRPr sz="1800" u="none" cap="none" strike="noStrike"/>
                    </a:p>
                  </a:txBody>
                  <a:tcPr marT="45725" marB="45725" marR="91450" marL="91450"/>
                </a:tc>
              </a:tr>
              <a:tr h="24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JAVED</a:t>
                      </a:r>
                      <a:endParaRPr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gtEl>
                                        <p:attrNameLst>
                                          <p:attrName>style.visibility</p:attrName>
                                        </p:attrNameLst>
                                      </p:cBhvr>
                                      <p:to>
                                        <p:strVal val="visible"/>
                                      </p:to>
                                    </p:set>
                                    <p:anim calcmode="lin" valueType="num">
                                      <p:cBhvr additive="base">
                                        <p:cTn dur="500"/>
                                        <p:tgtEl>
                                          <p:spTgt spid="6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500"/>
                                        <p:tgtEl>
                                          <p:spTgt spid="6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500"/>
                                        <p:tgtEl>
                                          <p:spTgt spid="6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1"/>
          <p:cNvSpPr txBox="1"/>
          <p:nvPr>
            <p:ph type="title"/>
          </p:nvPr>
        </p:nvSpPr>
        <p:spPr>
          <a:xfrm>
            <a:off x="1971675" y="640220"/>
            <a:ext cx="5207644" cy="82824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Set Membership </a:t>
            </a:r>
            <a:endParaRPr/>
          </a:p>
        </p:txBody>
      </p:sp>
      <p:sp>
        <p:nvSpPr>
          <p:cNvPr id="615" name="Google Shape;615;p31"/>
          <p:cNvSpPr txBox="1"/>
          <p:nvPr>
            <p:ph idx="1" type="body"/>
          </p:nvPr>
        </p:nvSpPr>
        <p:spPr>
          <a:xfrm>
            <a:off x="727391" y="1745465"/>
            <a:ext cx="8140838" cy="4613804"/>
          </a:xfrm>
          <a:prstGeom prst="rect">
            <a:avLst/>
          </a:prstGeom>
          <a:noFill/>
          <a:ln cap="flat" cmpd="sng" w="9525">
            <a:solidFill>
              <a:schemeClr val="dk1"/>
            </a:solidFill>
            <a:prstDash val="solid"/>
            <a:round/>
            <a:headEnd len="sm" w="sm" type="none"/>
            <a:tailEnd len="sm" w="sm" type="none"/>
          </a:ln>
        </p:spPr>
        <p:txBody>
          <a:bodyPr anchorCtr="0" anchor="t" bIns="45700" lIns="0" spcFirstLastPara="1" rIns="0" wrap="square" tIns="45700">
            <a:noAutofit/>
          </a:bodyPr>
          <a:lstStyle/>
          <a:p>
            <a:pPr indent="-139700" lvl="0" marL="90488" rtl="0" algn="l">
              <a:lnSpc>
                <a:spcPct val="90000"/>
              </a:lnSpc>
              <a:spcBef>
                <a:spcPts val="0"/>
              </a:spcBef>
              <a:spcAft>
                <a:spcPts val="0"/>
              </a:spcAft>
              <a:buSzPts val="2200"/>
              <a:buChar char=" "/>
            </a:pPr>
            <a:r>
              <a:rPr lang="en-US" sz="2200">
                <a:solidFill>
                  <a:srgbClr val="FF0000"/>
                </a:solidFill>
                <a:latin typeface="Times New Roman"/>
                <a:ea typeface="Times New Roman"/>
                <a:cs typeface="Times New Roman"/>
                <a:sym typeface="Times New Roman"/>
              </a:rPr>
              <a:t>Find courses offered in Fall 2017 and in Spring 2018</a:t>
            </a:r>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0" rtl="0" algn="l">
              <a:lnSpc>
                <a:spcPct val="90000"/>
              </a:lnSpc>
              <a:spcBef>
                <a:spcPts val="1400"/>
              </a:spcBef>
              <a:spcAft>
                <a:spcPts val="0"/>
              </a:spcAft>
              <a:buSzPts val="2200"/>
              <a:buNone/>
            </a:pPr>
            <a:r>
              <a:t/>
            </a:r>
            <a:endParaRPr b="1" sz="2200">
              <a:solidFill>
                <a:srgbClr val="FF0000"/>
              </a:solidFill>
              <a:latin typeface="Times New Roman"/>
              <a:ea typeface="Times New Roman"/>
              <a:cs typeface="Times New Roman"/>
              <a:sym typeface="Times New Roman"/>
            </a:endParaRPr>
          </a:p>
          <a:p>
            <a:pPr indent="0" lvl="0" marL="0" rtl="0" algn="l">
              <a:lnSpc>
                <a:spcPct val="90000"/>
              </a:lnSpc>
              <a:spcBef>
                <a:spcPts val="1400"/>
              </a:spcBef>
              <a:spcAft>
                <a:spcPts val="0"/>
              </a:spcAft>
              <a:buSzPts val="2200"/>
              <a:buNone/>
            </a:pPr>
            <a:r>
              <a:rPr lang="en-US" sz="2200">
                <a:solidFill>
                  <a:srgbClr val="FF0000"/>
                </a:solidFill>
                <a:latin typeface="Times New Roman"/>
                <a:ea typeface="Times New Roman"/>
                <a:cs typeface="Times New Roman"/>
                <a:sym typeface="Times New Roman"/>
              </a:rPr>
              <a:t>Find courses offered in Fall 2017 but not in Spring 2018</a:t>
            </a:r>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a:p>
            <a:pPr indent="0" lvl="0" marL="90488" rtl="0" algn="l">
              <a:lnSpc>
                <a:spcPct val="90000"/>
              </a:lnSpc>
              <a:spcBef>
                <a:spcPts val="1400"/>
              </a:spcBef>
              <a:spcAft>
                <a:spcPts val="0"/>
              </a:spcAft>
              <a:buSzPts val="2200"/>
              <a:buNone/>
            </a:pPr>
            <a:r>
              <a:t/>
            </a:r>
            <a:endParaRPr sz="2200">
              <a:latin typeface="Times New Roman"/>
              <a:ea typeface="Times New Roman"/>
              <a:cs typeface="Times New Roman"/>
              <a:sym typeface="Times New Roman"/>
            </a:endParaRPr>
          </a:p>
        </p:txBody>
      </p:sp>
      <p:sp>
        <p:nvSpPr>
          <p:cNvPr id="616" name="Google Shape;616;p31"/>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617" name="Google Shape;617;p31"/>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618" name="Google Shape;618;p31"/>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19" name="Google Shape;619;p31"/>
          <p:cNvSpPr txBox="1"/>
          <p:nvPr/>
        </p:nvSpPr>
        <p:spPr>
          <a:xfrm>
            <a:off x="862134" y="1923572"/>
            <a:ext cx="7381979" cy="19389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select distinct </a:t>
            </a:r>
            <a:r>
              <a:rPr b="0" i="1" lang="en-US" sz="2000" u="none" cap="none" strike="noStrike">
                <a:solidFill>
                  <a:schemeClr val="dk1"/>
                </a:solidFill>
                <a:latin typeface="Times New Roman"/>
                <a:ea typeface="Times New Roman"/>
                <a:cs typeface="Times New Roman"/>
                <a:sym typeface="Times New Roman"/>
              </a:rPr>
              <a:t>course_id</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from </a:t>
            </a:r>
            <a:r>
              <a:rPr b="0" i="1" lang="en-US" sz="2000" u="none" cap="none" strike="noStrike">
                <a:solidFill>
                  <a:schemeClr val="dk1"/>
                </a:solidFill>
                <a:latin typeface="Times New Roman"/>
                <a:ea typeface="Times New Roman"/>
                <a:cs typeface="Times New Roman"/>
                <a:sym typeface="Times New Roman"/>
              </a:rPr>
              <a:t>section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where </a:t>
            </a:r>
            <a:r>
              <a:rPr b="0" i="1" lang="en-US" sz="2000" u="none" cap="none" strike="noStrike">
                <a:solidFill>
                  <a:schemeClr val="dk1"/>
                </a:solidFill>
                <a:latin typeface="Times New Roman"/>
                <a:ea typeface="Times New Roman"/>
                <a:cs typeface="Times New Roman"/>
                <a:sym typeface="Times New Roman"/>
              </a:rPr>
              <a:t>semester </a:t>
            </a:r>
            <a:r>
              <a:rPr b="0" i="0" lang="en-US" sz="2000" u="none" cap="none" strike="noStrike">
                <a:solidFill>
                  <a:schemeClr val="dk1"/>
                </a:solidFill>
                <a:latin typeface="Times New Roman"/>
                <a:ea typeface="Times New Roman"/>
                <a:cs typeface="Times New Roman"/>
                <a:sym typeface="Times New Roman"/>
              </a:rPr>
              <a:t>= 'Fall' </a:t>
            </a:r>
            <a:r>
              <a:rPr b="1" i="0" lang="en-US" sz="2000" u="none" cap="none" strike="noStrike">
                <a:solidFill>
                  <a:schemeClr val="dk1"/>
                </a:solidFill>
                <a:latin typeface="Times New Roman"/>
                <a:ea typeface="Times New Roman"/>
                <a:cs typeface="Times New Roman"/>
                <a:sym typeface="Times New Roman"/>
              </a:rPr>
              <a:t>and </a:t>
            </a:r>
            <a:r>
              <a:rPr b="0" i="1" lang="en-US" sz="2000" u="none" cap="none" strike="noStrike">
                <a:solidFill>
                  <a:schemeClr val="dk1"/>
                </a:solidFill>
                <a:latin typeface="Times New Roman"/>
                <a:ea typeface="Times New Roman"/>
                <a:cs typeface="Times New Roman"/>
                <a:sym typeface="Times New Roman"/>
              </a:rPr>
              <a:t>year</a:t>
            </a:r>
            <a:r>
              <a:rPr b="0" i="0" lang="en-US" sz="2000" u="none" cap="none" strike="noStrike">
                <a:solidFill>
                  <a:schemeClr val="dk1"/>
                </a:solidFill>
                <a:latin typeface="Times New Roman"/>
                <a:ea typeface="Times New Roman"/>
                <a:cs typeface="Times New Roman"/>
                <a:sym typeface="Times New Roman"/>
              </a:rPr>
              <a:t>= 2017 </a:t>
            </a:r>
            <a:r>
              <a:rPr b="1" i="0" lang="en-US" sz="2000" u="none" cap="none" strike="noStrike">
                <a:solidFill>
                  <a:schemeClr val="dk1"/>
                </a:solidFill>
                <a:latin typeface="Times New Roman"/>
                <a:ea typeface="Times New Roman"/>
                <a:cs typeface="Times New Roman"/>
                <a:sym typeface="Times New Roman"/>
              </a:rPr>
              <a:t>and </a:t>
            </a:r>
            <a:br>
              <a:rPr b="1"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course_id </a:t>
            </a:r>
            <a:r>
              <a:rPr b="1" i="0" lang="en-US" sz="2000" u="none" cap="none" strike="noStrike">
                <a:solidFill>
                  <a:schemeClr val="dk1"/>
                </a:solidFill>
                <a:latin typeface="Times New Roman"/>
                <a:ea typeface="Times New Roman"/>
                <a:cs typeface="Times New Roman"/>
                <a:sym typeface="Times New Roman"/>
              </a:rPr>
              <a:t>in </a:t>
            </a:r>
            <a:r>
              <a:rPr b="0" i="0" lang="en-US" sz="2000" u="none" cap="none" strike="noStrike">
                <a:solidFill>
                  <a:schemeClr val="dk1"/>
                </a:solidFill>
                <a:latin typeface="Times New Roman"/>
                <a:ea typeface="Times New Roman"/>
                <a:cs typeface="Times New Roman"/>
                <a:sym typeface="Times New Roman"/>
              </a:rPr>
              <a:t>(</a:t>
            </a:r>
            <a:r>
              <a:rPr b="1" i="0" lang="en-US" sz="2000" u="none" cap="none" strike="noStrike">
                <a:solidFill>
                  <a:schemeClr val="dk1"/>
                </a:solidFill>
                <a:latin typeface="Times New Roman"/>
                <a:ea typeface="Times New Roman"/>
                <a:cs typeface="Times New Roman"/>
                <a:sym typeface="Times New Roman"/>
              </a:rPr>
              <a:t>select </a:t>
            </a:r>
            <a:r>
              <a:rPr b="0" i="1" lang="en-US" sz="2000" u="none" cap="none" strike="noStrike">
                <a:solidFill>
                  <a:schemeClr val="dk1"/>
                </a:solidFill>
                <a:latin typeface="Times New Roman"/>
                <a:ea typeface="Times New Roman"/>
                <a:cs typeface="Times New Roman"/>
                <a:sym typeface="Times New Roman"/>
              </a:rPr>
              <a:t>course_id</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from </a:t>
            </a:r>
            <a:r>
              <a:rPr b="0" i="1" lang="en-US" sz="2000" u="none" cap="none" strike="noStrike">
                <a:solidFill>
                  <a:schemeClr val="dk1"/>
                </a:solidFill>
                <a:latin typeface="Times New Roman"/>
                <a:ea typeface="Times New Roman"/>
                <a:cs typeface="Times New Roman"/>
                <a:sym typeface="Times New Roman"/>
              </a:rPr>
              <a:t>section</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where </a:t>
            </a:r>
            <a:r>
              <a:rPr b="0" i="1" lang="en-US" sz="2000" u="none" cap="none" strike="noStrike">
                <a:solidFill>
                  <a:schemeClr val="dk1"/>
                </a:solidFill>
                <a:latin typeface="Times New Roman"/>
                <a:ea typeface="Times New Roman"/>
                <a:cs typeface="Times New Roman"/>
                <a:sym typeface="Times New Roman"/>
              </a:rPr>
              <a:t>semester </a:t>
            </a:r>
            <a:r>
              <a:rPr b="0" i="0" lang="en-US" sz="2000" u="none" cap="none" strike="noStrike">
                <a:solidFill>
                  <a:schemeClr val="dk1"/>
                </a:solidFill>
                <a:latin typeface="Times New Roman"/>
                <a:ea typeface="Times New Roman"/>
                <a:cs typeface="Times New Roman"/>
                <a:sym typeface="Times New Roman"/>
              </a:rPr>
              <a:t>= 'Spring' </a:t>
            </a:r>
            <a:r>
              <a:rPr b="1" i="0" lang="en-US" sz="2000" u="none" cap="none" strike="noStrike">
                <a:solidFill>
                  <a:schemeClr val="dk1"/>
                </a:solidFill>
                <a:latin typeface="Times New Roman"/>
                <a:ea typeface="Times New Roman"/>
                <a:cs typeface="Times New Roman"/>
                <a:sym typeface="Times New Roman"/>
              </a:rPr>
              <a:t>and </a:t>
            </a:r>
            <a:r>
              <a:rPr b="0" i="1" lang="en-US" sz="2000" u="none" cap="none" strike="noStrike">
                <a:solidFill>
                  <a:schemeClr val="dk1"/>
                </a:solidFill>
                <a:latin typeface="Times New Roman"/>
                <a:ea typeface="Times New Roman"/>
                <a:cs typeface="Times New Roman"/>
                <a:sym typeface="Times New Roman"/>
              </a:rPr>
              <a:t>year</a:t>
            </a:r>
            <a:r>
              <a:rPr b="0" i="0" lang="en-US" sz="2000" u="none" cap="none" strike="noStrike">
                <a:solidFill>
                  <a:schemeClr val="dk1"/>
                </a:solidFill>
                <a:latin typeface="Times New Roman"/>
                <a:ea typeface="Times New Roman"/>
                <a:cs typeface="Times New Roman"/>
                <a:sym typeface="Times New Roman"/>
              </a:rPr>
              <a:t>= 2018);</a:t>
            </a:r>
            <a:endParaRPr b="0" i="0" sz="2000" u="none" cap="none" strike="noStrike">
              <a:solidFill>
                <a:srgbClr val="000000"/>
              </a:solidFill>
              <a:latin typeface="Arial"/>
              <a:ea typeface="Arial"/>
              <a:cs typeface="Arial"/>
              <a:sym typeface="Arial"/>
            </a:endParaRPr>
          </a:p>
        </p:txBody>
      </p:sp>
      <p:sp>
        <p:nvSpPr>
          <p:cNvPr id="620" name="Google Shape;620;p31"/>
          <p:cNvSpPr txBox="1"/>
          <p:nvPr/>
        </p:nvSpPr>
        <p:spPr>
          <a:xfrm>
            <a:off x="727391" y="4429255"/>
            <a:ext cx="7284495" cy="19389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select distinct </a:t>
            </a:r>
            <a:r>
              <a:rPr b="0" i="1" lang="en-US" sz="2000" u="none" cap="none" strike="noStrike">
                <a:solidFill>
                  <a:schemeClr val="dk1"/>
                </a:solidFill>
                <a:latin typeface="Times New Roman"/>
                <a:ea typeface="Times New Roman"/>
                <a:cs typeface="Times New Roman"/>
                <a:sym typeface="Times New Roman"/>
              </a:rPr>
              <a:t>course_id</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from </a:t>
            </a:r>
            <a:r>
              <a:rPr b="0" i="1" lang="en-US" sz="2000" u="none" cap="none" strike="noStrike">
                <a:solidFill>
                  <a:schemeClr val="dk1"/>
                </a:solidFill>
                <a:latin typeface="Times New Roman"/>
                <a:ea typeface="Times New Roman"/>
                <a:cs typeface="Times New Roman"/>
                <a:sym typeface="Times New Roman"/>
              </a:rPr>
              <a:t>section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where </a:t>
            </a:r>
            <a:r>
              <a:rPr b="0" i="1" lang="en-US" sz="2000" u="none" cap="none" strike="noStrike">
                <a:solidFill>
                  <a:schemeClr val="dk1"/>
                </a:solidFill>
                <a:latin typeface="Times New Roman"/>
                <a:ea typeface="Times New Roman"/>
                <a:cs typeface="Times New Roman"/>
                <a:sym typeface="Times New Roman"/>
              </a:rPr>
              <a:t>semester </a:t>
            </a:r>
            <a:r>
              <a:rPr b="0" i="0" lang="en-US" sz="2000" u="none" cap="none" strike="noStrike">
                <a:solidFill>
                  <a:schemeClr val="dk1"/>
                </a:solidFill>
                <a:latin typeface="Times New Roman"/>
                <a:ea typeface="Times New Roman"/>
                <a:cs typeface="Times New Roman"/>
                <a:sym typeface="Times New Roman"/>
              </a:rPr>
              <a:t>= 'Fall' </a:t>
            </a:r>
            <a:r>
              <a:rPr b="1" i="0" lang="en-US" sz="2000" u="none" cap="none" strike="noStrike">
                <a:solidFill>
                  <a:schemeClr val="dk1"/>
                </a:solidFill>
                <a:latin typeface="Times New Roman"/>
                <a:ea typeface="Times New Roman"/>
                <a:cs typeface="Times New Roman"/>
                <a:sym typeface="Times New Roman"/>
              </a:rPr>
              <a:t>and </a:t>
            </a:r>
            <a:r>
              <a:rPr b="0" i="1" lang="en-US" sz="2000" u="none" cap="none" strike="noStrike">
                <a:solidFill>
                  <a:schemeClr val="dk1"/>
                </a:solidFill>
                <a:latin typeface="Times New Roman"/>
                <a:ea typeface="Times New Roman"/>
                <a:cs typeface="Times New Roman"/>
                <a:sym typeface="Times New Roman"/>
              </a:rPr>
              <a:t>year</a:t>
            </a:r>
            <a:r>
              <a:rPr b="0" i="0" lang="en-US" sz="2000" u="none" cap="none" strike="noStrike">
                <a:solidFill>
                  <a:schemeClr val="dk1"/>
                </a:solidFill>
                <a:latin typeface="Times New Roman"/>
                <a:ea typeface="Times New Roman"/>
                <a:cs typeface="Times New Roman"/>
                <a:sym typeface="Times New Roman"/>
              </a:rPr>
              <a:t>= 2017 </a:t>
            </a:r>
            <a:r>
              <a:rPr b="1" i="0" lang="en-US" sz="2000" u="none" cap="none" strike="noStrike">
                <a:solidFill>
                  <a:schemeClr val="dk1"/>
                </a:solidFill>
                <a:latin typeface="Times New Roman"/>
                <a:ea typeface="Times New Roman"/>
                <a:cs typeface="Times New Roman"/>
                <a:sym typeface="Times New Roman"/>
              </a:rPr>
              <a:t>and </a:t>
            </a:r>
            <a:br>
              <a:rPr b="1"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course_id  </a:t>
            </a:r>
            <a:r>
              <a:rPr b="1" i="0" lang="en-US" sz="2000" u="none" cap="none" strike="noStrike">
                <a:solidFill>
                  <a:schemeClr val="dk1"/>
                </a:solidFill>
                <a:latin typeface="Times New Roman"/>
                <a:ea typeface="Times New Roman"/>
                <a:cs typeface="Times New Roman"/>
                <a:sym typeface="Times New Roman"/>
              </a:rPr>
              <a:t>not in </a:t>
            </a:r>
            <a:r>
              <a:rPr b="0" i="0" lang="en-US" sz="2000" u="none" cap="none" strike="noStrike">
                <a:solidFill>
                  <a:schemeClr val="dk1"/>
                </a:solidFill>
                <a:latin typeface="Times New Roman"/>
                <a:ea typeface="Times New Roman"/>
                <a:cs typeface="Times New Roman"/>
                <a:sym typeface="Times New Roman"/>
              </a:rPr>
              <a:t>(</a:t>
            </a:r>
            <a:r>
              <a:rPr b="1" i="0" lang="en-US" sz="2000" u="none" cap="none" strike="noStrike">
                <a:solidFill>
                  <a:schemeClr val="dk1"/>
                </a:solidFill>
                <a:latin typeface="Times New Roman"/>
                <a:ea typeface="Times New Roman"/>
                <a:cs typeface="Times New Roman"/>
                <a:sym typeface="Times New Roman"/>
              </a:rPr>
              <a:t>select </a:t>
            </a:r>
            <a:r>
              <a:rPr b="0" i="1" lang="en-US" sz="2000" u="none" cap="none" strike="noStrike">
                <a:solidFill>
                  <a:schemeClr val="dk1"/>
                </a:solidFill>
                <a:latin typeface="Times New Roman"/>
                <a:ea typeface="Times New Roman"/>
                <a:cs typeface="Times New Roman"/>
                <a:sym typeface="Times New Roman"/>
              </a:rPr>
              <a:t>course_id</a:t>
            </a:r>
            <a:endParaRPr b="0" i="1"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from </a:t>
            </a:r>
            <a:r>
              <a:rPr b="0" i="1" lang="en-US" sz="2000" u="none" cap="none" strike="noStrike">
                <a:solidFill>
                  <a:schemeClr val="dk1"/>
                </a:solidFill>
                <a:latin typeface="Times New Roman"/>
                <a:ea typeface="Times New Roman"/>
                <a:cs typeface="Times New Roman"/>
                <a:sym typeface="Times New Roman"/>
              </a:rPr>
              <a:t>section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where </a:t>
            </a:r>
            <a:r>
              <a:rPr b="0" i="1" lang="en-US" sz="2000" u="none" cap="none" strike="noStrike">
                <a:solidFill>
                  <a:schemeClr val="dk1"/>
                </a:solidFill>
                <a:latin typeface="Times New Roman"/>
                <a:ea typeface="Times New Roman"/>
                <a:cs typeface="Times New Roman"/>
                <a:sym typeface="Times New Roman"/>
              </a:rPr>
              <a:t>semester </a:t>
            </a:r>
            <a:r>
              <a:rPr b="0" i="0" lang="en-US" sz="2000" u="none" cap="none" strike="noStrike">
                <a:solidFill>
                  <a:schemeClr val="dk1"/>
                </a:solidFill>
                <a:latin typeface="Times New Roman"/>
                <a:ea typeface="Times New Roman"/>
                <a:cs typeface="Times New Roman"/>
                <a:sym typeface="Times New Roman"/>
              </a:rPr>
              <a:t>= 'Spring' </a:t>
            </a:r>
            <a:r>
              <a:rPr b="1" i="0" lang="en-US" sz="2000" u="none" cap="none" strike="noStrike">
                <a:solidFill>
                  <a:schemeClr val="dk1"/>
                </a:solidFill>
                <a:latin typeface="Times New Roman"/>
                <a:ea typeface="Times New Roman"/>
                <a:cs typeface="Times New Roman"/>
                <a:sym typeface="Times New Roman"/>
              </a:rPr>
              <a:t>and </a:t>
            </a:r>
            <a:r>
              <a:rPr b="0" i="1" lang="en-US" sz="2000" u="none" cap="none" strike="noStrike">
                <a:solidFill>
                  <a:schemeClr val="dk1"/>
                </a:solidFill>
                <a:latin typeface="Times New Roman"/>
                <a:ea typeface="Times New Roman"/>
                <a:cs typeface="Times New Roman"/>
                <a:sym typeface="Times New Roman"/>
              </a:rPr>
              <a:t>year</a:t>
            </a:r>
            <a:r>
              <a:rPr b="0" i="0" lang="en-US" sz="2000" u="none" cap="none" strike="noStrike">
                <a:solidFill>
                  <a:schemeClr val="dk1"/>
                </a:solidFill>
                <a:latin typeface="Times New Roman"/>
                <a:ea typeface="Times New Roman"/>
                <a:cs typeface="Times New Roman"/>
                <a:sym typeface="Times New Roman"/>
              </a:rPr>
              <a:t>= 2018);</a:t>
            </a:r>
            <a:endParaRPr b="0" i="0" sz="2000" u="none" cap="none" strike="noStrike">
              <a:solidFill>
                <a:srgbClr val="000000"/>
              </a:solidFill>
              <a:latin typeface="Arial"/>
              <a:ea typeface="Arial"/>
              <a:cs typeface="Arial"/>
              <a:sym typeface="Arial"/>
            </a:endParaRPr>
          </a:p>
        </p:txBody>
      </p:sp>
      <p:pic>
        <p:nvPicPr>
          <p:cNvPr id="621" name="Google Shape;621;p31"/>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2"/>
          <p:cNvSpPr txBox="1"/>
          <p:nvPr>
            <p:ph type="title"/>
          </p:nvPr>
        </p:nvSpPr>
        <p:spPr>
          <a:xfrm>
            <a:off x="2337115" y="804201"/>
            <a:ext cx="7520944" cy="71474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Set Membership (Cont.)</a:t>
            </a:r>
            <a:endParaRPr/>
          </a:p>
        </p:txBody>
      </p:sp>
      <p:sp>
        <p:nvSpPr>
          <p:cNvPr id="628" name="Google Shape;628;p32"/>
          <p:cNvSpPr txBox="1"/>
          <p:nvPr>
            <p:ph idx="1" type="body"/>
          </p:nvPr>
        </p:nvSpPr>
        <p:spPr>
          <a:xfrm>
            <a:off x="1492249" y="1743075"/>
            <a:ext cx="10094325" cy="4403855"/>
          </a:xfrm>
          <a:prstGeom prst="rect">
            <a:avLst/>
          </a:prstGeom>
          <a:noFill/>
          <a:ln>
            <a:noFill/>
          </a:ln>
        </p:spPr>
        <p:txBody>
          <a:bodyPr anchorCtr="0" anchor="t" bIns="45700" lIns="0" spcFirstLastPara="1" rIns="0" wrap="square" tIns="45700">
            <a:noAutofit/>
          </a:bodyPr>
          <a:lstStyle/>
          <a:p>
            <a:pPr indent="-152400" lvl="0" marL="90488" rtl="0" algn="l">
              <a:lnSpc>
                <a:spcPct val="90000"/>
              </a:lnSpc>
              <a:spcBef>
                <a:spcPts val="0"/>
              </a:spcBef>
              <a:spcAft>
                <a:spcPts val="0"/>
              </a:spcAft>
              <a:buSzPts val="2400"/>
              <a:buFont typeface="Noto Sans Symbols"/>
              <a:buChar char="▪"/>
            </a:pPr>
            <a:r>
              <a:rPr lang="en-US" sz="2400">
                <a:solidFill>
                  <a:srgbClr val="FF0000"/>
                </a:solidFill>
                <a:latin typeface="Times New Roman"/>
                <a:ea typeface="Times New Roman"/>
                <a:cs typeface="Times New Roman"/>
                <a:sym typeface="Times New Roman"/>
              </a:rPr>
              <a:t> Name all instructors whose name is neither “Mozart” nor Einstein”</a:t>
            </a:r>
            <a:endParaRPr/>
          </a:p>
          <a:p>
            <a:pPr indent="-90488" lvl="0" marL="90488" rtl="0" algn="l">
              <a:lnSpc>
                <a:spcPct val="90000"/>
              </a:lnSpc>
              <a:spcBef>
                <a:spcPts val="200"/>
              </a:spcBef>
              <a:spcAft>
                <a:spcPts val="0"/>
              </a:spcAft>
              <a:buSzPts val="2000"/>
              <a:buNone/>
            </a:pPr>
            <a:r>
              <a:rPr lang="en-US">
                <a:latin typeface="Times New Roman"/>
                <a:ea typeface="Times New Roman"/>
                <a:cs typeface="Times New Roman"/>
                <a:sym typeface="Times New Roman"/>
              </a:rPr>
              <a:t>               </a:t>
            </a:r>
            <a:endParaRPr/>
          </a:p>
          <a:p>
            <a:pPr indent="-90488" lvl="0" marL="90488" rtl="0" algn="l">
              <a:lnSpc>
                <a:spcPct val="90000"/>
              </a:lnSpc>
              <a:spcBef>
                <a:spcPts val="200"/>
              </a:spcBef>
              <a:spcAft>
                <a:spcPts val="0"/>
              </a:spcAft>
              <a:buSzPts val="2400"/>
              <a:buNone/>
            </a:pPr>
            <a:r>
              <a:rPr b="1" lang="en-US" sz="2400">
                <a:latin typeface="Times New Roman"/>
                <a:ea typeface="Times New Roman"/>
                <a:cs typeface="Times New Roman"/>
                <a:sym typeface="Times New Roman"/>
              </a:rPr>
              <a:t>select distinct </a:t>
            </a:r>
            <a:r>
              <a:rPr i="1" lang="en-US" sz="2400">
                <a:latin typeface="Times New Roman"/>
                <a:ea typeface="Times New Roman"/>
                <a:cs typeface="Times New Roman"/>
                <a:sym typeface="Times New Roman"/>
              </a:rPr>
              <a:t>name</a:t>
            </a:r>
            <a:endParaRPr sz="2400">
              <a:latin typeface="Times New Roman"/>
              <a:ea typeface="Times New Roman"/>
              <a:cs typeface="Times New Roman"/>
              <a:sym typeface="Times New Roman"/>
            </a:endParaRPr>
          </a:p>
          <a:p>
            <a:pPr indent="-90488" lvl="0" marL="90488" rtl="0" algn="l">
              <a:lnSpc>
                <a:spcPct val="90000"/>
              </a:lnSpc>
              <a:spcBef>
                <a:spcPts val="200"/>
              </a:spcBef>
              <a:spcAft>
                <a:spcPts val="0"/>
              </a:spcAft>
              <a:buSzPts val="2400"/>
              <a:buNone/>
            </a:pPr>
            <a:r>
              <a:rPr b="1" lang="en-US" sz="2400">
                <a:latin typeface="Times New Roman"/>
                <a:ea typeface="Times New Roman"/>
                <a:cs typeface="Times New Roman"/>
                <a:sym typeface="Times New Roman"/>
              </a:rPr>
              <a:t>                 from </a:t>
            </a:r>
            <a:r>
              <a:rPr i="1" lang="en-US" sz="2400">
                <a:latin typeface="Times New Roman"/>
                <a:ea typeface="Times New Roman"/>
                <a:cs typeface="Times New Roman"/>
                <a:sym typeface="Times New Roman"/>
              </a:rPr>
              <a:t>instructor</a:t>
            </a:r>
            <a:endParaRPr/>
          </a:p>
          <a:p>
            <a:pPr indent="-90488" lvl="0" marL="90488" rtl="0" algn="l">
              <a:lnSpc>
                <a:spcPct val="90000"/>
              </a:lnSpc>
              <a:spcBef>
                <a:spcPts val="200"/>
              </a:spcBef>
              <a:spcAft>
                <a:spcPts val="0"/>
              </a:spcAft>
              <a:buSzPts val="2400"/>
              <a:buNone/>
            </a:pPr>
            <a:r>
              <a:rPr b="1" lang="en-US" sz="2400">
                <a:latin typeface="Times New Roman"/>
                <a:ea typeface="Times New Roman"/>
                <a:cs typeface="Times New Roman"/>
                <a:sym typeface="Times New Roman"/>
              </a:rPr>
              <a:t>                 where </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name </a:t>
            </a:r>
            <a:r>
              <a:rPr b="1" lang="en-US" sz="2400">
                <a:latin typeface="Times New Roman"/>
                <a:ea typeface="Times New Roman"/>
                <a:cs typeface="Times New Roman"/>
                <a:sym typeface="Times New Roman"/>
              </a:rPr>
              <a:t>not in </a:t>
            </a:r>
            <a:r>
              <a:rPr lang="en-US" sz="2400">
                <a:latin typeface="Times New Roman"/>
                <a:ea typeface="Times New Roman"/>
                <a:cs typeface="Times New Roman"/>
                <a:sym typeface="Times New Roman"/>
              </a:rPr>
              <a:t>('Mozart', 'Einstein') </a:t>
            </a:r>
            <a:endParaRPr/>
          </a:p>
          <a:p>
            <a:pPr indent="-90488" lvl="0" marL="90488" rtl="0" algn="l">
              <a:lnSpc>
                <a:spcPct val="90000"/>
              </a:lnSpc>
              <a:spcBef>
                <a:spcPts val="200"/>
              </a:spcBef>
              <a:spcAft>
                <a:spcPts val="0"/>
              </a:spcAft>
              <a:buSzPts val="2400"/>
              <a:buNone/>
            </a:pPr>
            <a:r>
              <a:t/>
            </a:r>
            <a:endParaRPr sz="2400">
              <a:latin typeface="Times New Roman"/>
              <a:ea typeface="Times New Roman"/>
              <a:cs typeface="Times New Roman"/>
              <a:sym typeface="Times New Roman"/>
            </a:endParaRPr>
          </a:p>
          <a:p>
            <a:pPr indent="-90488" lvl="0" marL="90488" rtl="0" algn="l">
              <a:lnSpc>
                <a:spcPct val="90000"/>
              </a:lnSpc>
              <a:spcBef>
                <a:spcPts val="200"/>
              </a:spcBef>
              <a:spcAft>
                <a:spcPts val="0"/>
              </a:spcAft>
              <a:buSzPts val="2400"/>
              <a:buNone/>
            </a:pPr>
            <a:r>
              <a:t/>
            </a:r>
            <a:endParaRPr sz="2400">
              <a:latin typeface="Times New Roman"/>
              <a:ea typeface="Times New Roman"/>
              <a:cs typeface="Times New Roman"/>
              <a:sym typeface="Times New Roman"/>
            </a:endParaRPr>
          </a:p>
          <a:p>
            <a:pPr indent="-90488" lvl="0" marL="90488" rtl="0" algn="l">
              <a:lnSpc>
                <a:spcPct val="90000"/>
              </a:lnSpc>
              <a:spcBef>
                <a:spcPts val="200"/>
              </a:spcBef>
              <a:spcAft>
                <a:spcPts val="0"/>
              </a:spcAft>
              <a:buSzPts val="2400"/>
              <a:buNone/>
            </a:pPr>
            <a:r>
              <a:t/>
            </a:r>
            <a:endParaRPr sz="2400">
              <a:latin typeface="Times New Roman"/>
              <a:ea typeface="Times New Roman"/>
              <a:cs typeface="Times New Roman"/>
              <a:sym typeface="Times New Roman"/>
            </a:endParaRPr>
          </a:p>
        </p:txBody>
      </p:sp>
      <p:sp>
        <p:nvSpPr>
          <p:cNvPr id="629" name="Google Shape;629;p3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630" name="Google Shape;630;p3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631" name="Google Shape;631;p3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32" name="Google Shape;632;p32"/>
          <p:cNvPicPr preferRelativeResize="0"/>
          <p:nvPr/>
        </p:nvPicPr>
        <p:blipFill rotWithShape="1">
          <a:blip r:embed="rId3">
            <a:alphaModFix/>
          </a:blip>
          <a:srcRect b="0" l="0" r="0" t="0"/>
          <a:stretch/>
        </p:blipFill>
        <p:spPr>
          <a:xfrm>
            <a:off x="222250" y="228600"/>
            <a:ext cx="1270000" cy="1200150"/>
          </a:xfrm>
          <a:prstGeom prst="rect">
            <a:avLst/>
          </a:prstGeom>
          <a:noFill/>
          <a:ln>
            <a:noFill/>
          </a:ln>
        </p:spPr>
      </p:pic>
      <p:pic>
        <p:nvPicPr>
          <p:cNvPr descr="3" id="633" name="Google Shape;633;p32"/>
          <p:cNvPicPr preferRelativeResize="0"/>
          <p:nvPr/>
        </p:nvPicPr>
        <p:blipFill rotWithShape="1">
          <a:blip r:embed="rId4">
            <a:alphaModFix/>
          </a:blip>
          <a:srcRect b="0" l="0" r="0" t="0"/>
          <a:stretch/>
        </p:blipFill>
        <p:spPr>
          <a:xfrm>
            <a:off x="8337195" y="3216032"/>
            <a:ext cx="3432463" cy="3087202"/>
          </a:xfrm>
          <a:prstGeom prst="rect">
            <a:avLst/>
          </a:prstGeom>
          <a:noFill/>
          <a:ln>
            <a:noFill/>
          </a:ln>
        </p:spPr>
      </p:pic>
      <p:sp>
        <p:nvSpPr>
          <p:cNvPr id="634" name="Google Shape;634;p32"/>
          <p:cNvSpPr txBox="1"/>
          <p:nvPr/>
        </p:nvSpPr>
        <p:spPr>
          <a:xfrm>
            <a:off x="9154160" y="2689538"/>
            <a:ext cx="20583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C00000"/>
                </a:solidFill>
                <a:latin typeface="Arial"/>
                <a:ea typeface="Arial"/>
                <a:cs typeface="Arial"/>
                <a:sym typeface="Arial"/>
              </a:rPr>
              <a:t>instructor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3"/>
          <p:cNvSpPr txBox="1"/>
          <p:nvPr>
            <p:ph type="title"/>
          </p:nvPr>
        </p:nvSpPr>
        <p:spPr>
          <a:xfrm>
            <a:off x="1927508" y="518743"/>
            <a:ext cx="6581492" cy="91000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Test for Empty Relations</a:t>
            </a:r>
            <a:endParaRPr/>
          </a:p>
        </p:txBody>
      </p:sp>
      <p:sp>
        <p:nvSpPr>
          <p:cNvPr id="641" name="Google Shape;641;p33"/>
          <p:cNvSpPr txBox="1"/>
          <p:nvPr>
            <p:ph idx="1" type="body"/>
          </p:nvPr>
        </p:nvSpPr>
        <p:spPr>
          <a:xfrm>
            <a:off x="1357313" y="2014538"/>
            <a:ext cx="10660516" cy="3854450"/>
          </a:xfrm>
          <a:prstGeom prst="rect">
            <a:avLst/>
          </a:prstGeom>
          <a:noFill/>
          <a:ln>
            <a:noFill/>
          </a:ln>
        </p:spPr>
        <p:txBody>
          <a:bodyPr anchorCtr="0" anchor="t" bIns="45700" lIns="0" spcFirstLastPara="1" rIns="0" wrap="square" tIns="45700">
            <a:noAutofit/>
          </a:bodyPr>
          <a:lstStyle/>
          <a:p>
            <a:pPr indent="-152400" lvl="0" marL="90488" rtl="0" algn="just">
              <a:lnSpc>
                <a:spcPct val="90000"/>
              </a:lnSpc>
              <a:spcBef>
                <a:spcPts val="0"/>
              </a:spcBef>
              <a:spcAft>
                <a:spcPts val="0"/>
              </a:spcAft>
              <a:buSzPts val="2400"/>
              <a:buFont typeface="Noto Sans Symbols"/>
              <a:buChar char="▪"/>
            </a:pPr>
            <a:r>
              <a:rPr lang="en-US" sz="2400">
                <a:solidFill>
                  <a:schemeClr val="dk1"/>
                </a:solidFill>
                <a:latin typeface="Times New Roman"/>
                <a:ea typeface="Times New Roman"/>
                <a:cs typeface="Times New Roman"/>
                <a:sym typeface="Times New Roman"/>
              </a:rPr>
              <a:t> EXISTS and NOT EXISTS are used with a subquery in WHERE clause to examine if the result the subquery returns is TRUE or FALSE.</a:t>
            </a:r>
            <a:endParaRPr/>
          </a:p>
          <a:p>
            <a:pPr indent="-152400" lvl="0" marL="90488" rtl="0" algn="just">
              <a:lnSpc>
                <a:spcPct val="90000"/>
              </a:lnSpc>
              <a:spcBef>
                <a:spcPts val="1400"/>
              </a:spcBef>
              <a:spcAft>
                <a:spcPts val="0"/>
              </a:spcAft>
              <a:buSzPts val="2400"/>
              <a:buFont typeface="Noto Sans Symbols"/>
              <a:buChar char="▪"/>
            </a:pPr>
            <a:r>
              <a:rPr lang="en-US" sz="2400">
                <a:solidFill>
                  <a:schemeClr val="dk1"/>
                </a:solidFill>
                <a:latin typeface="Times New Roman"/>
                <a:ea typeface="Times New Roman"/>
                <a:cs typeface="Times New Roman"/>
                <a:sym typeface="Times New Roman"/>
              </a:rPr>
              <a:t> The true or false value is then used to restrict the rows from outer query select. </a:t>
            </a:r>
            <a:endParaRPr/>
          </a:p>
          <a:p>
            <a:pPr indent="-152400" lvl="0" marL="90488" rtl="0" algn="just">
              <a:lnSpc>
                <a:spcPct val="90000"/>
              </a:lnSpc>
              <a:spcBef>
                <a:spcPts val="1400"/>
              </a:spcBef>
              <a:spcAft>
                <a:spcPts val="0"/>
              </a:spcAft>
              <a:buSzPts val="2400"/>
              <a:buFont typeface="Noto Sans Symbols"/>
              <a:buChar char="▪"/>
            </a:pPr>
            <a:r>
              <a:rPr lang="en-US" sz="2400">
                <a:solidFill>
                  <a:schemeClr val="dk1"/>
                </a:solidFill>
                <a:latin typeface="Times New Roman"/>
                <a:ea typeface="Times New Roman"/>
                <a:cs typeface="Times New Roman"/>
                <a:sym typeface="Times New Roman"/>
              </a:rPr>
              <a:t>As EXISTS and NOT EXISTS only return TRUE or FALSE in the subquery, the SELECT list in the subquery does not need to contain actual column name(s). </a:t>
            </a:r>
            <a:endParaRPr/>
          </a:p>
          <a:p>
            <a:pPr indent="0" lvl="0" marL="0" rtl="0" algn="just">
              <a:lnSpc>
                <a:spcPct val="90000"/>
              </a:lnSpc>
              <a:spcBef>
                <a:spcPts val="1400"/>
              </a:spcBef>
              <a:spcAft>
                <a:spcPts val="0"/>
              </a:spcAft>
              <a:buSzPts val="2400"/>
              <a:buNone/>
            </a:pPr>
            <a:r>
              <a:t/>
            </a:r>
            <a:endParaRPr sz="2400">
              <a:latin typeface="Times New Roman"/>
              <a:ea typeface="Times New Roman"/>
              <a:cs typeface="Times New Roman"/>
              <a:sym typeface="Times New Roman"/>
            </a:endParaRPr>
          </a:p>
        </p:txBody>
      </p:sp>
      <p:sp>
        <p:nvSpPr>
          <p:cNvPr id="642" name="Google Shape;642;p3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643" name="Google Shape;643;p3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644" name="Google Shape;644;p3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45" name="Google Shape;645;p33"/>
          <p:cNvPicPr preferRelativeResize="0"/>
          <p:nvPr/>
        </p:nvPicPr>
        <p:blipFill rotWithShape="1">
          <a:blip r:embed="rId3">
            <a:alphaModFix/>
          </a:blip>
          <a:srcRect b="0" l="0" r="0" t="0"/>
          <a:stretch/>
        </p:blipFill>
        <p:spPr>
          <a:xfrm>
            <a:off x="222250" y="201305"/>
            <a:ext cx="1270000" cy="1200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4"/>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800"/>
              <a:buNone/>
            </a:pPr>
            <a:r>
              <a:rPr b="1" lang="en-US" sz="2800">
                <a:solidFill>
                  <a:srgbClr val="000099"/>
                </a:solidFill>
                <a:latin typeface="Times New Roman"/>
                <a:ea typeface="Times New Roman"/>
                <a:cs typeface="Times New Roman"/>
                <a:sym typeface="Times New Roman"/>
              </a:rPr>
              <a:t>Continued…</a:t>
            </a:r>
            <a:endParaRPr/>
          </a:p>
        </p:txBody>
      </p:sp>
      <p:sp>
        <p:nvSpPr>
          <p:cNvPr id="651" name="Google Shape;651;p34"/>
          <p:cNvSpPr txBox="1"/>
          <p:nvPr>
            <p:ph idx="1" type="body"/>
          </p:nvPr>
        </p:nvSpPr>
        <p:spPr>
          <a:xfrm>
            <a:off x="1096962" y="1846263"/>
            <a:ext cx="10653759" cy="4278005"/>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Font typeface="Noto Sans Symbols"/>
              <a:buChar char="▪"/>
            </a:pPr>
            <a:r>
              <a:rPr lang="en-US" sz="2200">
                <a:solidFill>
                  <a:schemeClr val="dk1"/>
                </a:solidFill>
                <a:latin typeface="Times New Roman"/>
                <a:ea typeface="Times New Roman"/>
                <a:cs typeface="Times New Roman"/>
                <a:sym typeface="Times New Roman"/>
              </a:rPr>
              <a:t>SELECT * FROM customers WHERE EXISTS </a:t>
            </a:r>
            <a:r>
              <a:rPr lang="en-US" sz="2200">
                <a:solidFill>
                  <a:srgbClr val="FF0000"/>
                </a:solidFill>
                <a:latin typeface="Times New Roman"/>
                <a:ea typeface="Times New Roman"/>
                <a:cs typeface="Times New Roman"/>
                <a:sym typeface="Times New Roman"/>
              </a:rPr>
              <a:t>(SELECT * FROM order_details</a:t>
            </a:r>
            <a:endParaRPr sz="2200">
              <a:solidFill>
                <a:srgbClr val="FF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rPr lang="en-US" sz="2200">
                <a:solidFill>
                  <a:srgbClr val="FF0000"/>
                </a:solidFill>
                <a:latin typeface="Times New Roman"/>
                <a:ea typeface="Times New Roman"/>
                <a:cs typeface="Times New Roman"/>
                <a:sym typeface="Times New Roman"/>
              </a:rPr>
              <a:t> WHERE customers.customer_id = order_details.customer_id);</a:t>
            </a:r>
            <a:endParaRPr/>
          </a:p>
          <a:p>
            <a:pPr indent="-431800" lvl="0" marL="457200" rtl="0" algn="l">
              <a:lnSpc>
                <a:spcPct val="100000"/>
              </a:lnSpc>
              <a:spcBef>
                <a:spcPts val="640"/>
              </a:spcBef>
              <a:spcAft>
                <a:spcPts val="0"/>
              </a:spcAft>
              <a:buSzPts val="3200"/>
              <a:buFont typeface="Noto Sans Symbols"/>
              <a:buChar char="▪"/>
            </a:pPr>
            <a:r>
              <a:rPr lang="en-US" sz="2200">
                <a:solidFill>
                  <a:schemeClr val="dk1"/>
                </a:solidFill>
                <a:latin typeface="Times New Roman"/>
                <a:ea typeface="Times New Roman"/>
                <a:cs typeface="Times New Roman"/>
                <a:sym typeface="Times New Roman"/>
              </a:rPr>
              <a:t>SELECT * FROM customers WHERE NOT EXISTS </a:t>
            </a:r>
            <a:r>
              <a:rPr lang="en-US" sz="2200">
                <a:solidFill>
                  <a:srgbClr val="FF0000"/>
                </a:solidFill>
                <a:latin typeface="Times New Roman"/>
                <a:ea typeface="Times New Roman"/>
                <a:cs typeface="Times New Roman"/>
                <a:sym typeface="Times New Roman"/>
              </a:rPr>
              <a:t>(SELECT * FROM order_details WHERE customers.customer_id = order_details.customer_id);</a:t>
            </a:r>
            <a:endParaRPr/>
          </a:p>
          <a:p>
            <a:pPr indent="-431800" lvl="0" marL="457200" rtl="0" algn="l">
              <a:lnSpc>
                <a:spcPct val="100000"/>
              </a:lnSpc>
              <a:spcBef>
                <a:spcPts val="640"/>
              </a:spcBef>
              <a:spcAft>
                <a:spcPts val="0"/>
              </a:spcAft>
              <a:buSzPts val="3200"/>
              <a:buFont typeface="Noto Sans Symbols"/>
              <a:buChar char="⮚"/>
            </a:pPr>
            <a:r>
              <a:rPr lang="en-US" sz="2200">
                <a:solidFill>
                  <a:srgbClr val="0070C0"/>
                </a:solidFill>
                <a:latin typeface="Times New Roman"/>
                <a:ea typeface="Times New Roman"/>
                <a:cs typeface="Times New Roman"/>
                <a:sym typeface="Times New Roman"/>
              </a:rPr>
              <a:t>Insert,update,delete commands can also be used with EXISTS commands</a:t>
            </a:r>
            <a:endParaRPr/>
          </a:p>
          <a:p>
            <a:pPr indent="-431800" lvl="0" marL="457200" rtl="0" algn="l">
              <a:lnSpc>
                <a:spcPct val="100000"/>
              </a:lnSpc>
              <a:spcBef>
                <a:spcPts val="640"/>
              </a:spcBef>
              <a:spcAft>
                <a:spcPts val="0"/>
              </a:spcAft>
              <a:buSzPts val="3200"/>
              <a:buFont typeface="Noto Sans Symbols"/>
              <a:buChar char="▪"/>
            </a:pPr>
            <a:r>
              <a:rPr lang="en-US" sz="2200">
                <a:solidFill>
                  <a:schemeClr val="dk1"/>
                </a:solidFill>
                <a:latin typeface="Times New Roman"/>
                <a:ea typeface="Times New Roman"/>
                <a:cs typeface="Times New Roman"/>
                <a:sym typeface="Times New Roman"/>
              </a:rPr>
              <a:t>INSERT INTO contacts (contact_id, contact_name) SELECT supplier_id, supplier_name FROM suppliers WHERE EXISTS </a:t>
            </a:r>
            <a:r>
              <a:rPr lang="en-US" sz="2200">
                <a:solidFill>
                  <a:srgbClr val="FF0000"/>
                </a:solidFill>
                <a:latin typeface="Times New Roman"/>
                <a:ea typeface="Times New Roman"/>
                <a:cs typeface="Times New Roman"/>
                <a:sym typeface="Times New Roman"/>
              </a:rPr>
              <a:t>(SELECT * FROM orders WHERE suppliers.supplier_id = orders.supplier_id);</a:t>
            </a:r>
            <a:endParaRPr/>
          </a:p>
          <a:p>
            <a:pPr indent="-431800" lvl="0" marL="457200" rtl="0" algn="l">
              <a:lnSpc>
                <a:spcPct val="100000"/>
              </a:lnSpc>
              <a:spcBef>
                <a:spcPts val="640"/>
              </a:spcBef>
              <a:spcAft>
                <a:spcPts val="0"/>
              </a:spcAft>
              <a:buSzPts val="3200"/>
              <a:buFont typeface="Noto Sans Symbols"/>
              <a:buChar char="▪"/>
            </a:pPr>
            <a:r>
              <a:rPr lang="en-US" sz="2200">
                <a:solidFill>
                  <a:schemeClr val="dk1"/>
                </a:solidFill>
                <a:latin typeface="Times New Roman"/>
                <a:ea typeface="Times New Roman"/>
                <a:cs typeface="Times New Roman"/>
                <a:sym typeface="Times New Roman"/>
              </a:rPr>
              <a:t>Delete from contacts SELECT supplier_id, supplier_name FROM suppliers WHERE EXISTS </a:t>
            </a:r>
            <a:r>
              <a:rPr lang="en-US" sz="2200">
                <a:solidFill>
                  <a:srgbClr val="FF0000"/>
                </a:solidFill>
                <a:latin typeface="Times New Roman"/>
                <a:ea typeface="Times New Roman"/>
                <a:cs typeface="Times New Roman"/>
                <a:sym typeface="Times New Roman"/>
              </a:rPr>
              <a:t>(SELECT * FROM orders WHERE suppliers.supplier_id = orders.supplier_id);</a:t>
            </a:r>
            <a:endParaRPr/>
          </a:p>
          <a:p>
            <a:pPr indent="-228600" lvl="0" marL="457200" rtl="0" algn="l">
              <a:lnSpc>
                <a:spcPct val="100000"/>
              </a:lnSpc>
              <a:spcBef>
                <a:spcPts val="640"/>
              </a:spcBef>
              <a:spcAft>
                <a:spcPts val="0"/>
              </a:spcAft>
              <a:buClr>
                <a:schemeClr val="dk1"/>
              </a:buClr>
              <a:buSzPts val="3200"/>
              <a:buNone/>
            </a:pPr>
            <a:r>
              <a:t/>
            </a:r>
            <a:endParaRPr sz="2200">
              <a:solidFill>
                <a:schemeClr val="dk1"/>
              </a:solidFill>
              <a:latin typeface="Times New Roman"/>
              <a:ea typeface="Times New Roman"/>
              <a:cs typeface="Times New Roman"/>
              <a:sym typeface="Times New Roman"/>
            </a:endParaRPr>
          </a:p>
        </p:txBody>
      </p:sp>
      <p:sp>
        <p:nvSpPr>
          <p:cNvPr id="652" name="Google Shape;652;p3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653" name="Google Shape;653;p3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654" name="Google Shape;654;p3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55" name="Google Shape;655;p34"/>
          <p:cNvPicPr preferRelativeResize="0"/>
          <p:nvPr/>
        </p:nvPicPr>
        <p:blipFill rotWithShape="1">
          <a:blip r:embed="rId3">
            <a:alphaModFix/>
          </a:blip>
          <a:srcRect b="0" l="0" r="0" t="0"/>
          <a:stretch/>
        </p:blipFill>
        <p:spPr>
          <a:xfrm>
            <a:off x="222250" y="201305"/>
            <a:ext cx="1270000" cy="1200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5"/>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br>
              <a:rPr lang="en-US"/>
            </a:br>
            <a:r>
              <a:rPr lang="en-US"/>
              <a:t>Exercises -Batch A </a:t>
            </a:r>
            <a:endParaRPr/>
          </a:p>
        </p:txBody>
      </p:sp>
      <p:sp>
        <p:nvSpPr>
          <p:cNvPr id="661" name="Google Shape;661;p3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400"/>
              </a:spcBef>
              <a:spcAft>
                <a:spcPts val="0"/>
              </a:spcAft>
              <a:buClr>
                <a:srgbClr val="888888"/>
              </a:buClr>
              <a:buSzPts val="2000"/>
              <a:buNone/>
            </a:pPr>
            <a:r>
              <a:rPr lang="en-US"/>
              <a:t>Perform Join Subqueries</a:t>
            </a:r>
            <a:endParaRPr/>
          </a:p>
          <a:p>
            <a:pPr indent="-228600" lvl="0" marL="457200" rtl="0" algn="l">
              <a:lnSpc>
                <a:spcPct val="100000"/>
              </a:lnSpc>
              <a:spcBef>
                <a:spcPts val="400"/>
              </a:spcBef>
              <a:spcAft>
                <a:spcPts val="0"/>
              </a:spcAft>
              <a:buClr>
                <a:srgbClr val="888888"/>
              </a:buClr>
              <a:buSzPts val="2000"/>
              <a:buNone/>
            </a:pPr>
            <a:r>
              <a:rPr lang="en-US"/>
              <a:t>	SQL Queries on: Functions-Single Row, Aggregate Functions, Data Sorting,  Subquery, Joins(Inner, Outer, Natural, Self), Group by-Having, Set Operations, View.TCL Commands ( Rollback, Commit, Savepoint)</a:t>
            </a:r>
            <a:endParaRPr/>
          </a:p>
        </p:txBody>
      </p:sp>
      <p:sp>
        <p:nvSpPr>
          <p:cNvPr id="662" name="Google Shape;662;p3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lang="en-US" sz="4000"/>
              <a:t>Exercises 01</a:t>
            </a:r>
            <a:endParaRPr b="1"/>
          </a:p>
        </p:txBody>
      </p:sp>
      <p:sp>
        <p:nvSpPr>
          <p:cNvPr id="668" name="Google Shape;668;p36"/>
          <p:cNvSpPr txBox="1"/>
          <p:nvPr>
            <p:ph idx="1" type="body"/>
          </p:nvPr>
        </p:nvSpPr>
        <p:spPr>
          <a:xfrm>
            <a:off x="609600" y="1041550"/>
            <a:ext cx="10972800" cy="5679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b="1" lang="en-US" sz="1600"/>
              <a:t>Create a database which consist of the following tables with appropriate constraints like primary key, foreign key, check constrains, not null etc.</a:t>
            </a:r>
            <a:endParaRPr sz="1600"/>
          </a:p>
          <a:p>
            <a:pPr indent="-285750" lvl="1" marL="742950" rtl="0" algn="l">
              <a:lnSpc>
                <a:spcPct val="80000"/>
              </a:lnSpc>
              <a:spcBef>
                <a:spcPts val="434"/>
              </a:spcBef>
              <a:spcAft>
                <a:spcPts val="0"/>
              </a:spcAft>
              <a:buClr>
                <a:schemeClr val="dk1"/>
              </a:buClr>
              <a:buSzPts val="2170"/>
              <a:buChar char="–"/>
            </a:pPr>
            <a:r>
              <a:rPr lang="en-US" sz="1600"/>
              <a:t> Suppliers - S (S#, Name, Status, City)</a:t>
            </a:r>
            <a:endParaRPr sz="1600"/>
          </a:p>
          <a:p>
            <a:pPr indent="-285750" lvl="1" marL="742950" rtl="0" algn="l">
              <a:lnSpc>
                <a:spcPct val="80000"/>
              </a:lnSpc>
              <a:spcBef>
                <a:spcPts val="434"/>
              </a:spcBef>
              <a:spcAft>
                <a:spcPts val="0"/>
              </a:spcAft>
              <a:buClr>
                <a:schemeClr val="dk1"/>
              </a:buClr>
              <a:buSzPts val="2170"/>
              <a:buChar char="–"/>
            </a:pPr>
            <a:r>
              <a:rPr lang="en-US" sz="1600"/>
              <a:t>Parts - P (P#, Pname, Colour, Weight, City)</a:t>
            </a:r>
            <a:endParaRPr sz="1600"/>
          </a:p>
          <a:p>
            <a:pPr indent="-285750" lvl="1" marL="742950" rtl="0" algn="l">
              <a:lnSpc>
                <a:spcPct val="80000"/>
              </a:lnSpc>
              <a:spcBef>
                <a:spcPts val="434"/>
              </a:spcBef>
              <a:spcAft>
                <a:spcPts val="0"/>
              </a:spcAft>
              <a:buClr>
                <a:schemeClr val="dk1"/>
              </a:buClr>
              <a:buSzPts val="2170"/>
              <a:buChar char="–"/>
            </a:pPr>
            <a:r>
              <a:rPr lang="en-US" sz="1600"/>
              <a:t> Projects - J (J#, Jname, City)</a:t>
            </a:r>
            <a:endParaRPr sz="1600"/>
          </a:p>
          <a:p>
            <a:pPr indent="-285750" lvl="1" marL="742950" rtl="0" algn="l">
              <a:lnSpc>
                <a:spcPct val="80000"/>
              </a:lnSpc>
              <a:spcBef>
                <a:spcPts val="434"/>
              </a:spcBef>
              <a:spcAft>
                <a:spcPts val="0"/>
              </a:spcAft>
              <a:buClr>
                <a:schemeClr val="dk1"/>
              </a:buClr>
              <a:buSzPts val="2170"/>
              <a:buChar char="–"/>
            </a:pPr>
            <a:r>
              <a:rPr lang="en-US" sz="1600"/>
              <a:t> Shipment - SPJ (S#, P#, J#, Qty)</a:t>
            </a:r>
            <a:endParaRPr/>
          </a:p>
          <a:p>
            <a:pPr indent="0" lvl="0" marL="114300" rtl="0" algn="l">
              <a:lnSpc>
                <a:spcPct val="100000"/>
              </a:lnSpc>
              <a:spcBef>
                <a:spcPts val="360"/>
              </a:spcBef>
              <a:spcAft>
                <a:spcPts val="0"/>
              </a:spcAft>
              <a:buSzPts val="1800"/>
              <a:buNone/>
            </a:pPr>
            <a:r>
              <a:rPr lang="en-US"/>
              <a:t>Solve the following queries</a:t>
            </a:r>
            <a:endParaRPr/>
          </a:p>
          <a:p>
            <a:pPr indent="-342900" lvl="0" marL="457200" rtl="0" algn="l">
              <a:lnSpc>
                <a:spcPct val="100000"/>
              </a:lnSpc>
              <a:spcBef>
                <a:spcPts val="360"/>
              </a:spcBef>
              <a:spcAft>
                <a:spcPts val="0"/>
              </a:spcAft>
              <a:buSzPts val="1800"/>
              <a:buFont typeface="Arial"/>
              <a:buAutoNum type="arabicPeriod"/>
            </a:pPr>
            <a:r>
              <a:rPr lang="en-US" sz="1600"/>
              <a:t>Get S# for suppliers who supply project J1.</a:t>
            </a:r>
            <a:endParaRPr/>
          </a:p>
          <a:p>
            <a:pPr indent="-342900" lvl="0" marL="457200" rtl="0" algn="l">
              <a:lnSpc>
                <a:spcPct val="100000"/>
              </a:lnSpc>
              <a:spcBef>
                <a:spcPts val="360"/>
              </a:spcBef>
              <a:spcAft>
                <a:spcPts val="0"/>
              </a:spcAft>
              <a:buSzPts val="1800"/>
              <a:buFont typeface="Arial"/>
              <a:buAutoNum type="arabicPeriod"/>
            </a:pPr>
            <a:r>
              <a:rPr lang="en-US" sz="1600"/>
              <a:t>Get P# for parts supplied by a supplier in London.</a:t>
            </a:r>
            <a:endParaRPr/>
          </a:p>
          <a:p>
            <a:pPr indent="-342900" lvl="0" marL="457200" rtl="0" algn="l">
              <a:lnSpc>
                <a:spcPct val="100000"/>
              </a:lnSpc>
              <a:spcBef>
                <a:spcPts val="360"/>
              </a:spcBef>
              <a:spcAft>
                <a:spcPts val="0"/>
              </a:spcAft>
              <a:buSzPts val="1800"/>
              <a:buFont typeface="Arial"/>
              <a:buAutoNum type="arabicPeriod"/>
            </a:pPr>
            <a:r>
              <a:rPr lang="en-US" sz="1600"/>
              <a:t>Get the total quantity of part P1 supplied by S1.</a:t>
            </a:r>
            <a:endParaRPr/>
          </a:p>
          <a:p>
            <a:pPr indent="-342900" lvl="0" marL="457200" rtl="0" algn="l">
              <a:lnSpc>
                <a:spcPct val="100000"/>
              </a:lnSpc>
              <a:spcBef>
                <a:spcPts val="360"/>
              </a:spcBef>
              <a:spcAft>
                <a:spcPts val="0"/>
              </a:spcAft>
              <a:buSzPts val="1800"/>
              <a:buFont typeface="Arial"/>
              <a:buAutoNum type="arabicPeriod"/>
            </a:pPr>
            <a:r>
              <a:rPr lang="en-US" sz="1600"/>
              <a:t>Get project names for projects supplied by supplier S1.</a:t>
            </a:r>
            <a:endParaRPr/>
          </a:p>
          <a:p>
            <a:pPr indent="-342900" lvl="0" marL="457200" rtl="0" algn="l">
              <a:lnSpc>
                <a:spcPct val="100000"/>
              </a:lnSpc>
              <a:spcBef>
                <a:spcPts val="360"/>
              </a:spcBef>
              <a:spcAft>
                <a:spcPts val="0"/>
              </a:spcAft>
              <a:buSzPts val="1800"/>
              <a:buFont typeface="Arial"/>
              <a:buAutoNum type="arabicPeriod"/>
            </a:pPr>
            <a:r>
              <a:rPr lang="en-US" sz="1600"/>
              <a:t>Get colors of parts supplied by S1.</a:t>
            </a:r>
            <a:endParaRPr/>
          </a:p>
          <a:p>
            <a:pPr indent="-342900" lvl="0" marL="457200" rtl="0" algn="l">
              <a:lnSpc>
                <a:spcPct val="100000"/>
              </a:lnSpc>
              <a:spcBef>
                <a:spcPts val="360"/>
              </a:spcBef>
              <a:spcAft>
                <a:spcPts val="0"/>
              </a:spcAft>
              <a:buSzPts val="1800"/>
              <a:buFont typeface="Arial"/>
              <a:buAutoNum type="arabicPeriod"/>
            </a:pPr>
            <a:r>
              <a:rPr lang="en-US" sz="1600"/>
              <a:t>Get all part-color/part-city combinations.</a:t>
            </a:r>
            <a:endParaRPr/>
          </a:p>
          <a:p>
            <a:pPr indent="-342900" lvl="0" marL="457200" rtl="0" algn="l">
              <a:lnSpc>
                <a:spcPct val="100000"/>
              </a:lnSpc>
              <a:spcBef>
                <a:spcPts val="360"/>
              </a:spcBef>
              <a:spcAft>
                <a:spcPts val="0"/>
              </a:spcAft>
              <a:buSzPts val="1800"/>
              <a:buFont typeface="Arial"/>
              <a:buAutoNum type="arabicPeriod"/>
            </a:pPr>
            <a:r>
              <a:rPr lang="en-US" sz="1600"/>
              <a:t>Get J# for projects supplied by at least one supplier</a:t>
            </a:r>
            <a:endParaRPr/>
          </a:p>
          <a:p>
            <a:pPr indent="-342900" lvl="0" marL="457200" rtl="0" algn="l">
              <a:lnSpc>
                <a:spcPct val="100000"/>
              </a:lnSpc>
              <a:spcBef>
                <a:spcPts val="360"/>
              </a:spcBef>
              <a:spcAft>
                <a:spcPts val="0"/>
              </a:spcAft>
              <a:buSzPts val="1800"/>
              <a:buFont typeface="Arial"/>
              <a:buAutoNum type="arabicPeriod"/>
            </a:pPr>
            <a:r>
              <a:rPr lang="en-US" sz="1600"/>
              <a:t>Get colors of parts supplied by S1.</a:t>
            </a:r>
            <a:endParaRPr/>
          </a:p>
          <a:p>
            <a:pPr indent="-342900" lvl="0" marL="457200" rtl="0" algn="l">
              <a:lnSpc>
                <a:spcPct val="100000"/>
              </a:lnSpc>
              <a:spcBef>
                <a:spcPts val="360"/>
              </a:spcBef>
              <a:spcAft>
                <a:spcPts val="0"/>
              </a:spcAft>
              <a:buSzPts val="1800"/>
              <a:buFont typeface="Arial"/>
              <a:buAutoNum type="arabicPeriod"/>
            </a:pPr>
            <a:r>
              <a:rPr lang="en-US" sz="1600"/>
              <a:t>Delete all parts whose color is grren.</a:t>
            </a:r>
            <a:endParaRPr/>
          </a:p>
          <a:p>
            <a:pPr indent="-342900" lvl="0" marL="457200" rtl="0" algn="l">
              <a:lnSpc>
                <a:spcPct val="100000"/>
              </a:lnSpc>
              <a:spcBef>
                <a:spcPts val="360"/>
              </a:spcBef>
              <a:spcAft>
                <a:spcPts val="0"/>
              </a:spcAft>
              <a:buSzPts val="1800"/>
              <a:buFont typeface="Arial"/>
              <a:buAutoNum type="arabicPeriod"/>
            </a:pPr>
            <a:r>
              <a:rPr lang="en-US" sz="1600"/>
              <a:t>Create one view</a:t>
            </a:r>
            <a:endParaRPr/>
          </a:p>
          <a:p>
            <a:pPr indent="-228600" lvl="0" marL="457200" rtl="0" algn="l">
              <a:lnSpc>
                <a:spcPct val="100000"/>
              </a:lnSpc>
              <a:spcBef>
                <a:spcPts val="360"/>
              </a:spcBef>
              <a:spcAft>
                <a:spcPts val="0"/>
              </a:spcAft>
              <a:buSzPts val="1800"/>
              <a:buNone/>
            </a:pPr>
            <a:r>
              <a:t/>
            </a:r>
            <a:endParaRPr sz="1600"/>
          </a:p>
          <a:p>
            <a:pPr indent="-147955" lvl="1" marL="742950" rtl="0" algn="l">
              <a:lnSpc>
                <a:spcPct val="80000"/>
              </a:lnSpc>
              <a:spcBef>
                <a:spcPts val="434"/>
              </a:spcBef>
              <a:spcAft>
                <a:spcPts val="0"/>
              </a:spcAft>
              <a:buClr>
                <a:schemeClr val="dk1"/>
              </a:buClr>
              <a:buSzPts val="2170"/>
              <a:buNone/>
            </a:pPr>
            <a:r>
              <a:t/>
            </a:r>
            <a:endParaRPr sz="1600"/>
          </a:p>
          <a:p>
            <a:pPr indent="-342900" lvl="0" marL="342900" rtl="0" algn="l">
              <a:lnSpc>
                <a:spcPct val="80000"/>
              </a:lnSpc>
              <a:spcBef>
                <a:spcPts val="496"/>
              </a:spcBef>
              <a:spcAft>
                <a:spcPts val="0"/>
              </a:spcAft>
              <a:buClr>
                <a:schemeClr val="dk1"/>
              </a:buClr>
              <a:buSzPts val="2480"/>
              <a:buChar char="•"/>
            </a:pPr>
            <a:r>
              <a:rPr lang="en-US" sz="1600"/>
              <a:t>  </a:t>
            </a:r>
            <a:endParaRPr sz="1600"/>
          </a:p>
          <a:p>
            <a:pPr indent="-185420" lvl="0" marL="342900" rtl="0" algn="l">
              <a:lnSpc>
                <a:spcPct val="80000"/>
              </a:lnSpc>
              <a:spcBef>
                <a:spcPts val="496"/>
              </a:spcBef>
              <a:spcAft>
                <a:spcPts val="0"/>
              </a:spcAft>
              <a:buClr>
                <a:schemeClr val="dk1"/>
              </a:buClr>
              <a:buSzPts val="2480"/>
              <a:buNone/>
            </a:pPr>
            <a:r>
              <a:t/>
            </a:r>
            <a:endParaRPr sz="1600"/>
          </a:p>
          <a:p>
            <a:pPr indent="-185420" lvl="0" marL="342900" rtl="0" algn="l">
              <a:lnSpc>
                <a:spcPct val="80000"/>
              </a:lnSpc>
              <a:spcBef>
                <a:spcPts val="496"/>
              </a:spcBef>
              <a:spcAft>
                <a:spcPts val="0"/>
              </a:spcAft>
              <a:buClr>
                <a:schemeClr val="dk1"/>
              </a:buClr>
              <a:buSzPts val="2480"/>
              <a:buNone/>
            </a:pPr>
            <a:r>
              <a:t/>
            </a:r>
            <a:endParaRPr sz="2480"/>
          </a:p>
        </p:txBody>
      </p:sp>
      <p:sp>
        <p:nvSpPr>
          <p:cNvPr id="669" name="Google Shape;669;p3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670" name="Google Shape;670;p3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671" name="Google Shape;671;p3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7"/>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a:t>Exercises 02</a:t>
            </a:r>
            <a:endParaRPr/>
          </a:p>
        </p:txBody>
      </p:sp>
      <p:sp>
        <p:nvSpPr>
          <p:cNvPr id="677" name="Google Shape;677;p37"/>
          <p:cNvSpPr txBox="1"/>
          <p:nvPr>
            <p:ph idx="1" type="body"/>
          </p:nvPr>
        </p:nvSpPr>
        <p:spPr>
          <a:xfrm>
            <a:off x="609602" y="1600206"/>
            <a:ext cx="10972801" cy="475615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496"/>
              </a:spcBef>
              <a:spcAft>
                <a:spcPts val="0"/>
              </a:spcAft>
              <a:buSzPts val="2480"/>
              <a:buChar char="•"/>
            </a:pPr>
            <a:r>
              <a:rPr b="1" lang="en-US" sz="1600"/>
              <a:t>Create a database which consist of the following tables with appropriate constraints like primary key, foreign key, check constrains, not null etc.</a:t>
            </a:r>
            <a:endParaRPr sz="1600"/>
          </a:p>
          <a:p>
            <a:pPr indent="-285750" lvl="1" marL="742950" rtl="0" algn="l">
              <a:lnSpc>
                <a:spcPct val="80000"/>
              </a:lnSpc>
              <a:spcBef>
                <a:spcPts val="449"/>
              </a:spcBef>
              <a:spcAft>
                <a:spcPts val="0"/>
              </a:spcAft>
              <a:buSzPts val="2247"/>
              <a:buChar char="–"/>
            </a:pPr>
            <a:r>
              <a:rPr lang="en-US" sz="1600"/>
              <a:t>employee (employee name, street, city) ,employee name is primary key</a:t>
            </a:r>
            <a:endParaRPr/>
          </a:p>
          <a:p>
            <a:pPr indent="-285750" lvl="1" marL="742950" rtl="0" algn="l">
              <a:lnSpc>
                <a:spcPct val="80000"/>
              </a:lnSpc>
              <a:spcBef>
                <a:spcPts val="449"/>
              </a:spcBef>
              <a:spcAft>
                <a:spcPts val="0"/>
              </a:spcAft>
              <a:buSzPts val="2247"/>
              <a:buChar char="–"/>
            </a:pPr>
            <a:r>
              <a:rPr lang="en-US" sz="1600"/>
              <a:t> works (employee name, company name, salary)</a:t>
            </a:r>
            <a:endParaRPr/>
          </a:p>
          <a:p>
            <a:pPr indent="-285750" lvl="1" marL="742950" rtl="0" algn="l">
              <a:lnSpc>
                <a:spcPct val="80000"/>
              </a:lnSpc>
              <a:spcBef>
                <a:spcPts val="449"/>
              </a:spcBef>
              <a:spcAft>
                <a:spcPts val="0"/>
              </a:spcAft>
              <a:buSzPts val="2247"/>
              <a:buChar char="–"/>
            </a:pPr>
            <a:r>
              <a:rPr lang="en-US" sz="1600"/>
              <a:t> company (company name, city) ,company name is primary key</a:t>
            </a:r>
            <a:endParaRPr/>
          </a:p>
          <a:p>
            <a:pPr indent="-285750" lvl="1" marL="742950" rtl="0" algn="l">
              <a:lnSpc>
                <a:spcPct val="80000"/>
              </a:lnSpc>
              <a:spcBef>
                <a:spcPts val="449"/>
              </a:spcBef>
              <a:spcAft>
                <a:spcPts val="0"/>
              </a:spcAft>
              <a:buSzPts val="2247"/>
              <a:buChar char="–"/>
            </a:pPr>
            <a:r>
              <a:rPr lang="en-US" sz="1600"/>
              <a:t> manages (employee name, manager name)</a:t>
            </a:r>
            <a:endParaRPr/>
          </a:p>
          <a:p>
            <a:pPr indent="0" lvl="0" marL="114300" rtl="0" algn="l">
              <a:lnSpc>
                <a:spcPct val="100000"/>
              </a:lnSpc>
              <a:spcBef>
                <a:spcPts val="360"/>
              </a:spcBef>
              <a:spcAft>
                <a:spcPts val="0"/>
              </a:spcAft>
              <a:buSzPts val="1800"/>
              <a:buNone/>
            </a:pPr>
            <a:r>
              <a:rPr lang="en-US"/>
              <a:t>Solve the following queries</a:t>
            </a:r>
            <a:endParaRPr/>
          </a:p>
          <a:p>
            <a:pPr indent="-342900" lvl="0" marL="457200" rtl="0" algn="l">
              <a:lnSpc>
                <a:spcPct val="100000"/>
              </a:lnSpc>
              <a:spcBef>
                <a:spcPts val="360"/>
              </a:spcBef>
              <a:spcAft>
                <a:spcPts val="0"/>
              </a:spcAft>
              <a:buSzPts val="1800"/>
              <a:buFont typeface="Arial"/>
              <a:buAutoNum type="arabicPeriod"/>
            </a:pPr>
            <a:r>
              <a:rPr lang="en-US" sz="1600"/>
              <a:t>Find the names of all employees who work for First Bank Corporation.</a:t>
            </a:r>
            <a:endParaRPr/>
          </a:p>
          <a:p>
            <a:pPr indent="-342900" lvl="0" marL="457200" rtl="0" algn="l">
              <a:lnSpc>
                <a:spcPct val="100000"/>
              </a:lnSpc>
              <a:spcBef>
                <a:spcPts val="360"/>
              </a:spcBef>
              <a:spcAft>
                <a:spcPts val="0"/>
              </a:spcAft>
              <a:buSzPts val="1800"/>
              <a:buFont typeface="Arial"/>
              <a:buAutoNum type="arabicPeriod"/>
            </a:pPr>
            <a:r>
              <a:rPr lang="en-US" sz="1600"/>
              <a:t>Find all employees who do not work for First Bank Coorporation</a:t>
            </a:r>
            <a:endParaRPr sz="1600"/>
          </a:p>
          <a:p>
            <a:pPr indent="-342900" lvl="0" marL="457200" rtl="0" algn="l">
              <a:lnSpc>
                <a:spcPct val="100000"/>
              </a:lnSpc>
              <a:spcBef>
                <a:spcPts val="360"/>
              </a:spcBef>
              <a:spcAft>
                <a:spcPts val="0"/>
              </a:spcAft>
              <a:buSzPts val="1800"/>
              <a:buFont typeface="Arial"/>
              <a:buAutoNum type="arabicPeriod"/>
            </a:pPr>
            <a:r>
              <a:rPr lang="en-US" sz="1600"/>
              <a:t>Find the company that has most employees.</a:t>
            </a:r>
            <a:endParaRPr/>
          </a:p>
          <a:p>
            <a:pPr indent="-342900" lvl="0" marL="457200" rtl="0" algn="l">
              <a:lnSpc>
                <a:spcPct val="100000"/>
              </a:lnSpc>
              <a:spcBef>
                <a:spcPts val="360"/>
              </a:spcBef>
              <a:spcAft>
                <a:spcPts val="0"/>
              </a:spcAft>
              <a:buSzPts val="1800"/>
              <a:buFont typeface="Arial"/>
              <a:buAutoNum type="arabicPeriod"/>
            </a:pPr>
            <a:r>
              <a:rPr lang="en-US" sz="1600"/>
              <a:t>Find all companies located in every in which small bank corporation is located</a:t>
            </a:r>
            <a:endParaRPr/>
          </a:p>
          <a:p>
            <a:pPr indent="-342900" lvl="0" marL="457200" rtl="0" algn="l">
              <a:lnSpc>
                <a:spcPct val="100000"/>
              </a:lnSpc>
              <a:spcBef>
                <a:spcPts val="360"/>
              </a:spcBef>
              <a:spcAft>
                <a:spcPts val="0"/>
              </a:spcAft>
              <a:buSzPts val="1800"/>
              <a:buFont typeface="Arial"/>
              <a:buAutoNum type="arabicPeriod"/>
            </a:pPr>
            <a:r>
              <a:rPr lang="en-US" sz="1600"/>
              <a:t>Find details of employee having salary greater than 10,000.</a:t>
            </a:r>
            <a:endParaRPr/>
          </a:p>
          <a:p>
            <a:pPr indent="-342900" lvl="0" marL="457200" rtl="0" algn="l">
              <a:lnSpc>
                <a:spcPct val="100000"/>
              </a:lnSpc>
              <a:spcBef>
                <a:spcPts val="360"/>
              </a:spcBef>
              <a:spcAft>
                <a:spcPts val="0"/>
              </a:spcAft>
              <a:buSzPts val="1800"/>
              <a:buFont typeface="Arial"/>
              <a:buAutoNum type="arabicPeriod"/>
            </a:pPr>
            <a:r>
              <a:rPr lang="en-US" sz="1600"/>
              <a:t>Update salary of all employees who work for First Bank Corporation by 10%.</a:t>
            </a:r>
            <a:endParaRPr/>
          </a:p>
          <a:p>
            <a:pPr indent="-342900" lvl="0" marL="457200" rtl="0" algn="l">
              <a:lnSpc>
                <a:spcPct val="100000"/>
              </a:lnSpc>
              <a:spcBef>
                <a:spcPts val="360"/>
              </a:spcBef>
              <a:spcAft>
                <a:spcPts val="0"/>
              </a:spcAft>
              <a:buSzPts val="1800"/>
              <a:buFont typeface="Arial"/>
              <a:buAutoNum type="arabicPeriod"/>
            </a:pPr>
            <a:r>
              <a:rPr lang="en-US" sz="1600"/>
              <a:t>Find employee and their managers.</a:t>
            </a:r>
            <a:endParaRPr/>
          </a:p>
          <a:p>
            <a:pPr indent="-342900" lvl="0" marL="457200" rtl="0" algn="l">
              <a:lnSpc>
                <a:spcPct val="100000"/>
              </a:lnSpc>
              <a:spcBef>
                <a:spcPts val="360"/>
              </a:spcBef>
              <a:spcAft>
                <a:spcPts val="0"/>
              </a:spcAft>
              <a:buSzPts val="1800"/>
              <a:buFont typeface="Arial"/>
              <a:buAutoNum type="arabicPeriod"/>
            </a:pPr>
            <a:r>
              <a:rPr lang="en-US" sz="1600"/>
              <a:t>Find the names, street and cities of all employees who work for First Bank Corporation and earn more than 10,000.</a:t>
            </a:r>
            <a:endParaRPr/>
          </a:p>
          <a:p>
            <a:pPr indent="-342900" lvl="0" marL="457200" rtl="0" algn="l">
              <a:lnSpc>
                <a:spcPct val="100000"/>
              </a:lnSpc>
              <a:spcBef>
                <a:spcPts val="360"/>
              </a:spcBef>
              <a:spcAft>
                <a:spcPts val="0"/>
              </a:spcAft>
              <a:buSzPts val="1800"/>
              <a:buFont typeface="Arial"/>
              <a:buAutoNum type="arabicPeriod"/>
            </a:pPr>
            <a:r>
              <a:rPr lang="en-US" sz="1600"/>
              <a:t>Find those companies whose employees earn a higher salary,on average, than th average salary at First Bank Corporation</a:t>
            </a:r>
            <a:endParaRPr/>
          </a:p>
          <a:p>
            <a:pPr indent="-342900" lvl="0" marL="457200" rtl="0" algn="l">
              <a:lnSpc>
                <a:spcPct val="100000"/>
              </a:lnSpc>
              <a:spcBef>
                <a:spcPts val="360"/>
              </a:spcBef>
              <a:spcAft>
                <a:spcPts val="0"/>
              </a:spcAft>
              <a:buSzPts val="1800"/>
              <a:buFont typeface="Arial"/>
              <a:buAutoNum type="arabicPeriod"/>
            </a:pPr>
            <a:r>
              <a:rPr lang="en-US" sz="1600"/>
              <a:t>Create one view</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678" name="Google Shape;678;p3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8"/>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br>
              <a:rPr lang="en-US"/>
            </a:br>
            <a:r>
              <a:rPr lang="en-US"/>
              <a:t>Exercises -Batch B </a:t>
            </a:r>
            <a:endParaRPr/>
          </a:p>
        </p:txBody>
      </p:sp>
      <p:sp>
        <p:nvSpPr>
          <p:cNvPr id="684" name="Google Shape;684;p3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400"/>
              </a:spcBef>
              <a:spcAft>
                <a:spcPts val="0"/>
              </a:spcAft>
              <a:buClr>
                <a:srgbClr val="888888"/>
              </a:buClr>
              <a:buSzPts val="2000"/>
              <a:buNone/>
            </a:pPr>
            <a:r>
              <a:rPr lang="en-US"/>
              <a:t>Perform Join and Subqueries</a:t>
            </a:r>
            <a:endParaRPr/>
          </a:p>
          <a:p>
            <a:pPr indent="-228600" lvl="0" marL="457200" rtl="0" algn="l">
              <a:lnSpc>
                <a:spcPct val="100000"/>
              </a:lnSpc>
              <a:spcBef>
                <a:spcPts val="400"/>
              </a:spcBef>
              <a:spcAft>
                <a:spcPts val="0"/>
              </a:spcAft>
              <a:buClr>
                <a:srgbClr val="888888"/>
              </a:buClr>
              <a:buSzPts val="2000"/>
              <a:buNone/>
            </a:pPr>
            <a:r>
              <a:rPr lang="en-US"/>
              <a:t>	SQL Queries on: Functions-Single Row, Aggregate Functions, Data Sorting,  Subquery, Joins(Inner, Outer, Natural, Self), Group by-Having, Set Operations, View.TCL Commands ( Rollback, Commit, Savepoint)</a:t>
            </a:r>
            <a:endParaRPr/>
          </a:p>
        </p:txBody>
      </p:sp>
      <p:sp>
        <p:nvSpPr>
          <p:cNvPr id="685" name="Google Shape;685;p38"/>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9"/>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000"/>
              <a:buNone/>
            </a:pPr>
            <a:r>
              <a:rPr b="1" lang="en-US" sz="4000"/>
              <a:t>Exercises 01</a:t>
            </a:r>
            <a:endParaRPr b="1"/>
          </a:p>
        </p:txBody>
      </p:sp>
      <p:sp>
        <p:nvSpPr>
          <p:cNvPr id="691" name="Google Shape;691;p39"/>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682"/>
              <a:buChar char="•"/>
            </a:pPr>
            <a:r>
              <a:rPr b="1" lang="en-US" sz="2682"/>
              <a:t>Create a database which consist of the following tables with appropriate constraints like primary key, foreign key, check constrains, not null etc.</a:t>
            </a:r>
            <a:endParaRPr/>
          </a:p>
          <a:p>
            <a:pPr indent="-285750" lvl="1" marL="742950" rtl="0" algn="l">
              <a:lnSpc>
                <a:spcPct val="60000"/>
              </a:lnSpc>
              <a:spcBef>
                <a:spcPts val="407"/>
              </a:spcBef>
              <a:spcAft>
                <a:spcPts val="0"/>
              </a:spcAft>
              <a:buClr>
                <a:schemeClr val="dk1"/>
              </a:buClr>
              <a:buSzPts val="2035"/>
              <a:buChar char="–"/>
            </a:pPr>
            <a:r>
              <a:rPr lang="en-US" sz="1600"/>
              <a:t>Hotel (HotelNo, Name, City) HotelNo is the primary key</a:t>
            </a:r>
            <a:endParaRPr sz="1600"/>
          </a:p>
          <a:p>
            <a:pPr indent="-285750" lvl="1" marL="742950" rtl="0" algn="l">
              <a:lnSpc>
                <a:spcPct val="60000"/>
              </a:lnSpc>
              <a:spcBef>
                <a:spcPts val="407"/>
              </a:spcBef>
              <a:spcAft>
                <a:spcPts val="0"/>
              </a:spcAft>
              <a:buClr>
                <a:schemeClr val="dk1"/>
              </a:buClr>
              <a:buSzPts val="2035"/>
              <a:buChar char="–"/>
            </a:pPr>
            <a:r>
              <a:rPr lang="en-US" sz="1600"/>
              <a:t>Room (RoomNo, HotelNo, Type, Price)</a:t>
            </a:r>
            <a:endParaRPr sz="1600"/>
          </a:p>
          <a:p>
            <a:pPr indent="-285750" lvl="1" marL="742950" rtl="0" algn="l">
              <a:lnSpc>
                <a:spcPct val="60000"/>
              </a:lnSpc>
              <a:spcBef>
                <a:spcPts val="407"/>
              </a:spcBef>
              <a:spcAft>
                <a:spcPts val="0"/>
              </a:spcAft>
              <a:buClr>
                <a:schemeClr val="dk1"/>
              </a:buClr>
              <a:buSzPts val="2035"/>
              <a:buChar char="–"/>
            </a:pPr>
            <a:r>
              <a:rPr lang="en-US" sz="1600"/>
              <a:t>Booking (HotelNo, GuestNo, DateFrom, DateTo, RoomNo)</a:t>
            </a:r>
            <a:endParaRPr sz="1600"/>
          </a:p>
          <a:p>
            <a:pPr indent="-285750" lvl="1" marL="742950" rtl="0" algn="l">
              <a:lnSpc>
                <a:spcPct val="60000"/>
              </a:lnSpc>
              <a:spcBef>
                <a:spcPts val="536"/>
              </a:spcBef>
              <a:spcAft>
                <a:spcPts val="0"/>
              </a:spcAft>
              <a:buClr>
                <a:schemeClr val="dk1"/>
              </a:buClr>
              <a:buSzPts val="2035"/>
              <a:buChar char="–"/>
            </a:pPr>
            <a:r>
              <a:rPr lang="en-US" sz="1600"/>
              <a:t>Guest (GuestNo, GuestName, GuestAddress) GuestNo </a:t>
            </a:r>
            <a:r>
              <a:rPr b="1" lang="en-US" sz="1600"/>
              <a:t>is primary key</a:t>
            </a:r>
            <a:endParaRPr/>
          </a:p>
          <a:p>
            <a:pPr indent="0" lvl="1" marL="457200" rtl="0" algn="l">
              <a:lnSpc>
                <a:spcPct val="60000"/>
              </a:lnSpc>
              <a:spcBef>
                <a:spcPts val="536"/>
              </a:spcBef>
              <a:spcAft>
                <a:spcPts val="0"/>
              </a:spcAft>
              <a:buSzPts val="2035"/>
              <a:buNone/>
            </a:pPr>
            <a:r>
              <a:rPr b="1" lang="en-US" sz="2682"/>
              <a:t>Solve the following queries</a:t>
            </a:r>
            <a:endParaRPr/>
          </a:p>
          <a:p>
            <a:pPr indent="-514350" lvl="1" marL="1085850" rtl="0" algn="l">
              <a:lnSpc>
                <a:spcPct val="100000"/>
              </a:lnSpc>
              <a:spcBef>
                <a:spcPts val="360"/>
              </a:spcBef>
              <a:spcAft>
                <a:spcPts val="0"/>
              </a:spcAft>
              <a:buSzPts val="1800"/>
              <a:buFont typeface="Arial"/>
              <a:buAutoNum type="arabicPeriod"/>
            </a:pPr>
            <a:r>
              <a:rPr lang="en-US" sz="1600"/>
              <a:t>How many hotels are there?</a:t>
            </a:r>
            <a:endParaRPr/>
          </a:p>
          <a:p>
            <a:pPr indent="-514350" lvl="1" marL="1085850" rtl="0" algn="l">
              <a:lnSpc>
                <a:spcPct val="100000"/>
              </a:lnSpc>
              <a:spcBef>
                <a:spcPts val="360"/>
              </a:spcBef>
              <a:spcAft>
                <a:spcPts val="0"/>
              </a:spcAft>
              <a:buSzPts val="1800"/>
              <a:buFont typeface="Arial"/>
              <a:buAutoNum type="arabicPeriod"/>
            </a:pPr>
            <a:r>
              <a:rPr lang="en-US" sz="1600"/>
              <a:t>List the price and type of all rooms at the Grosvenor Hotel.</a:t>
            </a:r>
            <a:endParaRPr/>
          </a:p>
          <a:p>
            <a:pPr indent="-514350" lvl="1" marL="1085850" rtl="0" algn="l">
              <a:lnSpc>
                <a:spcPct val="100000"/>
              </a:lnSpc>
              <a:spcBef>
                <a:spcPts val="360"/>
              </a:spcBef>
              <a:spcAft>
                <a:spcPts val="0"/>
              </a:spcAft>
              <a:buSzPts val="1800"/>
              <a:buFont typeface="Arial"/>
              <a:buAutoNum type="arabicPeriod"/>
            </a:pPr>
            <a:r>
              <a:rPr lang="en-US" sz="1600"/>
              <a:t>List the number of rooms in each hotel.</a:t>
            </a:r>
            <a:endParaRPr/>
          </a:p>
          <a:p>
            <a:pPr indent="-514350" lvl="1" marL="1085850" rtl="0" algn="l">
              <a:lnSpc>
                <a:spcPct val="100000"/>
              </a:lnSpc>
              <a:spcBef>
                <a:spcPts val="360"/>
              </a:spcBef>
              <a:spcAft>
                <a:spcPts val="0"/>
              </a:spcAft>
              <a:buSzPts val="1800"/>
              <a:buFont typeface="Arial"/>
              <a:buAutoNum type="arabicPeriod"/>
            </a:pPr>
            <a:r>
              <a:rPr lang="en-US" sz="1600"/>
              <a:t>Update the price of all rooms by 5%.</a:t>
            </a:r>
            <a:endParaRPr/>
          </a:p>
          <a:p>
            <a:pPr indent="-514350" lvl="1" marL="1085850" rtl="0" algn="l">
              <a:lnSpc>
                <a:spcPct val="100000"/>
              </a:lnSpc>
              <a:spcBef>
                <a:spcPts val="360"/>
              </a:spcBef>
              <a:spcAft>
                <a:spcPts val="0"/>
              </a:spcAft>
              <a:buSzPts val="1800"/>
              <a:buFont typeface="Arial"/>
              <a:buAutoNum type="arabicPeriod"/>
            </a:pPr>
            <a:r>
              <a:rPr lang="en-US" sz="1600"/>
              <a:t>List full details of all hotels in London.</a:t>
            </a:r>
            <a:endParaRPr/>
          </a:p>
          <a:p>
            <a:pPr indent="-514350" lvl="1" marL="1085850" rtl="0" algn="l">
              <a:lnSpc>
                <a:spcPct val="100000"/>
              </a:lnSpc>
              <a:spcBef>
                <a:spcPts val="360"/>
              </a:spcBef>
              <a:spcAft>
                <a:spcPts val="0"/>
              </a:spcAft>
              <a:buSzPts val="1800"/>
              <a:buFont typeface="Arial"/>
              <a:buAutoNum type="arabicPeriod"/>
            </a:pPr>
            <a:r>
              <a:rPr lang="en-US" sz="1600"/>
              <a:t>What is the average price of a room?</a:t>
            </a:r>
            <a:endParaRPr/>
          </a:p>
          <a:p>
            <a:pPr indent="-514350" lvl="1" marL="1085850" rtl="0" algn="l">
              <a:lnSpc>
                <a:spcPct val="100000"/>
              </a:lnSpc>
              <a:spcBef>
                <a:spcPts val="360"/>
              </a:spcBef>
              <a:spcAft>
                <a:spcPts val="0"/>
              </a:spcAft>
              <a:buSzPts val="1800"/>
              <a:buFont typeface="Arial"/>
              <a:buAutoNum type="arabicPeriod"/>
            </a:pPr>
            <a:r>
              <a:rPr lang="en-US" sz="1600"/>
              <a:t>List all guests currently staying at the Grosvenor Hotel.</a:t>
            </a:r>
            <a:endParaRPr/>
          </a:p>
          <a:p>
            <a:pPr indent="-514350" lvl="1" marL="1085850" rtl="0" algn="l">
              <a:lnSpc>
                <a:spcPct val="100000"/>
              </a:lnSpc>
              <a:spcBef>
                <a:spcPts val="360"/>
              </a:spcBef>
              <a:spcAft>
                <a:spcPts val="0"/>
              </a:spcAft>
              <a:buSzPts val="1800"/>
              <a:buFont typeface="Arial"/>
              <a:buAutoNum type="arabicPeriod"/>
            </a:pPr>
            <a:r>
              <a:rPr lang="en-US" sz="1600"/>
              <a:t>List the number of rooms in each hotel in London.</a:t>
            </a:r>
            <a:endParaRPr/>
          </a:p>
          <a:p>
            <a:pPr indent="-514350" lvl="1" marL="1085850" rtl="0" algn="l">
              <a:lnSpc>
                <a:spcPct val="100000"/>
              </a:lnSpc>
              <a:spcBef>
                <a:spcPts val="360"/>
              </a:spcBef>
              <a:spcAft>
                <a:spcPts val="0"/>
              </a:spcAft>
              <a:buSzPts val="1800"/>
              <a:buFont typeface="Arial"/>
              <a:buAutoNum type="arabicPeriod"/>
            </a:pPr>
            <a:r>
              <a:rPr lang="en-US" sz="1600"/>
              <a:t>Create one view on above database and query it.</a:t>
            </a:r>
            <a:endParaRPr/>
          </a:p>
          <a:p>
            <a:pPr indent="-514350" lvl="0" marL="628650" rtl="0" algn="l">
              <a:lnSpc>
                <a:spcPct val="100000"/>
              </a:lnSpc>
              <a:spcBef>
                <a:spcPts val="360"/>
              </a:spcBef>
              <a:spcAft>
                <a:spcPts val="0"/>
              </a:spcAft>
              <a:buSzPts val="1800"/>
              <a:buFont typeface="Arial"/>
              <a:buAutoNum type="arabicPeriod"/>
            </a:pPr>
            <a:r>
              <a:rPr lang="en-US" sz="1600"/>
              <a:t> </a:t>
            </a:r>
            <a:endParaRPr/>
          </a:p>
          <a:p>
            <a:pPr indent="0" lvl="1" marL="457200" rtl="0" algn="l">
              <a:lnSpc>
                <a:spcPct val="60000"/>
              </a:lnSpc>
              <a:spcBef>
                <a:spcPts val="536"/>
              </a:spcBef>
              <a:spcAft>
                <a:spcPts val="0"/>
              </a:spcAft>
              <a:buClr>
                <a:schemeClr val="dk1"/>
              </a:buClr>
              <a:buSzPts val="2035"/>
              <a:buNone/>
            </a:pPr>
            <a:r>
              <a:t/>
            </a:r>
            <a:endParaRPr/>
          </a:p>
          <a:p>
            <a:pPr indent="-154940" lvl="0" marL="342900" rtl="0" algn="l">
              <a:lnSpc>
                <a:spcPct val="80000"/>
              </a:lnSpc>
              <a:spcBef>
                <a:spcPts val="592"/>
              </a:spcBef>
              <a:spcAft>
                <a:spcPts val="0"/>
              </a:spcAft>
              <a:buClr>
                <a:schemeClr val="dk1"/>
              </a:buClr>
              <a:buSzPts val="2960"/>
              <a:buNone/>
            </a:pPr>
            <a:r>
              <a:t/>
            </a:r>
            <a:endParaRPr sz="2960"/>
          </a:p>
        </p:txBody>
      </p:sp>
      <p:sp>
        <p:nvSpPr>
          <p:cNvPr id="692" name="Google Shape;692;p3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693" name="Google Shape;693;p3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694" name="Google Shape;694;p3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Arial Black"/>
              <a:buNone/>
            </a:pPr>
            <a:r>
              <a:rPr lang="en-US"/>
              <a:t>SQL Statements Categories</a:t>
            </a:r>
            <a:endParaRPr/>
          </a:p>
        </p:txBody>
      </p:sp>
      <p:sp>
        <p:nvSpPr>
          <p:cNvPr id="236" name="Google Shape;236;p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237" name="Google Shape;237;p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238" name="Google Shape;238;p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Data definition language" id="239" name="Google Shape;239;p4"/>
          <p:cNvPicPr preferRelativeResize="0"/>
          <p:nvPr>
            <p:ph idx="1" type="body"/>
          </p:nvPr>
        </p:nvPicPr>
        <p:blipFill rotWithShape="1">
          <a:blip r:embed="rId3">
            <a:alphaModFix/>
          </a:blip>
          <a:srcRect b="0" l="0" r="0" t="0"/>
          <a:stretch/>
        </p:blipFill>
        <p:spPr>
          <a:xfrm>
            <a:off x="2072922" y="1600200"/>
            <a:ext cx="8046156" cy="45259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0"/>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a:t>Exercises 02</a:t>
            </a:r>
            <a:endParaRPr/>
          </a:p>
        </p:txBody>
      </p:sp>
      <p:sp>
        <p:nvSpPr>
          <p:cNvPr id="700" name="Google Shape;700;p40"/>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p>
            <a:pPr indent="-457200" lvl="1" marL="457200" rtl="0" algn="l">
              <a:lnSpc>
                <a:spcPct val="80000"/>
              </a:lnSpc>
              <a:spcBef>
                <a:spcPts val="536"/>
              </a:spcBef>
              <a:spcAft>
                <a:spcPts val="0"/>
              </a:spcAft>
              <a:buSzPts val="2682"/>
              <a:buFont typeface="Arial"/>
              <a:buChar char="•"/>
            </a:pPr>
            <a:r>
              <a:rPr b="1" lang="en-US" sz="2682"/>
              <a:t>Create a database which consist of the following tables with appropriate constraints like primary key, foreign key, check constrains, not null etc.</a:t>
            </a:r>
            <a:endParaRPr/>
          </a:p>
          <a:p>
            <a:pPr indent="0" lvl="1" marL="457200" rtl="0" algn="l">
              <a:lnSpc>
                <a:spcPct val="60000"/>
              </a:lnSpc>
              <a:spcBef>
                <a:spcPts val="407"/>
              </a:spcBef>
              <a:spcAft>
                <a:spcPts val="0"/>
              </a:spcAft>
              <a:buSzPts val="2035"/>
              <a:buNone/>
            </a:pPr>
            <a:r>
              <a:t/>
            </a:r>
            <a:endParaRPr sz="2035"/>
          </a:p>
          <a:p>
            <a:pPr indent="-285750" lvl="1" marL="742950" rtl="0" algn="l">
              <a:lnSpc>
                <a:spcPct val="60000"/>
              </a:lnSpc>
              <a:spcBef>
                <a:spcPts val="388"/>
              </a:spcBef>
              <a:spcAft>
                <a:spcPts val="0"/>
              </a:spcAft>
              <a:buSzPts val="1942"/>
              <a:buChar char="–"/>
            </a:pPr>
            <a:r>
              <a:rPr lang="en-US" sz="1942"/>
              <a:t>emp (eno,ename,Zip,hdate)</a:t>
            </a:r>
            <a:endParaRPr/>
          </a:p>
          <a:p>
            <a:pPr indent="-285750" lvl="1" marL="742950" rtl="0" algn="l">
              <a:lnSpc>
                <a:spcPct val="60000"/>
              </a:lnSpc>
              <a:spcBef>
                <a:spcPts val="388"/>
              </a:spcBef>
              <a:spcAft>
                <a:spcPts val="0"/>
              </a:spcAft>
              <a:buSzPts val="1942"/>
              <a:buChar char="–"/>
            </a:pPr>
            <a:r>
              <a:rPr lang="en-US" sz="1942"/>
              <a:t>parts(pno,pname,qty_on_hand, price)</a:t>
            </a:r>
            <a:endParaRPr/>
          </a:p>
          <a:p>
            <a:pPr indent="-285750" lvl="1" marL="742950" rtl="0" algn="l">
              <a:lnSpc>
                <a:spcPct val="60000"/>
              </a:lnSpc>
              <a:spcBef>
                <a:spcPts val="388"/>
              </a:spcBef>
              <a:spcAft>
                <a:spcPts val="0"/>
              </a:spcAft>
              <a:buSzPts val="1942"/>
              <a:buChar char="–"/>
            </a:pPr>
            <a:r>
              <a:rPr lang="en-US" sz="1942"/>
              <a:t>customer(cno,cname,street,Zip,phone)</a:t>
            </a:r>
            <a:endParaRPr/>
          </a:p>
          <a:p>
            <a:pPr indent="-285750" lvl="1" marL="742950" rtl="0" algn="l">
              <a:lnSpc>
                <a:spcPct val="60000"/>
              </a:lnSpc>
              <a:spcBef>
                <a:spcPts val="388"/>
              </a:spcBef>
              <a:spcAft>
                <a:spcPts val="0"/>
              </a:spcAft>
              <a:buSzPts val="1942"/>
              <a:buChar char="–"/>
            </a:pPr>
            <a:r>
              <a:rPr lang="en-US" sz="1942"/>
              <a:t>order(ono,cno,receivedate,shippeddate)</a:t>
            </a:r>
            <a:endParaRPr/>
          </a:p>
          <a:p>
            <a:pPr indent="-285750" lvl="1" marL="742950" rtl="0" algn="l">
              <a:lnSpc>
                <a:spcPct val="60000"/>
              </a:lnSpc>
              <a:spcBef>
                <a:spcPts val="388"/>
              </a:spcBef>
              <a:spcAft>
                <a:spcPts val="0"/>
              </a:spcAft>
              <a:buSzPts val="1942"/>
              <a:buChar char="–"/>
            </a:pPr>
            <a:r>
              <a:rPr lang="en-US" sz="1942"/>
              <a:t>odetails(ono,pno,qty)</a:t>
            </a:r>
            <a:endParaRPr/>
          </a:p>
          <a:p>
            <a:pPr indent="-285750" lvl="1" marL="742950" rtl="0" algn="l">
              <a:lnSpc>
                <a:spcPct val="60000"/>
              </a:lnSpc>
              <a:spcBef>
                <a:spcPts val="388"/>
              </a:spcBef>
              <a:spcAft>
                <a:spcPts val="0"/>
              </a:spcAft>
              <a:buSzPts val="1942"/>
              <a:buChar char="–"/>
            </a:pPr>
            <a:r>
              <a:rPr lang="en-US" sz="1942"/>
              <a:t>zipcode(Zip,city)</a:t>
            </a:r>
            <a:endParaRPr/>
          </a:p>
          <a:p>
            <a:pPr indent="0" lvl="1" marL="457200" rtl="0" algn="l">
              <a:lnSpc>
                <a:spcPct val="60000"/>
              </a:lnSpc>
              <a:spcBef>
                <a:spcPts val="388"/>
              </a:spcBef>
              <a:spcAft>
                <a:spcPts val="0"/>
              </a:spcAft>
              <a:buSzPts val="1942"/>
              <a:buNone/>
            </a:pPr>
            <a:r>
              <a:rPr b="1" lang="en-US"/>
              <a:t>Solve the following queries</a:t>
            </a:r>
            <a:endParaRPr/>
          </a:p>
          <a:p>
            <a:pPr indent="-514350" lvl="0" marL="628650" rtl="0" algn="l">
              <a:lnSpc>
                <a:spcPct val="100000"/>
              </a:lnSpc>
              <a:spcBef>
                <a:spcPts val="360"/>
              </a:spcBef>
              <a:spcAft>
                <a:spcPts val="0"/>
              </a:spcAft>
              <a:buSzPts val="1800"/>
              <a:buFont typeface="Arial"/>
              <a:buAutoNum type="arabicPeriod"/>
            </a:pPr>
            <a:r>
              <a:rPr lang="en-US" sz="1600"/>
              <a:t>get pno,pname values of parts that are priced less than $20.00</a:t>
            </a:r>
            <a:endParaRPr/>
          </a:p>
          <a:p>
            <a:pPr indent="-514350" lvl="0" marL="628650" rtl="0" algn="l">
              <a:lnSpc>
                <a:spcPct val="100000"/>
              </a:lnSpc>
              <a:spcBef>
                <a:spcPts val="360"/>
              </a:spcBef>
              <a:spcAft>
                <a:spcPts val="0"/>
              </a:spcAft>
              <a:buSzPts val="1800"/>
              <a:buFont typeface="Arial"/>
              <a:buAutoNum type="arabicPeriod"/>
            </a:pPr>
            <a:r>
              <a:rPr lang="en-US" sz="1600"/>
              <a:t> get the ono &amp; cname values of customer whose orders have not yet been shipped</a:t>
            </a:r>
            <a:endParaRPr/>
          </a:p>
          <a:p>
            <a:pPr indent="-514350" lvl="0" marL="628650" rtl="0" algn="l">
              <a:lnSpc>
                <a:spcPct val="100000"/>
              </a:lnSpc>
              <a:spcBef>
                <a:spcPts val="360"/>
              </a:spcBef>
              <a:spcAft>
                <a:spcPts val="0"/>
              </a:spcAft>
              <a:buSzPts val="1800"/>
              <a:buFont typeface="Arial"/>
              <a:buAutoNum type="arabicPeriod"/>
            </a:pPr>
            <a:r>
              <a:rPr lang="en-US" sz="1600"/>
              <a:t>get the cname values of customer who have placed order with emp living in ‘Pune’ or ‘mumbai’</a:t>
            </a:r>
            <a:endParaRPr/>
          </a:p>
          <a:p>
            <a:pPr indent="-514350" lvl="0" marL="628650" rtl="0" algn="l">
              <a:lnSpc>
                <a:spcPct val="100000"/>
              </a:lnSpc>
              <a:spcBef>
                <a:spcPts val="360"/>
              </a:spcBef>
              <a:spcAft>
                <a:spcPts val="0"/>
              </a:spcAft>
              <a:buSzPts val="1800"/>
              <a:buFont typeface="Arial"/>
              <a:buAutoNum type="arabicPeriod"/>
            </a:pPr>
            <a:r>
              <a:rPr lang="en-US" sz="1600"/>
              <a:t> get the cities in which customer or emp are located</a:t>
            </a:r>
            <a:endParaRPr/>
          </a:p>
          <a:p>
            <a:pPr indent="-514350" lvl="0" marL="628650" rtl="0" algn="l">
              <a:lnSpc>
                <a:spcPct val="100000"/>
              </a:lnSpc>
              <a:spcBef>
                <a:spcPts val="360"/>
              </a:spcBef>
              <a:spcAft>
                <a:spcPts val="0"/>
              </a:spcAft>
              <a:buSzPts val="1800"/>
              <a:buFont typeface="Arial"/>
              <a:buAutoNum type="arabicPeriod"/>
            </a:pPr>
            <a:r>
              <a:rPr lang="en-US" sz="1600"/>
              <a:t>get the totalquantity of part 1060 that has been ordered</a:t>
            </a:r>
            <a:endParaRPr/>
          </a:p>
          <a:p>
            <a:pPr indent="-514350" lvl="0" marL="628650" rtl="0" algn="l">
              <a:lnSpc>
                <a:spcPct val="100000"/>
              </a:lnSpc>
              <a:spcBef>
                <a:spcPts val="360"/>
              </a:spcBef>
              <a:spcAft>
                <a:spcPts val="0"/>
              </a:spcAft>
              <a:buSzPts val="1800"/>
              <a:buFont typeface="Arial"/>
              <a:buAutoNum type="arabicPeriod"/>
            </a:pPr>
            <a:r>
              <a:rPr lang="en-US" sz="1600"/>
              <a:t>get the total no of customer </a:t>
            </a:r>
            <a:endParaRPr/>
          </a:p>
          <a:p>
            <a:pPr indent="-514350" lvl="0" marL="628650" rtl="0" algn="l">
              <a:lnSpc>
                <a:spcPct val="100000"/>
              </a:lnSpc>
              <a:spcBef>
                <a:spcPts val="360"/>
              </a:spcBef>
              <a:spcAft>
                <a:spcPts val="0"/>
              </a:spcAft>
              <a:buSzPts val="1800"/>
              <a:buFont typeface="Arial"/>
              <a:buAutoNum type="arabicPeriod"/>
            </a:pPr>
            <a:r>
              <a:rPr lang="en-US" sz="1600"/>
              <a:t>Create one view</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701" name="Google Shape;701;p4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1"/>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br>
              <a:rPr lang="en-US"/>
            </a:br>
            <a:r>
              <a:rPr lang="en-US"/>
              <a:t>Exercises -Batch C </a:t>
            </a:r>
            <a:endParaRPr/>
          </a:p>
        </p:txBody>
      </p:sp>
      <p:sp>
        <p:nvSpPr>
          <p:cNvPr id="707" name="Google Shape;707;p41"/>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400"/>
              </a:spcBef>
              <a:spcAft>
                <a:spcPts val="0"/>
              </a:spcAft>
              <a:buClr>
                <a:srgbClr val="888888"/>
              </a:buClr>
              <a:buSzPts val="2000"/>
              <a:buNone/>
            </a:pPr>
            <a:r>
              <a:rPr lang="en-US"/>
              <a:t>Perform Join and Subqueries</a:t>
            </a:r>
            <a:endParaRPr/>
          </a:p>
          <a:p>
            <a:pPr indent="-228600" lvl="0" marL="457200" rtl="0" algn="l">
              <a:lnSpc>
                <a:spcPct val="100000"/>
              </a:lnSpc>
              <a:spcBef>
                <a:spcPts val="400"/>
              </a:spcBef>
              <a:spcAft>
                <a:spcPts val="0"/>
              </a:spcAft>
              <a:buClr>
                <a:srgbClr val="888888"/>
              </a:buClr>
              <a:buSzPts val="2000"/>
              <a:buNone/>
            </a:pPr>
            <a:r>
              <a:rPr lang="en-US"/>
              <a:t>	SQL Queries on: Functions-Single Row, Aggregate Functions, Data Sorting,  Subquery, Joins(Inner, Outer, Natural, Self), Group by-Having, Set Operations, View.TCL Commands ( Rollback, Commit, Savepoint)</a:t>
            </a:r>
            <a:endParaRPr/>
          </a:p>
        </p:txBody>
      </p:sp>
      <p:sp>
        <p:nvSpPr>
          <p:cNvPr id="708" name="Google Shape;708;p41"/>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2"/>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000"/>
              <a:buNone/>
            </a:pPr>
            <a:r>
              <a:rPr b="1" lang="en-US" sz="4000"/>
              <a:t>Exercises 01</a:t>
            </a:r>
            <a:endParaRPr b="1"/>
          </a:p>
        </p:txBody>
      </p:sp>
      <p:sp>
        <p:nvSpPr>
          <p:cNvPr id="714" name="Google Shape;714;p42"/>
          <p:cNvSpPr txBox="1"/>
          <p:nvPr>
            <p:ph idx="1" type="body"/>
          </p:nvPr>
        </p:nvSpPr>
        <p:spPr>
          <a:xfrm>
            <a:off x="609597" y="1417638"/>
            <a:ext cx="10972801" cy="55297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2695"/>
              <a:buChar char="•"/>
            </a:pPr>
            <a:r>
              <a:rPr b="1" lang="en-US" sz="2695">
                <a:solidFill>
                  <a:srgbClr val="000000"/>
                </a:solidFill>
              </a:rPr>
              <a:t>Create a database which consist of the following tables with appropriate constraints like primary key, foreign key, check constrains, not null etc.</a:t>
            </a:r>
            <a:endParaRPr/>
          </a:p>
          <a:p>
            <a:pPr indent="-285750" lvl="1" marL="742950" rtl="0" algn="l">
              <a:lnSpc>
                <a:spcPct val="60000"/>
              </a:lnSpc>
              <a:spcBef>
                <a:spcPts val="360"/>
              </a:spcBef>
              <a:spcAft>
                <a:spcPts val="0"/>
              </a:spcAft>
              <a:buSzPts val="2035"/>
              <a:buChar char="–"/>
            </a:pPr>
            <a:r>
              <a:rPr lang="en-US" sz="2035"/>
              <a:t>Project(project_id,proj_name,chief_arch) project_id is primary key</a:t>
            </a:r>
            <a:endParaRPr/>
          </a:p>
          <a:p>
            <a:pPr indent="-285750" lvl="1" marL="742950" rtl="0" algn="l">
              <a:lnSpc>
                <a:spcPct val="60000"/>
              </a:lnSpc>
              <a:spcBef>
                <a:spcPts val="360"/>
              </a:spcBef>
              <a:spcAft>
                <a:spcPts val="0"/>
              </a:spcAft>
              <a:buSzPts val="2035"/>
              <a:buChar char="–"/>
            </a:pPr>
            <a:r>
              <a:rPr lang="en-US" sz="2035"/>
              <a:t>Employee(Emp_id,Emp_name) Emp_id is primary key</a:t>
            </a:r>
            <a:endParaRPr/>
          </a:p>
          <a:p>
            <a:pPr indent="-285750" lvl="1" marL="742950" rtl="0" algn="l">
              <a:lnSpc>
                <a:spcPct val="60000"/>
              </a:lnSpc>
              <a:spcBef>
                <a:spcPts val="360"/>
              </a:spcBef>
              <a:spcAft>
                <a:spcPts val="0"/>
              </a:spcAft>
              <a:buSzPts val="2035"/>
              <a:buChar char="–"/>
            </a:pPr>
            <a:r>
              <a:rPr lang="en-US" sz="2035"/>
              <a:t>Assigned-To(Project_id,Emp_id)</a:t>
            </a:r>
            <a:endParaRPr/>
          </a:p>
          <a:p>
            <a:pPr indent="0" lvl="1" marL="457200" rtl="0" algn="l">
              <a:lnSpc>
                <a:spcPct val="60000"/>
              </a:lnSpc>
              <a:spcBef>
                <a:spcPts val="360"/>
              </a:spcBef>
              <a:spcAft>
                <a:spcPts val="0"/>
              </a:spcAft>
              <a:buSzPts val="2035"/>
              <a:buNone/>
            </a:pPr>
            <a:r>
              <a:rPr b="1" lang="en-US" sz="2695">
                <a:solidFill>
                  <a:srgbClr val="000000"/>
                </a:solidFill>
              </a:rPr>
              <a:t>Solve the following queries</a:t>
            </a:r>
            <a:endParaRPr/>
          </a:p>
          <a:p>
            <a:pPr indent="-342900" lvl="0" marL="457200" rtl="0" algn="l">
              <a:lnSpc>
                <a:spcPct val="100000"/>
              </a:lnSpc>
              <a:spcBef>
                <a:spcPts val="360"/>
              </a:spcBef>
              <a:spcAft>
                <a:spcPts val="0"/>
              </a:spcAft>
              <a:buSzPts val="1800"/>
              <a:buFont typeface="Arial"/>
              <a:buAutoNum type="arabicPeriod"/>
            </a:pPr>
            <a:r>
              <a:rPr lang="en-US" sz="1600"/>
              <a:t>Get the details of employees working on project C353</a:t>
            </a:r>
            <a:endParaRPr/>
          </a:p>
          <a:p>
            <a:pPr indent="-342900" lvl="0" marL="457200" rtl="0" algn="l">
              <a:lnSpc>
                <a:spcPct val="100000"/>
              </a:lnSpc>
              <a:spcBef>
                <a:spcPts val="360"/>
              </a:spcBef>
              <a:spcAft>
                <a:spcPts val="0"/>
              </a:spcAft>
              <a:buSzPts val="1800"/>
              <a:buFont typeface="Arial"/>
              <a:buAutoNum type="arabicPeriod"/>
            </a:pPr>
            <a:r>
              <a:rPr lang="en-US" sz="1600"/>
              <a:t>Get employee number of employees working on  project C353</a:t>
            </a:r>
            <a:endParaRPr/>
          </a:p>
          <a:p>
            <a:pPr indent="-342900" lvl="0" marL="457200" rtl="0" algn="l">
              <a:lnSpc>
                <a:spcPct val="100000"/>
              </a:lnSpc>
              <a:spcBef>
                <a:spcPts val="360"/>
              </a:spcBef>
              <a:spcAft>
                <a:spcPts val="0"/>
              </a:spcAft>
              <a:buSzPts val="1800"/>
              <a:buFont typeface="Arial"/>
              <a:buAutoNum type="arabicPeriod"/>
            </a:pPr>
            <a:r>
              <a:rPr lang="en-US" sz="1600"/>
              <a:t>Obtain details of employees working on Database project</a:t>
            </a:r>
            <a:endParaRPr/>
          </a:p>
          <a:p>
            <a:pPr indent="-342900" lvl="0" marL="457200" rtl="0" algn="l">
              <a:lnSpc>
                <a:spcPct val="100000"/>
              </a:lnSpc>
              <a:spcBef>
                <a:spcPts val="360"/>
              </a:spcBef>
              <a:spcAft>
                <a:spcPts val="0"/>
              </a:spcAft>
              <a:buSzPts val="1800"/>
              <a:buFont typeface="Arial"/>
              <a:buAutoNum type="arabicPeriod"/>
            </a:pPr>
            <a:r>
              <a:rPr lang="en-US" sz="1600"/>
              <a:t>Get details of employees working on both C353 and C354</a:t>
            </a:r>
            <a:endParaRPr/>
          </a:p>
          <a:p>
            <a:pPr indent="-342900" lvl="0" marL="457200" rtl="0" algn="l">
              <a:lnSpc>
                <a:spcPct val="100000"/>
              </a:lnSpc>
              <a:spcBef>
                <a:spcPts val="360"/>
              </a:spcBef>
              <a:spcAft>
                <a:spcPts val="0"/>
              </a:spcAft>
              <a:buSzPts val="1800"/>
              <a:buFont typeface="Arial"/>
              <a:buAutoNum type="arabicPeriod"/>
            </a:pPr>
            <a:r>
              <a:rPr lang="en-US" sz="1600"/>
              <a:t>Get employee numbers of employees who do not work on project C453</a:t>
            </a:r>
            <a:endParaRPr/>
          </a:p>
          <a:p>
            <a:pPr indent="-342900" lvl="0" marL="457200" rtl="0" algn="l">
              <a:lnSpc>
                <a:spcPct val="100000"/>
              </a:lnSpc>
              <a:spcBef>
                <a:spcPts val="360"/>
              </a:spcBef>
              <a:spcAft>
                <a:spcPts val="0"/>
              </a:spcAft>
              <a:buSzPts val="1800"/>
              <a:buFont typeface="Arial"/>
              <a:buAutoNum type="arabicPeriod"/>
            </a:pPr>
            <a:r>
              <a:rPr lang="en-US" sz="1600"/>
              <a:t>Get details of all employee whose name start with S.</a:t>
            </a:r>
            <a:endParaRPr/>
          </a:p>
          <a:p>
            <a:pPr indent="-342900" lvl="0" marL="457200" rtl="0" algn="l">
              <a:lnSpc>
                <a:spcPct val="100000"/>
              </a:lnSpc>
              <a:spcBef>
                <a:spcPts val="360"/>
              </a:spcBef>
              <a:spcAft>
                <a:spcPts val="0"/>
              </a:spcAft>
              <a:buSzPts val="1800"/>
              <a:buFont typeface="Arial"/>
              <a:buAutoNum type="arabicPeriod"/>
            </a:pPr>
            <a:r>
              <a:rPr lang="en-US" sz="1600"/>
              <a:t>Get details of all projects whose chief_arch is ‘Smith’</a:t>
            </a:r>
            <a:endParaRPr/>
          </a:p>
          <a:p>
            <a:pPr indent="-342900" lvl="0" marL="457200" rtl="0" algn="l">
              <a:lnSpc>
                <a:spcPct val="100000"/>
              </a:lnSpc>
              <a:spcBef>
                <a:spcPts val="360"/>
              </a:spcBef>
              <a:spcAft>
                <a:spcPts val="0"/>
              </a:spcAft>
              <a:buSzPts val="1800"/>
              <a:buFont typeface="Arial"/>
              <a:buAutoNum type="arabicPeriod"/>
            </a:pPr>
            <a:r>
              <a:rPr lang="en-US" sz="1600"/>
              <a:t>Delete all project whose proj_name is ‘DBMS’</a:t>
            </a:r>
            <a:endParaRPr/>
          </a:p>
          <a:p>
            <a:pPr indent="-342900" lvl="0" marL="457200" rtl="0" algn="l">
              <a:lnSpc>
                <a:spcPct val="100000"/>
              </a:lnSpc>
              <a:spcBef>
                <a:spcPts val="360"/>
              </a:spcBef>
              <a:spcAft>
                <a:spcPts val="0"/>
              </a:spcAft>
              <a:buSzPts val="1800"/>
              <a:buFont typeface="Arial"/>
              <a:buAutoNum type="arabicPeriod"/>
            </a:pPr>
            <a:r>
              <a:rPr lang="en-US" sz="1600"/>
              <a:t>Get project_id of Emp_id 101.</a:t>
            </a:r>
            <a:endParaRPr/>
          </a:p>
          <a:p>
            <a:pPr indent="-342900" lvl="0" marL="457200" rtl="0" algn="l">
              <a:lnSpc>
                <a:spcPct val="100000"/>
              </a:lnSpc>
              <a:spcBef>
                <a:spcPts val="360"/>
              </a:spcBef>
              <a:spcAft>
                <a:spcPts val="0"/>
              </a:spcAft>
              <a:buSzPts val="1800"/>
              <a:buFont typeface="Arial"/>
              <a:buAutoNum type="arabicPeriod"/>
            </a:pPr>
            <a:r>
              <a:rPr lang="en-US" sz="1600"/>
              <a:t>Create one view</a:t>
            </a:r>
            <a:endParaRPr/>
          </a:p>
          <a:p>
            <a:pPr indent="-213676" lvl="1" marL="800100" rtl="0" algn="l">
              <a:lnSpc>
                <a:spcPct val="60000"/>
              </a:lnSpc>
              <a:spcBef>
                <a:spcPts val="360"/>
              </a:spcBef>
              <a:spcAft>
                <a:spcPts val="0"/>
              </a:spcAft>
              <a:buSzPts val="2035"/>
              <a:buFont typeface="Arial"/>
              <a:buNone/>
            </a:pPr>
            <a:r>
              <a:t/>
            </a:r>
            <a:endParaRPr sz="1600"/>
          </a:p>
          <a:p>
            <a:pPr indent="-213676" lvl="1" marL="800100" rtl="0" algn="l">
              <a:lnSpc>
                <a:spcPct val="60000"/>
              </a:lnSpc>
              <a:spcBef>
                <a:spcPts val="407"/>
              </a:spcBef>
              <a:spcAft>
                <a:spcPts val="0"/>
              </a:spcAft>
              <a:buSzPts val="2035"/>
              <a:buFont typeface="Arial"/>
              <a:buNone/>
            </a:pPr>
            <a:r>
              <a:t/>
            </a:r>
            <a:endParaRPr sz="1600"/>
          </a:p>
          <a:p>
            <a:pPr indent="-213677" lvl="0" marL="342900" rtl="0" algn="l">
              <a:lnSpc>
                <a:spcPct val="60000"/>
              </a:lnSpc>
              <a:spcBef>
                <a:spcPts val="407"/>
              </a:spcBef>
              <a:spcAft>
                <a:spcPts val="0"/>
              </a:spcAft>
              <a:buSzPts val="2035"/>
              <a:buFont typeface="Arial"/>
              <a:buNone/>
            </a:pPr>
            <a:r>
              <a:t/>
            </a:r>
            <a:endParaRPr sz="1600"/>
          </a:p>
          <a:p>
            <a:pPr indent="0" lvl="1" marL="457200" rtl="0" algn="l">
              <a:lnSpc>
                <a:spcPct val="60000"/>
              </a:lnSpc>
              <a:spcBef>
                <a:spcPts val="407"/>
              </a:spcBef>
              <a:spcAft>
                <a:spcPts val="0"/>
              </a:spcAft>
              <a:buSzPts val="2035"/>
              <a:buNone/>
            </a:pPr>
            <a:r>
              <a:t/>
            </a:r>
            <a:endParaRPr sz="2035"/>
          </a:p>
        </p:txBody>
      </p:sp>
      <p:sp>
        <p:nvSpPr>
          <p:cNvPr id="715" name="Google Shape;715;p4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716" name="Google Shape;716;p4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717" name="Google Shape;717;p4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3"/>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a:t>Exercises 02</a:t>
            </a:r>
            <a:endParaRPr/>
          </a:p>
        </p:txBody>
      </p:sp>
      <p:sp>
        <p:nvSpPr>
          <p:cNvPr id="723" name="Google Shape;723;p43"/>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60000"/>
              </a:lnSpc>
              <a:spcBef>
                <a:spcPts val="407"/>
              </a:spcBef>
              <a:spcAft>
                <a:spcPts val="0"/>
              </a:spcAft>
              <a:buSzPts val="2035"/>
              <a:buFont typeface="Noto Sans Symbols"/>
              <a:buChar char="▪"/>
            </a:pPr>
            <a:r>
              <a:rPr b="1" lang="en-US" sz="2695">
                <a:solidFill>
                  <a:srgbClr val="000000"/>
                </a:solidFill>
              </a:rPr>
              <a:t>Create a database which consist of the following tables with appropriate constraints like primary key, foreign key, check constrains, not null etc.</a:t>
            </a:r>
            <a:endParaRPr/>
          </a:p>
          <a:p>
            <a:pPr indent="-285750" lvl="1" marL="742950" rtl="0" algn="l">
              <a:lnSpc>
                <a:spcPct val="60000"/>
              </a:lnSpc>
              <a:spcBef>
                <a:spcPts val="360"/>
              </a:spcBef>
              <a:spcAft>
                <a:spcPts val="0"/>
              </a:spcAft>
              <a:buSzPts val="2035"/>
              <a:buChar char="–"/>
            </a:pPr>
            <a:r>
              <a:rPr lang="en-US" sz="2035"/>
              <a:t>Employee(emp_no,name,skill,pay-rate) eno primary key</a:t>
            </a:r>
            <a:endParaRPr/>
          </a:p>
          <a:p>
            <a:pPr indent="-285750" lvl="1" marL="742950" rtl="0" algn="l">
              <a:lnSpc>
                <a:spcPct val="60000"/>
              </a:lnSpc>
              <a:spcBef>
                <a:spcPts val="360"/>
              </a:spcBef>
              <a:spcAft>
                <a:spcPts val="0"/>
              </a:spcAft>
              <a:buSzPts val="2035"/>
              <a:buChar char="–"/>
            </a:pPr>
            <a:r>
              <a:rPr lang="en-US" sz="2035"/>
              <a:t>Position(posting_no,skill) posting_no primary key</a:t>
            </a:r>
            <a:endParaRPr/>
          </a:p>
          <a:p>
            <a:pPr indent="-285750" lvl="1" marL="742950" rtl="0" algn="l">
              <a:lnSpc>
                <a:spcPct val="60000"/>
              </a:lnSpc>
              <a:spcBef>
                <a:spcPts val="360"/>
              </a:spcBef>
              <a:spcAft>
                <a:spcPts val="0"/>
              </a:spcAft>
              <a:buSzPts val="2035"/>
              <a:buChar char="–"/>
            </a:pPr>
            <a:r>
              <a:rPr lang="en-US" sz="2035"/>
              <a:t>Duty_allocation(posting_no,emp_no,day,shift)</a:t>
            </a:r>
            <a:endParaRPr/>
          </a:p>
          <a:p>
            <a:pPr indent="0" lvl="1" marL="457200" rtl="0" algn="l">
              <a:lnSpc>
                <a:spcPct val="60000"/>
              </a:lnSpc>
              <a:spcBef>
                <a:spcPts val="360"/>
              </a:spcBef>
              <a:spcAft>
                <a:spcPts val="0"/>
              </a:spcAft>
              <a:buSzPts val="2035"/>
              <a:buNone/>
            </a:pPr>
            <a:r>
              <a:rPr lang="en-US" sz="2400"/>
              <a:t>Solve the following queries</a:t>
            </a:r>
            <a:endParaRPr/>
          </a:p>
          <a:p>
            <a:pPr indent="-342900" lvl="0" marL="457200" rtl="0" algn="l">
              <a:lnSpc>
                <a:spcPct val="100000"/>
              </a:lnSpc>
              <a:spcBef>
                <a:spcPts val="360"/>
              </a:spcBef>
              <a:spcAft>
                <a:spcPts val="0"/>
              </a:spcAft>
              <a:buSzPts val="1800"/>
              <a:buFont typeface="Arial"/>
              <a:buAutoNum type="arabicPeriod"/>
            </a:pPr>
            <a:r>
              <a:rPr lang="en-US" sz="1600"/>
              <a:t>Get the duty allocation details for emp_no 123461 for the month of April 1986.</a:t>
            </a:r>
            <a:endParaRPr/>
          </a:p>
          <a:p>
            <a:pPr indent="-342900" lvl="0" marL="457200" rtl="0" algn="l">
              <a:lnSpc>
                <a:spcPct val="100000"/>
              </a:lnSpc>
              <a:spcBef>
                <a:spcPts val="360"/>
              </a:spcBef>
              <a:spcAft>
                <a:spcPts val="0"/>
              </a:spcAft>
              <a:buSzPts val="1800"/>
              <a:buFont typeface="Arial"/>
              <a:buAutoNum type="arabicPeriod"/>
            </a:pPr>
            <a:r>
              <a:rPr lang="en-US" sz="1600"/>
              <a:t>Find the shift details for Employee ‘xyz’</a:t>
            </a:r>
            <a:endParaRPr/>
          </a:p>
          <a:p>
            <a:pPr indent="-342900" lvl="0" marL="457200" rtl="0" algn="l">
              <a:lnSpc>
                <a:spcPct val="100000"/>
              </a:lnSpc>
              <a:spcBef>
                <a:spcPts val="360"/>
              </a:spcBef>
              <a:spcAft>
                <a:spcPts val="0"/>
              </a:spcAft>
              <a:buSzPts val="1800"/>
              <a:buFont typeface="Arial"/>
              <a:buAutoNum type="arabicPeriod"/>
            </a:pPr>
            <a:r>
              <a:rPr lang="en-US" sz="1600"/>
              <a:t>Get employees whose rate of pay is more than or equal to the rate of pay of employee ‘xyz’</a:t>
            </a:r>
            <a:endParaRPr/>
          </a:p>
          <a:p>
            <a:pPr indent="-342900" lvl="0" marL="457200" rtl="0" algn="l">
              <a:lnSpc>
                <a:spcPct val="100000"/>
              </a:lnSpc>
              <a:spcBef>
                <a:spcPts val="360"/>
              </a:spcBef>
              <a:spcAft>
                <a:spcPts val="0"/>
              </a:spcAft>
              <a:buSzPts val="1800"/>
              <a:buFont typeface="Arial"/>
              <a:buAutoNum type="arabicPeriod"/>
            </a:pPr>
            <a:r>
              <a:rPr lang="en-US" sz="1600"/>
              <a:t>Get the names and pay rates of employees with emp_no less than 123460 whose rate of pay is more than the rate of pay of at least one employee with emp_no greater than or equal to 123460.</a:t>
            </a:r>
            <a:endParaRPr/>
          </a:p>
          <a:p>
            <a:pPr indent="-342900" lvl="0" marL="457200" rtl="0" algn="l">
              <a:lnSpc>
                <a:spcPct val="100000"/>
              </a:lnSpc>
              <a:spcBef>
                <a:spcPts val="360"/>
              </a:spcBef>
              <a:spcAft>
                <a:spcPts val="0"/>
              </a:spcAft>
              <a:buSzPts val="1800"/>
              <a:buFont typeface="Arial"/>
              <a:buAutoNum type="arabicPeriod"/>
            </a:pPr>
            <a:r>
              <a:rPr lang="en-US" sz="1600"/>
              <a:t>Find the names of employees who are assigned to all positions that require a Chef’s skill</a:t>
            </a:r>
            <a:endParaRPr/>
          </a:p>
          <a:p>
            <a:pPr indent="-342900" lvl="0" marL="457200" rtl="0" algn="l">
              <a:lnSpc>
                <a:spcPct val="100000"/>
              </a:lnSpc>
              <a:spcBef>
                <a:spcPts val="360"/>
              </a:spcBef>
              <a:spcAft>
                <a:spcPts val="0"/>
              </a:spcAft>
              <a:buSzPts val="1800"/>
              <a:buFont typeface="Arial"/>
              <a:buAutoNum type="arabicPeriod"/>
            </a:pPr>
            <a:r>
              <a:rPr lang="en-US" sz="1600"/>
              <a:t>Get the employee numbers of all employees working on at least two dates.</a:t>
            </a:r>
            <a:endParaRPr/>
          </a:p>
          <a:p>
            <a:pPr indent="-342900" lvl="0" marL="457200" rtl="0" algn="l">
              <a:lnSpc>
                <a:spcPct val="100000"/>
              </a:lnSpc>
              <a:spcBef>
                <a:spcPts val="360"/>
              </a:spcBef>
              <a:spcAft>
                <a:spcPts val="0"/>
              </a:spcAft>
              <a:buSzPts val="1800"/>
              <a:buFont typeface="Arial"/>
              <a:buAutoNum type="arabicPeriod"/>
            </a:pPr>
            <a:r>
              <a:rPr lang="en-US" sz="1600"/>
              <a:t>Get a list of names of employees with the skill of Chef who are assigned a duty</a:t>
            </a:r>
            <a:endParaRPr/>
          </a:p>
          <a:p>
            <a:pPr indent="-342900" lvl="0" marL="457200" rtl="0" algn="l">
              <a:lnSpc>
                <a:spcPct val="100000"/>
              </a:lnSpc>
              <a:spcBef>
                <a:spcPts val="360"/>
              </a:spcBef>
              <a:spcAft>
                <a:spcPts val="0"/>
              </a:spcAft>
              <a:buSzPts val="1800"/>
              <a:buFont typeface="Arial"/>
              <a:buAutoNum type="arabicPeriod"/>
            </a:pPr>
            <a:r>
              <a:rPr lang="en-US" sz="1600"/>
              <a:t>Get a list of employees not assigned a duty</a:t>
            </a:r>
            <a:endParaRPr/>
          </a:p>
          <a:p>
            <a:pPr indent="-342900" lvl="0" marL="457200" rtl="0" algn="l">
              <a:lnSpc>
                <a:spcPct val="100000"/>
              </a:lnSpc>
              <a:spcBef>
                <a:spcPts val="360"/>
              </a:spcBef>
              <a:spcAft>
                <a:spcPts val="0"/>
              </a:spcAft>
              <a:buSzPts val="1800"/>
              <a:buFont typeface="Arial"/>
              <a:buAutoNum type="arabicPeriod"/>
            </a:pPr>
            <a:r>
              <a:rPr lang="en-US" sz="1600"/>
              <a:t>Get a count of different employees on each shift</a:t>
            </a:r>
            <a:endParaRPr/>
          </a:p>
          <a:p>
            <a:pPr indent="-342900" lvl="0" marL="457200" rtl="0" algn="l">
              <a:lnSpc>
                <a:spcPct val="100000"/>
              </a:lnSpc>
              <a:spcBef>
                <a:spcPts val="360"/>
              </a:spcBef>
              <a:spcAft>
                <a:spcPts val="0"/>
              </a:spcAft>
              <a:buSzPts val="1800"/>
              <a:buFont typeface="Arial"/>
              <a:buAutoNum type="arabicPeriod"/>
            </a:pPr>
            <a:r>
              <a:rPr lang="en-US" sz="1600"/>
              <a:t>Create one view</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724" name="Google Shape;724;p43"/>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4"/>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br>
              <a:rPr lang="en-US"/>
            </a:br>
            <a:r>
              <a:rPr lang="en-US"/>
              <a:t>Exercises -Batch D </a:t>
            </a:r>
            <a:endParaRPr/>
          </a:p>
        </p:txBody>
      </p:sp>
      <p:sp>
        <p:nvSpPr>
          <p:cNvPr id="730" name="Google Shape;730;p4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400"/>
              </a:spcBef>
              <a:spcAft>
                <a:spcPts val="0"/>
              </a:spcAft>
              <a:buClr>
                <a:srgbClr val="888888"/>
              </a:buClr>
              <a:buSzPts val="2000"/>
              <a:buNone/>
            </a:pPr>
            <a:r>
              <a:rPr lang="en-US"/>
              <a:t>Perform Join and Subqueries</a:t>
            </a:r>
            <a:endParaRPr/>
          </a:p>
          <a:p>
            <a:pPr indent="-228600" lvl="0" marL="457200" rtl="0" algn="l">
              <a:lnSpc>
                <a:spcPct val="100000"/>
              </a:lnSpc>
              <a:spcBef>
                <a:spcPts val="400"/>
              </a:spcBef>
              <a:spcAft>
                <a:spcPts val="0"/>
              </a:spcAft>
              <a:buClr>
                <a:srgbClr val="888888"/>
              </a:buClr>
              <a:buSzPts val="2000"/>
              <a:buNone/>
            </a:pPr>
            <a:r>
              <a:rPr lang="en-US"/>
              <a:t>	SQL Queries on: Functions-Single Row, Aggregate Functions, Data Sorting,  Subquery, Joins(Inner, Outer, Natural, Self), Group by-Having, Set Operations, View.TCL Commands ( Rollback, Commit, Savepoint)</a:t>
            </a:r>
            <a:endParaRPr/>
          </a:p>
        </p:txBody>
      </p:sp>
      <p:sp>
        <p:nvSpPr>
          <p:cNvPr id="731" name="Google Shape;731;p4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5"/>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000"/>
              <a:buNone/>
            </a:pPr>
            <a:r>
              <a:rPr b="1" lang="en-US" sz="4000"/>
              <a:t>Exercises 01</a:t>
            </a:r>
            <a:endParaRPr b="1"/>
          </a:p>
        </p:txBody>
      </p:sp>
      <p:sp>
        <p:nvSpPr>
          <p:cNvPr id="737" name="Google Shape;737;p45"/>
          <p:cNvSpPr txBox="1"/>
          <p:nvPr>
            <p:ph idx="1" type="body"/>
          </p:nvPr>
        </p:nvSpPr>
        <p:spPr>
          <a:xfrm>
            <a:off x="609602" y="1600206"/>
            <a:ext cx="10972801" cy="4983156"/>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2695"/>
              <a:buChar char="•"/>
            </a:pPr>
            <a:r>
              <a:rPr b="1" lang="en-US" sz="1800">
                <a:solidFill>
                  <a:srgbClr val="000000"/>
                </a:solidFill>
              </a:rPr>
              <a:t>Create a database which consist of the following tables with appropriate constraints like primary key, foreign key, check constrains, not null etc.</a:t>
            </a:r>
            <a:endParaRPr sz="1800"/>
          </a:p>
          <a:p>
            <a:pPr indent="-285750" lvl="1" marL="742950" rtl="0" algn="l">
              <a:lnSpc>
                <a:spcPct val="60000"/>
              </a:lnSpc>
              <a:spcBef>
                <a:spcPts val="360"/>
              </a:spcBef>
              <a:spcAft>
                <a:spcPts val="0"/>
              </a:spcAft>
              <a:buSzPts val="2035"/>
              <a:buChar char="–"/>
            </a:pPr>
            <a:r>
              <a:rPr lang="en-US" sz="1800"/>
              <a:t>Account(Acc_no, branch_name,balance)</a:t>
            </a:r>
            <a:endParaRPr/>
          </a:p>
          <a:p>
            <a:pPr indent="-285750" lvl="1" marL="742950" rtl="0" algn="l">
              <a:lnSpc>
                <a:spcPct val="60000"/>
              </a:lnSpc>
              <a:spcBef>
                <a:spcPts val="360"/>
              </a:spcBef>
              <a:spcAft>
                <a:spcPts val="0"/>
              </a:spcAft>
              <a:buSzPts val="2035"/>
              <a:buChar char="–"/>
            </a:pPr>
            <a:r>
              <a:rPr lang="en-US" sz="1800"/>
              <a:t>branch(branch_name,branch_city,assets)</a:t>
            </a:r>
            <a:endParaRPr/>
          </a:p>
          <a:p>
            <a:pPr indent="-285750" lvl="1" marL="742950" rtl="0" algn="l">
              <a:lnSpc>
                <a:spcPct val="60000"/>
              </a:lnSpc>
              <a:spcBef>
                <a:spcPts val="360"/>
              </a:spcBef>
              <a:spcAft>
                <a:spcPts val="0"/>
              </a:spcAft>
              <a:buSzPts val="2035"/>
              <a:buChar char="–"/>
            </a:pPr>
            <a:r>
              <a:rPr lang="en-US" sz="1800"/>
              <a:t>customer(cust_name,cust_street,cust_city)</a:t>
            </a:r>
            <a:endParaRPr/>
          </a:p>
          <a:p>
            <a:pPr indent="-285750" lvl="1" marL="742950" rtl="0" algn="l">
              <a:lnSpc>
                <a:spcPct val="60000"/>
              </a:lnSpc>
              <a:spcBef>
                <a:spcPts val="360"/>
              </a:spcBef>
              <a:spcAft>
                <a:spcPts val="0"/>
              </a:spcAft>
              <a:buSzPts val="2035"/>
              <a:buChar char="–"/>
            </a:pPr>
            <a:r>
              <a:rPr lang="en-US" sz="1800"/>
              <a:t>Depositor(cust_name,acc_no)</a:t>
            </a:r>
            <a:endParaRPr/>
          </a:p>
          <a:p>
            <a:pPr indent="-285750" lvl="1" marL="742950" rtl="0" algn="l">
              <a:lnSpc>
                <a:spcPct val="60000"/>
              </a:lnSpc>
              <a:spcBef>
                <a:spcPts val="360"/>
              </a:spcBef>
              <a:spcAft>
                <a:spcPts val="0"/>
              </a:spcAft>
              <a:buSzPts val="2035"/>
              <a:buChar char="–"/>
            </a:pPr>
            <a:r>
              <a:rPr lang="en-US" sz="1800"/>
              <a:t>Loan(loan_no,branch_name,amount)</a:t>
            </a:r>
            <a:endParaRPr/>
          </a:p>
          <a:p>
            <a:pPr indent="-285750" lvl="1" marL="742950" rtl="0" algn="l">
              <a:lnSpc>
                <a:spcPct val="60000"/>
              </a:lnSpc>
              <a:spcBef>
                <a:spcPts val="360"/>
              </a:spcBef>
              <a:spcAft>
                <a:spcPts val="0"/>
              </a:spcAft>
              <a:buSzPts val="2035"/>
              <a:buChar char="–"/>
            </a:pPr>
            <a:r>
              <a:rPr lang="en-US" sz="1800"/>
              <a:t>Borrower(cust_name,loan_no)</a:t>
            </a:r>
            <a:endParaRPr/>
          </a:p>
          <a:p>
            <a:pPr indent="0" lvl="1" marL="457200" rtl="0" algn="l">
              <a:lnSpc>
                <a:spcPct val="60000"/>
              </a:lnSpc>
              <a:spcBef>
                <a:spcPts val="360"/>
              </a:spcBef>
              <a:spcAft>
                <a:spcPts val="0"/>
              </a:spcAft>
              <a:buSzPts val="2035"/>
              <a:buNone/>
            </a:pPr>
            <a:r>
              <a:rPr b="1" lang="en-US" sz="2400"/>
              <a:t>Solve the following queries</a:t>
            </a:r>
            <a:endParaRPr/>
          </a:p>
          <a:p>
            <a:pPr indent="-342900" lvl="0" marL="457200" rtl="0" algn="l">
              <a:lnSpc>
                <a:spcPct val="100000"/>
              </a:lnSpc>
              <a:spcBef>
                <a:spcPts val="360"/>
              </a:spcBef>
              <a:spcAft>
                <a:spcPts val="0"/>
              </a:spcAft>
              <a:buSzPts val="1800"/>
              <a:buFont typeface="Arial"/>
              <a:buAutoNum type="arabicPeriod"/>
            </a:pPr>
            <a:r>
              <a:rPr lang="en-US" sz="1600"/>
              <a:t>Find all loan numbers for loans made at Akurdi Branch with loan amount &gt; 12000.</a:t>
            </a:r>
            <a:endParaRPr/>
          </a:p>
          <a:p>
            <a:pPr indent="-342900" lvl="0" marL="457200" rtl="0" algn="l">
              <a:lnSpc>
                <a:spcPct val="100000"/>
              </a:lnSpc>
              <a:spcBef>
                <a:spcPts val="360"/>
              </a:spcBef>
              <a:spcAft>
                <a:spcPts val="0"/>
              </a:spcAft>
              <a:buSzPts val="1800"/>
              <a:buFont typeface="Arial"/>
              <a:buAutoNum type="arabicPeriod"/>
            </a:pPr>
            <a:r>
              <a:rPr lang="en-US" sz="1600"/>
              <a:t> Find all customers who have a loan from bank. Find their names,loan_no and loan amount.</a:t>
            </a:r>
            <a:endParaRPr/>
          </a:p>
          <a:p>
            <a:pPr indent="-342900" lvl="0" marL="457200" rtl="0" algn="l">
              <a:lnSpc>
                <a:spcPct val="100000"/>
              </a:lnSpc>
              <a:spcBef>
                <a:spcPts val="360"/>
              </a:spcBef>
              <a:spcAft>
                <a:spcPts val="0"/>
              </a:spcAft>
              <a:buSzPts val="1800"/>
              <a:buFont typeface="Arial"/>
              <a:buAutoNum type="arabicPeriod"/>
            </a:pPr>
            <a:r>
              <a:rPr lang="en-US" sz="1600"/>
              <a:t> List all customers in alphabetical order who have loan from Akurdi branch.</a:t>
            </a:r>
            <a:endParaRPr/>
          </a:p>
          <a:p>
            <a:pPr indent="-342900" lvl="0" marL="457200" rtl="0" algn="l">
              <a:lnSpc>
                <a:spcPct val="100000"/>
              </a:lnSpc>
              <a:spcBef>
                <a:spcPts val="360"/>
              </a:spcBef>
              <a:spcAft>
                <a:spcPts val="0"/>
              </a:spcAft>
              <a:buSzPts val="1800"/>
              <a:buFont typeface="Arial"/>
              <a:buAutoNum type="arabicPeriod"/>
            </a:pPr>
            <a:r>
              <a:rPr lang="en-US" sz="1600"/>
              <a:t>Find all customers who have an account or loan or both at bank.</a:t>
            </a:r>
            <a:endParaRPr/>
          </a:p>
          <a:p>
            <a:pPr indent="-342900" lvl="0" marL="457200" rtl="0" algn="l">
              <a:lnSpc>
                <a:spcPct val="100000"/>
              </a:lnSpc>
              <a:spcBef>
                <a:spcPts val="360"/>
              </a:spcBef>
              <a:spcAft>
                <a:spcPts val="0"/>
              </a:spcAft>
              <a:buSzPts val="1800"/>
              <a:buFont typeface="Arial"/>
              <a:buAutoNum type="arabicPeriod"/>
            </a:pPr>
            <a:r>
              <a:rPr lang="en-US" sz="1600"/>
              <a:t> Find all customers who have both account and loan at bank.</a:t>
            </a:r>
            <a:endParaRPr/>
          </a:p>
          <a:p>
            <a:pPr indent="-342900" lvl="0" marL="457200" rtl="0" algn="l">
              <a:lnSpc>
                <a:spcPct val="100000"/>
              </a:lnSpc>
              <a:spcBef>
                <a:spcPts val="360"/>
              </a:spcBef>
              <a:spcAft>
                <a:spcPts val="0"/>
              </a:spcAft>
              <a:buSzPts val="1800"/>
              <a:buFont typeface="Arial"/>
              <a:buAutoNum type="arabicPeriod"/>
            </a:pPr>
            <a:r>
              <a:rPr lang="en-US" sz="1600"/>
              <a:t>Find all customer who have account but no loan at the bank.</a:t>
            </a:r>
            <a:endParaRPr/>
          </a:p>
          <a:p>
            <a:pPr indent="-342900" lvl="0" marL="457200" rtl="0" algn="l">
              <a:lnSpc>
                <a:spcPct val="100000"/>
              </a:lnSpc>
              <a:spcBef>
                <a:spcPts val="360"/>
              </a:spcBef>
              <a:spcAft>
                <a:spcPts val="0"/>
              </a:spcAft>
              <a:buSzPts val="1800"/>
              <a:buFont typeface="Arial"/>
              <a:buAutoNum type="arabicPeriod"/>
            </a:pPr>
            <a:r>
              <a:rPr lang="en-US" sz="1600"/>
              <a:t>Find average account balance at Akurdi branch.</a:t>
            </a:r>
            <a:endParaRPr/>
          </a:p>
          <a:p>
            <a:pPr indent="-342900" lvl="0" marL="457200" rtl="0" algn="l">
              <a:lnSpc>
                <a:spcPct val="100000"/>
              </a:lnSpc>
              <a:spcBef>
                <a:spcPts val="360"/>
              </a:spcBef>
              <a:spcAft>
                <a:spcPts val="0"/>
              </a:spcAft>
              <a:buSzPts val="1800"/>
              <a:buFont typeface="Arial"/>
              <a:buAutoNum type="arabicPeriod"/>
            </a:pPr>
            <a:r>
              <a:rPr lang="en-US" sz="1600"/>
              <a:t> Find the average account balance at each branch</a:t>
            </a:r>
            <a:endParaRPr/>
          </a:p>
          <a:p>
            <a:pPr indent="-342900" lvl="0" marL="457200" rtl="0" algn="l">
              <a:lnSpc>
                <a:spcPct val="100000"/>
              </a:lnSpc>
              <a:spcBef>
                <a:spcPts val="360"/>
              </a:spcBef>
              <a:spcAft>
                <a:spcPts val="0"/>
              </a:spcAft>
              <a:buSzPts val="1800"/>
              <a:buFont typeface="Arial"/>
              <a:buAutoNum type="arabicPeriod"/>
            </a:pPr>
            <a:r>
              <a:rPr lang="en-US" sz="1600"/>
              <a:t> Find no. of depositors at each branch.</a:t>
            </a:r>
            <a:endParaRPr/>
          </a:p>
          <a:p>
            <a:pPr indent="-342900" lvl="0" marL="457200" rtl="0" algn="l">
              <a:lnSpc>
                <a:spcPct val="100000"/>
              </a:lnSpc>
              <a:spcBef>
                <a:spcPts val="360"/>
              </a:spcBef>
              <a:spcAft>
                <a:spcPts val="0"/>
              </a:spcAft>
              <a:buSzPts val="1800"/>
              <a:buFont typeface="Arial"/>
              <a:buAutoNum type="arabicPeriod"/>
            </a:pPr>
            <a:r>
              <a:rPr lang="en-US" sz="1600"/>
              <a:t> Find the branches where average account balance &gt; 12000.</a:t>
            </a:r>
            <a:endParaRPr/>
          </a:p>
          <a:p>
            <a:pPr indent="-213676" lvl="1" marL="800100" rtl="0" algn="l">
              <a:lnSpc>
                <a:spcPct val="60000"/>
              </a:lnSpc>
              <a:spcBef>
                <a:spcPts val="407"/>
              </a:spcBef>
              <a:spcAft>
                <a:spcPts val="0"/>
              </a:spcAft>
              <a:buSzPts val="2035"/>
              <a:buFont typeface="Arial"/>
              <a:buNone/>
            </a:pPr>
            <a:r>
              <a:t/>
            </a:r>
            <a:endParaRPr sz="1600"/>
          </a:p>
          <a:p>
            <a:pPr indent="-213677" lvl="0" marL="342900" rtl="0" algn="l">
              <a:lnSpc>
                <a:spcPct val="60000"/>
              </a:lnSpc>
              <a:spcBef>
                <a:spcPts val="407"/>
              </a:spcBef>
              <a:spcAft>
                <a:spcPts val="0"/>
              </a:spcAft>
              <a:buSzPts val="2035"/>
              <a:buFont typeface="Arial"/>
              <a:buNone/>
            </a:pPr>
            <a:r>
              <a:t/>
            </a:r>
            <a:endParaRPr sz="1600"/>
          </a:p>
          <a:p>
            <a:pPr indent="0" lvl="1" marL="457200" rtl="0" algn="l">
              <a:lnSpc>
                <a:spcPct val="60000"/>
              </a:lnSpc>
              <a:spcBef>
                <a:spcPts val="407"/>
              </a:spcBef>
              <a:spcAft>
                <a:spcPts val="0"/>
              </a:spcAft>
              <a:buSzPts val="2035"/>
              <a:buNone/>
            </a:pPr>
            <a:r>
              <a:t/>
            </a:r>
            <a:endParaRPr sz="2035"/>
          </a:p>
        </p:txBody>
      </p:sp>
      <p:sp>
        <p:nvSpPr>
          <p:cNvPr id="738" name="Google Shape;738;p4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88888"/>
                </a:solidFill>
              </a:rPr>
              <a:t>7/3/2019</a:t>
            </a:r>
            <a:endParaRPr>
              <a:solidFill>
                <a:srgbClr val="888888"/>
              </a:solidFill>
            </a:endParaRPr>
          </a:p>
        </p:txBody>
      </p:sp>
      <p:sp>
        <p:nvSpPr>
          <p:cNvPr id="739" name="Google Shape;739;p4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88888"/>
                </a:solidFill>
              </a:rPr>
              <a:t>DATABASE MANAGEMENT SYSTEM LABORATORY</a:t>
            </a:r>
            <a:endParaRPr/>
          </a:p>
        </p:txBody>
      </p:sp>
      <p:sp>
        <p:nvSpPr>
          <p:cNvPr id="740" name="Google Shape;740;p4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t/>
            </a:r>
            <a:endParaRPr/>
          </a:p>
        </p:txBody>
      </p:sp>
      <p:sp>
        <p:nvSpPr>
          <p:cNvPr id="746" name="Google Shape;746;p46"/>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2695"/>
              <a:buChar char="•"/>
            </a:pPr>
            <a:r>
              <a:rPr b="1" lang="en-US">
                <a:solidFill>
                  <a:srgbClr val="000000"/>
                </a:solidFill>
              </a:rPr>
              <a:t>Create a database which consist of the following tables with appropriate constraints like primary key, foreign key, check constrains, not null etc.</a:t>
            </a:r>
            <a:endParaRPr/>
          </a:p>
          <a:p>
            <a:pPr indent="-342900" lvl="1" marL="800100" rtl="0" algn="l">
              <a:lnSpc>
                <a:spcPct val="80000"/>
              </a:lnSpc>
              <a:spcBef>
                <a:spcPts val="0"/>
              </a:spcBef>
              <a:spcAft>
                <a:spcPts val="0"/>
              </a:spcAft>
              <a:buClr>
                <a:srgbClr val="000000"/>
              </a:buClr>
              <a:buSzPts val="2695"/>
              <a:buChar char="–"/>
            </a:pPr>
            <a:r>
              <a:rPr lang="en-US"/>
              <a:t>Sailors ( Sid , same , rating age)</a:t>
            </a:r>
            <a:endParaRPr/>
          </a:p>
          <a:p>
            <a:pPr indent="-342900" lvl="1" marL="800100" rtl="0" algn="l">
              <a:lnSpc>
                <a:spcPct val="80000"/>
              </a:lnSpc>
              <a:spcBef>
                <a:spcPts val="0"/>
              </a:spcBef>
              <a:spcAft>
                <a:spcPts val="0"/>
              </a:spcAft>
              <a:buClr>
                <a:srgbClr val="000000"/>
              </a:buClr>
              <a:buSzPts val="2695"/>
              <a:buChar char="–"/>
            </a:pPr>
            <a:r>
              <a:rPr lang="en-US"/>
              <a:t>Boats(bid , bname, color)</a:t>
            </a:r>
            <a:endParaRPr/>
          </a:p>
          <a:p>
            <a:pPr indent="-342900" lvl="1" marL="800100" rtl="0" algn="l">
              <a:lnSpc>
                <a:spcPct val="80000"/>
              </a:lnSpc>
              <a:spcBef>
                <a:spcPts val="0"/>
              </a:spcBef>
              <a:spcAft>
                <a:spcPts val="0"/>
              </a:spcAft>
              <a:buClr>
                <a:srgbClr val="000000"/>
              </a:buClr>
              <a:buSzPts val="2695"/>
              <a:buChar char="–"/>
            </a:pPr>
            <a:r>
              <a:rPr lang="en-US"/>
              <a:t>Reserves (sid, bid, day(date))</a:t>
            </a:r>
            <a:endParaRPr/>
          </a:p>
          <a:p>
            <a:pPr indent="0" lvl="0" marL="114300" rtl="0" algn="l">
              <a:lnSpc>
                <a:spcPct val="100000"/>
              </a:lnSpc>
              <a:spcBef>
                <a:spcPts val="360"/>
              </a:spcBef>
              <a:spcAft>
                <a:spcPts val="0"/>
              </a:spcAft>
              <a:buSzPts val="1800"/>
              <a:buNone/>
            </a:pPr>
            <a:r>
              <a:rPr b="1" lang="en-US">
                <a:solidFill>
                  <a:srgbClr val="000000"/>
                </a:solidFill>
              </a:rPr>
              <a:t>Solve the following queries</a:t>
            </a:r>
            <a:endParaRPr/>
          </a:p>
          <a:p>
            <a:pPr indent="-514350" lvl="0" marL="628650" rtl="0" algn="l">
              <a:lnSpc>
                <a:spcPct val="100000"/>
              </a:lnSpc>
              <a:spcBef>
                <a:spcPts val="360"/>
              </a:spcBef>
              <a:spcAft>
                <a:spcPts val="0"/>
              </a:spcAft>
              <a:buSzPts val="1800"/>
              <a:buFont typeface="Arial"/>
              <a:buAutoNum type="arabicPeriod"/>
            </a:pPr>
            <a:r>
              <a:rPr lang="en-US" sz="1600"/>
              <a:t>find the sid of sailors who have reserved the a red boat</a:t>
            </a:r>
            <a:endParaRPr/>
          </a:p>
          <a:p>
            <a:pPr indent="-514350" lvl="0" marL="628650" rtl="0" algn="l">
              <a:lnSpc>
                <a:spcPct val="100000"/>
              </a:lnSpc>
              <a:spcBef>
                <a:spcPts val="360"/>
              </a:spcBef>
              <a:spcAft>
                <a:spcPts val="0"/>
              </a:spcAft>
              <a:buSzPts val="1800"/>
              <a:buFont typeface="Arial"/>
              <a:buAutoNum type="arabicPeriod"/>
            </a:pPr>
            <a:r>
              <a:rPr lang="en-US" sz="1600"/>
              <a:t>find the name of sailors who have reserved the red boat</a:t>
            </a:r>
            <a:endParaRPr/>
          </a:p>
          <a:p>
            <a:pPr indent="-514350" lvl="0" marL="628650" rtl="0" algn="l">
              <a:lnSpc>
                <a:spcPct val="100000"/>
              </a:lnSpc>
              <a:spcBef>
                <a:spcPts val="360"/>
              </a:spcBef>
              <a:spcAft>
                <a:spcPts val="0"/>
              </a:spcAft>
              <a:buSzPts val="1800"/>
              <a:buFont typeface="Arial"/>
              <a:buAutoNum type="arabicPeriod"/>
            </a:pPr>
            <a:r>
              <a:rPr lang="en-US" sz="1600"/>
              <a:t> find the color of boats reserved by ‘john’ </a:t>
            </a:r>
            <a:endParaRPr/>
          </a:p>
          <a:p>
            <a:pPr indent="-514350" lvl="0" marL="628650" rtl="0" algn="l">
              <a:lnSpc>
                <a:spcPct val="100000"/>
              </a:lnSpc>
              <a:spcBef>
                <a:spcPts val="360"/>
              </a:spcBef>
              <a:spcAft>
                <a:spcPts val="0"/>
              </a:spcAft>
              <a:buSzPts val="1800"/>
              <a:buFont typeface="Arial"/>
              <a:buAutoNum type="arabicPeriod"/>
            </a:pPr>
            <a:r>
              <a:rPr lang="en-US" sz="1600"/>
              <a:t>find the sid of sailors who have traveled in the month ‘april’</a:t>
            </a:r>
            <a:endParaRPr/>
          </a:p>
          <a:p>
            <a:pPr indent="-514350" lvl="0" marL="628650" rtl="0" algn="l">
              <a:lnSpc>
                <a:spcPct val="100000"/>
              </a:lnSpc>
              <a:spcBef>
                <a:spcPts val="360"/>
              </a:spcBef>
              <a:spcAft>
                <a:spcPts val="0"/>
              </a:spcAft>
              <a:buSzPts val="1800"/>
              <a:buFont typeface="Arial"/>
              <a:buAutoNum type="arabicPeriod"/>
            </a:pPr>
            <a:r>
              <a:rPr lang="en-US" sz="1600"/>
              <a:t>find all sailors with less than 7 rating.</a:t>
            </a:r>
            <a:endParaRPr/>
          </a:p>
          <a:p>
            <a:pPr indent="-514350" lvl="0" marL="628650" rtl="0" algn="l">
              <a:lnSpc>
                <a:spcPct val="100000"/>
              </a:lnSpc>
              <a:spcBef>
                <a:spcPts val="360"/>
              </a:spcBef>
              <a:spcAft>
                <a:spcPts val="0"/>
              </a:spcAft>
              <a:buSzPts val="1800"/>
              <a:buFont typeface="Arial"/>
              <a:buAutoNum type="arabicPeriod"/>
            </a:pPr>
            <a:r>
              <a:rPr lang="en-US" sz="1600"/>
              <a:t>Create one view</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747" name="Google Shape;747;p4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7"/>
          <p:cNvSpPr txBox="1"/>
          <p:nvPr>
            <p:ph idx="10" type="dt"/>
          </p:nvPr>
        </p:nvSpPr>
        <p:spPr>
          <a:xfrm>
            <a:off x="762000" y="6459792"/>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050">
                <a:solidFill>
                  <a:srgbClr val="000000"/>
                </a:solidFill>
                <a:latin typeface="Times New Roman"/>
                <a:ea typeface="Times New Roman"/>
                <a:cs typeface="Times New Roman"/>
                <a:sym typeface="Times New Roman"/>
              </a:rPr>
              <a:t>7/3/2019</a:t>
            </a:r>
            <a:endParaRPr b="1" sz="1050">
              <a:solidFill>
                <a:srgbClr val="000000"/>
              </a:solidFill>
              <a:latin typeface="Times New Roman"/>
              <a:ea typeface="Times New Roman"/>
              <a:cs typeface="Times New Roman"/>
              <a:sym typeface="Times New Roman"/>
            </a:endParaRPr>
          </a:p>
        </p:txBody>
      </p:sp>
      <p:sp>
        <p:nvSpPr>
          <p:cNvPr id="755" name="Google Shape;755;p4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050">
                <a:solidFill>
                  <a:srgbClr val="000000"/>
                </a:solidFill>
                <a:latin typeface="Times New Roman"/>
                <a:ea typeface="Times New Roman"/>
                <a:cs typeface="Times New Roman"/>
                <a:sym typeface="Times New Roman"/>
              </a:rPr>
              <a:t>DATABASE MANAGEMENT SYSTEM LABORATORY</a:t>
            </a:r>
            <a:endParaRPr/>
          </a:p>
        </p:txBody>
      </p:sp>
      <p:sp>
        <p:nvSpPr>
          <p:cNvPr id="756" name="Google Shape;756;p4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757" name="Google Shape;757;p47"/>
          <p:cNvPicPr preferRelativeResize="0"/>
          <p:nvPr/>
        </p:nvPicPr>
        <p:blipFill rotWithShape="1">
          <a:blip r:embed="rId3">
            <a:alphaModFix/>
          </a:blip>
          <a:srcRect b="0" l="0" r="0" t="0"/>
          <a:stretch/>
        </p:blipFill>
        <p:spPr>
          <a:xfrm>
            <a:off x="127205" y="40978"/>
            <a:ext cx="1269599" cy="1148496"/>
          </a:xfrm>
          <a:prstGeom prst="rect">
            <a:avLst/>
          </a:prstGeom>
          <a:noFill/>
          <a:ln>
            <a:noFill/>
          </a:ln>
        </p:spPr>
      </p:pic>
      <p:sp>
        <p:nvSpPr>
          <p:cNvPr id="758" name="Google Shape;758;p47"/>
          <p:cNvSpPr/>
          <p:nvPr/>
        </p:nvSpPr>
        <p:spPr>
          <a:xfrm>
            <a:off x="1801096" y="2231100"/>
            <a:ext cx="8129983" cy="22159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800"/>
              <a:buFont typeface="Arial"/>
              <a:buNone/>
            </a:pPr>
            <a:r>
              <a:rPr b="0" i="0" lang="en-US" sz="13800" u="none" cap="none" strike="noStrike">
                <a:solidFill>
                  <a:schemeClr val="dk1"/>
                </a:solidFill>
                <a:latin typeface="Calibri"/>
                <a:ea typeface="Calibri"/>
                <a:cs typeface="Calibri"/>
                <a:sym typeface="Calibri"/>
              </a:rPr>
              <a:t>Thank You!</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
          <p:cNvSpPr txBox="1"/>
          <p:nvPr>
            <p:ph type="title"/>
          </p:nvPr>
        </p:nvSpPr>
        <p:spPr>
          <a:xfrm>
            <a:off x="4395018" y="204789"/>
            <a:ext cx="3154643" cy="100457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SQL Joins</a:t>
            </a:r>
            <a:endParaRPr/>
          </a:p>
        </p:txBody>
      </p:sp>
      <p:sp>
        <p:nvSpPr>
          <p:cNvPr id="246" name="Google Shape;246;p5"/>
          <p:cNvSpPr txBox="1"/>
          <p:nvPr>
            <p:ph idx="1" type="body"/>
          </p:nvPr>
        </p:nvSpPr>
        <p:spPr>
          <a:xfrm>
            <a:off x="1109417" y="1519238"/>
            <a:ext cx="10836398" cy="3575050"/>
          </a:xfrm>
          <a:prstGeom prst="rect">
            <a:avLst/>
          </a:prstGeom>
          <a:noFill/>
          <a:ln>
            <a:noFill/>
          </a:ln>
        </p:spPr>
        <p:txBody>
          <a:bodyPr anchorCtr="0" anchor="t" bIns="45700" lIns="0" spcFirstLastPara="1" rIns="0" wrap="square" tIns="45700">
            <a:noAutofit/>
          </a:bodyPr>
          <a:lstStyle/>
          <a:p>
            <a:pPr indent="-127000" lvl="0" marL="90488" rtl="0" algn="l">
              <a:lnSpc>
                <a:spcPct val="90000"/>
              </a:lnSpc>
              <a:spcBef>
                <a:spcPts val="0"/>
              </a:spcBef>
              <a:spcAft>
                <a:spcPts val="0"/>
              </a:spcAft>
              <a:buSzPts val="2000"/>
              <a:buFont typeface="Noto Sans Symbols"/>
              <a:buChar char="▪"/>
            </a:pPr>
            <a:r>
              <a:rPr b="1" lang="en-US" sz="2200">
                <a:solidFill>
                  <a:srgbClr val="000099"/>
                </a:solidFill>
                <a:latin typeface="Times New Roman"/>
                <a:ea typeface="Times New Roman"/>
                <a:cs typeface="Times New Roman"/>
                <a:sym typeface="Times New Roman"/>
              </a:rPr>
              <a:t>Join operations</a:t>
            </a:r>
            <a:r>
              <a:rPr lang="en-US" sz="2200">
                <a:latin typeface="Times New Roman"/>
                <a:ea typeface="Times New Roman"/>
                <a:cs typeface="Times New Roman"/>
                <a:sym typeface="Times New Roman"/>
              </a:rPr>
              <a:t> take two relations and return as a result another relation.</a:t>
            </a:r>
            <a:endParaRPr sz="2200">
              <a:latin typeface="Times New Roman"/>
              <a:ea typeface="Times New Roman"/>
              <a:cs typeface="Times New Roman"/>
              <a:sym typeface="Times New Roman"/>
            </a:endParaRPr>
          </a:p>
          <a:p>
            <a:pPr indent="-127000" lvl="0" marL="90488" rtl="0" algn="l">
              <a:lnSpc>
                <a:spcPct val="90000"/>
              </a:lnSpc>
              <a:spcBef>
                <a:spcPts val="1400"/>
              </a:spcBef>
              <a:spcAft>
                <a:spcPts val="0"/>
              </a:spcAft>
              <a:buSzPts val="2000"/>
              <a:buFont typeface="Noto Sans Symbols"/>
              <a:buChar char="▪"/>
            </a:pPr>
            <a:r>
              <a:rPr lang="en-US" sz="2200">
                <a:latin typeface="Times New Roman"/>
                <a:ea typeface="Times New Roman"/>
                <a:cs typeface="Times New Roman"/>
                <a:sym typeface="Times New Roman"/>
              </a:rPr>
              <a:t>A join operation is a Cartesian product which requires that tuples in the two relations match (under some condition).  It also specifies the attributes that are present in the result of the join </a:t>
            </a:r>
            <a:endParaRPr sz="2200"/>
          </a:p>
          <a:p>
            <a:pPr indent="-127000" lvl="0" marL="90488" rtl="0" algn="l">
              <a:lnSpc>
                <a:spcPct val="90000"/>
              </a:lnSpc>
              <a:spcBef>
                <a:spcPts val="1400"/>
              </a:spcBef>
              <a:spcAft>
                <a:spcPts val="0"/>
              </a:spcAft>
              <a:buSzPts val="2000"/>
              <a:buFont typeface="Noto Sans Symbols"/>
              <a:buChar char="▪"/>
            </a:pPr>
            <a:r>
              <a:rPr lang="en-US" sz="2200">
                <a:latin typeface="Times New Roman"/>
                <a:ea typeface="Times New Roman"/>
                <a:cs typeface="Times New Roman"/>
                <a:sym typeface="Times New Roman"/>
              </a:rPr>
              <a:t>The join operations are typically used as subquery expressions in the </a:t>
            </a:r>
            <a:r>
              <a:rPr b="1" lang="en-US" sz="2200">
                <a:latin typeface="Times New Roman"/>
                <a:ea typeface="Times New Roman"/>
                <a:cs typeface="Times New Roman"/>
                <a:sym typeface="Times New Roman"/>
              </a:rPr>
              <a:t>from </a:t>
            </a:r>
            <a:r>
              <a:rPr lang="en-US" sz="2200">
                <a:latin typeface="Times New Roman"/>
                <a:ea typeface="Times New Roman"/>
                <a:cs typeface="Times New Roman"/>
                <a:sym typeface="Times New Roman"/>
              </a:rPr>
              <a:t>clause</a:t>
            </a:r>
            <a:endParaRPr sz="2200"/>
          </a:p>
          <a:p>
            <a:pPr indent="-127000" lvl="0" marL="90488" rtl="0" algn="l">
              <a:lnSpc>
                <a:spcPct val="90000"/>
              </a:lnSpc>
              <a:spcBef>
                <a:spcPts val="1400"/>
              </a:spcBef>
              <a:spcAft>
                <a:spcPts val="0"/>
              </a:spcAft>
              <a:buSzPts val="2000"/>
              <a:buFont typeface="Noto Sans Symbols"/>
              <a:buChar char="▪"/>
            </a:pPr>
            <a:r>
              <a:rPr b="1" lang="en-US" sz="2200">
                <a:solidFill>
                  <a:srgbClr val="000099"/>
                </a:solidFill>
                <a:latin typeface="Times New Roman"/>
                <a:ea typeface="Times New Roman"/>
                <a:cs typeface="Times New Roman"/>
                <a:sym typeface="Times New Roman"/>
              </a:rPr>
              <a:t>Join condition</a:t>
            </a:r>
            <a:r>
              <a:rPr lang="en-US" sz="2200">
                <a:latin typeface="Times New Roman"/>
                <a:ea typeface="Times New Roman"/>
                <a:cs typeface="Times New Roman"/>
                <a:sym typeface="Times New Roman"/>
              </a:rPr>
              <a:t> – defines which tuples in the two relations match, and what attributes are present in the result of the join.</a:t>
            </a:r>
            <a:endParaRPr sz="2200"/>
          </a:p>
          <a:p>
            <a:pPr indent="-127000" lvl="0" marL="90488" rtl="0" algn="l">
              <a:lnSpc>
                <a:spcPct val="90000"/>
              </a:lnSpc>
              <a:spcBef>
                <a:spcPts val="1400"/>
              </a:spcBef>
              <a:spcAft>
                <a:spcPts val="0"/>
              </a:spcAft>
              <a:buSzPts val="2000"/>
              <a:buFont typeface="Noto Sans Symbols"/>
              <a:buChar char="▪"/>
            </a:pPr>
            <a:r>
              <a:rPr b="1" lang="en-US" sz="2200">
                <a:solidFill>
                  <a:srgbClr val="000099"/>
                </a:solidFill>
                <a:latin typeface="Times New Roman"/>
                <a:ea typeface="Times New Roman"/>
                <a:cs typeface="Times New Roman"/>
                <a:sym typeface="Times New Roman"/>
              </a:rPr>
              <a:t>Join type</a:t>
            </a:r>
            <a:r>
              <a:rPr lang="en-US" sz="2200">
                <a:latin typeface="Times New Roman"/>
                <a:ea typeface="Times New Roman"/>
                <a:cs typeface="Times New Roman"/>
                <a:sym typeface="Times New Roman"/>
              </a:rPr>
              <a:t> – defines how tuples in each relation that do not match any tuple in the other relation (based on the join condition) are treated.</a:t>
            </a:r>
            <a:endParaRPr sz="2200"/>
          </a:p>
          <a:p>
            <a:pPr indent="0" lvl="0" marL="90488" rtl="0" algn="l">
              <a:lnSpc>
                <a:spcPct val="90000"/>
              </a:lnSpc>
              <a:spcBef>
                <a:spcPts val="1400"/>
              </a:spcBef>
              <a:spcAft>
                <a:spcPts val="0"/>
              </a:spcAft>
              <a:buSzPts val="2000"/>
              <a:buFont typeface="Noto Sans Symbols"/>
              <a:buNone/>
            </a:pPr>
            <a:r>
              <a:t/>
            </a:r>
            <a:endParaRPr sz="2200">
              <a:latin typeface="Times New Roman"/>
              <a:ea typeface="Times New Roman"/>
              <a:cs typeface="Times New Roman"/>
              <a:sym typeface="Times New Roman"/>
            </a:endParaRPr>
          </a:p>
        </p:txBody>
      </p:sp>
      <p:sp>
        <p:nvSpPr>
          <p:cNvPr id="247" name="Google Shape;247;p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248" name="Google Shape;248;p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249" name="Google Shape;249;p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0" name="Google Shape;250;p5"/>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251" name="Google Shape;251;p5"/>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pic>
        <p:nvPicPr>
          <p:cNvPr id="252" name="Google Shape;252;p5"/>
          <p:cNvPicPr preferRelativeResize="0"/>
          <p:nvPr/>
        </p:nvPicPr>
        <p:blipFill rotWithShape="1">
          <a:blip r:embed="rId4">
            <a:alphaModFix/>
          </a:blip>
          <a:srcRect b="31503" l="375" r="375" t="32004"/>
          <a:stretch/>
        </p:blipFill>
        <p:spPr>
          <a:xfrm>
            <a:off x="6150077" y="4445368"/>
            <a:ext cx="5795738" cy="1734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
          <p:cNvSpPr txBox="1"/>
          <p:nvPr>
            <p:ph type="title"/>
          </p:nvPr>
        </p:nvSpPr>
        <p:spPr>
          <a:xfrm>
            <a:off x="1918741" y="673076"/>
            <a:ext cx="8996920" cy="846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rgbClr val="000099"/>
                </a:solidFill>
                <a:latin typeface="Times New Roman"/>
                <a:ea typeface="Times New Roman"/>
                <a:cs typeface="Times New Roman"/>
                <a:sym typeface="Times New Roman"/>
              </a:rPr>
              <a:t>Index</a:t>
            </a:r>
            <a:endParaRPr/>
          </a:p>
        </p:txBody>
      </p:sp>
      <p:sp>
        <p:nvSpPr>
          <p:cNvPr id="258" name="Google Shape;258;p6"/>
          <p:cNvSpPr txBox="1"/>
          <p:nvPr>
            <p:ph idx="1" type="body"/>
          </p:nvPr>
        </p:nvSpPr>
        <p:spPr>
          <a:xfrm>
            <a:off x="1417638" y="1739415"/>
            <a:ext cx="10774362" cy="4499946"/>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Font typeface="Noto Sans Symbols"/>
              <a:buChar char="▪"/>
            </a:pPr>
            <a:r>
              <a:rPr lang="en-US" sz="2200">
                <a:solidFill>
                  <a:srgbClr val="FF0000"/>
                </a:solidFill>
                <a:latin typeface="Times New Roman"/>
                <a:ea typeface="Times New Roman"/>
                <a:cs typeface="Times New Roman"/>
                <a:sym typeface="Times New Roman"/>
              </a:rPr>
              <a:t>Indices are data structures used to speed up access of records with specified values for index attributes.</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Indexes are used to find rows with specific column values quickly. </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Without an index, MySQL must begin with the first row and then read through the entire table to find the relevant rows. (Sequential Scan)</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If the table has an index for the columns in question, MySQL can quickly determine the position to seek to in the middle of the data file without having to look at all the data. </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This is much faster than reading every row sequentially</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MySQL create default indexes on PRIMARY KEY, UNIQUE KEY</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User defined index can be created using CREATE INDEX COMMAND</a:t>
            </a:r>
            <a:endParaRPr/>
          </a:p>
          <a:p>
            <a:pPr indent="-431800" lvl="0" marL="457200" rtl="0" algn="l">
              <a:lnSpc>
                <a:spcPct val="100000"/>
              </a:lnSpc>
              <a:spcBef>
                <a:spcPts val="640"/>
              </a:spcBef>
              <a:spcAft>
                <a:spcPts val="0"/>
              </a:spcAft>
              <a:buSzPts val="3200"/>
              <a:buFont typeface="Noto Sans Symbols"/>
              <a:buChar char="▪"/>
            </a:pPr>
            <a:r>
              <a:rPr lang="en-US" sz="2200">
                <a:latin typeface="Times New Roman"/>
                <a:ea typeface="Times New Roman"/>
                <a:cs typeface="Times New Roman"/>
                <a:sym typeface="Times New Roman"/>
              </a:rPr>
              <a:t>MySQL indices are stored in B-trees.</a:t>
            </a:r>
            <a:endParaRPr sz="22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Font typeface="Noto Sans Symbols"/>
              <a:buNone/>
            </a:pPr>
            <a:r>
              <a:t/>
            </a:r>
            <a:endParaRPr sz="22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Font typeface="Noto Sans Symbols"/>
              <a:buNone/>
            </a:pPr>
            <a:r>
              <a:t/>
            </a:r>
            <a:endParaRPr>
              <a:solidFill>
                <a:srgbClr val="FF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solidFill>
                <a:srgbClr val="FF0000"/>
              </a:solidFill>
              <a:latin typeface="Times New Roman"/>
              <a:ea typeface="Times New Roman"/>
              <a:cs typeface="Times New Roman"/>
              <a:sym typeface="Times New Roman"/>
            </a:endParaRPr>
          </a:p>
        </p:txBody>
      </p:sp>
      <p:sp>
        <p:nvSpPr>
          <p:cNvPr id="259" name="Google Shape;259;p6"/>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260" name="Google Shape;260;p6"/>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261" name="Google Shape;261;p6"/>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2" name="Google Shape;262;p6"/>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7"/>
          <p:cNvSpPr txBox="1"/>
          <p:nvPr>
            <p:ph type="title"/>
          </p:nvPr>
        </p:nvSpPr>
        <p:spPr>
          <a:xfrm>
            <a:off x="1882967" y="776959"/>
            <a:ext cx="5678976" cy="59349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SQL Joins : Cross Join</a:t>
            </a:r>
            <a:endParaRPr sz="3600"/>
          </a:p>
        </p:txBody>
      </p:sp>
      <p:sp>
        <p:nvSpPr>
          <p:cNvPr id="269" name="Google Shape;269;p7"/>
          <p:cNvSpPr txBox="1"/>
          <p:nvPr>
            <p:ph idx="1" type="body"/>
          </p:nvPr>
        </p:nvSpPr>
        <p:spPr>
          <a:xfrm>
            <a:off x="1096963" y="1654941"/>
            <a:ext cx="10647712" cy="2255206"/>
          </a:xfrm>
          <a:prstGeom prst="rect">
            <a:avLst/>
          </a:prstGeom>
          <a:noFill/>
          <a:ln>
            <a:noFill/>
          </a:ln>
        </p:spPr>
        <p:txBody>
          <a:bodyPr anchorCtr="0" anchor="t" bIns="45700" lIns="0" spcFirstLastPara="1" rIns="0" wrap="square" tIns="45700">
            <a:noAutofit/>
          </a:bodyPr>
          <a:lstStyle/>
          <a:p>
            <a:pPr indent="-431800" lvl="0" marL="457200" rtl="0" algn="l">
              <a:lnSpc>
                <a:spcPct val="100000"/>
              </a:lnSpc>
              <a:spcBef>
                <a:spcPts val="640"/>
              </a:spcBef>
              <a:spcAft>
                <a:spcPts val="0"/>
              </a:spcAft>
              <a:buSzPts val="3200"/>
              <a:buFont typeface="Arial"/>
              <a:buChar char="•"/>
            </a:pPr>
            <a:r>
              <a:rPr lang="en-US" sz="2200">
                <a:latin typeface="Times New Roman"/>
                <a:ea typeface="Times New Roman"/>
                <a:cs typeface="Times New Roman"/>
                <a:sym typeface="Times New Roman"/>
              </a:rPr>
              <a:t> Cross JOIN is a </a:t>
            </a:r>
            <a:r>
              <a:rPr b="1" lang="en-US" sz="2200">
                <a:latin typeface="Times New Roman"/>
                <a:ea typeface="Times New Roman"/>
                <a:cs typeface="Times New Roman"/>
                <a:sym typeface="Times New Roman"/>
              </a:rPr>
              <a:t>simplest form of JOINs</a:t>
            </a:r>
            <a:r>
              <a:rPr lang="en-US" sz="2200">
                <a:latin typeface="Times New Roman"/>
                <a:ea typeface="Times New Roman"/>
                <a:cs typeface="Times New Roman"/>
                <a:sym typeface="Times New Roman"/>
              </a:rPr>
              <a:t> which matches each row from one database table to all rows of another as a Cartesian product.</a:t>
            </a:r>
            <a:endParaRPr/>
          </a:p>
          <a:p>
            <a:pPr indent="-431800" lvl="0" marL="457200" rtl="0" algn="l">
              <a:lnSpc>
                <a:spcPct val="100000"/>
              </a:lnSpc>
              <a:spcBef>
                <a:spcPts val="640"/>
              </a:spcBef>
              <a:spcAft>
                <a:spcPts val="0"/>
              </a:spcAft>
              <a:buSzPts val="3200"/>
              <a:buFont typeface="Arial"/>
              <a:buChar char="•"/>
            </a:pPr>
            <a:r>
              <a:rPr lang="en-US" sz="2400">
                <a:latin typeface="Times New Roman"/>
                <a:ea typeface="Times New Roman"/>
                <a:cs typeface="Times New Roman"/>
                <a:sym typeface="Times New Roman"/>
              </a:rPr>
              <a:t>The cross join does not establish a relationship between the joined tables.</a:t>
            </a:r>
            <a:endParaRPr sz="2200">
              <a:latin typeface="Times New Roman"/>
              <a:ea typeface="Times New Roman"/>
              <a:cs typeface="Times New Roman"/>
              <a:sym typeface="Times New Roman"/>
            </a:endParaRPr>
          </a:p>
          <a:p>
            <a:pPr indent="-431800" lvl="0" marL="457200" rtl="0" algn="l">
              <a:lnSpc>
                <a:spcPct val="100000"/>
              </a:lnSpc>
              <a:spcBef>
                <a:spcPts val="640"/>
              </a:spcBef>
              <a:spcAft>
                <a:spcPts val="0"/>
              </a:spcAft>
              <a:buClr>
                <a:schemeClr val="dk1"/>
              </a:buClr>
              <a:buSzPts val="3200"/>
              <a:buChar char="•"/>
            </a:pPr>
            <a:r>
              <a:rPr lang="en-US" sz="2200">
                <a:solidFill>
                  <a:schemeClr val="dk1"/>
                </a:solidFill>
              </a:rPr>
              <a:t>SELECT * FROM `</a:t>
            </a:r>
            <a:r>
              <a:rPr lang="en-US" sz="2200">
                <a:solidFill>
                  <a:srgbClr val="FF0000"/>
                </a:solidFill>
              </a:rPr>
              <a:t>Movies` CROSS JOIN `Artist`</a:t>
            </a:r>
            <a:r>
              <a:rPr lang="en-US" sz="2200">
                <a:solidFill>
                  <a:schemeClr val="dk1"/>
                </a:solidFill>
              </a:rPr>
              <a:t> OR   </a:t>
            </a:r>
            <a:endParaRPr/>
          </a:p>
          <a:p>
            <a:pPr indent="-431800" lvl="0" marL="457200" rtl="0" algn="l">
              <a:lnSpc>
                <a:spcPct val="100000"/>
              </a:lnSpc>
              <a:spcBef>
                <a:spcPts val="640"/>
              </a:spcBef>
              <a:spcAft>
                <a:spcPts val="0"/>
              </a:spcAft>
              <a:buClr>
                <a:schemeClr val="dk1"/>
              </a:buClr>
              <a:buSzPts val="3200"/>
              <a:buChar char="•"/>
            </a:pPr>
            <a:r>
              <a:rPr lang="en-US" sz="2200">
                <a:solidFill>
                  <a:schemeClr val="dk1"/>
                </a:solidFill>
              </a:rPr>
              <a:t>SELECT * FROM `</a:t>
            </a:r>
            <a:r>
              <a:rPr lang="en-US" sz="2200">
                <a:solidFill>
                  <a:srgbClr val="FF0000"/>
                </a:solidFill>
              </a:rPr>
              <a:t>Movies` ,`Artist`;</a:t>
            </a:r>
            <a:endParaRPr/>
          </a:p>
          <a:p>
            <a:pPr indent="0" lvl="0" marL="457200" rtl="0" algn="l">
              <a:lnSpc>
                <a:spcPct val="100000"/>
              </a:lnSpc>
              <a:spcBef>
                <a:spcPts val="1400"/>
              </a:spcBef>
              <a:spcAft>
                <a:spcPts val="0"/>
              </a:spcAft>
              <a:buSzPts val="2000"/>
              <a:buNone/>
            </a:pPr>
            <a:r>
              <a:rPr b="1" lang="en-US" sz="2200"/>
              <a:t>						</a:t>
            </a:r>
            <a:endParaRPr>
              <a:latin typeface="Times New Roman"/>
              <a:ea typeface="Times New Roman"/>
              <a:cs typeface="Times New Roman"/>
              <a:sym typeface="Times New Roman"/>
            </a:endParaRPr>
          </a:p>
        </p:txBody>
      </p:sp>
      <p:sp>
        <p:nvSpPr>
          <p:cNvPr id="270" name="Google Shape;270;p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271" name="Google Shape;271;p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272" name="Google Shape;272;p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3" name="Google Shape;273;p7"/>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274" name="Google Shape;274;p7"/>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graphicFrame>
        <p:nvGraphicFramePr>
          <p:cNvPr id="275" name="Google Shape;275;p7"/>
          <p:cNvGraphicFramePr/>
          <p:nvPr/>
        </p:nvGraphicFramePr>
        <p:xfrm>
          <a:off x="6689209" y="4409378"/>
          <a:ext cx="3000000" cy="3000000"/>
        </p:xfrm>
        <a:graphic>
          <a:graphicData uri="http://schemas.openxmlformats.org/drawingml/2006/table">
            <a:tbl>
              <a:tblPr>
                <a:noFill/>
                <a:tableStyleId>{AA87CD41-705E-4F35-83EB-0782047DF88C}</a:tableStyleId>
              </a:tblPr>
              <a:tblGrid>
                <a:gridCol w="673325"/>
                <a:gridCol w="1309500"/>
                <a:gridCol w="1386350"/>
                <a:gridCol w="1371600"/>
              </a:tblGrid>
              <a:tr h="4566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Id</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First_name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Last_name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Movie_id</a:t>
                      </a:r>
                      <a:endParaRPr b="1" sz="1400" u="none" cap="none" strike="noStrike"/>
                    </a:p>
                  </a:txBody>
                  <a:tcPr marT="76200" marB="76200" marR="76200" marL="76200"/>
                </a:tc>
              </a:tr>
              <a:tr h="45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r>
              <a:tr h="45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r>
            </a:tbl>
          </a:graphicData>
        </a:graphic>
      </p:graphicFrame>
      <p:graphicFrame>
        <p:nvGraphicFramePr>
          <p:cNvPr id="276" name="Google Shape;276;p7"/>
          <p:cNvGraphicFramePr/>
          <p:nvPr/>
        </p:nvGraphicFramePr>
        <p:xfrm>
          <a:off x="1106130" y="4446151"/>
          <a:ext cx="3000000" cy="3000000"/>
        </p:xfrm>
        <a:graphic>
          <a:graphicData uri="http://schemas.openxmlformats.org/drawingml/2006/table">
            <a:tbl>
              <a:tblPr>
                <a:noFill/>
                <a:tableStyleId>{AA87CD41-705E-4F35-83EB-0782047DF88C}</a:tableStyleId>
              </a:tblPr>
              <a:tblGrid>
                <a:gridCol w="1201650"/>
                <a:gridCol w="2435250"/>
                <a:gridCol w="1600225"/>
              </a:tblGrid>
              <a:tr h="3818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Movie</a:t>
                      </a:r>
                      <a:r>
                        <a:rPr b="1" lang="en-US" sz="1400" u="none" cap="none" strike="noStrike"/>
                        <a:t>_id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Title</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Category</a:t>
                      </a:r>
                      <a:endParaRPr sz="1400" u="none" cap="none" strike="noStrike"/>
                    </a:p>
                  </a:txBody>
                  <a:tcPr marT="76200" marB="76200" marR="76200" marL="76200"/>
                </a:tc>
              </a:tr>
              <a:tr h="516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r>
              <a:tr h="381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r>
            </a:tbl>
          </a:graphicData>
        </a:graphic>
      </p:graphicFrame>
      <p:sp>
        <p:nvSpPr>
          <p:cNvPr id="277" name="Google Shape;277;p7"/>
          <p:cNvSpPr txBox="1"/>
          <p:nvPr/>
        </p:nvSpPr>
        <p:spPr>
          <a:xfrm>
            <a:off x="3104183" y="3993483"/>
            <a:ext cx="27722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Movies</a:t>
            </a:r>
            <a:endParaRPr b="0" i="0" sz="1400" u="none" cap="none" strike="noStrike">
              <a:solidFill>
                <a:srgbClr val="000000"/>
              </a:solidFill>
              <a:latin typeface="Arial"/>
              <a:ea typeface="Arial"/>
              <a:cs typeface="Arial"/>
              <a:sym typeface="Arial"/>
            </a:endParaRPr>
          </a:p>
        </p:txBody>
      </p:sp>
      <p:sp>
        <p:nvSpPr>
          <p:cNvPr id="278" name="Google Shape;278;p7"/>
          <p:cNvSpPr txBox="1"/>
          <p:nvPr/>
        </p:nvSpPr>
        <p:spPr>
          <a:xfrm>
            <a:off x="8509000" y="3903017"/>
            <a:ext cx="16981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1400" u="none" cap="none" strike="noStrike">
                <a:solidFill>
                  <a:srgbClr val="000000"/>
                </a:solidFill>
                <a:latin typeface="Arial"/>
                <a:ea typeface="Arial"/>
                <a:cs typeface="Arial"/>
                <a:sym typeface="Arial"/>
              </a:rPr>
              <a:t>Artist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txBox="1"/>
          <p:nvPr>
            <p:ph type="title"/>
          </p:nvPr>
        </p:nvSpPr>
        <p:spPr>
          <a:xfrm>
            <a:off x="1902541" y="287339"/>
            <a:ext cx="9252821" cy="1231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600">
                <a:solidFill>
                  <a:srgbClr val="000099"/>
                </a:solidFill>
                <a:latin typeface="Times New Roman"/>
                <a:ea typeface="Times New Roman"/>
                <a:cs typeface="Times New Roman"/>
                <a:sym typeface="Times New Roman"/>
              </a:rPr>
              <a:t>Cross Join of 2 tables</a:t>
            </a:r>
            <a:endParaRPr/>
          </a:p>
        </p:txBody>
      </p:sp>
      <p:sp>
        <p:nvSpPr>
          <p:cNvPr id="284" name="Google Shape;284;p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285" name="Google Shape;285;p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286" name="Google Shape;286;p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87" name="Google Shape;287;p8"/>
          <p:cNvGraphicFramePr/>
          <p:nvPr/>
        </p:nvGraphicFramePr>
        <p:xfrm>
          <a:off x="1068386" y="2516505"/>
          <a:ext cx="3000000" cy="3000000"/>
        </p:xfrm>
        <a:graphic>
          <a:graphicData uri="http://schemas.openxmlformats.org/drawingml/2006/table">
            <a:tbl>
              <a:tblPr bandRow="1" firstRow="1">
                <a:noFill/>
                <a:tableStyleId>{5C11F3C7-76B5-41C0-983F-0362EA53C544}</a:tableStyleId>
              </a:tblPr>
              <a:tblGrid>
                <a:gridCol w="1051150"/>
                <a:gridCol w="2231225"/>
                <a:gridCol w="1740300"/>
                <a:gridCol w="757625"/>
                <a:gridCol w="1445075"/>
                <a:gridCol w="1445075"/>
                <a:gridCol w="14450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Movie</a:t>
                      </a:r>
                      <a:r>
                        <a:rPr lang="en-US" sz="1400" u="none" cap="none" strike="noStrike"/>
                        <a:t>_id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Title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Category</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First_name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Movie_id</a:t>
                      </a:r>
                      <a:endParaRPr b="1" sz="1400" u="none" cap="none" strike="noStrike"/>
                    </a:p>
                  </a:txBody>
                  <a:tcPr marT="76200" marB="76200" marR="76200" marL="7620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r>
            </a:tbl>
          </a:graphicData>
        </a:graphic>
      </p:graphicFrame>
      <p:pic>
        <p:nvPicPr>
          <p:cNvPr id="288" name="Google Shape;288;p8"/>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9"/>
          <p:cNvSpPr txBox="1"/>
          <p:nvPr>
            <p:ph type="title"/>
          </p:nvPr>
        </p:nvSpPr>
        <p:spPr>
          <a:xfrm>
            <a:off x="1870686" y="204789"/>
            <a:ext cx="5678976" cy="13144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000">
                <a:solidFill>
                  <a:srgbClr val="000099"/>
                </a:solidFill>
                <a:latin typeface="Times New Roman"/>
                <a:ea typeface="Times New Roman"/>
                <a:cs typeface="Times New Roman"/>
                <a:sym typeface="Times New Roman"/>
              </a:rPr>
              <a:t>SQL Joins : Inner Join</a:t>
            </a:r>
            <a:endParaRPr/>
          </a:p>
        </p:txBody>
      </p:sp>
      <p:sp>
        <p:nvSpPr>
          <p:cNvPr id="295" name="Google Shape;295;p9"/>
          <p:cNvSpPr txBox="1"/>
          <p:nvPr>
            <p:ph idx="1" type="body"/>
          </p:nvPr>
        </p:nvSpPr>
        <p:spPr>
          <a:xfrm>
            <a:off x="1355602" y="1670852"/>
            <a:ext cx="10836398" cy="3575050"/>
          </a:xfrm>
          <a:prstGeom prst="rect">
            <a:avLst/>
          </a:prstGeom>
          <a:noFill/>
          <a:ln>
            <a:noFill/>
          </a:ln>
        </p:spPr>
        <p:txBody>
          <a:bodyPr anchorCtr="0" anchor="t" bIns="45700" lIns="0" spcFirstLastPara="1" rIns="0" wrap="square" tIns="45700">
            <a:noAutofit/>
          </a:bodyPr>
          <a:lstStyle/>
          <a:p>
            <a:pPr indent="-431800" lvl="0" marL="457200" rtl="0" algn="l">
              <a:lnSpc>
                <a:spcPct val="100000"/>
              </a:lnSpc>
              <a:spcBef>
                <a:spcPts val="640"/>
              </a:spcBef>
              <a:spcAft>
                <a:spcPts val="0"/>
              </a:spcAft>
              <a:buClr>
                <a:schemeClr val="dk1"/>
              </a:buClr>
              <a:buSzPts val="3200"/>
              <a:buChar char="•"/>
            </a:pPr>
            <a:r>
              <a:rPr lang="en-US" sz="2200">
                <a:latin typeface="Times New Roman"/>
                <a:ea typeface="Times New Roman"/>
                <a:cs typeface="Times New Roman"/>
                <a:sym typeface="Times New Roman"/>
              </a:rPr>
              <a:t>The inner JOIN is used to return rows from both tables that satisfy the given condition(join condition on common column ). </a:t>
            </a:r>
            <a:endParaRPr/>
          </a:p>
          <a:p>
            <a:pPr indent="-431800" lvl="0" marL="457200" rtl="0" algn="l">
              <a:lnSpc>
                <a:spcPct val="100000"/>
              </a:lnSpc>
              <a:spcBef>
                <a:spcPts val="640"/>
              </a:spcBef>
              <a:spcAft>
                <a:spcPts val="0"/>
              </a:spcAft>
              <a:buClr>
                <a:schemeClr val="dk1"/>
              </a:buClr>
              <a:buSzPts val="3200"/>
              <a:buChar char="•"/>
            </a:pPr>
            <a:r>
              <a:rPr lang="en-US" sz="2200">
                <a:latin typeface="Times New Roman"/>
                <a:ea typeface="Times New Roman"/>
                <a:cs typeface="Times New Roman"/>
                <a:sym typeface="Times New Roman"/>
              </a:rPr>
              <a:t>SELECT * FROM movies </a:t>
            </a:r>
            <a:r>
              <a:rPr lang="en-US" sz="2200">
                <a:solidFill>
                  <a:srgbClr val="FF0000"/>
                </a:solidFill>
                <a:latin typeface="Times New Roman"/>
                <a:ea typeface="Times New Roman"/>
                <a:cs typeface="Times New Roman"/>
                <a:sym typeface="Times New Roman"/>
              </a:rPr>
              <a:t>INNER JOIN </a:t>
            </a:r>
            <a:r>
              <a:rPr lang="en-US" sz="2200">
                <a:latin typeface="Times New Roman"/>
                <a:ea typeface="Times New Roman"/>
                <a:cs typeface="Times New Roman"/>
                <a:sym typeface="Times New Roman"/>
              </a:rPr>
              <a:t>`Artist` </a:t>
            </a:r>
            <a:r>
              <a:rPr lang="en-US" sz="2200">
                <a:solidFill>
                  <a:srgbClr val="FF0000"/>
                </a:solidFill>
                <a:latin typeface="Times New Roman"/>
                <a:ea typeface="Times New Roman"/>
                <a:cs typeface="Times New Roman"/>
                <a:sym typeface="Times New Roman"/>
              </a:rPr>
              <a:t>on movies.movie_id` = Artist.movie_id</a:t>
            </a:r>
            <a:endParaRPr sz="2200">
              <a:solidFill>
                <a:srgbClr val="FF0000"/>
              </a:solidFill>
              <a:latin typeface="Times New Roman"/>
              <a:ea typeface="Times New Roman"/>
              <a:cs typeface="Times New Roman"/>
              <a:sym typeface="Times New Roman"/>
            </a:endParaRPr>
          </a:p>
          <a:p>
            <a:pPr indent="-431800" lvl="0" marL="457200" rtl="0" algn="l">
              <a:lnSpc>
                <a:spcPct val="100000"/>
              </a:lnSpc>
              <a:spcBef>
                <a:spcPts val="640"/>
              </a:spcBef>
              <a:spcAft>
                <a:spcPts val="0"/>
              </a:spcAft>
              <a:buClr>
                <a:schemeClr val="dk1"/>
              </a:buClr>
              <a:buSzPts val="3200"/>
              <a:buChar char="•"/>
            </a:pPr>
            <a:r>
              <a:rPr lang="en-US" sz="2200">
                <a:latin typeface="Times New Roman"/>
                <a:ea typeface="Times New Roman"/>
                <a:cs typeface="Times New Roman"/>
                <a:sym typeface="Times New Roman"/>
              </a:rPr>
              <a:t>OR </a:t>
            </a:r>
            <a:endParaRPr/>
          </a:p>
          <a:p>
            <a:pPr indent="0" lvl="0" marL="457200" rtl="0" algn="l">
              <a:lnSpc>
                <a:spcPct val="100000"/>
              </a:lnSpc>
              <a:spcBef>
                <a:spcPts val="1400"/>
              </a:spcBef>
              <a:spcAft>
                <a:spcPts val="0"/>
              </a:spcAft>
              <a:buSzPts val="2000"/>
              <a:buNone/>
            </a:pPr>
            <a:r>
              <a:rPr lang="en-US" sz="2200">
                <a:latin typeface="Times New Roman"/>
                <a:ea typeface="Times New Roman"/>
                <a:cs typeface="Times New Roman"/>
                <a:sym typeface="Times New Roman"/>
              </a:rPr>
              <a:t>SELECT * FROM movies ,Artist WHERE </a:t>
            </a:r>
            <a:r>
              <a:rPr lang="en-US" sz="2200">
                <a:solidFill>
                  <a:srgbClr val="FF0000"/>
                </a:solidFill>
                <a:latin typeface="Times New Roman"/>
                <a:ea typeface="Times New Roman"/>
                <a:cs typeface="Times New Roman"/>
                <a:sym typeface="Times New Roman"/>
              </a:rPr>
              <a:t>movies.movie_id = Artist.movie_id</a:t>
            </a:r>
            <a:endParaRPr sz="2200">
              <a:solidFill>
                <a:srgbClr val="FF0000"/>
              </a:solidFill>
              <a:latin typeface="Times New Roman"/>
              <a:ea typeface="Times New Roman"/>
              <a:cs typeface="Times New Roman"/>
              <a:sym typeface="Times New Roman"/>
            </a:endParaRPr>
          </a:p>
          <a:p>
            <a:pPr indent="0" lvl="0" marL="90488" rtl="0" algn="l">
              <a:lnSpc>
                <a:spcPct val="90000"/>
              </a:lnSpc>
              <a:spcBef>
                <a:spcPts val="1400"/>
              </a:spcBef>
              <a:spcAft>
                <a:spcPts val="0"/>
              </a:spcAft>
              <a:buSzPts val="2000"/>
              <a:buFont typeface="Noto Sans Symbols"/>
              <a:buNone/>
            </a:pPr>
            <a:r>
              <a:t/>
            </a:r>
            <a:endParaRPr>
              <a:latin typeface="Times New Roman"/>
              <a:ea typeface="Times New Roman"/>
              <a:cs typeface="Times New Roman"/>
              <a:sym typeface="Times New Roman"/>
            </a:endParaRPr>
          </a:p>
          <a:p>
            <a:pPr indent="0" lvl="0" marL="90488" rtl="0" algn="l">
              <a:lnSpc>
                <a:spcPct val="90000"/>
              </a:lnSpc>
              <a:spcBef>
                <a:spcPts val="1400"/>
              </a:spcBef>
              <a:spcAft>
                <a:spcPts val="0"/>
              </a:spcAft>
              <a:buSzPts val="2000"/>
              <a:buFont typeface="Noto Sans Symbols"/>
              <a:buNone/>
            </a:pPr>
            <a:r>
              <a:t/>
            </a:r>
            <a:endParaRPr>
              <a:latin typeface="Times New Roman"/>
              <a:ea typeface="Times New Roman"/>
              <a:cs typeface="Times New Roman"/>
              <a:sym typeface="Times New Roman"/>
            </a:endParaRPr>
          </a:p>
        </p:txBody>
      </p:sp>
      <p:sp>
        <p:nvSpPr>
          <p:cNvPr id="296" name="Google Shape;296;p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7/18/2020</a:t>
            </a:r>
            <a:endParaRPr/>
          </a:p>
        </p:txBody>
      </p:sp>
      <p:sp>
        <p:nvSpPr>
          <p:cNvPr id="297" name="Google Shape;297;p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DBMS                                         </a:t>
            </a:r>
            <a:endParaRPr/>
          </a:p>
        </p:txBody>
      </p:sp>
      <p:sp>
        <p:nvSpPr>
          <p:cNvPr id="298" name="Google Shape;298;p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9" name="Google Shape;299;p9"/>
          <p:cNvPicPr preferRelativeResize="0"/>
          <p:nvPr/>
        </p:nvPicPr>
        <p:blipFill rotWithShape="1">
          <a:blip r:embed="rId3">
            <a:alphaModFix/>
          </a:blip>
          <a:srcRect b="0" l="0" r="0" t="0"/>
          <a:stretch/>
        </p:blipFill>
        <p:spPr>
          <a:xfrm>
            <a:off x="147638" y="204788"/>
            <a:ext cx="1270000" cy="1314450"/>
          </a:xfrm>
          <a:prstGeom prst="rect">
            <a:avLst/>
          </a:prstGeom>
          <a:noFill/>
          <a:ln>
            <a:noFill/>
          </a:ln>
        </p:spPr>
      </p:pic>
      <p:sp>
        <p:nvSpPr>
          <p:cNvPr id="300" name="Google Shape;300;p9"/>
          <p:cNvSpPr txBox="1"/>
          <p:nvPr/>
        </p:nvSpPr>
        <p:spPr>
          <a:xfrm>
            <a:off x="10234246" y="6459538"/>
            <a:ext cx="5392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v1</a:t>
            </a:r>
            <a:endParaRPr b="0" i="0" sz="1800" u="none" cap="none" strike="noStrike">
              <a:solidFill>
                <a:schemeClr val="dk1"/>
              </a:solidFill>
              <a:latin typeface="Arial"/>
              <a:ea typeface="Arial"/>
              <a:cs typeface="Arial"/>
              <a:sym typeface="Arial"/>
            </a:endParaRPr>
          </a:p>
        </p:txBody>
      </p:sp>
      <p:graphicFrame>
        <p:nvGraphicFramePr>
          <p:cNvPr id="301" name="Google Shape;301;p9"/>
          <p:cNvGraphicFramePr/>
          <p:nvPr/>
        </p:nvGraphicFramePr>
        <p:xfrm>
          <a:off x="1504362" y="4412319"/>
          <a:ext cx="3000000" cy="3000000"/>
        </p:xfrm>
        <a:graphic>
          <a:graphicData uri="http://schemas.openxmlformats.org/drawingml/2006/table">
            <a:tbl>
              <a:tblPr bandRow="1" firstRow="1">
                <a:noFill/>
                <a:tableStyleId>{5C11F3C7-76B5-41C0-983F-0362EA53C544}</a:tableStyleId>
              </a:tblPr>
              <a:tblGrid>
                <a:gridCol w="1120300"/>
                <a:gridCol w="2031475"/>
                <a:gridCol w="1224850"/>
                <a:gridCol w="761800"/>
                <a:gridCol w="1423300"/>
                <a:gridCol w="1312350"/>
                <a:gridCol w="1312350"/>
              </a:tblGrid>
              <a:tr h="536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Movie</a:t>
                      </a:r>
                      <a:r>
                        <a:rPr lang="en-US" sz="1400" u="none" cap="none" strike="noStrike"/>
                        <a:t>_id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Title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Category</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Id</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First_name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Last_name</a:t>
                      </a:r>
                      <a:endParaRPr b="1"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Movie</a:t>
                      </a:r>
                      <a:r>
                        <a:rPr lang="en-US" sz="1400" u="none" cap="none" strike="noStrike"/>
                        <a:t>_id</a:t>
                      </a:r>
                      <a:endParaRPr b="1" sz="1400" u="none" cap="none" strike="noStrike"/>
                    </a:p>
                  </a:txBody>
                  <a:tcPr marT="76200" marB="76200" marR="76200" marL="76200"/>
                </a:tc>
              </a:tr>
              <a:tr h="5365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ASSASSIN'S CREED: </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Smith</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76200" marB="76200" marR="76200" marL="76200"/>
                </a:tc>
              </a:tr>
              <a:tr h="5365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Real Steel(2012)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Animations</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Ravi</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Kumar</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76200" marB="76200" marR="76200" marL="762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