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56.xml" ContentType="application/vnd.openxmlformats-officedocument.presentationml.slide+xml"/>
  <Override PartName="/ppt/slides/slide55.xml" ContentType="application/vnd.openxmlformats-officedocument.presentationml.slide+xml"/>
  <Override PartName="/ppt/slides/slide52.xml" ContentType="application/vnd.openxmlformats-officedocument.presentationml.slide+xml"/>
  <Override PartName="/ppt/slides/slide50.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3.xml" ContentType="application/vnd.openxmlformats-officedocument.presentationml.slide+xml"/>
  <Override PartName="/ppt/slides/slide37.xml" ContentType="application/vnd.openxmlformats-officedocument.presentationml.slide+xml"/>
  <Override PartName="/ppt/slides/slide51.xml" ContentType="application/vnd.openxmlformats-officedocument.presentationml.slide+xml"/>
  <Override PartName="/ppt/slides/slide36.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42.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44.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35.xml" ContentType="application/vnd.openxmlformats-officedocument.presentationml.slide+xml"/>
  <Override PartName="/ppt/slides/slide48.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s/slide26.xml" ContentType="application/vnd.openxmlformats-officedocument.presentationml.slide+xml"/>
  <Override PartName="/ppt/slideLayouts/slideLayout8.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s/slide40.xml" ContentType="application/vnd.openxmlformats-officedocument.presentationml.slide+xml"/>
  <Override PartName="/ppt/slideMasters/slideMaster1.xml" ContentType="application/vnd.openxmlformats-officedocument.presentationml.slideMaster+xml"/>
  <Override PartName="/ppt/slides/slide24.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slides/slide53.xml" ContentType="application/vnd.openxmlformats-officedocument.presentationml.slide+xml"/>
  <Override PartName="/ppt/theme/theme1.xml" ContentType="application/vnd.openxmlformats-officedocument.theme+xml"/>
  <Override PartName="/ppt/slides/slide28.xml" ContentType="application/vnd.openxmlformats-officedocument.presentationml.slide+xml"/>
  <Override PartName="/ppt/slideLayouts/slideLayout1.xml" ContentType="application/vnd.openxmlformats-officedocument.presentationml.slideLayout+xml"/>
  <Override PartName="/ppt/slides/slide4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viewProps.xml" ContentType="application/vnd.openxmlformats-officedocument.presentationml.viewProps+xml"/>
  <Override PartName="/ppt/slides/slide49.xml" ContentType="application/vnd.openxmlformats-officedocument.presentationml.slide+xml"/>
  <Override PartName="/ppt/presProps.xml" ContentType="application/vnd.openxmlformats-officedocument.presentationml.presProps+xml"/>
  <Override PartName="/ppt/slideLayouts/slideLayout6.xml" ContentType="application/vnd.openxmlformats-officedocument.presentationml.slideLayout+xml"/>
  <Override PartName="/ppt/slides/slide38.xml" ContentType="application/vnd.openxmlformats-officedocument.presentationml.slide+xml"/>
  <Override PartName="/ppt/slides/slide34.xml" ContentType="application/vnd.openxmlformats-officedocument.presentationml.slide+xml"/>
  <Override PartName="/ppt/slides/slide54.xml" ContentType="application/vnd.openxmlformats-officedocument.presentationml.slide+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presProps" Target="presProps.xml" /><Relationship Id="rId60" Type="http://schemas.openxmlformats.org/officeDocument/2006/relationships/tableStyles" Target="tableStyles.xml" /><Relationship Id="rId61"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endParaRPr lang="en-US"/>
          </a:p>
        </p:txBody>
      </p:sp>
      <p:sp>
        <p:nvSpPr>
          <p:cNvPr id="3"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900" y="365125"/>
            <a:ext cx="2628900" cy="5811838"/>
          </a:xfrm>
        </p:spPr>
        <p:txBody>
          <a:bodyPr vert="eaVert"/>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6000"/>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sz="half" idx="1"/>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Content Placeholder 3"/>
          <p:cNvSpPr>
            <a:spLocks noGrp="1"/>
          </p:cNvSpPr>
          <p:nvPr>
            <p:ph sz="half" idx="2"/>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365125"/>
            <a:ext cx="10515600" cy="1325563"/>
          </a:xfrm>
        </p:spPr>
        <p:txBody>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6"/>
          <p:cNvSpPr>
            <a:spLocks noGrp="1"/>
          </p:cNvSpPr>
          <p:nvPr>
            <p:ph type="dt" sz="half" idx="10"/>
          </p:nvPr>
        </p:nvSpPr>
        <p:spPr bwMode="auto"/>
        <p:txBody>
          <a:bodyPr/>
          <a:lstStyle/>
          <a:p>
            <a:pPr>
              <a:defRPr/>
            </a:pPr>
            <a:fld id="{BCC18F51-09EC-435C-A3BA-64A766E099C0}" type="datetimeFigureOut">
              <a:rPr lang="en-US"/>
              <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Date Placeholder 2"/>
          <p:cNvSpPr>
            <a:spLocks noGrp="1"/>
          </p:cNvSpPr>
          <p:nvPr>
            <p:ph type="dt" sz="half" idx="10"/>
          </p:nvPr>
        </p:nvSpPr>
        <p:spPr bwMode="auto"/>
        <p:txBody>
          <a:bodyPr/>
          <a:lstStyle/>
          <a:p>
            <a:pPr>
              <a:defRPr/>
            </a:pPr>
            <a:fld id="{BCC18F51-09EC-435C-A3BA-64A766E099C0}" type="datetimeFigureOut">
              <a:rPr lang="en-US"/>
              <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CC18F51-09EC-435C-A3BA-64A766E099C0}" type="datetimeFigureOut">
              <a:rPr lang="en-US"/>
              <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3"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3" name="Picture Placeholder 2"/>
          <p:cNvSpPr>
            <a:spLocks noChangeAspect="1" noGrp="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n-US"/>
              <a:t/>
            </a:fld>
            <a:endParaRPr lang="en-US"/>
          </a:p>
        </p:txBody>
      </p:sp>
      <p:sp>
        <p:nvSpPr>
          <p:cNvPr id="5"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arcserve.com/blog/7-most-infamous-cloud-security-breaches" TargetMode="External"/><Relationship Id="rId3" Type="http://schemas.openxmlformats.org/officeDocument/2006/relationships/hyperlink" Target="https://www.npr.org/2021/04/09/986005820/after-data-breach-exposes-530-million-facebook-says-it-will-not-notify-users" TargetMode="External"/><Relationship Id="rId4" Type="http://schemas.openxmlformats.org/officeDocument/2006/relationships/hyperlink" Target="https://www.npr.org/2019/07/24/741282397/facebook-to-pay-5-billion-to-settle-ftc-privacy-case" TargetMode="External"/><Relationship Id="rId5" Type="http://schemas.openxmlformats.org/officeDocument/2006/relationships/hyperlink" Target="https://openai.com/blog/chatgpt"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a:lstStyle/>
          <a:p>
            <a:pPr>
              <a:defRPr/>
            </a:pPr>
            <a:r>
              <a:rPr lang="en-US">
                <a:latin typeface="Caecilia Light"/>
                <a:cs typeface="Caecilia Light"/>
              </a:rPr>
              <a:t>Cloud Computing and Information Security</a:t>
            </a:r>
            <a:endParaRPr>
              <a:latin typeface="Caecilia Light"/>
              <a:cs typeface="Caecilia Light"/>
            </a:endParaRPr>
          </a:p>
        </p:txBody>
      </p:sp>
      <p:sp>
        <p:nvSpPr>
          <p:cNvPr id="3" name="Subtitle 2"/>
          <p:cNvSpPr>
            <a:spLocks noGrp="1"/>
          </p:cNvSpPr>
          <p:nvPr>
            <p:ph type="subTitle" idx="1"/>
          </p:nvPr>
        </p:nvSpPr>
        <p:spPr bwMode="auto"/>
        <p:txBody>
          <a:bodyPr/>
          <a:lstStyle/>
          <a:p>
            <a:pPr>
              <a:defRPr/>
            </a:pPr>
            <a:r>
              <a:rPr lang="en-US">
                <a:latin typeface="Caecilia Light"/>
                <a:cs typeface="Caecilia Light"/>
              </a:rPr>
              <a:t>Powerpoint Presentation in </a:t>
            </a:r>
            <a:endParaRPr>
              <a:latin typeface="Caecilia Light"/>
              <a:cs typeface="Caecilia Light"/>
            </a:endParaRPr>
          </a:p>
          <a:p>
            <a:pPr>
              <a:defRPr/>
            </a:pPr>
            <a:r>
              <a:rPr lang="en-US">
                <a:latin typeface="Caecilia Light"/>
                <a:cs typeface="Caecilia Light"/>
              </a:rPr>
              <a:t>Second year B. Tech </a:t>
            </a:r>
            <a:r>
              <a:rPr lang="en-US">
                <a:latin typeface="Caecilia Light"/>
                <a:cs typeface="Caecilia Light"/>
              </a:rPr>
              <a:t>Information and Cybersecurity</a:t>
            </a:r>
            <a:endParaRPr>
              <a:latin typeface="Caecilia Light"/>
              <a:cs typeface="Caecilia Ligh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75491525" name="Title 1"/>
          <p:cNvSpPr>
            <a:spLocks noGrp="1"/>
          </p:cNvSpPr>
          <p:nvPr>
            <p:ph type="title"/>
          </p:nvPr>
        </p:nvSpPr>
        <p:spPr bwMode="auto"/>
        <p:txBody>
          <a:bodyPr/>
          <a:lstStyle/>
          <a:p>
            <a:pPr marL="570252" indent="-570252">
              <a:buAutoNum type="arabicPeriod"/>
              <a:defRPr/>
            </a:pPr>
            <a:r>
              <a:rPr>
                <a:latin typeface="Caecilia Light"/>
                <a:cs typeface="Caecilia Light"/>
              </a:rPr>
              <a:t>We spent a Significant on Maintenance and Setup</a:t>
            </a:r>
            <a:endParaRPr>
              <a:latin typeface="Caecilia Light"/>
              <a:cs typeface="Caecilia Light"/>
            </a:endParaRPr>
          </a:p>
        </p:txBody>
      </p:sp>
      <p:sp>
        <p:nvSpPr>
          <p:cNvPr id="1641578097" name="Content Placeholder 2"/>
          <p:cNvSpPr>
            <a:spLocks noGrp="1"/>
          </p:cNvSpPr>
          <p:nvPr>
            <p:ph idx="1"/>
          </p:nvPr>
        </p:nvSpPr>
        <p:spPr bwMode="auto"/>
        <p:txBody>
          <a:bodyPr/>
          <a:lstStyle/>
          <a:p>
            <a:pPr>
              <a:defRPr/>
            </a:pPr>
            <a:endParaRPr>
              <a:latin typeface="Caecilia Light"/>
              <a:cs typeface="Caecilia Ligh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35268683" name="Title 1"/>
          <p:cNvSpPr>
            <a:spLocks noGrp="1"/>
          </p:cNvSpPr>
          <p:nvPr>
            <p:ph type="title"/>
          </p:nvPr>
        </p:nvSpPr>
        <p:spPr bwMode="auto"/>
        <p:txBody>
          <a:bodyPr/>
          <a:lstStyle/>
          <a:p>
            <a:pPr>
              <a:defRPr/>
            </a:pPr>
            <a:r>
              <a:rPr>
                <a:latin typeface="Caecilia Light"/>
                <a:cs typeface="Caecilia Light"/>
              </a:rPr>
              <a:t>2. We were limited to just the Head Office</a:t>
            </a:r>
            <a:endParaRPr>
              <a:latin typeface="Caecilia Light"/>
              <a:cs typeface="Caecilia Light"/>
            </a:endParaRPr>
          </a:p>
        </p:txBody>
      </p:sp>
      <p:sp>
        <p:nvSpPr>
          <p:cNvPr id="66333313" name="Content Placeholder 2"/>
          <p:cNvSpPr>
            <a:spLocks noGrp="1"/>
          </p:cNvSpPr>
          <p:nvPr>
            <p:ph idx="1"/>
          </p:nvPr>
        </p:nvSpPr>
        <p:spPr bwMode="auto"/>
        <p:txBody>
          <a:bodyPr/>
          <a:lstStyle/>
          <a:p>
            <a:pPr>
              <a:defRPr/>
            </a:pPr>
            <a:endParaRPr>
              <a:latin typeface="Caecilia Light"/>
              <a:cs typeface="Caecilia Ligh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25998738" name="Title 1"/>
          <p:cNvSpPr>
            <a:spLocks noGrp="1"/>
          </p:cNvSpPr>
          <p:nvPr>
            <p:ph type="title"/>
          </p:nvPr>
        </p:nvSpPr>
        <p:spPr bwMode="auto"/>
        <p:txBody>
          <a:bodyPr/>
          <a:lstStyle/>
          <a:p>
            <a:pPr>
              <a:defRPr/>
            </a:pPr>
            <a:r>
              <a:rPr>
                <a:latin typeface="Caecilia Light"/>
                <a:cs typeface="Caecilia Light"/>
              </a:rPr>
              <a:t>3. VERY hard to Upgrade a ROOM of data servers</a:t>
            </a:r>
            <a:endParaRPr>
              <a:latin typeface="Caecilia Light"/>
              <a:cs typeface="Caecilia Light"/>
            </a:endParaRPr>
          </a:p>
        </p:txBody>
      </p:sp>
      <p:sp>
        <p:nvSpPr>
          <p:cNvPr id="526458756" name="Content Placeholder 2"/>
          <p:cNvSpPr>
            <a:spLocks noGrp="1"/>
          </p:cNvSpPr>
          <p:nvPr>
            <p:ph idx="1"/>
          </p:nvPr>
        </p:nvSpPr>
        <p:spPr bwMode="auto"/>
        <p:txBody>
          <a:bodyPr/>
          <a:lstStyle/>
          <a:p>
            <a:pPr>
              <a:defRPr/>
            </a:pPr>
            <a:endParaRPr>
              <a:latin typeface="Caecilia Light"/>
              <a:cs typeface="Caecilia Ligh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81112199" name="Title 1"/>
          <p:cNvSpPr>
            <a:spLocks noGrp="1"/>
          </p:cNvSpPr>
          <p:nvPr>
            <p:ph type="title"/>
          </p:nvPr>
        </p:nvSpPr>
        <p:spPr bwMode="auto"/>
        <p:txBody>
          <a:bodyPr/>
          <a:lstStyle/>
          <a:p>
            <a:pPr>
              <a:defRPr/>
            </a:pPr>
            <a:r>
              <a:rPr>
                <a:latin typeface="Caecilia Light"/>
                <a:cs typeface="Caecilia Light"/>
              </a:rPr>
              <a:t>4. We had to Share Files by Email, and other FAR LESS SECURE methods</a:t>
            </a:r>
            <a:endParaRPr>
              <a:latin typeface="Caecilia Light"/>
              <a:cs typeface="Caecilia Light"/>
            </a:endParaRPr>
          </a:p>
        </p:txBody>
      </p:sp>
      <p:sp>
        <p:nvSpPr>
          <p:cNvPr id="1162749683" name="Content Placeholder 2"/>
          <p:cNvSpPr>
            <a:spLocks noGrp="1"/>
          </p:cNvSpPr>
          <p:nvPr>
            <p:ph idx="1"/>
          </p:nvPr>
        </p:nvSpPr>
        <p:spPr bwMode="auto"/>
        <p:txBody>
          <a:bodyPr/>
          <a:lstStyle/>
          <a:p>
            <a:pPr>
              <a:defRPr/>
            </a:pPr>
            <a:endParaRPr>
              <a:latin typeface="Caecilia Light"/>
              <a:cs typeface="Caecilia Ligh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49144946" name="Title 1"/>
          <p:cNvSpPr>
            <a:spLocks noGrp="1"/>
          </p:cNvSpPr>
          <p:nvPr>
            <p:ph type="title"/>
          </p:nvPr>
        </p:nvSpPr>
        <p:spPr bwMode="auto"/>
        <p:txBody>
          <a:bodyPr/>
          <a:lstStyle/>
          <a:p>
            <a:pPr>
              <a:defRPr/>
            </a:pPr>
            <a:r>
              <a:rPr>
                <a:latin typeface="Caecilia Light"/>
                <a:cs typeface="Caecilia Light"/>
              </a:rPr>
              <a:t>Benefits of Cloud Computing</a:t>
            </a:r>
            <a:endParaRPr>
              <a:latin typeface="Caecilia Light"/>
              <a:cs typeface="Caecilia Light"/>
            </a:endParaRPr>
          </a:p>
        </p:txBody>
      </p:sp>
      <p:sp>
        <p:nvSpPr>
          <p:cNvPr id="1289372925" name="Content Placeholder 2"/>
          <p:cNvSpPr>
            <a:spLocks noGrp="1"/>
          </p:cNvSpPr>
          <p:nvPr>
            <p:ph idx="1"/>
          </p:nvPr>
        </p:nvSpPr>
        <p:spPr bwMode="auto"/>
        <p:txBody>
          <a:bodyPr/>
          <a:lstStyle/>
          <a:p>
            <a:pPr>
              <a:defRPr/>
            </a:pPr>
            <a:endParaRPr>
              <a:latin typeface="Caecilia Light"/>
              <a:cs typeface="Caecilia Ligh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4790993" name="Title 1"/>
          <p:cNvSpPr>
            <a:spLocks noGrp="1"/>
          </p:cNvSpPr>
          <p:nvPr>
            <p:ph type="title"/>
          </p:nvPr>
        </p:nvSpPr>
        <p:spPr bwMode="auto"/>
        <p:txBody>
          <a:bodyPr/>
          <a:lstStyle/>
          <a:p>
            <a:pPr marL="570252" indent="-570252">
              <a:buAutoNum type="arabicPeriod"/>
              <a:defRPr/>
            </a:pPr>
            <a:r>
              <a:rPr>
                <a:latin typeface="Caecilia Light"/>
                <a:cs typeface="Caecilia Light"/>
              </a:rPr>
              <a:t>Scalability</a:t>
            </a:r>
            <a:endParaRPr>
              <a:latin typeface="Caecilia Light"/>
              <a:cs typeface="Caecilia Light"/>
            </a:endParaRPr>
          </a:p>
        </p:txBody>
      </p:sp>
      <p:sp>
        <p:nvSpPr>
          <p:cNvPr id="2119559647" name="Content Placeholder 2"/>
          <p:cNvSpPr>
            <a:spLocks noGrp="1"/>
          </p:cNvSpPr>
          <p:nvPr>
            <p:ph idx="1"/>
          </p:nvPr>
        </p:nvSpPr>
        <p:spPr bwMode="auto"/>
        <p:txBody>
          <a:bodyPr/>
          <a:lstStyle/>
          <a:p>
            <a:pPr>
              <a:defRPr/>
            </a:pPr>
            <a:endParaRPr>
              <a:latin typeface="Caecilia Light"/>
              <a:cs typeface="Caecilia Ligh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69947033" name="Title 1"/>
          <p:cNvSpPr>
            <a:spLocks noGrp="1"/>
          </p:cNvSpPr>
          <p:nvPr>
            <p:ph type="title"/>
          </p:nvPr>
        </p:nvSpPr>
        <p:spPr bwMode="auto"/>
        <p:txBody>
          <a:bodyPr/>
          <a:lstStyle/>
          <a:p>
            <a:pPr>
              <a:defRPr/>
            </a:pPr>
            <a:r>
              <a:rPr>
                <a:latin typeface="Caecilia Light"/>
                <a:cs typeface="Caecilia Light"/>
              </a:rPr>
              <a:t>2. Agility</a:t>
            </a:r>
            <a:endParaRPr>
              <a:latin typeface="Caecilia Light"/>
              <a:cs typeface="Caecilia Light"/>
            </a:endParaRPr>
          </a:p>
        </p:txBody>
      </p:sp>
      <p:sp>
        <p:nvSpPr>
          <p:cNvPr id="1286705620" name="Content Placeholder 2"/>
          <p:cNvSpPr>
            <a:spLocks noGrp="1"/>
          </p:cNvSpPr>
          <p:nvPr>
            <p:ph idx="1"/>
          </p:nvPr>
        </p:nvSpPr>
        <p:spPr bwMode="auto"/>
        <p:txBody>
          <a:bodyPr/>
          <a:lstStyle/>
          <a:p>
            <a:pPr>
              <a:defRPr/>
            </a:pPr>
            <a:endParaRPr>
              <a:latin typeface="Caecilia Light"/>
              <a:cs typeface="Caecilia Ligh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36850599" name="Title 1"/>
          <p:cNvSpPr>
            <a:spLocks noGrp="1"/>
          </p:cNvSpPr>
          <p:nvPr>
            <p:ph type="title"/>
          </p:nvPr>
        </p:nvSpPr>
        <p:spPr bwMode="auto"/>
        <p:txBody>
          <a:bodyPr/>
          <a:lstStyle/>
          <a:p>
            <a:pPr>
              <a:defRPr/>
            </a:pPr>
            <a:r>
              <a:rPr>
                <a:latin typeface="Caecilia Light"/>
                <a:cs typeface="Caecilia Light"/>
              </a:rPr>
              <a:t>3. Elasticity</a:t>
            </a:r>
            <a:endParaRPr>
              <a:latin typeface="Caecilia Light"/>
              <a:cs typeface="Caecilia Light"/>
            </a:endParaRPr>
          </a:p>
        </p:txBody>
      </p:sp>
      <p:sp>
        <p:nvSpPr>
          <p:cNvPr id="576232181" name="Content Placeholder 2"/>
          <p:cNvSpPr>
            <a:spLocks noGrp="1"/>
          </p:cNvSpPr>
          <p:nvPr>
            <p:ph idx="1"/>
          </p:nvPr>
        </p:nvSpPr>
        <p:spPr bwMode="auto"/>
        <p:txBody>
          <a:bodyPr/>
          <a:lstStyle/>
          <a:p>
            <a:pPr>
              <a:defRPr/>
            </a:pPr>
            <a:endParaRPr>
              <a:latin typeface="Caecilia Light"/>
              <a:cs typeface="Caecilia Ligh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08112874" name="Title 1"/>
          <p:cNvSpPr>
            <a:spLocks noGrp="1"/>
          </p:cNvSpPr>
          <p:nvPr>
            <p:ph type="title"/>
          </p:nvPr>
        </p:nvSpPr>
        <p:spPr bwMode="auto"/>
        <p:txBody>
          <a:bodyPr/>
          <a:lstStyle/>
          <a:p>
            <a:pPr>
              <a:defRPr/>
            </a:pPr>
            <a:r>
              <a:rPr>
                <a:latin typeface="Caecilia Light"/>
                <a:cs typeface="Caecilia Light"/>
              </a:rPr>
              <a:t>4. Cost Savings!</a:t>
            </a:r>
            <a:endParaRPr>
              <a:latin typeface="Caecilia Light"/>
              <a:cs typeface="Caecilia Light"/>
            </a:endParaRPr>
          </a:p>
        </p:txBody>
      </p:sp>
      <p:sp>
        <p:nvSpPr>
          <p:cNvPr id="126272898" name="Content Placeholder 2"/>
          <p:cNvSpPr>
            <a:spLocks noGrp="1"/>
          </p:cNvSpPr>
          <p:nvPr>
            <p:ph idx="1"/>
          </p:nvPr>
        </p:nvSpPr>
        <p:spPr bwMode="auto"/>
        <p:txBody>
          <a:bodyPr/>
          <a:lstStyle/>
          <a:p>
            <a:pPr>
              <a:defRPr/>
            </a:pPr>
            <a:endParaRPr>
              <a:latin typeface="Caecilia Light"/>
              <a:cs typeface="Caecilia Ligh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0571724" name="Title 1"/>
          <p:cNvSpPr>
            <a:spLocks noGrp="1"/>
          </p:cNvSpPr>
          <p:nvPr>
            <p:ph type="title"/>
          </p:nvPr>
        </p:nvSpPr>
        <p:spPr bwMode="auto"/>
        <p:txBody>
          <a:bodyPr/>
          <a:lstStyle/>
          <a:p>
            <a:pPr>
              <a:defRPr/>
            </a:pPr>
            <a:r>
              <a:rPr>
                <a:latin typeface="Caecilia Light"/>
                <a:cs typeface="Caecilia Light"/>
              </a:rPr>
              <a:t>5. Security</a:t>
            </a:r>
            <a:endParaRPr>
              <a:latin typeface="Caecilia Light"/>
              <a:cs typeface="Caecilia Light"/>
            </a:endParaRPr>
          </a:p>
        </p:txBody>
      </p:sp>
      <p:sp>
        <p:nvSpPr>
          <p:cNvPr id="605483173" name="Content Placeholder 2"/>
          <p:cNvSpPr>
            <a:spLocks noGrp="1"/>
          </p:cNvSpPr>
          <p:nvPr>
            <p:ph idx="1"/>
          </p:nvPr>
        </p:nvSpPr>
        <p:spPr bwMode="auto"/>
        <p:txBody>
          <a:bodyPr/>
          <a:lstStyle/>
          <a:p>
            <a:pPr>
              <a:defRPr/>
            </a:pPr>
            <a:endParaRPr>
              <a:latin typeface="Caecilia Light"/>
              <a:cs typeface="Caecilia Ligh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7653423" name="Title 1"/>
          <p:cNvSpPr>
            <a:spLocks noGrp="1"/>
          </p:cNvSpPr>
          <p:nvPr>
            <p:ph type="title"/>
          </p:nvPr>
        </p:nvSpPr>
        <p:spPr bwMode="auto"/>
        <p:txBody>
          <a:bodyPr/>
          <a:lstStyle/>
          <a:p>
            <a:pPr>
              <a:defRPr/>
            </a:pPr>
            <a:r>
              <a:rPr>
                <a:latin typeface="Caecilia Light"/>
                <a:cs typeface="Caecilia Light"/>
              </a:rPr>
              <a:t>People</a:t>
            </a:r>
            <a:endParaRPr>
              <a:latin typeface="Caecilia Light"/>
              <a:cs typeface="Caecilia Light"/>
            </a:endParaRPr>
          </a:p>
        </p:txBody>
      </p:sp>
      <p:sp>
        <p:nvSpPr>
          <p:cNvPr id="1013070996" name="Content Placeholder 2"/>
          <p:cNvSpPr>
            <a:spLocks noGrp="1"/>
          </p:cNvSpPr>
          <p:nvPr>
            <p:ph idx="1"/>
          </p:nvPr>
        </p:nvSpPr>
        <p:spPr bwMode="auto"/>
        <p:txBody>
          <a:bodyPr/>
          <a:lstStyle/>
          <a:p>
            <a:pPr marL="0" indent="0">
              <a:buFont typeface="Arial"/>
              <a:buNone/>
              <a:defRPr/>
            </a:pPr>
            <a:r>
              <a:rPr>
                <a:latin typeface="Caecilia Light"/>
                <a:cs typeface="Caecilia Light"/>
              </a:rPr>
              <a:t>20. Krishnaraj Thadesar (Presentation and Attacks)</a:t>
            </a:r>
            <a:endParaRPr>
              <a:latin typeface="Caecilia Light"/>
              <a:cs typeface="Caecilia Light"/>
            </a:endParaRPr>
          </a:p>
          <a:p>
            <a:pPr marL="0" indent="0">
              <a:buFont typeface="Arial"/>
              <a:buNone/>
              <a:defRPr/>
            </a:pPr>
            <a:r>
              <a:rPr>
                <a:latin typeface="Caecilia Light"/>
                <a:cs typeface="Caecilia Light"/>
              </a:rPr>
              <a:t>15. Parth Zarekar (Cloud Computing Fundamentals)</a:t>
            </a:r>
            <a:endParaRPr>
              <a:latin typeface="Caecilia Light"/>
              <a:cs typeface="Caecilia Light"/>
            </a:endParaRPr>
          </a:p>
          <a:p>
            <a:pPr marL="0" indent="0">
              <a:buFont typeface="Arial"/>
              <a:buNone/>
              <a:defRPr/>
            </a:pPr>
            <a:r>
              <a:rPr>
                <a:latin typeface="Caecilia Light"/>
                <a:cs typeface="Caecilia Light"/>
              </a:rPr>
              <a:t>09. Naman Soni (Best Practices)</a:t>
            </a:r>
            <a:endParaRPr>
              <a:latin typeface="Caecilia Light"/>
              <a:cs typeface="Caecilia Ligh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36628987" name="Title 1"/>
          <p:cNvSpPr>
            <a:spLocks noGrp="1"/>
          </p:cNvSpPr>
          <p:nvPr>
            <p:ph type="title"/>
          </p:nvPr>
        </p:nvSpPr>
        <p:spPr bwMode="auto"/>
        <p:txBody>
          <a:bodyPr/>
          <a:lstStyle/>
          <a:p>
            <a:pPr>
              <a:defRPr/>
            </a:pPr>
            <a:r>
              <a:rPr>
                <a:latin typeface="Caecilia Light"/>
                <a:cs typeface="Caecilia Light"/>
              </a:rPr>
              <a:t>What are the types? </a:t>
            </a:r>
            <a:endParaRPr>
              <a:latin typeface="Caecilia Light"/>
              <a:cs typeface="Caecilia Light"/>
            </a:endParaRPr>
          </a:p>
        </p:txBody>
      </p:sp>
      <p:sp>
        <p:nvSpPr>
          <p:cNvPr id="492418644" name="Content Placeholder 2"/>
          <p:cNvSpPr>
            <a:spLocks noGrp="1"/>
          </p:cNvSpPr>
          <p:nvPr>
            <p:ph idx="1"/>
          </p:nvPr>
        </p:nvSpPr>
        <p:spPr bwMode="auto"/>
        <p:txBody>
          <a:bodyPr/>
          <a:lstStyle/>
          <a:p>
            <a:pPr>
              <a:defRPr/>
            </a:pPr>
            <a:endParaRPr>
              <a:latin typeface="Caecilia Light"/>
              <a:cs typeface="Caecilia Ligh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43939347" name="Title 1"/>
          <p:cNvSpPr>
            <a:spLocks noGrp="1"/>
          </p:cNvSpPr>
          <p:nvPr>
            <p:ph type="title"/>
          </p:nvPr>
        </p:nvSpPr>
        <p:spPr bwMode="auto"/>
        <p:txBody>
          <a:bodyPr/>
          <a:lstStyle/>
          <a:p>
            <a:pPr marL="570252" indent="-570252">
              <a:buAutoNum type="arabicPeriod"/>
              <a:defRPr/>
            </a:pPr>
            <a:r>
              <a:rPr>
                <a:latin typeface="Caecilia Light"/>
                <a:cs typeface="Caecilia Light"/>
              </a:rPr>
              <a:t>Infrastructure Service (IAAS)</a:t>
            </a:r>
            <a:endParaRPr>
              <a:latin typeface="Caecilia Light"/>
              <a:cs typeface="Caecilia Light"/>
            </a:endParaRPr>
          </a:p>
        </p:txBody>
      </p:sp>
      <p:sp>
        <p:nvSpPr>
          <p:cNvPr id="1405016" name="Content Placeholder 2"/>
          <p:cNvSpPr>
            <a:spLocks noGrp="1"/>
          </p:cNvSpPr>
          <p:nvPr>
            <p:ph idx="1"/>
          </p:nvPr>
        </p:nvSpPr>
        <p:spPr bwMode="auto"/>
        <p:txBody>
          <a:bodyPr/>
          <a:lstStyle/>
          <a:p>
            <a:pPr>
              <a:defRPr/>
            </a:pPr>
            <a:endParaRPr>
              <a:latin typeface="Caecilia Light"/>
              <a:cs typeface="Caecilia Ligh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35661588" name="Title 1"/>
          <p:cNvSpPr>
            <a:spLocks noGrp="1"/>
          </p:cNvSpPr>
          <p:nvPr>
            <p:ph type="title"/>
          </p:nvPr>
        </p:nvSpPr>
        <p:spPr bwMode="auto"/>
        <p:txBody>
          <a:bodyPr/>
          <a:lstStyle/>
          <a:p>
            <a:pPr>
              <a:defRPr/>
            </a:pPr>
            <a:r>
              <a:rPr>
                <a:latin typeface="Caecilia Light"/>
                <a:cs typeface="Caecilia Light"/>
              </a:rPr>
              <a:t>Platform Service (PAAS)</a:t>
            </a:r>
            <a:endParaRPr>
              <a:latin typeface="Caecilia Light"/>
              <a:cs typeface="Caecilia Light"/>
            </a:endParaRPr>
          </a:p>
        </p:txBody>
      </p:sp>
      <p:sp>
        <p:nvSpPr>
          <p:cNvPr id="1693678660" name="Content Placeholder 2"/>
          <p:cNvSpPr>
            <a:spLocks noGrp="1"/>
          </p:cNvSpPr>
          <p:nvPr>
            <p:ph idx="1"/>
          </p:nvPr>
        </p:nvSpPr>
        <p:spPr bwMode="auto"/>
        <p:txBody>
          <a:bodyPr/>
          <a:lstStyle/>
          <a:p>
            <a:pPr>
              <a:defRPr/>
            </a:pPr>
            <a:endParaRPr>
              <a:latin typeface="Caecilia Light"/>
              <a:cs typeface="Caecilia Ligh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48807116" name="Title 1"/>
          <p:cNvSpPr>
            <a:spLocks noGrp="1"/>
          </p:cNvSpPr>
          <p:nvPr>
            <p:ph type="title"/>
          </p:nvPr>
        </p:nvSpPr>
        <p:spPr bwMode="auto"/>
        <p:txBody>
          <a:bodyPr/>
          <a:lstStyle/>
          <a:p>
            <a:pPr>
              <a:defRPr/>
            </a:pPr>
            <a:r>
              <a:rPr>
                <a:latin typeface="Caecilia Light"/>
                <a:cs typeface="Caecilia Light"/>
              </a:rPr>
              <a:t>Software Service (SAAS)</a:t>
            </a:r>
            <a:endParaRPr>
              <a:latin typeface="Caecilia Light"/>
              <a:cs typeface="Caecilia Light"/>
            </a:endParaRPr>
          </a:p>
        </p:txBody>
      </p:sp>
      <p:sp>
        <p:nvSpPr>
          <p:cNvPr id="2082322732" name="Content Placeholder 2"/>
          <p:cNvSpPr>
            <a:spLocks noGrp="1"/>
          </p:cNvSpPr>
          <p:nvPr>
            <p:ph idx="1"/>
          </p:nvPr>
        </p:nvSpPr>
        <p:spPr bwMode="auto"/>
        <p:txBody>
          <a:bodyPr/>
          <a:lstStyle/>
          <a:p>
            <a:pPr>
              <a:defRPr/>
            </a:pPr>
            <a:endParaRPr>
              <a:latin typeface="Caecilia Light"/>
              <a:cs typeface="Caecilia Ligh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93466177" name="Title 1"/>
          <p:cNvSpPr>
            <a:spLocks noGrp="1"/>
          </p:cNvSpPr>
          <p:nvPr>
            <p:ph type="title"/>
          </p:nvPr>
        </p:nvSpPr>
        <p:spPr bwMode="auto"/>
        <p:txBody>
          <a:bodyPr/>
          <a:lstStyle/>
          <a:p>
            <a:pPr>
              <a:defRPr/>
            </a:pPr>
            <a:r>
              <a:rPr/>
              <a:t>Attacks Against Cloud Services</a:t>
            </a:r>
            <a:endParaRPr/>
          </a:p>
        </p:txBody>
      </p:sp>
      <p:sp>
        <p:nvSpPr>
          <p:cNvPr id="1452344516" name="Content Placeholder 2"/>
          <p:cNvSpPr>
            <a:spLocks noGrp="1"/>
          </p:cNvSpPr>
          <p:nvPr>
            <p:ph idx="1"/>
          </p:nvPr>
        </p:nvSpPr>
        <p:spPr bwMode="auto"/>
        <p:txBody>
          <a:bodyPr/>
          <a:lstStyle/>
          <a:p>
            <a:pPr marL="0" indent="0">
              <a:buFont typeface="Arial"/>
              <a:buNone/>
              <a:defRPr/>
            </a:pPr>
            <a:r>
              <a:rPr/>
              <a:t>20. Krishnaraj</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37444672" name="Title 1"/>
          <p:cNvSpPr>
            <a:spLocks noGrp="1"/>
          </p:cNvSpPr>
          <p:nvPr>
            <p:ph type="title"/>
          </p:nvPr>
        </p:nvSpPr>
        <p:spPr bwMode="auto"/>
        <p:txBody>
          <a:bodyPr/>
          <a:lstStyle/>
          <a:p>
            <a:pPr>
              <a:defRPr/>
            </a:pPr>
            <a:r>
              <a:rPr/>
              <a:t>Types of Attacks</a:t>
            </a:r>
            <a:endParaRPr/>
          </a:p>
        </p:txBody>
      </p:sp>
      <p:sp>
        <p:nvSpPr>
          <p:cNvPr id="1287987867" name="Content Placeholder 2"/>
          <p:cNvSpPr>
            <a:spLocks noGrp="1"/>
          </p:cNvSpPr>
          <p:nvPr>
            <p:ph idx="1"/>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29059663" name="Title 1"/>
          <p:cNvSpPr>
            <a:spLocks noGrp="1"/>
          </p:cNvSpPr>
          <p:nvPr>
            <p:ph type="title"/>
          </p:nvPr>
        </p:nvSpPr>
        <p:spPr bwMode="auto"/>
        <p:txBody>
          <a:bodyPr/>
          <a:lstStyle/>
          <a:p>
            <a:pPr>
              <a:defRPr/>
            </a:pPr>
            <a:r>
              <a:rPr lang="en-US" sz="4400" b="0" i="0" u="none" strike="noStrike" cap="none" spc="0">
                <a:solidFill>
                  <a:schemeClr val="tx1"/>
                </a:solidFill>
                <a:latin typeface="Arial"/>
                <a:ea typeface="Arial"/>
                <a:cs typeface="Arial"/>
              </a:rPr>
              <a:t>Data Breaches</a:t>
            </a:r>
            <a:endParaRPr/>
          </a:p>
        </p:txBody>
      </p:sp>
      <p:sp>
        <p:nvSpPr>
          <p:cNvPr id="453408764"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a:bodyPr>
          <a:lstStyle/>
          <a:p>
            <a:pPr marL="0" indent="0">
              <a:buFont typeface="Arial"/>
              <a:buNone/>
              <a:defRPr/>
            </a:pPr>
            <a:r>
              <a:rPr lang="en-US" sz="2800" b="0" i="0" u="none" strike="noStrike" cap="none" spc="0">
                <a:solidFill>
                  <a:schemeClr val="tx1"/>
                </a:solidFill>
                <a:latin typeface="Arial"/>
                <a:cs typeface="Arial"/>
              </a:rPr>
              <a:t>This type of attack involves stealing or accessing sensitive data such as credit card information, intellectual property, or personal information that is stored on the cloud. The attacker may exploit vulnerabilities in the cloud service provider's infrastructure, applications, or user accounts to gain access to the data.</a:t>
            </a:r>
            <a:endParaRPr lang="en-US" sz="2800" b="0" i="0" u="none" strike="noStrike" cap="none" spc="0">
              <a:solidFill>
                <a:schemeClr val="tx1"/>
              </a:solidFill>
              <a:latin typeface="Arial"/>
              <a:cs typeface="Arial"/>
            </a:endParaRPr>
          </a:p>
          <a:p>
            <a:pPr>
              <a:defRPr/>
            </a:pPr>
            <a:endParaRPr lang="en-US" sz="2800" b="0" i="0" u="none" strike="noStrike" cap="none" spc="0">
              <a:solidFill>
                <a:schemeClr val="tx1"/>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74693326" name="Title 1"/>
          <p:cNvSpPr>
            <a:spLocks noGrp="1"/>
          </p:cNvSpPr>
          <p:nvPr>
            <p:ph type="title"/>
          </p:nvPr>
        </p:nvSpPr>
        <p:spPr bwMode="auto"/>
        <p:txBody>
          <a:bodyPr/>
          <a:lstStyle/>
          <a:p>
            <a:pPr>
              <a:defRPr/>
            </a:pPr>
            <a:r>
              <a:rPr lang="en-US" sz="4400" b="0" i="0" u="none" strike="noStrike" cap="none" spc="0">
                <a:solidFill>
                  <a:schemeClr val="tx1"/>
                </a:solidFill>
                <a:latin typeface="Arial"/>
                <a:ea typeface="Arial"/>
                <a:cs typeface="Arial"/>
              </a:rPr>
              <a:t>Denial-of-Service (DoS) Attacks</a:t>
            </a:r>
            <a:endParaRPr/>
          </a:p>
        </p:txBody>
      </p:sp>
      <p:sp>
        <p:nvSpPr>
          <p:cNvPr id="746093759"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a:bodyPr>
          <a:lstStyle/>
          <a:p>
            <a:pPr>
              <a:defRPr/>
            </a:pPr>
            <a:r>
              <a:rPr lang="en-US" sz="2800" b="0" i="0" u="none" strike="noStrike" cap="none" spc="0">
                <a:solidFill>
                  <a:schemeClr val="tx1"/>
                </a:solidFill>
                <a:latin typeface="Arial"/>
                <a:ea typeface="Arial"/>
                <a:cs typeface="Arial"/>
              </a:rPr>
              <a:t>: A DoS attack is launched to disrupt or overwhelm the cloud service provider's infrastructure, making it unavailable to users. This is achieved by flooding the provider's servers or network with excessive traffic or requests, causing a slowdown or complete outage.</a:t>
            </a:r>
            <a:endParaRPr sz="2800" b="0" i="0" u="none" strike="noStrike" cap="none" spc="0">
              <a:solidFill>
                <a:schemeClr val="tx1"/>
              </a:solidFill>
              <a:latin typeface="Arial"/>
              <a:cs typeface="Arial"/>
            </a:endParaRPr>
          </a:p>
          <a:p>
            <a:pPr>
              <a:defRPr/>
            </a:pPr>
            <a:r>
              <a:rPr lang="en-US" sz="2800" b="0" i="0" u="none" strike="noStrike" cap="none" spc="0">
                <a:solidFill>
                  <a:schemeClr val="tx1"/>
                </a:solidFill>
                <a:latin typeface="Arial"/>
                <a:ea typeface="Arial"/>
                <a:cs typeface="Arial"/>
              </a:rPr>
              <a:t>a, modify configurations, or launch other types of attacks. This type of attack can be particularly damaging as the attacker already has access to the system and may know its vulnerabilities.</a:t>
            </a:r>
            <a:endParaRPr sz="2800"/>
          </a:p>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27749989" name="Title 1"/>
          <p:cNvSpPr>
            <a:spLocks noGrp="1"/>
          </p:cNvSpPr>
          <p:nvPr>
            <p:ph type="title"/>
          </p:nvPr>
        </p:nvSpPr>
        <p:spPr bwMode="auto"/>
        <p:txBody>
          <a:bodyPr/>
          <a:lstStyle/>
          <a:p>
            <a:pPr>
              <a:defRPr/>
            </a:pPr>
            <a:r>
              <a:rPr lang="en-US" sz="4400" b="0" i="0" u="none" strike="noStrike" cap="none" spc="0">
                <a:solidFill>
                  <a:schemeClr val="tx1"/>
                </a:solidFill>
                <a:latin typeface="Arial"/>
                <a:ea typeface="Arial"/>
                <a:cs typeface="Arial"/>
              </a:rPr>
              <a:t>Malware Injection</a:t>
            </a:r>
            <a:endParaRPr/>
          </a:p>
        </p:txBody>
      </p:sp>
      <p:sp>
        <p:nvSpPr>
          <p:cNvPr id="1383343335"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a:bodyPr>
          <a:lstStyle/>
          <a:p>
            <a:pPr>
              <a:defRPr/>
            </a:pPr>
            <a:endParaRPr sz="2800" b="0" i="0" u="none" strike="noStrike" cap="none" spc="0">
              <a:solidFill>
                <a:schemeClr val="tx1"/>
              </a:solidFill>
              <a:latin typeface="Arial"/>
              <a:cs typeface="Arial"/>
            </a:endParaRPr>
          </a:p>
          <a:p>
            <a:pPr>
              <a:defRPr/>
            </a:pPr>
            <a:r>
              <a:rPr lang="en-US" sz="2800" b="0" i="0" u="none" strike="noStrike" cap="none" spc="0">
                <a:solidFill>
                  <a:schemeClr val="tx1"/>
                </a:solidFill>
                <a:latin typeface="Arial"/>
                <a:ea typeface="Arial"/>
                <a:cs typeface="Arial"/>
              </a:rPr>
              <a:t>: In this attack, the attacker exploits a vulnerability in the cloud infrastructure or applications to inject malware that can compromise the security of the entire system. This malware can then be used to steal data or launch further attacks.</a:t>
            </a:r>
            <a:endParaRPr sz="2800" b="0" i="0" u="none" strike="noStrike" cap="none" spc="0">
              <a:solidFill>
                <a:schemeClr val="tx1"/>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8548718" name="Title 1"/>
          <p:cNvSpPr>
            <a:spLocks noGrp="1"/>
          </p:cNvSpPr>
          <p:nvPr>
            <p:ph type="title"/>
          </p:nvPr>
        </p:nvSpPr>
        <p:spPr bwMode="auto"/>
        <p:txBody>
          <a:bodyPr/>
          <a:lstStyle/>
          <a:p>
            <a:pPr>
              <a:defRPr/>
            </a:pPr>
            <a:r>
              <a:rPr lang="en-US" sz="4400" b="0" i="0" u="none" strike="noStrike" cap="none" spc="0">
                <a:solidFill>
                  <a:schemeClr val="tx1"/>
                </a:solidFill>
                <a:latin typeface="Arial"/>
                <a:ea typeface="Arial"/>
                <a:cs typeface="Arial"/>
              </a:rPr>
              <a:t>Man-in-the-Middle (MitM) Attacks</a:t>
            </a:r>
            <a:endParaRPr/>
          </a:p>
        </p:txBody>
      </p:sp>
      <p:sp>
        <p:nvSpPr>
          <p:cNvPr id="1143929314"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a:bodyPr>
          <a:lstStyle/>
          <a:p>
            <a:pPr>
              <a:defRPr/>
            </a:pPr>
            <a:endParaRPr sz="2800" b="0" i="0" u="none" strike="noStrike" cap="none" spc="0">
              <a:solidFill>
                <a:schemeClr val="tx1"/>
              </a:solidFill>
              <a:latin typeface="Arial"/>
              <a:cs typeface="Arial"/>
            </a:endParaRPr>
          </a:p>
          <a:p>
            <a:pPr>
              <a:defRPr/>
            </a:pPr>
            <a:r>
              <a:rPr lang="en-US" sz="2800" b="0" i="0" u="none" strike="noStrike" cap="none" spc="0">
                <a:solidFill>
                  <a:schemeClr val="tx1"/>
                </a:solidFill>
                <a:latin typeface="Arial"/>
                <a:ea typeface="Arial"/>
                <a:cs typeface="Arial"/>
              </a:rPr>
              <a:t>: A MitM attack involves intercepting the communication between two parties, such as the cloud service provider and the user, to steal data or manipulate the information being exchanged. The attacker can eavesdrop on the communication or modify it to their advantage.</a:t>
            </a:r>
            <a:endParaRPr sz="2800" b="0" i="0" u="none" strike="noStrike" cap="none" spc="0">
              <a:solidFill>
                <a:schemeClr val="tx1"/>
              </a:solidFill>
              <a:latin typeface="Arial"/>
              <a:cs typeface="Arial"/>
            </a:endParaRPr>
          </a:p>
          <a:p>
            <a:pPr>
              <a:defRPr/>
            </a:pPr>
            <a:endParaRPr sz="2800" b="0" i="0" u="none" strike="noStrike" cap="none" spc="0">
              <a:solidFill>
                <a:schemeClr val="tx1"/>
              </a:solidFill>
              <a:latin typeface="Arial"/>
              <a:cs typeface="Arial"/>
            </a:endParaRPr>
          </a:p>
          <a:p>
            <a:pPr>
              <a:defRPr/>
            </a:pPr>
            <a:endParaRPr sz="2800" b="0" i="0" u="none" strike="noStrike" cap="none" spc="0">
              <a:solidFill>
                <a:schemeClr val="tx1"/>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15908270" name="Title 1"/>
          <p:cNvSpPr>
            <a:spLocks noGrp="1"/>
          </p:cNvSpPr>
          <p:nvPr>
            <p:ph type="title"/>
          </p:nvPr>
        </p:nvSpPr>
        <p:spPr bwMode="auto"/>
        <p:txBody>
          <a:bodyPr/>
          <a:lstStyle/>
          <a:p>
            <a:pPr>
              <a:defRPr/>
            </a:pPr>
            <a:r>
              <a:rPr>
                <a:latin typeface="Caecilia Light"/>
                <a:cs typeface="Caecilia Light"/>
              </a:rPr>
              <a:t>Introduction to Cloud Computing</a:t>
            </a:r>
            <a:endParaRPr>
              <a:latin typeface="Caecilia Light"/>
              <a:cs typeface="Caecilia Light"/>
            </a:endParaRPr>
          </a:p>
        </p:txBody>
      </p:sp>
      <p:sp>
        <p:nvSpPr>
          <p:cNvPr id="135983537" name="Content Placeholder 2"/>
          <p:cNvSpPr>
            <a:spLocks noGrp="1"/>
          </p:cNvSpPr>
          <p:nvPr>
            <p:ph idx="1"/>
          </p:nvPr>
        </p:nvSpPr>
        <p:spPr bwMode="auto"/>
        <p:txBody>
          <a:bodyPr/>
          <a:lstStyle/>
          <a:p>
            <a:pPr marL="0" indent="0">
              <a:buFont typeface="Arial"/>
              <a:buNone/>
              <a:defRPr/>
            </a:pPr>
            <a:r>
              <a:rPr>
                <a:latin typeface="Caecilia Light"/>
                <a:cs typeface="Caecilia Light"/>
              </a:rPr>
              <a:t>15. Parth Zarekar</a:t>
            </a:r>
            <a:endParaRPr>
              <a:latin typeface="Caecilia Light"/>
              <a:cs typeface="Caecilia Ligh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52399713" name="Title 1"/>
          <p:cNvSpPr>
            <a:spLocks noGrp="1"/>
          </p:cNvSpPr>
          <p:nvPr>
            <p:ph type="title"/>
          </p:nvPr>
        </p:nvSpPr>
        <p:spPr bwMode="auto"/>
        <p:txBody>
          <a:bodyPr/>
          <a:lstStyle/>
          <a:p>
            <a:pPr>
              <a:defRPr/>
            </a:pPr>
            <a:r>
              <a:rPr lang="en-US" sz="4400" b="0" i="0" u="none" strike="noStrike" cap="none" spc="0">
                <a:solidFill>
                  <a:schemeClr val="tx1"/>
                </a:solidFill>
                <a:latin typeface="Arial"/>
                <a:ea typeface="Arial"/>
                <a:cs typeface="Arial"/>
              </a:rPr>
              <a:t>Phish</a:t>
            </a:r>
            <a:r>
              <a:rPr lang="en-US" sz="4400" b="0" i="0" u="none" strike="noStrike" cap="none" spc="0">
                <a:solidFill>
                  <a:schemeClr val="tx1"/>
                </a:solidFill>
                <a:latin typeface="Arial"/>
                <a:ea typeface="Arial"/>
                <a:cs typeface="Arial"/>
              </a:rPr>
              <a:t>ing </a:t>
            </a:r>
            <a:r>
              <a:rPr lang="en-US" sz="4400" b="0" i="0" u="none" strike="noStrike" cap="none" spc="0">
                <a:solidFill>
                  <a:schemeClr val="tx1"/>
                </a:solidFill>
                <a:latin typeface="Arial"/>
                <a:ea typeface="Arial"/>
                <a:cs typeface="Arial"/>
              </a:rPr>
              <a:t>Attacks</a:t>
            </a:r>
            <a:endParaRPr/>
          </a:p>
        </p:txBody>
      </p:sp>
      <p:sp>
        <p:nvSpPr>
          <p:cNvPr id="138377044"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a:bodyPr>
          <a:lstStyle/>
          <a:p>
            <a:pPr marL="0" indent="0">
              <a:buFont typeface="Arial"/>
              <a:buNone/>
              <a:defRPr/>
            </a:pPr>
            <a:r>
              <a:rPr lang="en-US" sz="2800" b="0" i="0" u="none" strike="noStrike" cap="none" spc="0">
                <a:solidFill>
                  <a:schemeClr val="tx1"/>
                </a:solidFill>
                <a:latin typeface="Arial"/>
                <a:ea typeface="Arial"/>
                <a:cs typeface="Arial"/>
              </a:rPr>
              <a:t>In a phishing attack, the attacker sends fraudulent emails or messages to cloud users, posing as a legitimate source such as the cloud service provider. The goal is to trick users into providing their login credentials, which can then be used to access sensitive data or launch further attacks.</a:t>
            </a:r>
            <a:endParaRPr sz="2800" b="0" i="0" u="none" strike="noStrike" cap="none" spc="0">
              <a:solidFill>
                <a:schemeClr val="tx1"/>
              </a:solidFill>
              <a:latin typeface="Arial"/>
              <a:cs typeface="Arial"/>
            </a:endParaRPr>
          </a:p>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12247842" name="Title 1"/>
          <p:cNvSpPr>
            <a:spLocks noGrp="1"/>
          </p:cNvSpPr>
          <p:nvPr>
            <p:ph type="title"/>
          </p:nvPr>
        </p:nvSpPr>
        <p:spPr bwMode="auto"/>
        <p:txBody>
          <a:bodyPr/>
          <a:lstStyle/>
          <a:p>
            <a:pPr>
              <a:defRPr/>
            </a:pPr>
            <a:r>
              <a:rPr lang="en-US" sz="4400" b="0" i="0" u="none" strike="noStrike" cap="none" spc="0">
                <a:solidFill>
                  <a:schemeClr val="tx1"/>
                </a:solidFill>
                <a:latin typeface="Arial"/>
                <a:ea typeface="Arial"/>
                <a:cs typeface="Arial"/>
              </a:rPr>
              <a:t>Insider Attacks:</a:t>
            </a:r>
            <a:endParaRPr/>
          </a:p>
        </p:txBody>
      </p:sp>
      <p:sp>
        <p:nvSpPr>
          <p:cNvPr id="801352693" name="Content Placeholder 2"/>
          <p:cNvSpPr>
            <a:spLocks noGrp="1"/>
          </p:cNvSpPr>
          <p:nvPr>
            <p:ph idx="1"/>
          </p:nvPr>
        </p:nvSpPr>
        <p:spPr bwMode="auto"/>
        <p:txBody>
          <a:bodyPr/>
          <a:lstStyle/>
          <a:p>
            <a:pPr marL="0" indent="0">
              <a:buFont typeface="Arial"/>
              <a:buNone/>
              <a:defRPr/>
            </a:pPr>
            <a:r>
              <a:rPr lang="en-US" sz="2800" b="0" i="0" u="none" strike="noStrike" cap="none" spc="0">
                <a:solidFill>
                  <a:schemeClr val="tx1"/>
                </a:solidFill>
                <a:latin typeface="Arial"/>
                <a:ea typeface="Arial"/>
                <a:cs typeface="Arial"/>
              </a:rPr>
              <a:t>An insider attack is carried out by someone who has authorized access to the cloud infrastructure, such as an employee or a contractor. The attacker may abuse their privileges to steal dat</a:t>
            </a:r>
            <a:endParaRPr sz="2800"/>
          </a:p>
          <a:p>
            <a:pPr>
              <a:defRPr/>
            </a:pPr>
            <a:endParaRPr sz="2800"/>
          </a:p>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45502612" name="Title 1"/>
          <p:cNvSpPr>
            <a:spLocks noGrp="1"/>
          </p:cNvSpPr>
          <p:nvPr>
            <p:ph type="title"/>
          </p:nvPr>
        </p:nvSpPr>
        <p:spPr bwMode="auto"/>
        <p:txBody>
          <a:bodyPr/>
          <a:lstStyle/>
          <a:p>
            <a:pPr>
              <a:defRPr/>
            </a:pPr>
            <a:r>
              <a:rPr/>
              <a:t>Case Studes</a:t>
            </a:r>
            <a:endParaRPr/>
          </a:p>
        </p:txBody>
      </p:sp>
      <p:sp>
        <p:nvSpPr>
          <p:cNvPr id="1619508760" name="Content Placeholder 2"/>
          <p:cNvSpPr>
            <a:spLocks noGrp="1"/>
          </p:cNvSpPr>
          <p:nvPr>
            <p:ph idx="1"/>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07030108" name="Title 1"/>
          <p:cNvSpPr>
            <a:spLocks noGrp="1"/>
          </p:cNvSpPr>
          <p:nvPr>
            <p:ph type="title"/>
          </p:nvPr>
        </p:nvSpPr>
        <p:spPr bwMode="auto"/>
        <p:txBody>
          <a:bodyPr/>
          <a:lstStyle/>
          <a:p>
            <a:pPr>
              <a:defRPr/>
            </a:pPr>
            <a:r>
              <a:rPr lang="en-US" sz="4400" b="0" i="0" u="none" strike="noStrike" cap="none" spc="0">
                <a:solidFill>
                  <a:schemeClr val="tx1"/>
                </a:solidFill>
                <a:latin typeface="Arial"/>
                <a:cs typeface="Arial"/>
              </a:rPr>
              <a:t>Number of incidents reported in major cloud</a:t>
            </a:r>
            <a:endParaRPr/>
          </a:p>
        </p:txBody>
      </p:sp>
      <p:sp>
        <p:nvSpPr>
          <p:cNvPr id="1964737041" name="Content Placeholder 2"/>
          <p:cNvSpPr>
            <a:spLocks noGrp="1"/>
          </p:cNvSpPr>
          <p:nvPr>
            <p:ph idx="1"/>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58264452" name="Title 1"/>
          <p:cNvSpPr>
            <a:spLocks noGrp="1"/>
          </p:cNvSpPr>
          <p:nvPr>
            <p:ph type="title"/>
          </p:nvPr>
        </p:nvSpPr>
        <p:spPr bwMode="auto"/>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defRPr/>
            </a:pPr>
            <a:r>
              <a:rPr lang="en-US" sz="4400" b="0" i="0" u="none" strike="noStrike" cap="none" spc="0">
                <a:solidFill>
                  <a:schemeClr val="tx1"/>
                </a:solidFill>
                <a:latin typeface="Arial"/>
                <a:cs typeface="Arial"/>
              </a:rPr>
              <a:t>Study done by AlertLogic on “Targeted attacks and opportunistic hacks shows</a:t>
            </a:r>
            <a:endParaRPr lang="en-US" sz="4400" b="0" i="0" u="none" strike="noStrike" cap="none" spc="0">
              <a:solidFill>
                <a:schemeClr val="tx1"/>
              </a:solidFill>
              <a:latin typeface="Arial"/>
              <a:cs typeface="Arial"/>
            </a:endParaRPr>
          </a:p>
        </p:txBody>
      </p:sp>
      <p:sp>
        <p:nvSpPr>
          <p:cNvPr id="211422574" name="Content Placeholder 2"/>
          <p:cNvSpPr>
            <a:spLocks noGrp="1"/>
          </p:cNvSpPr>
          <p:nvPr>
            <p:ph idx="1"/>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37092149" name="Title 1"/>
          <p:cNvSpPr>
            <a:spLocks noGrp="1"/>
          </p:cNvSpPr>
          <p:nvPr>
            <p:ph type="title"/>
          </p:nvPr>
        </p:nvSpPr>
        <p:spPr bwMode="auto"/>
        <p:txBody>
          <a:bodyPr/>
          <a:lstStyle/>
          <a:p>
            <a:pPr>
              <a:defRPr/>
            </a:pPr>
            <a:r>
              <a:rPr/>
              <a:t>Some Cloud Security Breaches</a:t>
            </a:r>
            <a:endParaRPr/>
          </a:p>
        </p:txBody>
      </p:sp>
      <p:sp>
        <p:nvSpPr>
          <p:cNvPr id="26285828" name="Content Placeholder 2"/>
          <p:cNvSpPr>
            <a:spLocks noGrp="1"/>
          </p:cNvSpPr>
          <p:nvPr>
            <p:ph idx="1"/>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78282498" name="Title 1"/>
          <p:cNvSpPr>
            <a:spLocks noGrp="1"/>
          </p:cNvSpPr>
          <p:nvPr>
            <p:ph type="title"/>
          </p:nvPr>
        </p:nvSpPr>
        <p:spPr bwMode="auto"/>
        <p:txBody>
          <a:bodyPr/>
          <a:lstStyle/>
          <a:p>
            <a:pPr>
              <a:defRPr/>
            </a:pPr>
            <a:r>
              <a:rPr/>
              <a:t>Facebook	</a:t>
            </a:r>
            <a:endParaRPr/>
          </a:p>
        </p:txBody>
      </p:sp>
      <p:sp>
        <p:nvSpPr>
          <p:cNvPr id="711683583"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fontScale="85000" lnSpcReduction="3000"/>
          </a:bodyPr>
          <a:lstStyle/>
          <a:p>
            <a:pPr>
              <a:defRPr/>
            </a:pPr>
            <a:r>
              <a:rPr lang="en-US" sz="2800" b="0" i="0" u="none" strike="noStrike" cap="none" spc="0">
                <a:solidFill>
                  <a:schemeClr val="tx1"/>
                </a:solidFill>
                <a:latin typeface="Arial"/>
                <a:cs typeface="Arial"/>
              </a:rPr>
              <a:t>Facebook was breached sometime before August 2019 but decided not to notify over 530 million of its users that their personal data was stolen—and shortly after that, posted to a public database—until April of 2021. The data included phone numbers, full names, locations, some email addresses, and other details from user profiles. While Facebook later posted an account about the attack on its blog, the damage to the company's reputation was tainted. Facebook says it found and fixed the issue immediately, but the ripple effect even hit founder Mark Zuckerberg. He had to answer to federal regulators to settle a privacy case with the Federal Trade Commission that included a $5 billion penalty paid by the company. Things only worsened in October of 2021 when whistleblower Frances Haugen went public claiming that Facebook chooses profits over safety.</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06994104" name="Title 1"/>
          <p:cNvSpPr>
            <a:spLocks noGrp="1"/>
          </p:cNvSpPr>
          <p:nvPr>
            <p:ph type="title"/>
          </p:nvPr>
        </p:nvSpPr>
        <p:spPr bwMode="auto"/>
        <p:txBody>
          <a:bodyPr/>
          <a:lstStyle/>
          <a:p>
            <a:pPr>
              <a:defRPr/>
            </a:pPr>
            <a:endParaRPr/>
          </a:p>
        </p:txBody>
      </p:sp>
      <p:sp>
        <p:nvSpPr>
          <p:cNvPr id="826266408" name="Content Placeholder 2"/>
          <p:cNvSpPr>
            <a:spLocks noGrp="1"/>
          </p:cNvSpPr>
          <p:nvPr>
            <p:ph idx="1"/>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51417653" name="Title 1"/>
          <p:cNvSpPr>
            <a:spLocks noGrp="1"/>
          </p:cNvSpPr>
          <p:nvPr>
            <p:ph type="title"/>
          </p:nvPr>
        </p:nvSpPr>
        <p:spPr bwMode="auto"/>
        <p:txBody>
          <a:bodyPr/>
          <a:lstStyle/>
          <a:p>
            <a:pPr>
              <a:defRPr/>
            </a:pPr>
            <a:endParaRPr/>
          </a:p>
        </p:txBody>
      </p:sp>
      <p:sp>
        <p:nvSpPr>
          <p:cNvPr id="17009996" name="Content Placeholder 2"/>
          <p:cNvSpPr>
            <a:spLocks noGrp="1"/>
          </p:cNvSpPr>
          <p:nvPr>
            <p:ph idx="1"/>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95968827" name="Title 1"/>
          <p:cNvSpPr>
            <a:spLocks noGrp="1"/>
          </p:cNvSpPr>
          <p:nvPr>
            <p:ph type="title"/>
          </p:nvPr>
        </p:nvSpPr>
        <p:spPr bwMode="auto"/>
        <p:txBody>
          <a:bodyPr/>
          <a:lstStyle/>
          <a:p>
            <a:pPr>
              <a:defRPr/>
            </a:pPr>
            <a:r>
              <a:rPr/>
              <a:t>Alibaba</a:t>
            </a:r>
            <a:endParaRPr/>
          </a:p>
        </p:txBody>
      </p:sp>
      <p:sp>
        <p:nvSpPr>
          <p:cNvPr id="1545617484"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fontScale="90000" lnSpcReduction="2000"/>
          </a:bodyPr>
          <a:lstStyle/>
          <a:p>
            <a:pPr>
              <a:defRPr/>
            </a:pPr>
            <a:r>
              <a:rPr lang="en-US" sz="2800" b="0" i="0" u="none" strike="noStrike" cap="none" spc="0">
                <a:solidFill>
                  <a:schemeClr val="tx1"/>
                </a:solidFill>
                <a:latin typeface="Arial"/>
                <a:cs typeface="Arial"/>
              </a:rPr>
              <a:t>In November of 2019, an attack hit Alibaba's Chinese shopping website Taobao that impacted more than 1.1 billion pieces of user data. The attack happened over eight months as a Chinese software developer trawled the site, secretly scraping user information until Alibaba noticed what was happening. The stolen data included user IDs, mobile phone numbers, and customer comments. While the hacker didn't get ahold of encrypted information like passwords, the breach was severe enough that the company notified the police. Because it happened in China, the full consequences of this attack will likely never be made public. But it's an example that makes a strong case for better monitoring of systems and networks.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07414847" name="Title 1"/>
          <p:cNvSpPr>
            <a:spLocks noGrp="1"/>
          </p:cNvSpPr>
          <p:nvPr>
            <p:ph type="title"/>
          </p:nvPr>
        </p:nvSpPr>
        <p:spPr bwMode="auto"/>
        <p:txBody>
          <a:bodyPr/>
          <a:lstStyle/>
          <a:p>
            <a:pPr>
              <a:defRPr/>
            </a:pPr>
            <a:r>
              <a:rPr>
                <a:latin typeface="Caecilia Light"/>
                <a:cs typeface="Caecilia Light"/>
              </a:rPr>
              <a:t>What is Cloud Computing?</a:t>
            </a:r>
            <a:endParaRPr>
              <a:latin typeface="Caecilia Light"/>
              <a:cs typeface="Caecilia Light"/>
            </a:endParaRPr>
          </a:p>
        </p:txBody>
      </p:sp>
      <p:sp>
        <p:nvSpPr>
          <p:cNvPr id="1689312328" name="Content Placeholder 2"/>
          <p:cNvSpPr>
            <a:spLocks noGrp="1"/>
          </p:cNvSpPr>
          <p:nvPr>
            <p:ph idx="1"/>
          </p:nvPr>
        </p:nvSpPr>
        <p:spPr bwMode="auto"/>
        <p:txBody>
          <a:bodyPr/>
          <a:lstStyle/>
          <a:p>
            <a:pPr>
              <a:defRPr/>
            </a:pPr>
            <a:r>
              <a:rPr sz="1350" b="1">
                <a:solidFill>
                  <a:srgbClr val="222222"/>
                </a:solidFill>
                <a:highlight>
                  <a:srgbClr val="FFFFFF"/>
                </a:highlight>
                <a:latin typeface="Liberation Sans"/>
                <a:ea typeface="Liberation Sans"/>
                <a:cs typeface="Liberation Sans"/>
              </a:rPr>
              <a:t>Cloud Computing</a:t>
            </a:r>
            <a:r>
              <a:rPr sz="1350">
                <a:solidFill>
                  <a:srgbClr val="222222"/>
                </a:solidFill>
                <a:highlight>
                  <a:srgbClr val="FFFFFF"/>
                </a:highlight>
                <a:latin typeface="Liberation Sans"/>
                <a:ea typeface="Liberation Sans"/>
                <a:cs typeface="Liberation Sans"/>
              </a:rPr>
              <a:t> is defined as storing and accessing of data and computing services over the internet. It doesn’t store any data on your personal computer. It is the on-demand availability of computer services like servers, data storage, networking, databases, etc. The ma</a:t>
            </a:r>
            <a:r>
              <a:rPr sz="1350">
                <a:solidFill>
                  <a:srgbClr val="222222"/>
                </a:solidFill>
                <a:highlight>
                  <a:srgbClr val="FFFFFF"/>
                </a:highlight>
                <a:latin typeface="Liberation Sans"/>
                <a:ea typeface="Liberation Sans"/>
                <a:cs typeface="Liberation Sans"/>
              </a:rPr>
              <a:t>in purpose of cloud computing is to give access to data centers to many users. Users can also access data from a remote server.</a:t>
            </a:r>
            <a:endParaRPr b="1"/>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15455659" name="Title 1"/>
          <p:cNvSpPr>
            <a:spLocks noGrp="1"/>
          </p:cNvSpPr>
          <p:nvPr>
            <p:ph type="title"/>
          </p:nvPr>
        </p:nvSpPr>
        <p:spPr bwMode="auto"/>
        <p:txBody>
          <a:bodyPr/>
          <a:lstStyle/>
          <a:p>
            <a:pPr>
              <a:defRPr/>
            </a:pPr>
            <a:endParaRPr/>
          </a:p>
        </p:txBody>
      </p:sp>
      <p:sp>
        <p:nvSpPr>
          <p:cNvPr id="1153863410" name="Content Placeholder 2"/>
          <p:cNvSpPr>
            <a:spLocks noGrp="1"/>
          </p:cNvSpPr>
          <p:nvPr>
            <p:ph idx="1"/>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75476210" name="Title 1"/>
          <p:cNvSpPr>
            <a:spLocks noGrp="1"/>
          </p:cNvSpPr>
          <p:nvPr>
            <p:ph type="title"/>
          </p:nvPr>
        </p:nvSpPr>
        <p:spPr bwMode="auto"/>
        <p:txBody>
          <a:bodyPr/>
          <a:lstStyle/>
          <a:p>
            <a:pPr>
              <a:defRPr/>
            </a:pPr>
            <a:r>
              <a:rPr/>
              <a:t>Linked In</a:t>
            </a:r>
            <a:endParaRPr/>
          </a:p>
        </p:txBody>
      </p:sp>
      <p:sp>
        <p:nvSpPr>
          <p:cNvPr id="529304803"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fontScale="90000" lnSpcReduction="2000"/>
          </a:bodyPr>
          <a:lstStyle/>
          <a:p>
            <a:pPr>
              <a:defRPr/>
            </a:pPr>
            <a:r>
              <a:rPr lang="en-US" sz="2800" b="0" i="0" u="none" strike="noStrike" cap="none" spc="0">
                <a:solidFill>
                  <a:schemeClr val="tx1"/>
                </a:solidFill>
                <a:latin typeface="Arial"/>
                <a:cs typeface="Arial"/>
              </a:rPr>
              <a:t>Like Alibaba, in 2021, LinkedIn also fell victim to a data scraping breach. Affecting 700 million LinkedIn profiles, the information was primarily public. But the data from the hack was posted on a dark web forum in June of 2021. LinkedIn explained that no sensitive, private data was exposed. The company also made the argument that the incident only violated the company's terms of service. But a scraped data sample in the dark web post included email addresses, phone numbers, geolocation records, genders, and other social media details. That's plenty of data for a clever hacker to use for social engineering attacks. And, while LinkedIn refuses blame for the breach, it has undoubtedly opened many eyes to the data risks of using social media.</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71615069" name="Title 1"/>
          <p:cNvSpPr>
            <a:spLocks noGrp="1"/>
          </p:cNvSpPr>
          <p:nvPr>
            <p:ph type="title"/>
          </p:nvPr>
        </p:nvSpPr>
        <p:spPr bwMode="auto"/>
        <p:txBody>
          <a:bodyPr/>
          <a:lstStyle/>
          <a:p>
            <a:pPr>
              <a:defRPr/>
            </a:pPr>
            <a:endParaRPr/>
          </a:p>
        </p:txBody>
      </p:sp>
      <p:sp>
        <p:nvSpPr>
          <p:cNvPr id="507051491" name="Content Placeholder 2"/>
          <p:cNvSpPr>
            <a:spLocks noGrp="1"/>
          </p:cNvSpPr>
          <p:nvPr>
            <p:ph idx="1"/>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9766900" name="Title 1"/>
          <p:cNvSpPr>
            <a:spLocks noGrp="1"/>
          </p:cNvSpPr>
          <p:nvPr>
            <p:ph type="title"/>
          </p:nvPr>
        </p:nvSpPr>
        <p:spPr bwMode="auto"/>
        <p:txBody>
          <a:bodyPr/>
          <a:lstStyle/>
          <a:p>
            <a:pPr>
              <a:defRPr/>
            </a:pPr>
            <a:r>
              <a:rPr/>
              <a:t>Best Practices Against Cyber Attacks</a:t>
            </a:r>
            <a:endParaRPr/>
          </a:p>
        </p:txBody>
      </p:sp>
      <p:sp>
        <p:nvSpPr>
          <p:cNvPr id="1876497286" name="Content Placeholder 2"/>
          <p:cNvSpPr>
            <a:spLocks noGrp="1"/>
          </p:cNvSpPr>
          <p:nvPr>
            <p:ph idx="1"/>
          </p:nvPr>
        </p:nvSpPr>
        <p:spPr bwMode="auto"/>
        <p:txBody>
          <a:bodyPr/>
          <a:lstStyle/>
          <a:p>
            <a:pPr marL="0" indent="0">
              <a:buFont typeface="Arial"/>
              <a:buNone/>
              <a:defRPr/>
            </a:pPr>
            <a:r>
              <a:rPr/>
              <a:t>09. Naman Soni</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10817159" name="Title 1"/>
          <p:cNvSpPr>
            <a:spLocks noGrp="1"/>
          </p:cNvSpPr>
          <p:nvPr>
            <p:ph type="title"/>
          </p:nvPr>
        </p:nvSpPr>
        <p:spPr bwMode="auto"/>
        <p:txBody>
          <a:bodyPr/>
          <a:lstStyle/>
          <a:p>
            <a:pPr>
              <a:defRPr/>
            </a:pPr>
            <a:r>
              <a:rPr/>
              <a:t>Other General Safety Techniques Include</a:t>
            </a:r>
            <a:endParaRPr/>
          </a:p>
        </p:txBody>
      </p:sp>
      <p:sp>
        <p:nvSpPr>
          <p:cNvPr id="1994694958"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01519148" name="Title 1"/>
          <p:cNvSpPr>
            <a:spLocks noGrp="1"/>
          </p:cNvSpPr>
          <p:nvPr>
            <p:ph type="title"/>
          </p:nvPr>
        </p:nvSpPr>
        <p:spPr bwMode="auto"/>
        <p:txBody>
          <a:bodyPr/>
          <a:lstStyle/>
          <a:p>
            <a:pPr>
              <a:defRPr/>
            </a:pPr>
            <a:r>
              <a:rPr/>
              <a:t>Antivirus Services</a:t>
            </a:r>
            <a:endParaRPr/>
          </a:p>
        </p:txBody>
      </p:sp>
      <p:sp>
        <p:nvSpPr>
          <p:cNvPr id="2071513278" name="Content Placeholder 2"/>
          <p:cNvSpPr>
            <a:spLocks noGrp="1"/>
          </p:cNvSpPr>
          <p:nvPr>
            <p:ph idx="1"/>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7816164" name="Title 1"/>
          <p:cNvSpPr>
            <a:spLocks noGrp="1"/>
          </p:cNvSpPr>
          <p:nvPr>
            <p:ph type="title"/>
          </p:nvPr>
        </p:nvSpPr>
        <p:spPr bwMode="auto"/>
        <p:txBody>
          <a:bodyPr/>
          <a:lstStyle/>
          <a:p>
            <a:pPr>
              <a:defRPr/>
            </a:pPr>
            <a:r>
              <a:rPr/>
              <a:t>Firewalls</a:t>
            </a:r>
            <a:endParaRPr/>
          </a:p>
        </p:txBody>
      </p:sp>
      <p:sp>
        <p:nvSpPr>
          <p:cNvPr id="1590104576" name="Content Placeholder 2"/>
          <p:cNvSpPr>
            <a:spLocks noGrp="1"/>
          </p:cNvSpPr>
          <p:nvPr>
            <p:ph idx="1"/>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72627147" name="Title 1"/>
          <p:cNvSpPr>
            <a:spLocks noGrp="1"/>
          </p:cNvSpPr>
          <p:nvPr>
            <p:ph type="title"/>
          </p:nvPr>
        </p:nvSpPr>
        <p:spPr bwMode="auto"/>
        <p:txBody>
          <a:bodyPr/>
          <a:lstStyle/>
          <a:p>
            <a:pPr>
              <a:defRPr/>
            </a:pPr>
            <a:r>
              <a:rPr/>
              <a:t>Virtual Private Networks</a:t>
            </a:r>
            <a:endParaRPr/>
          </a:p>
        </p:txBody>
      </p:sp>
      <p:sp>
        <p:nvSpPr>
          <p:cNvPr id="1068128504" name="Content Placeholder 2"/>
          <p:cNvSpPr>
            <a:spLocks noGrp="1"/>
          </p:cNvSpPr>
          <p:nvPr>
            <p:ph idx="1"/>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46359900" name="Title 1"/>
          <p:cNvSpPr>
            <a:spLocks noGrp="1"/>
          </p:cNvSpPr>
          <p:nvPr>
            <p:ph type="title"/>
          </p:nvPr>
        </p:nvSpPr>
        <p:spPr bwMode="auto"/>
        <p:txBody>
          <a:bodyPr/>
          <a:lstStyle/>
          <a:p>
            <a:pPr>
              <a:defRPr/>
            </a:pPr>
            <a:r>
              <a:rPr/>
              <a:t>Penetration Testing your system</a:t>
            </a:r>
            <a:endParaRPr/>
          </a:p>
        </p:txBody>
      </p:sp>
      <p:sp>
        <p:nvSpPr>
          <p:cNvPr id="1429740218" name="Content Placeholder 2"/>
          <p:cNvSpPr>
            <a:spLocks noGrp="1"/>
          </p:cNvSpPr>
          <p:nvPr>
            <p:ph idx="1"/>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56428345" name="Title 1"/>
          <p:cNvSpPr>
            <a:spLocks noGrp="1"/>
          </p:cNvSpPr>
          <p:nvPr>
            <p:ph type="title"/>
          </p:nvPr>
        </p:nvSpPr>
        <p:spPr bwMode="auto"/>
        <p:txBody>
          <a:bodyPr/>
          <a:lstStyle/>
          <a:p>
            <a:pPr>
              <a:defRPr/>
            </a:pPr>
            <a:r>
              <a:rPr/>
              <a:t>Cyber Security Training</a:t>
            </a:r>
            <a:endParaRPr/>
          </a:p>
        </p:txBody>
      </p:sp>
      <p:sp>
        <p:nvSpPr>
          <p:cNvPr id="1363382593" name="Content Placeholder 2"/>
          <p:cNvSpPr>
            <a:spLocks noGrp="1"/>
          </p:cNvSpPr>
          <p:nvPr>
            <p:ph idx="1"/>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44557850" name="Title 1"/>
          <p:cNvSpPr>
            <a:spLocks noGrp="1"/>
          </p:cNvSpPr>
          <p:nvPr>
            <p:ph type="title"/>
          </p:nvPr>
        </p:nvSpPr>
        <p:spPr bwMode="auto"/>
        <p:txBody>
          <a:bodyPr/>
          <a:lstStyle/>
          <a:p>
            <a:pPr>
              <a:defRPr/>
            </a:pPr>
            <a:r>
              <a:rPr>
                <a:latin typeface="Caecilia Light"/>
                <a:cs typeface="Caecilia Light"/>
              </a:rPr>
              <a:t>Available Services on the Market</a:t>
            </a:r>
            <a:endParaRPr>
              <a:latin typeface="Caecilia Light"/>
              <a:cs typeface="Caecilia Light"/>
            </a:endParaRPr>
          </a:p>
        </p:txBody>
      </p:sp>
      <p:sp>
        <p:nvSpPr>
          <p:cNvPr id="1201169393" name="Content Placeholder 2"/>
          <p:cNvSpPr>
            <a:spLocks noGrp="1"/>
          </p:cNvSpPr>
          <p:nvPr>
            <p:ph idx="1"/>
          </p:nvPr>
        </p:nvSpPr>
        <p:spPr bwMode="auto"/>
        <p:txBody>
          <a:bodyPr/>
          <a:lstStyle/>
          <a:p>
            <a:pPr>
              <a:defRPr/>
            </a:pPr>
            <a:endParaRPr>
              <a:latin typeface="Caecilia Light"/>
              <a:cs typeface="Caecilia Ligh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21617152" name="Title 1"/>
          <p:cNvSpPr>
            <a:spLocks noGrp="1"/>
          </p:cNvSpPr>
          <p:nvPr>
            <p:ph type="title"/>
          </p:nvPr>
        </p:nvSpPr>
        <p:spPr bwMode="auto"/>
        <p:txBody>
          <a:bodyPr/>
          <a:lstStyle/>
          <a:p>
            <a:pPr>
              <a:defRPr/>
            </a:pPr>
            <a:endParaRPr/>
          </a:p>
        </p:txBody>
      </p:sp>
      <p:sp>
        <p:nvSpPr>
          <p:cNvPr id="1589703125" name="Content Placeholder 2"/>
          <p:cNvSpPr>
            <a:spLocks noGrp="1"/>
          </p:cNvSpPr>
          <p:nvPr>
            <p:ph idx="1"/>
          </p:nvPr>
        </p:nvSpPr>
        <p:spPr bwMode="auto"/>
        <p:txBody>
          <a:bodyPr/>
          <a:lstStyle/>
          <a:p>
            <a:pPr>
              <a:defRPr/>
            </a:pPr>
            <a:r>
              <a:rPr lang="en-US" sz="2800" b="0" i="0" u="none" strike="noStrike" cap="none" spc="0">
                <a:solidFill>
                  <a:schemeClr val="tx1"/>
                </a:solidFill>
                <a:latin typeface="Arial"/>
                <a:cs typeface="Arial"/>
              </a:rPr>
              <a:t>Strong access control: Implement strong access control measures to ensure that only authorized users can access cloud resources. This can include multi-factor authentication, strong password policies, and role-based access controls.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9794253" name="Title 1"/>
          <p:cNvSpPr>
            <a:spLocks noGrp="1"/>
          </p:cNvSpPr>
          <p:nvPr>
            <p:ph type="title"/>
          </p:nvPr>
        </p:nvSpPr>
        <p:spPr bwMode="auto"/>
        <p:txBody>
          <a:bodyPr/>
          <a:lstStyle/>
          <a:p>
            <a:pPr>
              <a:defRPr/>
            </a:pPr>
            <a:endParaRPr/>
          </a:p>
        </p:txBody>
      </p:sp>
      <p:sp>
        <p:nvSpPr>
          <p:cNvPr id="87107192" name="Content Placeholder 2"/>
          <p:cNvSpPr>
            <a:spLocks noGrp="1"/>
          </p:cNvSpPr>
          <p:nvPr>
            <p:ph idx="1"/>
          </p:nvPr>
        </p:nvSpPr>
        <p:spPr bwMode="auto"/>
        <p:txBody>
          <a:bodyPr/>
          <a:lstStyle/>
          <a:p>
            <a:pPr>
              <a:defRPr/>
            </a:pPr>
            <a:r>
              <a:rPr lang="en-US" sz="2800" b="0" i="0" u="none" strike="noStrike" cap="none" spc="0">
                <a:solidFill>
                  <a:schemeClr val="tx1"/>
                </a:solidFill>
                <a:latin typeface="Arial"/>
                <a:cs typeface="Arial"/>
              </a:rPr>
              <a:t>Encryption: Encrypt data both at rest and in transit to prevent unauthorized access. This can include using SSL/TLS for web traffic, encrypting data stored in the cloud, and using encryption keys that are managed by the customer.</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91168443" name="Title 1"/>
          <p:cNvSpPr>
            <a:spLocks noGrp="1"/>
          </p:cNvSpPr>
          <p:nvPr>
            <p:ph type="title"/>
          </p:nvPr>
        </p:nvSpPr>
        <p:spPr bwMode="auto"/>
        <p:txBody>
          <a:bodyPr/>
          <a:lstStyle/>
          <a:p>
            <a:pPr>
              <a:defRPr/>
            </a:pPr>
            <a:endParaRPr/>
          </a:p>
        </p:txBody>
      </p:sp>
      <p:sp>
        <p:nvSpPr>
          <p:cNvPr id="862044493" name="Content Placeholder 2"/>
          <p:cNvSpPr>
            <a:spLocks noGrp="1"/>
          </p:cNvSpPr>
          <p:nvPr>
            <p:ph idx="1"/>
          </p:nvPr>
        </p:nvSpPr>
        <p:spPr bwMode="auto"/>
        <p:txBody>
          <a:bodyPr/>
          <a:lstStyle/>
          <a:p>
            <a:pPr>
              <a:defRPr/>
            </a:pPr>
            <a:r>
              <a:rPr lang="en-US" sz="2800" b="0" i="0" u="none" strike="noStrike" cap="none" spc="0">
                <a:solidFill>
                  <a:schemeClr val="tx1"/>
                </a:solidFill>
                <a:latin typeface="Arial"/>
                <a:cs typeface="Arial"/>
              </a:rPr>
              <a:t>Regular backups and disaster recovery: Regularly backup data and test disaster recovery plans to ensure that data can be recovered in the event of an attack or other disaster.</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18423705" name="Title 1"/>
          <p:cNvSpPr>
            <a:spLocks noGrp="1"/>
          </p:cNvSpPr>
          <p:nvPr>
            <p:ph type="title"/>
          </p:nvPr>
        </p:nvSpPr>
        <p:spPr bwMode="auto"/>
        <p:txBody>
          <a:bodyPr/>
          <a:lstStyle/>
          <a:p>
            <a:pPr>
              <a:defRPr/>
            </a:pPr>
            <a:endParaRPr/>
          </a:p>
        </p:txBody>
      </p:sp>
      <p:sp>
        <p:nvSpPr>
          <p:cNvPr id="849855905" name="Content Placeholder 2"/>
          <p:cNvSpPr>
            <a:spLocks noGrp="1"/>
          </p:cNvSpPr>
          <p:nvPr>
            <p:ph idx="1"/>
          </p:nvPr>
        </p:nvSpPr>
        <p:spPr bwMode="auto"/>
        <p:txBody>
          <a:bodyPr/>
          <a:lstStyle/>
          <a:p>
            <a:pPr>
              <a:defRPr/>
            </a:pPr>
            <a:r>
              <a:rPr lang="en-US" sz="2800" b="0" i="0" u="none" strike="noStrike" cap="none" spc="0">
                <a:solidFill>
                  <a:schemeClr val="tx1"/>
                </a:solidFill>
                <a:latin typeface="Arial"/>
                <a:cs typeface="Arial"/>
              </a:rPr>
              <a:t>Regular updates and patching: Regularly update and patch all software, applications, and operating systems to ensure that they are protected against known vulnerabilities and exploits.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56436492" name="Title 1"/>
          <p:cNvSpPr>
            <a:spLocks noGrp="1"/>
          </p:cNvSpPr>
          <p:nvPr>
            <p:ph type="title"/>
          </p:nvPr>
        </p:nvSpPr>
        <p:spPr bwMode="auto"/>
        <p:txBody>
          <a:bodyPr/>
          <a:lstStyle/>
          <a:p>
            <a:pPr>
              <a:defRPr/>
            </a:pPr>
            <a:endParaRPr/>
          </a:p>
        </p:txBody>
      </p:sp>
      <p:sp>
        <p:nvSpPr>
          <p:cNvPr id="1393938832" name="Content Placeholder 2"/>
          <p:cNvSpPr>
            <a:spLocks noGrp="1"/>
          </p:cNvSpPr>
          <p:nvPr>
            <p:ph idx="1"/>
          </p:nvPr>
        </p:nvSpPr>
        <p:spPr bwMode="auto"/>
        <p:txBody>
          <a:bodyPr/>
          <a:lstStyle/>
          <a:p>
            <a:pPr>
              <a:defRPr/>
            </a:pPr>
            <a:r>
              <a:rPr lang="en-US" sz="2800" b="0" i="0" u="none" strike="noStrike" cap="none" spc="0">
                <a:solidFill>
                  <a:schemeClr val="tx1"/>
                </a:solidFill>
                <a:latin typeface="Arial"/>
                <a:cs typeface="Arial"/>
              </a:rPr>
              <a:t>Network security: Implement network security measures such as firewalls, intrusion detection and prevention systems, and security monitoring to detect and prevent cyber attacks.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29419338" name="Title 1"/>
          <p:cNvSpPr>
            <a:spLocks noGrp="1"/>
          </p:cNvSpPr>
          <p:nvPr>
            <p:ph type="title"/>
          </p:nvPr>
        </p:nvSpPr>
        <p:spPr bwMode="auto"/>
        <p:txBody>
          <a:bodyPr/>
          <a:lstStyle/>
          <a:p>
            <a:pPr>
              <a:defRPr/>
            </a:pPr>
            <a:endParaRPr/>
          </a:p>
        </p:txBody>
      </p:sp>
      <p:sp>
        <p:nvSpPr>
          <p:cNvPr id="306005050" name="Content Placeholder 2"/>
          <p:cNvSpPr>
            <a:spLocks noGrp="1"/>
          </p:cNvSpPr>
          <p:nvPr>
            <p:ph idx="1"/>
          </p:nvPr>
        </p:nvSpPr>
        <p:spPr bwMode="auto"/>
        <p:txBody>
          <a:bodyPr/>
          <a:lstStyle/>
          <a:p>
            <a:pPr>
              <a:defRPr/>
            </a:pPr>
            <a:r>
              <a:rPr lang="en-US" sz="2800" b="0" i="0" u="none" strike="noStrike" cap="none" spc="0">
                <a:solidFill>
                  <a:schemeClr val="tx1"/>
                </a:solidFill>
                <a:latin typeface="Arial"/>
                <a:cs typeface="Arial"/>
              </a:rPr>
              <a:t>Employee training: Train employees on security best practices and how to recognize and respond to cyber threats. This can include regular security awareness training, phishing simulations, and incident response training.</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66993807" name="Title 1"/>
          <p:cNvSpPr>
            <a:spLocks noGrp="1"/>
          </p:cNvSpPr>
          <p:nvPr>
            <p:ph type="title"/>
          </p:nvPr>
        </p:nvSpPr>
        <p:spPr bwMode="auto"/>
        <p:txBody>
          <a:bodyPr/>
          <a:lstStyle/>
          <a:p>
            <a:pPr>
              <a:defRPr/>
            </a:pPr>
            <a:r>
              <a:rPr/>
              <a:t>Bibliography</a:t>
            </a:r>
            <a:endParaRPr/>
          </a:p>
        </p:txBody>
      </p:sp>
      <p:sp>
        <p:nvSpPr>
          <p:cNvPr id="804789992" name="Content Placeholder 2"/>
          <p:cNvSpPr>
            <a:spLocks noGrp="1"/>
          </p:cNvSpPr>
          <p:nvPr>
            <p:ph idx="1"/>
          </p:nvPr>
        </p:nvSpPr>
        <p:spPr bwMode="auto"/>
        <p:txBody>
          <a:bodyPr/>
          <a:lstStyle/>
          <a:p>
            <a:pPr marL="394023" indent="-394023">
              <a:buFont typeface="Arial"/>
              <a:buAutoNum type="arabicPeriod"/>
              <a:defRPr/>
            </a:pPr>
            <a:r>
              <a:rPr lang="en-US" sz="2800" b="0" i="0" u="none" strike="noStrike" cap="none" spc="0">
                <a:solidFill>
                  <a:schemeClr val="tx1"/>
                </a:solidFill>
                <a:latin typeface="Arial"/>
                <a:cs typeface="Arial"/>
              </a:rPr>
              <a:t>Cyber-Attacks in Cloud Computing: A Case </a:t>
            </a:r>
            <a:r>
              <a:rPr lang="en-US"/>
              <a:t>Study </a:t>
            </a:r>
            <a:r>
              <a:rPr lang="en-US"/>
              <a:t>Jitendra </a:t>
            </a:r>
            <a:r>
              <a:rPr lang="en-US" sz="2800" b="0" i="0" u="none" strike="noStrike" cap="none" spc="0">
                <a:solidFill>
                  <a:schemeClr val="tx1"/>
                </a:solidFill>
                <a:latin typeface="Arial"/>
                <a:cs typeface="Arial"/>
              </a:rPr>
              <a:t>Singh </a:t>
            </a:r>
            <a:r>
              <a:rPr lang="en-US" sz="2800" b="0" i="0" u="none" strike="noStrike" cap="none" spc="0">
                <a:solidFill>
                  <a:schemeClr val="tx1"/>
                </a:solidFill>
                <a:latin typeface="Arial"/>
                <a:cs typeface="Arial"/>
              </a:rPr>
              <a:t>Department of Computer Science, PGDAV College, University of Delhi</a:t>
            </a:r>
            <a:endParaRPr lang="en-US" sz="2800" b="0" i="0" u="none" strike="noStrike" cap="none" spc="0">
              <a:solidFill>
                <a:schemeClr val="tx1"/>
              </a:solidFill>
              <a:latin typeface="Arial"/>
              <a:cs typeface="Arial"/>
            </a:endParaRPr>
          </a:p>
          <a:p>
            <a:pPr marL="394023" indent="-394023">
              <a:buFont typeface="Arial"/>
              <a:buAutoNum type="arabicPeriod"/>
              <a:defRPr/>
            </a:pPr>
            <a:r>
              <a:rPr lang="en-US" sz="2800" b="0" i="0" u="sng" strike="noStrike" cap="none" spc="0">
                <a:solidFill>
                  <a:schemeClr val="tx1"/>
                </a:solidFill>
                <a:latin typeface="Arial"/>
                <a:cs typeface="Arial"/>
                <a:hlinkClick r:id="rId2" tooltip="https://www.arcserve.com/blog/7-most-infamous-cloud-security-breaches"/>
              </a:rPr>
              <a:t>https://www.arcserve.com/blog/7-most-infamous-cloud-security-breaches</a:t>
            </a:r>
            <a:endParaRPr lang="en-US" sz="2800" b="0" i="0" u="none" strike="noStrike" cap="none" spc="0">
              <a:solidFill>
                <a:schemeClr val="tx1"/>
              </a:solidFill>
              <a:latin typeface="Arial"/>
              <a:cs typeface="Arial"/>
            </a:endParaRPr>
          </a:p>
          <a:p>
            <a:pPr marL="394023" indent="-394023">
              <a:buFont typeface="Arial"/>
              <a:buAutoNum type="arabicPeriod"/>
              <a:defRPr/>
            </a:pPr>
            <a:r>
              <a:rPr lang="en-US" sz="2800" b="0" i="0" u="sng" strike="noStrike" cap="none" spc="0">
                <a:solidFill>
                  <a:schemeClr val="tx1"/>
                </a:solidFill>
                <a:latin typeface="Arial"/>
                <a:cs typeface="Arial"/>
                <a:hlinkClick r:id="rId3" tooltip="https://www.npr.org/2021/04/09/986005820/after-data-breach-exposes-530-million-facebook-says-it-will-not-notify-users"/>
              </a:rPr>
              <a:t>https://www.npr.org/2021/04/09/986005820/after-data-breach-exposes-530-million-facebook-says-it-will-not-notify-users</a:t>
            </a:r>
            <a:endParaRPr lang="en-US" sz="2800" b="0" i="0" u="none" strike="noStrike" cap="none" spc="0">
              <a:solidFill>
                <a:schemeClr val="tx1"/>
              </a:solidFill>
              <a:latin typeface="Arial"/>
              <a:cs typeface="Arial"/>
            </a:endParaRPr>
          </a:p>
          <a:p>
            <a:pPr marL="394023" indent="-394023">
              <a:buFont typeface="Arial"/>
              <a:buAutoNum type="arabicPeriod"/>
              <a:defRPr/>
            </a:pPr>
            <a:r>
              <a:rPr lang="en-US" sz="2800" b="0" i="0" u="sng" strike="noStrike" cap="none" spc="0">
                <a:solidFill>
                  <a:schemeClr val="tx1"/>
                </a:solidFill>
                <a:latin typeface="Arial"/>
                <a:cs typeface="Arial"/>
                <a:hlinkClick r:id="rId4" tooltip="https://www.npr.org/2019/07/24/741282397/facebook-to-pay-5-billion-to-settle-ftc-privacy-case"/>
              </a:rPr>
              <a:t>https://www.npr.org/2019/07/24/741282397/facebook-to-pay-5-billion-to-settle-ftc-privacy-case</a:t>
            </a:r>
            <a:endParaRPr lang="en-US" sz="2800" b="0" i="0" u="none" strike="noStrike" cap="none" spc="0">
              <a:solidFill>
                <a:schemeClr val="tx1"/>
              </a:solidFill>
              <a:latin typeface="Arial"/>
              <a:cs typeface="Arial"/>
            </a:endParaRPr>
          </a:p>
          <a:p>
            <a:pPr marL="394023" indent="-394023">
              <a:buFont typeface="Arial"/>
              <a:buAutoNum type="arabicPeriod"/>
              <a:defRPr/>
            </a:pPr>
            <a:r>
              <a:rPr lang="en-US" sz="2800" b="0" i="0" u="sng" strike="noStrike" cap="none" spc="0">
                <a:solidFill>
                  <a:schemeClr val="tx1"/>
                </a:solidFill>
                <a:latin typeface="Arial"/>
                <a:cs typeface="Arial"/>
                <a:hlinkClick r:id="rId5" tooltip="https://openai.com/blog/chatgpt"/>
              </a:rPr>
              <a:t>https://openai.com/blog/chatgpt</a:t>
            </a:r>
            <a:endParaRPr lang="en-US" sz="2800" b="0" i="0" u="none" strike="noStrike" cap="none" spc="0">
              <a:solidFill>
                <a:schemeClr val="tx1"/>
              </a:solidFill>
              <a:latin typeface="Arial"/>
              <a:cs typeface="Arial"/>
            </a:endParaRPr>
          </a:p>
          <a:p>
            <a:pPr marL="394023" indent="-394023">
              <a:buFont typeface="Arial"/>
              <a:buAutoNum type="arabicPeriod"/>
              <a:defRPr/>
            </a:pPr>
            <a:endParaRPr lang="en-US" sz="2800" b="0" i="0" u="none" strike="noStrike" cap="none" spc="0">
              <a:solidFill>
                <a:schemeClr val="tx1"/>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420933" name="Title 1"/>
          <p:cNvSpPr>
            <a:spLocks noGrp="1"/>
          </p:cNvSpPr>
          <p:nvPr>
            <p:ph type="title"/>
          </p:nvPr>
        </p:nvSpPr>
        <p:spPr bwMode="auto"/>
        <p:txBody>
          <a:bodyPr/>
          <a:lstStyle/>
          <a:p>
            <a:pPr marL="570252" indent="-570252">
              <a:buAutoNum type="arabicPeriod"/>
              <a:defRPr/>
            </a:pPr>
            <a:r>
              <a:rPr>
                <a:latin typeface="Caecilia Light"/>
                <a:cs typeface="Caecilia Light"/>
              </a:rPr>
              <a:t>Microsoft Azure</a:t>
            </a:r>
            <a:endParaRPr>
              <a:latin typeface="Caecilia Light"/>
              <a:cs typeface="Caecilia Light"/>
            </a:endParaRPr>
          </a:p>
        </p:txBody>
      </p:sp>
      <p:sp>
        <p:nvSpPr>
          <p:cNvPr id="1798786171" name="Content Placeholder 2"/>
          <p:cNvSpPr>
            <a:spLocks noGrp="1"/>
          </p:cNvSpPr>
          <p:nvPr>
            <p:ph idx="1"/>
          </p:nvPr>
        </p:nvSpPr>
        <p:spPr bwMode="auto"/>
        <p:txBody>
          <a:bodyPr/>
          <a:lstStyle/>
          <a:p>
            <a:pPr>
              <a:defRPr/>
            </a:pPr>
            <a:endParaRPr>
              <a:latin typeface="Caecilia Light"/>
              <a:cs typeface="Caecilia Ligh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07011617" name="Title 1"/>
          <p:cNvSpPr>
            <a:spLocks noGrp="1"/>
          </p:cNvSpPr>
          <p:nvPr>
            <p:ph type="title"/>
          </p:nvPr>
        </p:nvSpPr>
        <p:spPr bwMode="auto"/>
        <p:txBody>
          <a:bodyPr/>
          <a:lstStyle/>
          <a:p>
            <a:pPr>
              <a:defRPr/>
            </a:pPr>
            <a:r>
              <a:rPr>
                <a:latin typeface="Caecilia Light"/>
                <a:cs typeface="Caecilia Light"/>
              </a:rPr>
              <a:t>2. Amazon Web Services</a:t>
            </a:r>
            <a:endParaRPr>
              <a:latin typeface="Caecilia Light"/>
              <a:cs typeface="Caecilia Light"/>
            </a:endParaRPr>
          </a:p>
        </p:txBody>
      </p:sp>
      <p:sp>
        <p:nvSpPr>
          <p:cNvPr id="975971381" name="Content Placeholder 2"/>
          <p:cNvSpPr>
            <a:spLocks noGrp="1"/>
          </p:cNvSpPr>
          <p:nvPr>
            <p:ph idx="1"/>
          </p:nvPr>
        </p:nvSpPr>
        <p:spPr bwMode="auto"/>
        <p:txBody>
          <a:bodyPr/>
          <a:lstStyle/>
          <a:p>
            <a:pPr>
              <a:defRPr/>
            </a:pPr>
            <a:endParaRPr>
              <a:latin typeface="Caecilia Light"/>
              <a:cs typeface="Caecilia Ligh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60408996" name="Title 1"/>
          <p:cNvSpPr>
            <a:spLocks noGrp="1"/>
          </p:cNvSpPr>
          <p:nvPr>
            <p:ph type="title"/>
          </p:nvPr>
        </p:nvSpPr>
        <p:spPr bwMode="auto"/>
        <p:txBody>
          <a:bodyPr/>
          <a:lstStyle/>
          <a:p>
            <a:pPr>
              <a:defRPr/>
            </a:pPr>
            <a:r>
              <a:rPr>
                <a:latin typeface="Caecilia Light"/>
                <a:cs typeface="Caecilia Light"/>
              </a:rPr>
              <a:t>3. Google Cloud</a:t>
            </a:r>
            <a:endParaRPr>
              <a:latin typeface="Caecilia Light"/>
              <a:cs typeface="Caecilia Light"/>
            </a:endParaRPr>
          </a:p>
        </p:txBody>
      </p:sp>
      <p:sp>
        <p:nvSpPr>
          <p:cNvPr id="1916462234" name="Content Placeholder 2"/>
          <p:cNvSpPr>
            <a:spLocks noGrp="1"/>
          </p:cNvSpPr>
          <p:nvPr>
            <p:ph idx="1"/>
          </p:nvPr>
        </p:nvSpPr>
        <p:spPr bwMode="auto"/>
        <p:txBody>
          <a:bodyPr/>
          <a:lstStyle/>
          <a:p>
            <a:pPr>
              <a:defRPr/>
            </a:pPr>
            <a:endParaRPr>
              <a:latin typeface="Caecilia Light"/>
              <a:cs typeface="Caecilia Ligh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78212887" name="Title 1"/>
          <p:cNvSpPr>
            <a:spLocks noGrp="1"/>
          </p:cNvSpPr>
          <p:nvPr>
            <p:ph type="title"/>
          </p:nvPr>
        </p:nvSpPr>
        <p:spPr bwMode="auto"/>
        <p:txBody>
          <a:bodyPr/>
          <a:lstStyle/>
          <a:p>
            <a:pPr>
              <a:defRPr/>
            </a:pPr>
            <a:r>
              <a:rPr>
                <a:latin typeface="Caecilia Light"/>
                <a:cs typeface="Caecilia Light"/>
              </a:rPr>
              <a:t>Need for Cloud Services</a:t>
            </a:r>
            <a:endParaRPr>
              <a:latin typeface="Caecilia Light"/>
              <a:cs typeface="Caecilia Light"/>
            </a:endParaRPr>
          </a:p>
        </p:txBody>
      </p:sp>
      <p:sp>
        <p:nvSpPr>
          <p:cNvPr id="710587245" name="Content Placeholder 2"/>
          <p:cNvSpPr>
            <a:spLocks noGrp="1"/>
          </p:cNvSpPr>
          <p:nvPr>
            <p:ph idx="1"/>
          </p:nvPr>
        </p:nvSpPr>
        <p:spPr bwMode="auto"/>
        <p:txBody>
          <a:bodyPr/>
          <a:lstStyle/>
          <a:p>
            <a:pPr>
              <a:defRPr/>
            </a:pPr>
            <a:endParaRPr>
              <a:latin typeface="Caecilia Light"/>
              <a:cs typeface="Caecilia Ligh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ONLYOFFICE/7.2.1.36</Application>
  <DocSecurity>0</DocSecurity>
  <PresentationFormat>Widescreen</PresentationFormat>
  <Paragraphs>0</Paragraphs>
  <Slides>56</Slides>
  <Notes>56</Notes>
  <HiddenSlides>0</HiddenSlides>
  <MMClips>2</MMClips>
  <ScaleCrop>0</ScaleCrop>
  <HeadingPairs>
    <vt:vector size="4" baseType="variant">
      <vt:variant>
        <vt:lpstr>Theme</vt:lpstr>
      </vt:variant>
      <vt:variant>
        <vt:i4>1</vt:i4>
      </vt:variant>
      <vt:variant>
        <vt:lpstr>Slide Titles</vt:lpstr>
      </vt:variant>
      <vt:variant>
        <vt:i4>56</vt:i4>
      </vt:variant>
    </vt:vector>
  </HeadingPairs>
  <TitlesOfParts>
    <vt:vector size="57"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7</cp:revision>
  <dcterms:created xsi:type="dcterms:W3CDTF">2012-12-03T06:56:55Z</dcterms:created>
  <dcterms:modified xsi:type="dcterms:W3CDTF">2023-03-13T21:43:04Z</dcterms:modified>
  <cp:category/>
  <cp:contentStatus/>
  <cp:version/>
</cp:coreProperties>
</file>