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  <p:sldMasterId id="2147483658" r:id="rId3"/>
    <p:sldMasterId id="2147483660" r:id="rId4"/>
    <p:sldMasterId id="2147483662" r:id="rId5"/>
    <p:sldMasterId id="2147483664" r:id="rId6"/>
    <p:sldMasterId id="2147483666" r:id="rId7"/>
  </p:sldMasterIdLst>
  <p:notesMasterIdLst>
    <p:notesMasterId r:id="rId80"/>
  </p:notesMasterIdLst>
  <p:sldIdLst>
    <p:sldId id="321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322" r:id="rId25"/>
    <p:sldId id="327" r:id="rId26"/>
    <p:sldId id="329" r:id="rId27"/>
    <p:sldId id="328" r:id="rId28"/>
    <p:sldId id="324" r:id="rId29"/>
    <p:sldId id="325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323" r:id="rId45"/>
    <p:sldId id="330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295" r:id="rId55"/>
    <p:sldId id="296" r:id="rId56"/>
    <p:sldId id="297" r:id="rId57"/>
    <p:sldId id="298" r:id="rId58"/>
    <p:sldId id="299" r:id="rId59"/>
    <p:sldId id="300" r:id="rId60"/>
    <p:sldId id="301" r:id="rId61"/>
    <p:sldId id="302" r:id="rId62"/>
    <p:sldId id="303" r:id="rId63"/>
    <p:sldId id="304" r:id="rId64"/>
    <p:sldId id="305" r:id="rId65"/>
    <p:sldId id="306" r:id="rId66"/>
    <p:sldId id="308" r:id="rId67"/>
    <p:sldId id="309" r:id="rId68"/>
    <p:sldId id="310" r:id="rId69"/>
    <p:sldId id="311" r:id="rId70"/>
    <p:sldId id="312" r:id="rId71"/>
    <p:sldId id="313" r:id="rId72"/>
    <p:sldId id="314" r:id="rId73"/>
    <p:sldId id="315" r:id="rId74"/>
    <p:sldId id="316" r:id="rId75"/>
    <p:sldId id="317" r:id="rId76"/>
    <p:sldId id="318" r:id="rId77"/>
    <p:sldId id="319" r:id="rId78"/>
    <p:sldId id="320" r:id="rId7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3" roundtripDataSignature="AMtx7mjtlgLbijj0kEzyvZeHYcp9QY+P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E4BDE8-6B99-4C5D-8284-495A59BA596E}">
  <a:tblStyle styleId="{24E4BDE8-6B99-4C5D-8284-495A59BA59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presProps" Target="presProps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notesMaster" Target="notesMasters/notesMaster1.xml"/><Relationship Id="rId85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6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tableStyles" Target="tableStyles.xml"/><Relationship Id="rId61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06297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464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0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254" name="Google Shape;254;p10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0513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Google Shape;26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266" name="Google Shape;266;p11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922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2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278" name="Google Shape;278;p12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4611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3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291" name="Google Shape;291;p13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3834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4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304" name="Google Shape;304;p14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298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5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318" name="Google Shape;318;p15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6046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Google Shape;32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330" name="Google Shape;330;p16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4061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04016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36615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5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318" name="Google Shape;318;p15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86072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160" name="Google Shape;160;p2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4184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5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  <p:sp>
        <p:nvSpPr>
          <p:cNvPr id="318" name="Google Shape;318;p15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4996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Google Shape;32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330" name="Google Shape;330;p16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0877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4679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931808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8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sp>
        <p:nvSpPr>
          <p:cNvPr id="352" name="Google Shape;352;p18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40725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9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  <p:sp>
        <p:nvSpPr>
          <p:cNvPr id="364" name="Google Shape;364;p19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51028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0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/>
          </a:p>
        </p:txBody>
      </p:sp>
      <p:sp>
        <p:nvSpPr>
          <p:cNvPr id="378" name="Google Shape;378;p20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8429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1" name="Google Shape;39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/>
          </a:p>
        </p:txBody>
      </p:sp>
      <p:sp>
        <p:nvSpPr>
          <p:cNvPr id="393" name="Google Shape;393;p21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74096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5" name="Google Shape;40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2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/>
          </a:p>
        </p:txBody>
      </p:sp>
      <p:sp>
        <p:nvSpPr>
          <p:cNvPr id="407" name="Google Shape;407;p22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04797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Google Shape;42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3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/>
          </a:p>
        </p:txBody>
      </p:sp>
      <p:sp>
        <p:nvSpPr>
          <p:cNvPr id="422" name="Google Shape;422;p23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3541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833236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4" name="Google Shape;43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/>
          </a:p>
        </p:txBody>
      </p:sp>
      <p:sp>
        <p:nvSpPr>
          <p:cNvPr id="436" name="Google Shape;436;p24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0709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5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/>
          </a:p>
        </p:txBody>
      </p:sp>
      <p:sp>
        <p:nvSpPr>
          <p:cNvPr id="446" name="Google Shape;44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7" name="Google Shape;44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0492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6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/>
          </a:p>
        </p:txBody>
      </p:sp>
      <p:sp>
        <p:nvSpPr>
          <p:cNvPr id="479" name="Google Shape;47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0" name="Google Shape;480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1389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5" name="Google Shape;52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/>
          </a:p>
        </p:txBody>
      </p:sp>
      <p:sp>
        <p:nvSpPr>
          <p:cNvPr id="527" name="Google Shape;527;p27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467564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683918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421993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5" name="Google Shape;555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0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/>
          </a:p>
        </p:txBody>
      </p:sp>
      <p:sp>
        <p:nvSpPr>
          <p:cNvPr id="557" name="Google Shape;557;p30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09793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8" name="Google Shape;56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3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/>
          </a:p>
        </p:txBody>
      </p:sp>
      <p:sp>
        <p:nvSpPr>
          <p:cNvPr id="570" name="Google Shape;570;p31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80327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968648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91519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4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182" name="Google Shape;182;p4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78029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0" name="Google Shape;58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1" name="Google Shape;581;p32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/>
          </a:p>
        </p:txBody>
      </p:sp>
      <p:sp>
        <p:nvSpPr>
          <p:cNvPr id="582" name="Google Shape;582;p32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072545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4" name="Google Shape;594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3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/>
          </a:p>
        </p:txBody>
      </p:sp>
      <p:sp>
        <p:nvSpPr>
          <p:cNvPr id="596" name="Google Shape;596;p33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06925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6" name="Google Shape;606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4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/>
          </a:p>
        </p:txBody>
      </p:sp>
      <p:sp>
        <p:nvSpPr>
          <p:cNvPr id="608" name="Google Shape;608;p34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57258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8" name="Google Shape;618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5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/>
          </a:p>
        </p:txBody>
      </p:sp>
      <p:sp>
        <p:nvSpPr>
          <p:cNvPr id="620" name="Google Shape;620;p35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90952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5" name="Google Shape;63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6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/>
          </a:p>
        </p:txBody>
      </p:sp>
      <p:sp>
        <p:nvSpPr>
          <p:cNvPr id="637" name="Google Shape;637;p36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23179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106251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374744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022627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308478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8" name="Google Shape;708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/>
          </a:p>
        </p:txBody>
      </p:sp>
      <p:sp>
        <p:nvSpPr>
          <p:cNvPr id="710" name="Google Shape;710;p41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2011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5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195" name="Google Shape;195;p5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00386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9" name="Google Shape;739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42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/>
          </a:p>
        </p:txBody>
      </p:sp>
      <p:sp>
        <p:nvSpPr>
          <p:cNvPr id="741" name="Google Shape;741;p42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94582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1" name="Google Shape;751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3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/>
          </a:p>
        </p:txBody>
      </p:sp>
      <p:sp>
        <p:nvSpPr>
          <p:cNvPr id="753" name="Google Shape;753;p43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939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555221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088131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287067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7" name="Google Shape;807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7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55</a:t>
            </a:fld>
            <a:endParaRPr/>
          </a:p>
        </p:txBody>
      </p:sp>
      <p:sp>
        <p:nvSpPr>
          <p:cNvPr id="809" name="Google Shape;809;p47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595944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9" name="Google Shape;819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8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56</a:t>
            </a:fld>
            <a:endParaRPr/>
          </a:p>
        </p:txBody>
      </p:sp>
      <p:sp>
        <p:nvSpPr>
          <p:cNvPr id="821" name="Google Shape;821;p48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50931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0" name="Google Shape;850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49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57</a:t>
            </a:fld>
            <a:endParaRPr/>
          </a:p>
        </p:txBody>
      </p:sp>
      <p:sp>
        <p:nvSpPr>
          <p:cNvPr id="852" name="Google Shape;852;p49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3265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4" name="Google Shape;864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50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58</a:t>
            </a:fld>
            <a:endParaRPr/>
          </a:p>
        </p:txBody>
      </p:sp>
      <p:sp>
        <p:nvSpPr>
          <p:cNvPr id="866" name="Google Shape;866;p50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017899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8" name="Google Shape;908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5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59</a:t>
            </a:fld>
            <a:endParaRPr/>
          </a:p>
        </p:txBody>
      </p:sp>
      <p:sp>
        <p:nvSpPr>
          <p:cNvPr id="910" name="Google Shape;910;p51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3124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208" name="Google Shape;208;p6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959314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4" name="Google Shape;934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53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</a:t>
            </a:fld>
            <a:endParaRPr/>
          </a:p>
        </p:txBody>
      </p:sp>
      <p:sp>
        <p:nvSpPr>
          <p:cNvPr id="936" name="Google Shape;936;p53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315938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7" name="Google Shape;947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54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</a:t>
            </a:fld>
            <a:endParaRPr/>
          </a:p>
        </p:txBody>
      </p:sp>
      <p:sp>
        <p:nvSpPr>
          <p:cNvPr id="949" name="Google Shape;949;p54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419090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9" name="Google Shape;959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55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62</a:t>
            </a:fld>
            <a:endParaRPr/>
          </a:p>
        </p:txBody>
      </p:sp>
      <p:sp>
        <p:nvSpPr>
          <p:cNvPr id="961" name="Google Shape;961;p55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762295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4" name="Google Shape;974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56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63</a:t>
            </a:fld>
            <a:endParaRPr/>
          </a:p>
        </p:txBody>
      </p:sp>
      <p:sp>
        <p:nvSpPr>
          <p:cNvPr id="976" name="Google Shape;976;p56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34892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6" name="Google Shape;986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57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</a:t>
            </a:fld>
            <a:endParaRPr/>
          </a:p>
        </p:txBody>
      </p:sp>
      <p:sp>
        <p:nvSpPr>
          <p:cNvPr id="988" name="Google Shape;988;p57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595418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8" name="Google Shape;998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58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65</a:t>
            </a:fld>
            <a:endParaRPr/>
          </a:p>
        </p:txBody>
      </p:sp>
      <p:sp>
        <p:nvSpPr>
          <p:cNvPr id="1000" name="Google Shape;1000;p58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763303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59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66</a:t>
            </a:fld>
            <a:endParaRPr/>
          </a:p>
        </p:txBody>
      </p:sp>
      <p:sp>
        <p:nvSpPr>
          <p:cNvPr id="1019" name="Google Shape;101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0" name="Google Shape;1020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71695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60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67</a:t>
            </a:fld>
            <a:endParaRPr/>
          </a:p>
        </p:txBody>
      </p:sp>
      <p:sp>
        <p:nvSpPr>
          <p:cNvPr id="1085" name="Google Shape;1085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6" name="Google Shape;1086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63978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4937843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9907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220" name="Google Shape;220;p7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064495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1" name="Google Shape;1181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63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</a:t>
            </a:fld>
            <a:endParaRPr/>
          </a:p>
        </p:txBody>
      </p:sp>
      <p:sp>
        <p:nvSpPr>
          <p:cNvPr id="1183" name="Google Shape;1183;p63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52091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3" name="Google Shape;1193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64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71</a:t>
            </a:fld>
            <a:endParaRPr/>
          </a:p>
        </p:txBody>
      </p:sp>
      <p:sp>
        <p:nvSpPr>
          <p:cNvPr id="1195" name="Google Shape;1195;p64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396057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5" name="Google Shape;1205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65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72</a:t>
            </a:fld>
            <a:endParaRPr/>
          </a:p>
        </p:txBody>
      </p:sp>
      <p:sp>
        <p:nvSpPr>
          <p:cNvPr id="1207" name="Google Shape;1207;p65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475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86120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6332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7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7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" name="Google Shape;21;p67"/>
          <p:cNvSpPr txBox="1">
            <a:spLocks noGrp="1"/>
          </p:cNvSpPr>
          <p:nvPr>
            <p:ph type="dt" idx="10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7"/>
          <p:cNvSpPr txBox="1">
            <a:spLocks noGrp="1"/>
          </p:cNvSpPr>
          <p:nvPr>
            <p:ph type="ftr" idx="11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7"/>
          <p:cNvSpPr txBox="1">
            <a:spLocks noGrp="1"/>
          </p:cNvSpPr>
          <p:nvPr>
            <p:ph type="sldNum" idx="12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9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  <a:defRPr sz="8000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79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79"/>
          <p:cNvSpPr txBox="1">
            <a:spLocks noGrp="1"/>
          </p:cNvSpPr>
          <p:nvPr>
            <p:ph type="dt" idx="10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9"/>
          <p:cNvSpPr txBox="1">
            <a:spLocks noGrp="1"/>
          </p:cNvSpPr>
          <p:nvPr>
            <p:ph type="ftr" idx="11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79"/>
          <p:cNvSpPr txBox="1">
            <a:spLocks noGrp="1"/>
          </p:cNvSpPr>
          <p:nvPr>
            <p:ph type="sldNum" idx="12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1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81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14" name="Google Shape;114;p81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5" name="Google Shape;115;p81"/>
          <p:cNvSpPr txBox="1">
            <a:spLocks noGrp="1"/>
          </p:cNvSpPr>
          <p:nvPr>
            <p:ph type="dt" idx="10"/>
          </p:nvPr>
        </p:nvSpPr>
        <p:spPr>
          <a:xfrm>
            <a:off x="465137" y="6459537"/>
            <a:ext cx="2619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81"/>
          <p:cNvSpPr txBox="1">
            <a:spLocks noGrp="1"/>
          </p:cNvSpPr>
          <p:nvPr>
            <p:ph type="ftr" idx="11"/>
          </p:nvPr>
        </p:nvSpPr>
        <p:spPr>
          <a:xfrm>
            <a:off x="4800600" y="6459537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81"/>
          <p:cNvSpPr txBox="1">
            <a:spLocks noGrp="1"/>
          </p:cNvSpPr>
          <p:nvPr>
            <p:ph type="sldNum" idx="12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052"/>
              </a:buClr>
              <a:buSzPts val="1000"/>
              <a:buFont typeface="Arial"/>
              <a:buNone/>
              <a:defRPr sz="1000" b="0" i="0" u="none">
                <a:solidFill>
                  <a:srgbClr val="6370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052"/>
              </a:buClr>
              <a:buSzPts val="1000"/>
              <a:buFont typeface="Arial"/>
              <a:buNone/>
              <a:defRPr sz="1000" b="0" i="0" u="none">
                <a:solidFill>
                  <a:srgbClr val="6370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052"/>
              </a:buClr>
              <a:buSzPts val="1000"/>
              <a:buFont typeface="Arial"/>
              <a:buNone/>
              <a:defRPr sz="1000" b="0" i="0" u="none">
                <a:solidFill>
                  <a:srgbClr val="6370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052"/>
              </a:buClr>
              <a:buSzPts val="1000"/>
              <a:buFont typeface="Arial"/>
              <a:buNone/>
              <a:defRPr sz="1000" b="0" i="0" u="none">
                <a:solidFill>
                  <a:srgbClr val="6370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052"/>
              </a:buClr>
              <a:buSzPts val="1000"/>
              <a:buFont typeface="Arial"/>
              <a:buNone/>
              <a:defRPr sz="1000" b="0" i="0" u="none">
                <a:solidFill>
                  <a:srgbClr val="6370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052"/>
              </a:buClr>
              <a:buSzPts val="1000"/>
              <a:buFont typeface="Arial"/>
              <a:buNone/>
              <a:defRPr sz="1000" b="0" i="0" u="none">
                <a:solidFill>
                  <a:srgbClr val="63705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052"/>
              </a:buClr>
              <a:buSzPts val="1000"/>
              <a:buFont typeface="Arial"/>
              <a:buNone/>
              <a:defRPr sz="1000" b="0" i="0" u="none">
                <a:solidFill>
                  <a:srgbClr val="63705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052"/>
              </a:buClr>
              <a:buSzPts val="1000"/>
              <a:buFont typeface="Arial"/>
              <a:buNone/>
              <a:defRPr sz="1000" b="0" i="0" u="none">
                <a:solidFill>
                  <a:srgbClr val="63705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052"/>
              </a:buClr>
              <a:buSzPts val="1000"/>
              <a:buFont typeface="Arial"/>
              <a:buNone/>
              <a:defRPr sz="1000" b="0" i="0" u="none">
                <a:solidFill>
                  <a:srgbClr val="63705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3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83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45720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83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0" name="Google Shape;130;p83"/>
          <p:cNvSpPr txBox="1">
            <a:spLocks noGrp="1"/>
          </p:cNvSpPr>
          <p:nvPr>
            <p:ph type="dt" idx="10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83"/>
          <p:cNvSpPr txBox="1">
            <a:spLocks noGrp="1"/>
          </p:cNvSpPr>
          <p:nvPr>
            <p:ph type="ftr" idx="11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83"/>
          <p:cNvSpPr txBox="1">
            <a:spLocks noGrp="1"/>
          </p:cNvSpPr>
          <p:nvPr>
            <p:ph type="sldNum" idx="12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5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85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44" name="Google Shape;144;p85"/>
          <p:cNvSpPr txBox="1">
            <a:spLocks noGrp="1"/>
          </p:cNvSpPr>
          <p:nvPr>
            <p:ph type="dt" idx="10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85"/>
          <p:cNvSpPr txBox="1">
            <a:spLocks noGrp="1"/>
          </p:cNvSpPr>
          <p:nvPr>
            <p:ph type="ftr" idx="11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5"/>
          <p:cNvSpPr txBox="1">
            <a:spLocks noGrp="1"/>
          </p:cNvSpPr>
          <p:nvPr>
            <p:ph type="sldNum" idx="12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6" name="Google Shape;36;p69"/>
          <p:cNvSpPr txBox="1">
            <a:spLocks noGrp="1"/>
          </p:cNvSpPr>
          <p:nvPr>
            <p:ph type="dt" idx="10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9"/>
          <p:cNvSpPr txBox="1">
            <a:spLocks noGrp="1"/>
          </p:cNvSpPr>
          <p:nvPr>
            <p:ph type="ftr" idx="11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9"/>
          <p:cNvSpPr txBox="1">
            <a:spLocks noGrp="1"/>
          </p:cNvSpPr>
          <p:nvPr>
            <p:ph type="sldNum" idx="12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2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72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3" name="Google Shape;43;p72"/>
          <p:cNvSpPr txBox="1">
            <a:spLocks noGrp="1"/>
          </p:cNvSpPr>
          <p:nvPr>
            <p:ph type="dt" idx="10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2"/>
          <p:cNvSpPr txBox="1">
            <a:spLocks noGrp="1"/>
          </p:cNvSpPr>
          <p:nvPr>
            <p:ph type="ftr" idx="11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2"/>
          <p:cNvSpPr txBox="1">
            <a:spLocks noGrp="1"/>
          </p:cNvSpPr>
          <p:nvPr>
            <p:ph type="sldNum" idx="12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3"/>
          <p:cNvSpPr txBox="1">
            <a:spLocks noGrp="1"/>
          </p:cNvSpPr>
          <p:nvPr>
            <p:ph type="dt" idx="10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3"/>
          <p:cNvSpPr txBox="1">
            <a:spLocks noGrp="1"/>
          </p:cNvSpPr>
          <p:nvPr>
            <p:ph type="ftr" idx="11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3"/>
          <p:cNvSpPr txBox="1">
            <a:spLocks noGrp="1"/>
          </p:cNvSpPr>
          <p:nvPr>
            <p:ph type="sldNum" idx="12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4"/>
          <p:cNvSpPr txBox="1">
            <a:spLocks noGrp="1"/>
          </p:cNvSpPr>
          <p:nvPr>
            <p:ph type="dt" idx="10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4"/>
          <p:cNvSpPr txBox="1">
            <a:spLocks noGrp="1"/>
          </p:cNvSpPr>
          <p:nvPr>
            <p:ph type="ftr" idx="11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4"/>
          <p:cNvSpPr txBox="1">
            <a:spLocks noGrp="1"/>
          </p:cNvSpPr>
          <p:nvPr>
            <p:ph type="sldNum" idx="12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5"/>
          <p:cNvSpPr txBox="1">
            <a:spLocks noGrp="1"/>
          </p:cNvSpPr>
          <p:nvPr>
            <p:ph type="dt" idx="10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5"/>
          <p:cNvSpPr txBox="1">
            <a:spLocks noGrp="1"/>
          </p:cNvSpPr>
          <p:nvPr>
            <p:ph type="ftr" idx="11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5"/>
          <p:cNvSpPr txBox="1">
            <a:spLocks noGrp="1"/>
          </p:cNvSpPr>
          <p:nvPr>
            <p:ph type="sldNum" idx="12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6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4" name="Google Shape;64;p76"/>
          <p:cNvSpPr txBox="1">
            <a:spLocks noGrp="1"/>
          </p:cNvSpPr>
          <p:nvPr>
            <p:ph type="dt" idx="10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6"/>
          <p:cNvSpPr txBox="1">
            <a:spLocks noGrp="1"/>
          </p:cNvSpPr>
          <p:nvPr>
            <p:ph type="ftr" idx="11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6"/>
          <p:cNvSpPr txBox="1">
            <a:spLocks noGrp="1"/>
          </p:cNvSpPr>
          <p:nvPr>
            <p:ph type="sldNum" idx="12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7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77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1" name="Google Shape;71;p77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77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3" name="Google Shape;73;p77"/>
          <p:cNvSpPr txBox="1">
            <a:spLocks noGrp="1"/>
          </p:cNvSpPr>
          <p:nvPr>
            <p:ph type="dt" idx="10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7"/>
          <p:cNvSpPr txBox="1">
            <a:spLocks noGrp="1"/>
          </p:cNvSpPr>
          <p:nvPr>
            <p:ph type="ftr" idx="11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7"/>
          <p:cNvSpPr txBox="1">
            <a:spLocks noGrp="1"/>
          </p:cNvSpPr>
          <p:nvPr>
            <p:ph type="sldNum" idx="12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1"/>
          <p:cNvSpPr txBox="1">
            <a:spLocks noGrp="1"/>
          </p:cNvSpPr>
          <p:nvPr>
            <p:ph type="dt" idx="10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71"/>
          <p:cNvSpPr txBox="1">
            <a:spLocks noGrp="1"/>
          </p:cNvSpPr>
          <p:nvPr>
            <p:ph type="ftr" idx="11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1"/>
          <p:cNvSpPr txBox="1">
            <a:spLocks noGrp="1"/>
          </p:cNvSpPr>
          <p:nvPr>
            <p:ph type="sldNum" idx="12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2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6"/>
          <p:cNvSpPr txBox="1"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6"/>
          <p:cNvSpPr txBox="1"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;p66"/>
          <p:cNvCxnSpPr/>
          <p:nvPr/>
        </p:nvCxnSpPr>
        <p:spPr>
          <a:xfrm>
            <a:off x="1208087" y="4343400"/>
            <a:ext cx="987583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" name="Google Shape;13;p66"/>
          <p:cNvSpPr txBox="1">
            <a:spLocks noGrp="1"/>
          </p:cNvSpPr>
          <p:nvPr>
            <p:ph type="title"/>
          </p:nvPr>
        </p:nvSpPr>
        <p:spPr>
          <a:xfrm>
            <a:off x="1096962" y="287337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66"/>
          <p:cNvSpPr txBox="1">
            <a:spLocks noGrp="1"/>
          </p:cNvSpPr>
          <p:nvPr>
            <p:ph type="body" idx="1"/>
          </p:nvPr>
        </p:nvSpPr>
        <p:spPr>
          <a:xfrm>
            <a:off x="1096962" y="1846262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66"/>
          <p:cNvSpPr txBox="1">
            <a:spLocks noGrp="1"/>
          </p:cNvSpPr>
          <p:nvPr>
            <p:ph type="dt" idx="10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66"/>
          <p:cNvSpPr txBox="1">
            <a:spLocks noGrp="1"/>
          </p:cNvSpPr>
          <p:nvPr>
            <p:ph type="ftr" idx="11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66"/>
          <p:cNvSpPr txBox="1">
            <a:spLocks noGrp="1"/>
          </p:cNvSpPr>
          <p:nvPr>
            <p:ph type="sldNum" idx="12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8"/>
          <p:cNvSpPr txBox="1"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8"/>
          <p:cNvSpPr txBox="1"/>
          <p:nvPr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68"/>
          <p:cNvSpPr txBox="1">
            <a:spLocks noGrp="1"/>
          </p:cNvSpPr>
          <p:nvPr>
            <p:ph type="title"/>
          </p:nvPr>
        </p:nvSpPr>
        <p:spPr>
          <a:xfrm>
            <a:off x="1096962" y="287337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68"/>
          <p:cNvSpPr txBox="1">
            <a:spLocks noGrp="1"/>
          </p:cNvSpPr>
          <p:nvPr>
            <p:ph type="body" idx="1"/>
          </p:nvPr>
        </p:nvSpPr>
        <p:spPr>
          <a:xfrm>
            <a:off x="1096962" y="1846262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68"/>
          <p:cNvSpPr txBox="1">
            <a:spLocks noGrp="1"/>
          </p:cNvSpPr>
          <p:nvPr>
            <p:ph type="dt" idx="10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8"/>
          <p:cNvSpPr txBox="1">
            <a:spLocks noGrp="1"/>
          </p:cNvSpPr>
          <p:nvPr>
            <p:ph type="ftr" idx="11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68"/>
          <p:cNvSpPr txBox="1">
            <a:spLocks noGrp="1"/>
          </p:cNvSpPr>
          <p:nvPr>
            <p:ph type="sldNum" idx="12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cxnSp>
        <p:nvCxnSpPr>
          <p:cNvPr id="32" name="Google Shape;32;p68"/>
          <p:cNvCxnSpPr/>
          <p:nvPr/>
        </p:nvCxnSpPr>
        <p:spPr>
          <a:xfrm>
            <a:off x="1193800" y="1738312"/>
            <a:ext cx="9966325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0"/>
          <p:cNvSpPr txBox="1"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0"/>
          <p:cNvSpPr txBox="1"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0"/>
          <p:cNvSpPr txBox="1">
            <a:spLocks noGrp="1"/>
          </p:cNvSpPr>
          <p:nvPr>
            <p:ph type="title"/>
          </p:nvPr>
        </p:nvSpPr>
        <p:spPr>
          <a:xfrm>
            <a:off x="1096962" y="287337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70"/>
          <p:cNvSpPr txBox="1">
            <a:spLocks noGrp="1"/>
          </p:cNvSpPr>
          <p:nvPr>
            <p:ph type="body" idx="1"/>
          </p:nvPr>
        </p:nvSpPr>
        <p:spPr>
          <a:xfrm>
            <a:off x="1096962" y="1846262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70"/>
          <p:cNvSpPr txBox="1">
            <a:spLocks noGrp="1"/>
          </p:cNvSpPr>
          <p:nvPr>
            <p:ph type="dt" idx="10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70"/>
          <p:cNvSpPr txBox="1">
            <a:spLocks noGrp="1"/>
          </p:cNvSpPr>
          <p:nvPr>
            <p:ph type="ftr" idx="11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70"/>
          <p:cNvSpPr txBox="1">
            <a:spLocks noGrp="1"/>
          </p:cNvSpPr>
          <p:nvPr>
            <p:ph type="sldNum" idx="12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8"/>
          <p:cNvSpPr txBox="1"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8"/>
          <p:cNvSpPr txBox="1"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78"/>
          <p:cNvCxnSpPr/>
          <p:nvPr/>
        </p:nvCxnSpPr>
        <p:spPr>
          <a:xfrm>
            <a:off x="1208087" y="4343400"/>
            <a:ext cx="987583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2" name="Google Shape;92;p78"/>
          <p:cNvSpPr txBox="1">
            <a:spLocks noGrp="1"/>
          </p:cNvSpPr>
          <p:nvPr>
            <p:ph type="title"/>
          </p:nvPr>
        </p:nvSpPr>
        <p:spPr>
          <a:xfrm>
            <a:off x="1096962" y="287337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78"/>
          <p:cNvSpPr txBox="1">
            <a:spLocks noGrp="1"/>
          </p:cNvSpPr>
          <p:nvPr>
            <p:ph type="body" idx="1"/>
          </p:nvPr>
        </p:nvSpPr>
        <p:spPr>
          <a:xfrm>
            <a:off x="1096962" y="1846262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78"/>
          <p:cNvSpPr txBox="1">
            <a:spLocks noGrp="1"/>
          </p:cNvSpPr>
          <p:nvPr>
            <p:ph type="dt" idx="10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78"/>
          <p:cNvSpPr txBox="1">
            <a:spLocks noGrp="1"/>
          </p:cNvSpPr>
          <p:nvPr>
            <p:ph type="ftr" idx="11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78"/>
          <p:cNvSpPr txBox="1">
            <a:spLocks noGrp="1"/>
          </p:cNvSpPr>
          <p:nvPr>
            <p:ph type="sldNum" idx="12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0"/>
          <p:cNvSpPr txBox="1"/>
          <p:nvPr/>
        </p:nvSpPr>
        <p:spPr>
          <a:xfrm>
            <a:off x="0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80"/>
          <p:cNvSpPr txBox="1"/>
          <p:nvPr/>
        </p:nvSpPr>
        <p:spPr>
          <a:xfrm>
            <a:off x="4040187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0"/>
          <p:cNvSpPr txBox="1">
            <a:spLocks noGrp="1"/>
          </p:cNvSpPr>
          <p:nvPr>
            <p:ph type="title"/>
          </p:nvPr>
        </p:nvSpPr>
        <p:spPr>
          <a:xfrm>
            <a:off x="1096962" y="287337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80"/>
          <p:cNvSpPr txBox="1">
            <a:spLocks noGrp="1"/>
          </p:cNvSpPr>
          <p:nvPr>
            <p:ph type="body" idx="1"/>
          </p:nvPr>
        </p:nvSpPr>
        <p:spPr>
          <a:xfrm>
            <a:off x="1096962" y="1846262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80"/>
          <p:cNvSpPr txBox="1">
            <a:spLocks noGrp="1"/>
          </p:cNvSpPr>
          <p:nvPr>
            <p:ph type="dt" idx="10"/>
          </p:nvPr>
        </p:nvSpPr>
        <p:spPr>
          <a:xfrm>
            <a:off x="465137" y="6459537"/>
            <a:ext cx="2619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80"/>
          <p:cNvSpPr txBox="1">
            <a:spLocks noGrp="1"/>
          </p:cNvSpPr>
          <p:nvPr>
            <p:ph type="ftr" idx="11"/>
          </p:nvPr>
        </p:nvSpPr>
        <p:spPr>
          <a:xfrm>
            <a:off x="4800600" y="6459537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80"/>
          <p:cNvSpPr txBox="1">
            <a:spLocks noGrp="1"/>
          </p:cNvSpPr>
          <p:nvPr>
            <p:ph type="sldNum" idx="12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052"/>
              </a:buClr>
              <a:buSzPts val="1000"/>
              <a:buFont typeface="Arial"/>
              <a:buNone/>
              <a:defRPr sz="1000" b="0" i="0" u="none">
                <a:solidFill>
                  <a:srgbClr val="6370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052"/>
              </a:buClr>
              <a:buSzPts val="1000"/>
              <a:buFont typeface="Arial"/>
              <a:buNone/>
              <a:defRPr sz="1000" b="0" i="0" u="none">
                <a:solidFill>
                  <a:srgbClr val="6370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052"/>
              </a:buClr>
              <a:buSzPts val="1000"/>
              <a:buFont typeface="Arial"/>
              <a:buNone/>
              <a:defRPr sz="1000" b="0" i="0" u="none">
                <a:solidFill>
                  <a:srgbClr val="6370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052"/>
              </a:buClr>
              <a:buSzPts val="1000"/>
              <a:buFont typeface="Arial"/>
              <a:buNone/>
              <a:defRPr sz="1000" b="0" i="0" u="none">
                <a:solidFill>
                  <a:srgbClr val="6370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052"/>
              </a:buClr>
              <a:buSzPts val="1000"/>
              <a:buFont typeface="Arial"/>
              <a:buNone/>
              <a:defRPr sz="1000" b="0" i="0" u="none">
                <a:solidFill>
                  <a:srgbClr val="6370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052"/>
              </a:buClr>
              <a:buSzPts val="1000"/>
              <a:buFont typeface="Arial"/>
              <a:buNone/>
              <a:defRPr sz="1000" b="0" i="0" u="none">
                <a:solidFill>
                  <a:srgbClr val="63705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052"/>
              </a:buClr>
              <a:buSzPts val="1000"/>
              <a:buFont typeface="Arial"/>
              <a:buNone/>
              <a:defRPr sz="1000" b="0" i="0" u="none">
                <a:solidFill>
                  <a:srgbClr val="63705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052"/>
              </a:buClr>
              <a:buSzPts val="1000"/>
              <a:buFont typeface="Arial"/>
              <a:buNone/>
              <a:defRPr sz="1000" b="0" i="0" u="none">
                <a:solidFill>
                  <a:srgbClr val="63705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7052"/>
              </a:buClr>
              <a:buSzPts val="1000"/>
              <a:buFont typeface="Arial"/>
              <a:buNone/>
              <a:defRPr sz="1000" b="0" i="0" u="none">
                <a:solidFill>
                  <a:srgbClr val="63705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2"/>
          <p:cNvSpPr txBox="1"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82"/>
          <p:cNvSpPr txBox="1"/>
          <p:nvPr/>
        </p:nvSpPr>
        <p:spPr>
          <a:xfrm>
            <a:off x="0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82"/>
          <p:cNvSpPr txBox="1">
            <a:spLocks noGrp="1"/>
          </p:cNvSpPr>
          <p:nvPr>
            <p:ph type="title"/>
          </p:nvPr>
        </p:nvSpPr>
        <p:spPr>
          <a:xfrm>
            <a:off x="1096962" y="287337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82"/>
          <p:cNvSpPr txBox="1">
            <a:spLocks noGrp="1"/>
          </p:cNvSpPr>
          <p:nvPr>
            <p:ph type="body" idx="1"/>
          </p:nvPr>
        </p:nvSpPr>
        <p:spPr>
          <a:xfrm>
            <a:off x="1096962" y="1846262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82"/>
          <p:cNvSpPr txBox="1">
            <a:spLocks noGrp="1"/>
          </p:cNvSpPr>
          <p:nvPr>
            <p:ph type="dt" idx="10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82"/>
          <p:cNvSpPr txBox="1">
            <a:spLocks noGrp="1"/>
          </p:cNvSpPr>
          <p:nvPr>
            <p:ph type="ftr" idx="11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82"/>
          <p:cNvSpPr txBox="1">
            <a:spLocks noGrp="1"/>
          </p:cNvSpPr>
          <p:nvPr>
            <p:ph type="sldNum" idx="12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4"/>
          <p:cNvSpPr txBox="1"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84"/>
          <p:cNvSpPr txBox="1"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84"/>
          <p:cNvSpPr txBox="1">
            <a:spLocks noGrp="1"/>
          </p:cNvSpPr>
          <p:nvPr>
            <p:ph type="title"/>
          </p:nvPr>
        </p:nvSpPr>
        <p:spPr>
          <a:xfrm>
            <a:off x="1096962" y="287337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84"/>
          <p:cNvSpPr txBox="1">
            <a:spLocks noGrp="1"/>
          </p:cNvSpPr>
          <p:nvPr>
            <p:ph type="body" idx="1"/>
          </p:nvPr>
        </p:nvSpPr>
        <p:spPr>
          <a:xfrm>
            <a:off x="1096962" y="1846262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p84"/>
          <p:cNvSpPr txBox="1">
            <a:spLocks noGrp="1"/>
          </p:cNvSpPr>
          <p:nvPr>
            <p:ph type="dt" idx="10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84"/>
          <p:cNvSpPr txBox="1">
            <a:spLocks noGrp="1"/>
          </p:cNvSpPr>
          <p:nvPr>
            <p:ph type="ftr" idx="11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84"/>
          <p:cNvSpPr txBox="1">
            <a:spLocks noGrp="1"/>
          </p:cNvSpPr>
          <p:nvPr>
            <p:ph type="sldNum" idx="12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notesSlide" Target="../notesSlides/notesSlide67.xml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"/>
          <p:cNvSpPr txBox="1">
            <a:spLocks noGrp="1"/>
          </p:cNvSpPr>
          <p:nvPr>
            <p:ph type="subTitle" idx="1"/>
          </p:nvPr>
        </p:nvSpPr>
        <p:spPr>
          <a:xfrm>
            <a:off x="2355632" y="5157192"/>
            <a:ext cx="730371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ts val="2000"/>
            </a:pPr>
            <a:r>
              <a:rPr lang="en-US" sz="1500" b="1">
                <a:latin typeface="Times New Roman"/>
                <a:ea typeface="Times New Roman"/>
                <a:cs typeface="Times New Roman"/>
                <a:sym typeface="Times New Roman"/>
              </a:rPr>
              <a:t>SCHOOL OF COMPUTER  ENGINEERING AND TECHNOLOGY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5129" y="1181101"/>
            <a:ext cx="7645146" cy="155257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3137"/>
              </a:srgbClr>
            </a:outerShdw>
          </a:effectLst>
        </p:spPr>
      </p:pic>
      <p:sp>
        <p:nvSpPr>
          <p:cNvPr id="126" name="Google Shape;126;p1"/>
          <p:cNvSpPr/>
          <p:nvPr/>
        </p:nvSpPr>
        <p:spPr>
          <a:xfrm>
            <a:off x="2312875" y="3169956"/>
            <a:ext cx="8312400" cy="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700" b="1" dirty="0">
                <a:solidFill>
                  <a:schemeClr val="dk1"/>
                </a:solidFill>
              </a:rPr>
              <a:t>Fundamentals of Data Structures</a:t>
            </a:r>
            <a:endParaRPr sz="3000" b="1" dirty="0">
              <a:solidFill>
                <a:schemeClr val="dk1"/>
              </a:solidFill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5603875" y="3791550"/>
            <a:ext cx="1730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b="1"/>
              <a:t>S. Y. B. Tech CSE</a:t>
            </a:r>
            <a:endParaRPr b="1"/>
          </a:p>
        </p:txBody>
      </p:sp>
      <p:sp>
        <p:nvSpPr>
          <p:cNvPr id="128" name="Google Shape;128;p1"/>
          <p:cNvSpPr txBox="1"/>
          <p:nvPr/>
        </p:nvSpPr>
        <p:spPr>
          <a:xfrm>
            <a:off x="7798192" y="3742006"/>
            <a:ext cx="1800663" cy="68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b="1" dirty="0"/>
              <a:t>Semester – III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"/>
          <p:cNvSpPr txBox="1">
            <a:spLocks noGrp="1"/>
          </p:cNvSpPr>
          <p:nvPr>
            <p:ph type="title"/>
          </p:nvPr>
        </p:nvSpPr>
        <p:spPr>
          <a:xfrm>
            <a:off x="1589087" y="847725"/>
            <a:ext cx="10058400" cy="79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0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Memory Representation and Address Calculation</a:t>
            </a:r>
            <a:endParaRPr/>
          </a:p>
        </p:txBody>
      </p:sp>
      <p:sp>
        <p:nvSpPr>
          <p:cNvPr id="257" name="Google Shape;257;p10"/>
          <p:cNvSpPr txBox="1">
            <a:spLocks noGrp="1"/>
          </p:cNvSpPr>
          <p:nvPr>
            <p:ph type="body" idx="1"/>
          </p:nvPr>
        </p:nvSpPr>
        <p:spPr>
          <a:xfrm>
            <a:off x="1068387" y="2024062"/>
            <a:ext cx="10058400" cy="3789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82587" lvl="1" indent="-18732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900" b="1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Address of 1</a:t>
            </a:r>
            <a:r>
              <a:rPr lang="en-US" sz="2900" b="1" i="0" u="none" baseline="30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-US" sz="2900" b="1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element of an array is called Base Address (BA).</a:t>
            </a:r>
            <a:endParaRPr sz="1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1" indent="-18732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900" b="0" i="0" u="sng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Address of i</a:t>
            </a:r>
            <a:r>
              <a:rPr lang="en-US" sz="2900" b="0" i="0" u="sng" baseline="30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900" b="0" i="0" u="sng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element = BA+ offset of the i</a:t>
            </a:r>
            <a:r>
              <a:rPr lang="en-US" sz="2900" b="0" i="0" u="sng" baseline="30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900" b="0" i="0" u="sng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element from BA</a:t>
            </a:r>
            <a:endParaRPr sz="1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66737" lvl="2" indent="-18256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5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-US" sz="2500" b="0" i="0" u="sng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offset =( number of element before i</a:t>
            </a:r>
            <a:r>
              <a:rPr lang="en-US" sz="2500" b="0" i="0" u="sng" baseline="30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500" b="0" i="0" u="sng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element)* size of each element</a:t>
            </a:r>
            <a:endParaRPr sz="14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1" indent="-18732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4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1" indent="-18732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4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Ex: consider an array : int a[10]; and BA = 403, size of element = 4 bytes. Calculate address of a[3]?</a:t>
            </a:r>
            <a:endParaRPr sz="1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66737" lvl="2" indent="-18256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0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		a[3] = 403 + (3*4) = 403 + 12 = 415</a:t>
            </a:r>
            <a:endParaRPr/>
          </a:p>
        </p:txBody>
      </p:sp>
      <p:sp>
        <p:nvSpPr>
          <p:cNvPr id="258" name="Google Shape;258;p10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260" name="Google Shape;26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0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"/>
          <p:cNvSpPr txBox="1">
            <a:spLocks noGrp="1"/>
          </p:cNvSpPr>
          <p:nvPr>
            <p:ph type="title"/>
          </p:nvPr>
        </p:nvSpPr>
        <p:spPr>
          <a:xfrm>
            <a:off x="1589087" y="847725"/>
            <a:ext cx="10058400" cy="79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0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Memory Representation and Address Calculation</a:t>
            </a:r>
            <a:endParaRPr/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068387" y="2024062"/>
            <a:ext cx="10058400" cy="413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lvl="0" indent="-904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2-D Array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1" indent="-18256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6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2-D arrays can be thought of as a table consisting of rows and columns.</a:t>
            </a:r>
            <a:endParaRPr sz="1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1" indent="-18256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6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It is also called as matrix.</a:t>
            </a:r>
            <a:endParaRPr sz="1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1" indent="-18256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6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600" b="0" i="0" u="none" baseline="30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-US" sz="26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dimension is referred as row and 2</a:t>
            </a:r>
            <a:r>
              <a:rPr lang="en-US" sz="2600" b="0" i="0" u="none" baseline="30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lang="en-US" sz="26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dimension is referred as column.</a:t>
            </a:r>
            <a:endParaRPr sz="1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1" indent="-18256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6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The elements of 2D array may be arranged either row wise or column wise.</a:t>
            </a:r>
            <a:endParaRPr/>
          </a:p>
        </p:txBody>
      </p:sp>
      <p:sp>
        <p:nvSpPr>
          <p:cNvPr id="270" name="Google Shape;270;p11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272" name="Google Shape;27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1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2"/>
          <p:cNvSpPr txBox="1">
            <a:spLocks noGrp="1"/>
          </p:cNvSpPr>
          <p:nvPr>
            <p:ph type="title"/>
          </p:nvPr>
        </p:nvSpPr>
        <p:spPr>
          <a:xfrm>
            <a:off x="1589087" y="847725"/>
            <a:ext cx="10058400" cy="79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0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Memory Representation and Address Calculation</a:t>
            </a:r>
            <a:endParaRPr/>
          </a:p>
        </p:txBody>
      </p:sp>
      <p:sp>
        <p:nvSpPr>
          <p:cNvPr id="281" name="Google Shape;281;p12"/>
          <p:cNvSpPr txBox="1">
            <a:spLocks noGrp="1"/>
          </p:cNvSpPr>
          <p:nvPr>
            <p:ph type="body" idx="1"/>
          </p:nvPr>
        </p:nvSpPr>
        <p:spPr>
          <a:xfrm>
            <a:off x="1068387" y="2024062"/>
            <a:ext cx="10058400" cy="413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lvl="0" indent="-904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Ex: int a[3][4]; //declares an integer array of 3 rows and 4 columns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2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2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2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2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 memory, all elements are stored linearly using contiguous addresses.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2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1" indent="-1746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endParaRPr sz="26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6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2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284" name="Google Shape;28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5" name="Google Shape;285;p12"/>
          <p:cNvGraphicFramePr/>
          <p:nvPr/>
        </p:nvGraphicFramePr>
        <p:xfrm>
          <a:off x="1912937" y="2987675"/>
          <a:ext cx="8367700" cy="1955800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16732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732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7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732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32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a[3][4];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 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 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 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 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 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a[0][0]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a[0][1]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a[0][2]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a[0][3]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 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a[1][0]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a[1][1]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a[1][2]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a[1][3]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 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a[2][0]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a[2][1]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a[2][2]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a[2][3]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6" name="Google Shape;286;p12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"/>
          <p:cNvSpPr txBox="1">
            <a:spLocks noGrp="1"/>
          </p:cNvSpPr>
          <p:nvPr>
            <p:ph type="title"/>
          </p:nvPr>
        </p:nvSpPr>
        <p:spPr>
          <a:xfrm>
            <a:off x="1589087" y="847725"/>
            <a:ext cx="10058400" cy="79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0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Memory Representation and Address Calculation</a:t>
            </a:r>
            <a:endParaRPr/>
          </a:p>
        </p:txBody>
      </p:sp>
      <p:sp>
        <p:nvSpPr>
          <p:cNvPr id="294" name="Google Shape;294;p13"/>
          <p:cNvSpPr txBox="1">
            <a:spLocks noGrp="1"/>
          </p:cNvSpPr>
          <p:nvPr>
            <p:ph type="body" idx="1"/>
          </p:nvPr>
        </p:nvSpPr>
        <p:spPr>
          <a:xfrm>
            <a:off x="1068387" y="2024062"/>
            <a:ext cx="4908550" cy="423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lvl="0" indent="-904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"/>
              <a:buFont typeface="Noto Sans Symbols"/>
              <a:buChar char="▪"/>
            </a:pPr>
            <a:r>
              <a:rPr lang="en-US" sz="32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 order to store 2D matrix, a 2D address space must be mapped to 1D address space.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400"/>
              <a:buFont typeface="Noto Sans Symbols"/>
              <a:buChar char="▪"/>
            </a:pPr>
            <a:r>
              <a:rPr lang="en-US" sz="32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 computer memory, matrices are stored in either row-major form or column-major form.</a:t>
            </a:r>
            <a:endParaRPr/>
          </a:p>
        </p:txBody>
      </p:sp>
      <p:sp>
        <p:nvSpPr>
          <p:cNvPr id="295" name="Google Shape;295;p13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297" name="Google Shape;29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3" descr="https://upload.wikimedia.org/wikipedia/commons/thumb/4/4d/Row_and_column_major_order.svg/512px-Row_and_column_major_order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24675" y="1843087"/>
            <a:ext cx="3232150" cy="43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3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"/>
          <p:cNvSpPr txBox="1">
            <a:spLocks noGrp="1"/>
          </p:cNvSpPr>
          <p:nvPr>
            <p:ph type="title"/>
          </p:nvPr>
        </p:nvSpPr>
        <p:spPr>
          <a:xfrm>
            <a:off x="1589087" y="847725"/>
            <a:ext cx="10058400" cy="79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0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Memory Representation and Address Calculation</a:t>
            </a:r>
            <a:endParaRPr/>
          </a:p>
        </p:txBody>
      </p:sp>
      <p:sp>
        <p:nvSpPr>
          <p:cNvPr id="307" name="Google Shape;307;p14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309" name="Google Shape;30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4"/>
          <p:cNvSpPr txBox="1"/>
          <p:nvPr/>
        </p:nvSpPr>
        <p:spPr>
          <a:xfrm>
            <a:off x="1323975" y="2024062"/>
            <a:ext cx="9426575" cy="413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marR="0" lvl="0" indent="-904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Column-major representation: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marR="0" lvl="1" indent="-18256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if the elements are stored column-wise manner then it is called column </a:t>
            </a:r>
            <a:r>
              <a:rPr lang="en-US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major representation.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marR="0" lvl="0" indent="-9048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int A[3][4];                                         Column-major: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marR="0" lvl="0" indent="-90487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marR="0" lvl="0" indent="-90487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A=                                              A = </a:t>
            </a:r>
            <a:endParaRPr sz="26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1" name="Google Shape;311;p14"/>
          <p:cNvGraphicFramePr/>
          <p:nvPr/>
        </p:nvGraphicFramePr>
        <p:xfrm>
          <a:off x="2409825" y="4219575"/>
          <a:ext cx="2622500" cy="1112825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655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5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56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556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19607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2" name="Google Shape;312;p14"/>
          <p:cNvGraphicFramePr/>
          <p:nvPr/>
        </p:nvGraphicFramePr>
        <p:xfrm>
          <a:off x="7435850" y="4219575"/>
          <a:ext cx="3044800" cy="1112825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0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0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19607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3" name="Google Shape;313;p14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5"/>
          <p:cNvSpPr txBox="1">
            <a:spLocks noGrp="1"/>
          </p:cNvSpPr>
          <p:nvPr>
            <p:ph type="title"/>
          </p:nvPr>
        </p:nvSpPr>
        <p:spPr>
          <a:xfrm>
            <a:off x="1504950" y="369889"/>
            <a:ext cx="100584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0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Memory Representation and Address Calculation</a:t>
            </a:r>
            <a:endParaRPr dirty="0"/>
          </a:p>
        </p:txBody>
      </p:sp>
      <p:sp>
        <p:nvSpPr>
          <p:cNvPr id="321" name="Google Shape;321;p15"/>
          <p:cNvSpPr txBox="1">
            <a:spLocks noGrp="1"/>
          </p:cNvSpPr>
          <p:nvPr>
            <p:ph type="body" idx="4294967295"/>
          </p:nvPr>
        </p:nvSpPr>
        <p:spPr>
          <a:xfrm>
            <a:off x="1068387" y="1828800"/>
            <a:ext cx="10058400" cy="432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6446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Noto Sans Symbols"/>
              <a:buChar char="▪"/>
            </a:pPr>
            <a:r>
              <a:rPr lang="en-US" sz="259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Address of an element a</a:t>
            </a:r>
            <a:r>
              <a:rPr lang="en-US" sz="2590" b="0" i="0" u="none" strike="noStrike" cap="none" baseline="-25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lang="en-US" sz="259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(row-major) =BA+(row_index*total_no_of_col+col_index)*S;  </a:t>
            </a:r>
            <a:r>
              <a:rPr lang="en-US" sz="259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sz="2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4048" marR="0" lvl="1" indent="-18288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5"/>
              <a:buFont typeface="Arial"/>
              <a:buNone/>
            </a:pPr>
            <a:r>
              <a:rPr lang="en-US" sz="2405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B + (i – L1)  * (U2 – L2 + 1) * S + ( j – L2) * S</a:t>
            </a:r>
            <a:endParaRPr sz="2405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66928" marR="0" lvl="2" indent="-18287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35"/>
              <a:buFont typeface="Noto Sans Symbols"/>
              <a:buChar char="▪"/>
            </a:pPr>
            <a:r>
              <a:rPr lang="en-US" sz="2035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Where B = base address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66928" marR="0" lvl="2" indent="-18287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35"/>
              <a:buFont typeface="Noto Sans Symbols"/>
              <a:buChar char="▪"/>
            </a:pPr>
            <a:r>
              <a:rPr lang="en-US" sz="2035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L1 &amp; U1 are lower and upper bound values for rows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66928" marR="0" lvl="2" indent="-18287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35"/>
              <a:buFont typeface="Noto Sans Symbols"/>
              <a:buChar char="▪"/>
            </a:pPr>
            <a:r>
              <a:rPr lang="en-US" sz="2035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L2 &amp; U2 are lower and upper bound values for columns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66928" marR="0" lvl="2" indent="-18287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35"/>
              <a:buFont typeface="Noto Sans Symbols"/>
              <a:buChar char="▪"/>
            </a:pPr>
            <a:r>
              <a:rPr lang="en-US" sz="2035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 is Number of bytes taken to store element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marR="0" lvl="0" indent="-164465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Noto Sans Symbols"/>
              <a:buChar char="▪"/>
            </a:pPr>
            <a:r>
              <a:rPr lang="en-US" sz="259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Ex: int a[3][4]; BA = 100; S=4 bytes; Find location of a[2][1] row-wise?</a:t>
            </a:r>
            <a:endParaRPr sz="2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1168" marR="0" lvl="1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Arial"/>
              <a:buNone/>
            </a:pPr>
            <a:r>
              <a:rPr lang="en-US" sz="222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A[2][1]     = 100 + (2-0) * (4 – 0 + 1) * 4 + (1 – 0 ) * 4      100+(2*4+1)*4</a:t>
            </a:r>
            <a:endParaRPr sz="18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1400" marR="0" lvl="7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None/>
            </a:pPr>
            <a:r>
              <a:rPr lang="en-US" sz="185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= 100 + 2 * 5 * 4 + 4                                                           100+44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1400" marR="0" lvl="7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None/>
            </a:pPr>
            <a:r>
              <a:rPr lang="en-US" sz="185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= 100 + 40 + 4                                                                      144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1400" marR="0" lvl="7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None/>
            </a:pPr>
            <a:r>
              <a:rPr lang="en-US" sz="185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= 144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5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324" name="Google Shape;32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5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6"/>
          <p:cNvSpPr txBox="1">
            <a:spLocks noGrp="1"/>
          </p:cNvSpPr>
          <p:nvPr>
            <p:ph type="title"/>
          </p:nvPr>
        </p:nvSpPr>
        <p:spPr>
          <a:xfrm>
            <a:off x="1589087" y="847725"/>
            <a:ext cx="10058400" cy="79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0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Memory Representation and Address Calculation</a:t>
            </a:r>
            <a:endParaRPr/>
          </a:p>
        </p:txBody>
      </p:sp>
      <p:sp>
        <p:nvSpPr>
          <p:cNvPr id="333" name="Google Shape;333;p16"/>
          <p:cNvSpPr txBox="1">
            <a:spLocks noGrp="1"/>
          </p:cNvSpPr>
          <p:nvPr>
            <p:ph type="body" idx="4294967295"/>
          </p:nvPr>
        </p:nvSpPr>
        <p:spPr>
          <a:xfrm>
            <a:off x="1068387" y="1814732"/>
            <a:ext cx="10058400" cy="434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6446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Noto Sans Symbols"/>
              <a:buChar char="▪"/>
            </a:pPr>
            <a:r>
              <a:rPr lang="en-US" sz="259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Address of an element a</a:t>
            </a:r>
            <a:r>
              <a:rPr lang="en-US" sz="2590" b="0" i="0" u="none" strike="noStrike" cap="none" baseline="-25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lang="en-US" sz="259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(column-major) =</a:t>
            </a:r>
            <a:endParaRPr sz="2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marR="0" lvl="0" indent="-16446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Noto Sans Symbols"/>
              <a:buChar char="▪"/>
            </a:pPr>
            <a:r>
              <a:rPr lang="en-US" sz="259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BA+(col_index*total_no_of_row+row_index)*S; </a:t>
            </a:r>
            <a:r>
              <a:rPr lang="en-US" sz="259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sz="2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4048" marR="0" lvl="1" indent="-18288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5"/>
              <a:buFont typeface="Noto Sans Symbols"/>
              <a:buChar char="▪"/>
            </a:pPr>
            <a:r>
              <a:rPr lang="en-US" sz="2405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 + (j – L2)  * (U1 – L1 + 1) * S + ( i – L1) * S</a:t>
            </a:r>
            <a:endParaRPr sz="2405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66928" marR="0" lvl="2" indent="-18287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35"/>
              <a:buFont typeface="Noto Sans Symbols"/>
              <a:buChar char="▪"/>
            </a:pPr>
            <a:r>
              <a:rPr lang="en-US" sz="2035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Where B = base address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66928" marR="0" lvl="2" indent="-18287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35"/>
              <a:buFont typeface="Noto Sans Symbols"/>
              <a:buChar char="▪"/>
            </a:pPr>
            <a:r>
              <a:rPr lang="en-US" sz="2035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L1 &amp; U1 are lower and upper bound values for rows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66928" marR="0" lvl="2" indent="-18287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35"/>
              <a:buFont typeface="Noto Sans Symbols"/>
              <a:buChar char="▪"/>
            </a:pPr>
            <a:r>
              <a:rPr lang="en-US" sz="2035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L2 &amp; U2 are lower and upper bound values for columns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66928" marR="0" lvl="2" indent="-18287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35"/>
              <a:buFont typeface="Noto Sans Symbols"/>
              <a:buChar char="▪"/>
            </a:pPr>
            <a:r>
              <a:rPr lang="en-US" sz="2035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 is Number of bytes taken to store element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marR="0" lvl="0" indent="-164465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Noto Sans Symbols"/>
              <a:buChar char="▪"/>
            </a:pPr>
            <a:r>
              <a:rPr lang="en-US" sz="259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Ex: int a[3][4]; BA = 100; S=4 bytes; find location of a[2][1] </a:t>
            </a:r>
            <a:r>
              <a:rPr lang="en-US" sz="2590">
                <a:solidFill>
                  <a:srgbClr val="3F3F3F"/>
                </a:solidFill>
              </a:rPr>
              <a:t>col</a:t>
            </a:r>
            <a:r>
              <a:rPr lang="en-US" sz="259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-wise?</a:t>
            </a:r>
            <a:endParaRPr sz="2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1168" marR="0" lvl="1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Arial"/>
              <a:buNone/>
            </a:pPr>
            <a:r>
              <a:rPr lang="en-US" sz="222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A[2][1] = 100 + (1-0) * (3 – 0 + 1) * 4 + (2 – 0 ) * 4                100+(1*3+2)*4</a:t>
            </a:r>
            <a:endParaRPr sz="18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1400" marR="0" lvl="7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None/>
            </a:pPr>
            <a:r>
              <a:rPr lang="en-US" sz="185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= 100 + 1 * 4 * 4 + 8                                                                      100+24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1400" marR="0" lvl="7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None/>
            </a:pPr>
            <a:r>
              <a:rPr lang="en-US" sz="185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= 100 + 16 + 8                                                                                  124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1400" marR="0" lvl="7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Arial"/>
              <a:buNone/>
            </a:pPr>
            <a:r>
              <a:rPr lang="en-US" sz="185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= 124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6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336" name="Google Shape;33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6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7"/>
          <p:cNvSpPr txBox="1">
            <a:spLocks noGrp="1"/>
          </p:cNvSpPr>
          <p:nvPr>
            <p:ph type="title"/>
          </p:nvPr>
        </p:nvSpPr>
        <p:spPr>
          <a:xfrm>
            <a:off x="1941512" y="287337"/>
            <a:ext cx="9213850" cy="131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3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Row -major and Column -major Address</a:t>
            </a:r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body" idx="1"/>
          </p:nvPr>
        </p:nvSpPr>
        <p:spPr>
          <a:xfrm>
            <a:off x="1096962" y="1846262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lvl="0" indent="-9048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1800" b="1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1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b="0" i="0" u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a[3][4],Base address 1050 s=4,find a[2][3] in row major and column major representation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1800" b="1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Row-major :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1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A[2][3]=1050+(2*4+3)*4    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1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         = 1050+44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1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         =1094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1800" b="1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Column-major: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1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A[2][3]  =1050+(3*3+2)*4   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1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         = 1050+44 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1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          = 1094</a:t>
            </a:r>
            <a:endParaRPr dirty="0"/>
          </a:p>
        </p:txBody>
      </p:sp>
      <p:sp>
        <p:nvSpPr>
          <p:cNvPr id="344" name="Google Shape;344;p17"/>
          <p:cNvSpPr txBox="1"/>
          <p:nvPr/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11/27/2018</a:t>
            </a:r>
            <a:endParaRPr/>
          </a:p>
        </p:txBody>
      </p:sp>
      <p:sp>
        <p:nvSpPr>
          <p:cNvPr id="346" name="Google Shape;346;p17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pic>
        <p:nvPicPr>
          <p:cNvPr id="347" name="Google Shape;34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7"/>
          <p:cNvSpPr txBox="1">
            <a:spLocks noGrp="1"/>
          </p:cNvSpPr>
          <p:nvPr>
            <p:ph type="title"/>
          </p:nvPr>
        </p:nvSpPr>
        <p:spPr>
          <a:xfrm>
            <a:off x="1941512" y="287337"/>
            <a:ext cx="9213850" cy="131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3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Multidimensional Array</a:t>
            </a:r>
            <a:endParaRPr dirty="0"/>
          </a:p>
        </p:txBody>
      </p:sp>
      <p:sp>
        <p:nvSpPr>
          <p:cNvPr id="343" name="Google Shape;343;p17"/>
          <p:cNvSpPr txBox="1">
            <a:spLocks noGrp="1"/>
          </p:cNvSpPr>
          <p:nvPr>
            <p:ph type="body" idx="1"/>
          </p:nvPr>
        </p:nvSpPr>
        <p:spPr>
          <a:xfrm>
            <a:off x="1096962" y="1846262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lv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C/C++, multidimensional arrays can be used as array of arrays.</a:t>
            </a:r>
          </a:p>
          <a:p>
            <a:pPr marL="342900" lv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in multidimensional arrays are stored in tabular form (in row major order). </a:t>
            </a:r>
          </a:p>
          <a:p>
            <a:pPr marL="342900" lv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Declaration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General form of declaring N-dimensional arrays: </a:t>
            </a:r>
          </a:p>
          <a:p>
            <a:pPr marL="1257300" lvl="2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data_type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array_name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[size1][size2]....[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sizeN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];</a:t>
            </a:r>
          </a:p>
          <a:p>
            <a:pPr marL="914400" lvl="2" indent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a[5][10][20];</a:t>
            </a:r>
          </a:p>
          <a:p>
            <a:pPr marL="34290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Size of multidimensional arrays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Total number of elements that can be stored in a multidimensional array can be calculated by multiplying the size of all the dimensions. 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a[5][10][20];</a:t>
            </a:r>
          </a:p>
          <a:p>
            <a:pPr marL="1257300" lvl="2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1000 elements in an array ‘a’.</a:t>
            </a:r>
          </a:p>
        </p:txBody>
      </p:sp>
      <p:sp>
        <p:nvSpPr>
          <p:cNvPr id="344" name="Google Shape;344;p17"/>
          <p:cNvSpPr txBox="1"/>
          <p:nvPr/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11/27/2018</a:t>
            </a:r>
            <a:endParaRPr/>
          </a:p>
        </p:txBody>
      </p:sp>
      <p:sp>
        <p:nvSpPr>
          <p:cNvPr id="346" name="Google Shape;346;p17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pic>
        <p:nvPicPr>
          <p:cNvPr id="347" name="Google Shape;34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0590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5"/>
          <p:cNvSpPr txBox="1">
            <a:spLocks noGrp="1"/>
          </p:cNvSpPr>
          <p:nvPr>
            <p:ph type="title"/>
          </p:nvPr>
        </p:nvSpPr>
        <p:spPr>
          <a:xfrm>
            <a:off x="1504950" y="455617"/>
            <a:ext cx="100584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sz="40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Memory Representation and Address </a:t>
            </a:r>
            <a:r>
              <a:rPr lang="en-US" sz="4000" dirty="0">
                <a:solidFill>
                  <a:srgbClr val="3F3F3F"/>
                </a:solidFill>
              </a:rPr>
              <a:t>Calculation (row-major)</a:t>
            </a:r>
            <a:endParaRPr dirty="0"/>
          </a:p>
        </p:txBody>
      </p:sp>
      <p:sp>
        <p:nvSpPr>
          <p:cNvPr id="321" name="Google Shape;321;p15"/>
          <p:cNvSpPr txBox="1">
            <a:spLocks noGrp="1"/>
          </p:cNvSpPr>
          <p:nvPr>
            <p:ph type="body" idx="4294967295"/>
          </p:nvPr>
        </p:nvSpPr>
        <p:spPr>
          <a:xfrm>
            <a:off x="1068387" y="1828800"/>
            <a:ext cx="10058400" cy="432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6446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Noto Sans Symbols"/>
              <a:buChar char="▪"/>
            </a:pPr>
            <a:r>
              <a:rPr lang="en-US" sz="2590" dirty="0" smtClean="0">
                <a:solidFill>
                  <a:srgbClr val="3F3F3F"/>
                </a:solidFill>
              </a:rPr>
              <a:t>a</a:t>
            </a:r>
            <a:r>
              <a:rPr lang="en-US" sz="2590" b="0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[S</a:t>
            </a:r>
            <a:r>
              <a:rPr lang="en-US" sz="2590" b="0" i="0" u="none" strike="noStrike" cap="none" baseline="-25000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590" b="0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][S</a:t>
            </a:r>
            <a:r>
              <a:rPr lang="en-US" sz="2590" b="0" i="0" u="none" strike="noStrike" cap="none" baseline="-25000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590" b="0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]…[S</a:t>
            </a:r>
            <a:r>
              <a:rPr lang="en-US" sz="2590" b="0" i="0" u="none" strike="noStrike" cap="none" baseline="-25000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590" b="0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</a:p>
          <a:p>
            <a:pPr marL="91440" marR="0" lvl="0" indent="-16446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Noto Sans Symbols"/>
              <a:buChar char="▪"/>
            </a:pPr>
            <a:r>
              <a:rPr lang="en-US" sz="2590" b="0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Address </a:t>
            </a:r>
            <a:r>
              <a:rPr lang="en-US" sz="259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of an element </a:t>
            </a:r>
            <a:r>
              <a:rPr lang="en-US" sz="2590" b="0" i="0" u="none" strike="noStrike" cap="none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590" b="0" i="0" u="none" strike="noStrike" cap="none" baseline="-25000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endParaRPr lang="en-US" sz="2590" b="0" i="0" u="none" strike="noStrike" cap="none" dirty="0" smtClean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lvl="0" indent="-164465">
              <a:lnSpc>
                <a:spcPct val="80000"/>
              </a:lnSpc>
              <a:buClr>
                <a:schemeClr val="accent1"/>
              </a:buClr>
              <a:buSzPts val="2590"/>
              <a:buFont typeface="Noto Sans Symbols"/>
              <a:buChar char="▪"/>
            </a:pPr>
            <a:r>
              <a:rPr lang="en-US" sz="2590" dirty="0">
                <a:solidFill>
                  <a:srgbClr val="3F3F3F"/>
                </a:solidFill>
              </a:rPr>
              <a:t>Address of </a:t>
            </a:r>
            <a:r>
              <a:rPr lang="en-US" sz="2590" dirty="0" smtClean="0">
                <a:solidFill>
                  <a:srgbClr val="3F3F3F"/>
                </a:solidFill>
              </a:rPr>
              <a:t>a[I</a:t>
            </a:r>
            <a:r>
              <a:rPr lang="en-US" sz="2590" baseline="-25000" dirty="0" smtClean="0">
                <a:solidFill>
                  <a:srgbClr val="3F3F3F"/>
                </a:solidFill>
              </a:rPr>
              <a:t>1</a:t>
            </a:r>
            <a:r>
              <a:rPr lang="en-US" sz="2590" dirty="0">
                <a:solidFill>
                  <a:srgbClr val="3F3F3F"/>
                </a:solidFill>
              </a:rPr>
              <a:t>][I</a:t>
            </a:r>
            <a:r>
              <a:rPr lang="en-US" sz="2590" baseline="-25000" dirty="0">
                <a:solidFill>
                  <a:srgbClr val="3F3F3F"/>
                </a:solidFill>
              </a:rPr>
              <a:t>2</a:t>
            </a:r>
            <a:r>
              <a:rPr lang="en-US" sz="2590" dirty="0">
                <a:solidFill>
                  <a:srgbClr val="3F3F3F"/>
                </a:solidFill>
              </a:rPr>
              <a:t>]. . . .[</a:t>
            </a:r>
            <a:r>
              <a:rPr lang="en-US" sz="2590" dirty="0" err="1">
                <a:solidFill>
                  <a:srgbClr val="3F3F3F"/>
                </a:solidFill>
              </a:rPr>
              <a:t>l</a:t>
            </a:r>
            <a:r>
              <a:rPr lang="en-US" sz="2590" baseline="-25000" dirty="0" err="1">
                <a:solidFill>
                  <a:srgbClr val="3F3F3F"/>
                </a:solidFill>
              </a:rPr>
              <a:t>N</a:t>
            </a:r>
            <a:r>
              <a:rPr lang="en-US" sz="2590" dirty="0">
                <a:solidFill>
                  <a:srgbClr val="3F3F3F"/>
                </a:solidFill>
              </a:rPr>
              <a:t>] = </a:t>
            </a:r>
            <a:r>
              <a:rPr lang="en-US" sz="2590" dirty="0" smtClean="0">
                <a:solidFill>
                  <a:srgbClr val="3F3F3F"/>
                </a:solidFill>
              </a:rPr>
              <a:t>B </a:t>
            </a:r>
            <a:r>
              <a:rPr lang="en-US" sz="2590" dirty="0">
                <a:solidFill>
                  <a:srgbClr val="3F3F3F"/>
                </a:solidFill>
              </a:rPr>
              <a:t>+ W*[((E</a:t>
            </a:r>
            <a:r>
              <a:rPr lang="en-US" sz="2590" baseline="-25000" dirty="0">
                <a:solidFill>
                  <a:srgbClr val="3F3F3F"/>
                </a:solidFill>
              </a:rPr>
              <a:t>1</a:t>
            </a:r>
            <a:r>
              <a:rPr lang="en-US" sz="2590" dirty="0">
                <a:solidFill>
                  <a:srgbClr val="3F3F3F"/>
                </a:solidFill>
              </a:rPr>
              <a:t>S</a:t>
            </a:r>
            <a:r>
              <a:rPr lang="en-US" sz="2590" baseline="-25000" dirty="0">
                <a:solidFill>
                  <a:srgbClr val="3F3F3F"/>
                </a:solidFill>
              </a:rPr>
              <a:t>2</a:t>
            </a:r>
            <a:r>
              <a:rPr lang="en-US" sz="2590" dirty="0">
                <a:solidFill>
                  <a:srgbClr val="3F3F3F"/>
                </a:solidFill>
              </a:rPr>
              <a:t> + E</a:t>
            </a:r>
            <a:r>
              <a:rPr lang="en-US" sz="2590" baseline="-25000" dirty="0">
                <a:solidFill>
                  <a:srgbClr val="3F3F3F"/>
                </a:solidFill>
              </a:rPr>
              <a:t>2</a:t>
            </a:r>
            <a:r>
              <a:rPr lang="en-US" sz="2590" dirty="0">
                <a:solidFill>
                  <a:srgbClr val="3F3F3F"/>
                </a:solidFill>
              </a:rPr>
              <a:t> )S</a:t>
            </a:r>
            <a:r>
              <a:rPr lang="en-US" sz="2590" baseline="-25000" dirty="0">
                <a:solidFill>
                  <a:srgbClr val="3F3F3F"/>
                </a:solidFill>
              </a:rPr>
              <a:t>3</a:t>
            </a:r>
            <a:r>
              <a:rPr lang="en-US" sz="2590" dirty="0">
                <a:solidFill>
                  <a:srgbClr val="3F3F3F"/>
                </a:solidFill>
              </a:rPr>
              <a:t> +E</a:t>
            </a:r>
            <a:r>
              <a:rPr lang="en-US" sz="2590" baseline="-25000" dirty="0">
                <a:solidFill>
                  <a:srgbClr val="3F3F3F"/>
                </a:solidFill>
              </a:rPr>
              <a:t>3</a:t>
            </a:r>
            <a:r>
              <a:rPr lang="en-US" sz="2590" dirty="0">
                <a:solidFill>
                  <a:srgbClr val="3F3F3F"/>
                </a:solidFill>
              </a:rPr>
              <a:t> )S</a:t>
            </a:r>
            <a:r>
              <a:rPr lang="en-US" sz="2590" baseline="-25000" dirty="0">
                <a:solidFill>
                  <a:srgbClr val="3F3F3F"/>
                </a:solidFill>
              </a:rPr>
              <a:t>4</a:t>
            </a:r>
            <a:r>
              <a:rPr lang="en-US" sz="2590" dirty="0">
                <a:solidFill>
                  <a:srgbClr val="3F3F3F"/>
                </a:solidFill>
              </a:rPr>
              <a:t> ….. + </a:t>
            </a:r>
            <a:r>
              <a:rPr lang="en-US" sz="2590" dirty="0" smtClean="0">
                <a:solidFill>
                  <a:srgbClr val="3F3F3F"/>
                </a:solidFill>
              </a:rPr>
              <a:t>E</a:t>
            </a:r>
            <a:r>
              <a:rPr lang="en-US" sz="2590" baseline="-25000" dirty="0" smtClean="0">
                <a:solidFill>
                  <a:srgbClr val="3F3F3F"/>
                </a:solidFill>
              </a:rPr>
              <a:t>N-1</a:t>
            </a:r>
            <a:r>
              <a:rPr lang="en-US" sz="2590" dirty="0" smtClean="0">
                <a:solidFill>
                  <a:srgbClr val="3F3F3F"/>
                </a:solidFill>
              </a:rPr>
              <a:t>)S</a:t>
            </a:r>
            <a:r>
              <a:rPr lang="en-US" sz="2590" baseline="-25000" dirty="0" smtClean="0">
                <a:solidFill>
                  <a:srgbClr val="3F3F3F"/>
                </a:solidFill>
              </a:rPr>
              <a:t>N</a:t>
            </a:r>
            <a:r>
              <a:rPr lang="en-US" sz="2590" dirty="0" smtClean="0">
                <a:solidFill>
                  <a:srgbClr val="3F3F3F"/>
                </a:solidFill>
              </a:rPr>
              <a:t> </a:t>
            </a:r>
            <a:r>
              <a:rPr lang="en-US" sz="2590" dirty="0">
                <a:solidFill>
                  <a:srgbClr val="3F3F3F"/>
                </a:solidFill>
              </a:rPr>
              <a:t>+ E</a:t>
            </a:r>
            <a:r>
              <a:rPr lang="en-US" sz="2590" baseline="-25000" dirty="0">
                <a:solidFill>
                  <a:srgbClr val="3F3F3F"/>
                </a:solidFill>
              </a:rPr>
              <a:t>N</a:t>
            </a:r>
            <a:r>
              <a:rPr lang="en-US" sz="2590" dirty="0">
                <a:solidFill>
                  <a:srgbClr val="3F3F3F"/>
                </a:solidFill>
              </a:rPr>
              <a:t>]</a:t>
            </a:r>
          </a:p>
          <a:p>
            <a:pPr marL="566928" marR="0" lvl="2" indent="-18287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35"/>
              <a:buFont typeface="Noto Sans Symbols"/>
              <a:buChar char="▪"/>
            </a:pPr>
            <a:r>
              <a:rPr lang="en-US" sz="2035" b="0" i="0" u="none" strike="noStrike" cap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-US" sz="2035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 = base address</a:t>
            </a:r>
            <a:endParaRPr sz="14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66928" lvl="2" indent="-182879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ts val="2035"/>
              <a:buFont typeface="Noto Sans Symbols"/>
              <a:buChar char="▪"/>
            </a:pPr>
            <a:r>
              <a:rPr lang="en-US" sz="2035" dirty="0">
                <a:solidFill>
                  <a:srgbClr val="3F3F3F"/>
                </a:solidFill>
              </a:rPr>
              <a:t>W represents the </a:t>
            </a:r>
            <a:r>
              <a:rPr lang="en-US" sz="2035" dirty="0" smtClean="0">
                <a:solidFill>
                  <a:srgbClr val="3F3F3F"/>
                </a:solidFill>
              </a:rPr>
              <a:t>size of an element in bytes</a:t>
            </a:r>
            <a:endParaRPr sz="14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66928" lvl="2" indent="-182879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ts val="2035"/>
              <a:buFont typeface="Noto Sans Symbols"/>
              <a:buChar char="▪"/>
            </a:pPr>
            <a:r>
              <a:rPr lang="en-US" sz="2035" dirty="0" err="1">
                <a:solidFill>
                  <a:srgbClr val="3F3F3F"/>
                </a:solidFill>
              </a:rPr>
              <a:t>E</a:t>
            </a:r>
            <a:r>
              <a:rPr lang="en-US" sz="2035" baseline="-25000" dirty="0" err="1">
                <a:solidFill>
                  <a:srgbClr val="3F3F3F"/>
                </a:solidFill>
              </a:rPr>
              <a:t>i</a:t>
            </a:r>
            <a:r>
              <a:rPr lang="en-US" sz="2035" dirty="0">
                <a:solidFill>
                  <a:srgbClr val="3F3F3F"/>
                </a:solidFill>
              </a:rPr>
              <a:t> is given by </a:t>
            </a:r>
            <a:r>
              <a:rPr lang="en-US" sz="2035" dirty="0" err="1">
                <a:solidFill>
                  <a:srgbClr val="3F3F3F"/>
                </a:solidFill>
              </a:rPr>
              <a:t>E</a:t>
            </a:r>
            <a:r>
              <a:rPr lang="en-US" sz="2035" baseline="-25000" dirty="0" err="1">
                <a:solidFill>
                  <a:srgbClr val="3F3F3F"/>
                </a:solidFill>
              </a:rPr>
              <a:t>i</a:t>
            </a:r>
            <a:r>
              <a:rPr lang="en-US" sz="2035" dirty="0">
                <a:solidFill>
                  <a:srgbClr val="3F3F3F"/>
                </a:solidFill>
              </a:rPr>
              <a:t>  = l</a:t>
            </a:r>
            <a:r>
              <a:rPr lang="en-US" sz="2035" baseline="-25000" dirty="0">
                <a:solidFill>
                  <a:srgbClr val="3F3F3F"/>
                </a:solidFill>
              </a:rPr>
              <a:t>i</a:t>
            </a:r>
            <a:r>
              <a:rPr lang="en-US" sz="2035" dirty="0">
                <a:solidFill>
                  <a:srgbClr val="3F3F3F"/>
                </a:solidFill>
              </a:rPr>
              <a:t> – </a:t>
            </a:r>
            <a:r>
              <a:rPr lang="en-US" sz="2035" dirty="0" err="1">
                <a:solidFill>
                  <a:srgbClr val="3F3F3F"/>
                </a:solidFill>
              </a:rPr>
              <a:t>t</a:t>
            </a:r>
            <a:r>
              <a:rPr lang="en-US" sz="2035" baseline="-25000" dirty="0" err="1">
                <a:solidFill>
                  <a:srgbClr val="3F3F3F"/>
                </a:solidFill>
              </a:rPr>
              <a:t>i</a:t>
            </a:r>
            <a:r>
              <a:rPr lang="en-US" sz="2035" dirty="0">
                <a:solidFill>
                  <a:srgbClr val="3F3F3F"/>
                </a:solidFill>
              </a:rPr>
              <a:t>, where l</a:t>
            </a:r>
            <a:r>
              <a:rPr lang="en-US" sz="2035" baseline="-25000" dirty="0">
                <a:solidFill>
                  <a:srgbClr val="3F3F3F"/>
                </a:solidFill>
              </a:rPr>
              <a:t>i</a:t>
            </a:r>
            <a:r>
              <a:rPr lang="en-US" sz="2035" dirty="0">
                <a:solidFill>
                  <a:srgbClr val="3F3F3F"/>
                </a:solidFill>
              </a:rPr>
              <a:t> and </a:t>
            </a:r>
            <a:r>
              <a:rPr lang="en-US" sz="2035" dirty="0" err="1">
                <a:solidFill>
                  <a:srgbClr val="3F3F3F"/>
                </a:solidFill>
              </a:rPr>
              <a:t>t</a:t>
            </a:r>
            <a:r>
              <a:rPr lang="en-US" sz="2035" baseline="-25000" dirty="0" err="1">
                <a:solidFill>
                  <a:srgbClr val="3F3F3F"/>
                </a:solidFill>
              </a:rPr>
              <a:t>i</a:t>
            </a:r>
            <a:r>
              <a:rPr lang="en-US" sz="2035" dirty="0">
                <a:solidFill>
                  <a:srgbClr val="3F3F3F"/>
                </a:solidFill>
              </a:rPr>
              <a:t> are the calculated indexes (indices of array element which needs to be determined) and lower bounds respectively</a:t>
            </a:r>
            <a:r>
              <a:rPr lang="en-US" sz="2035" dirty="0" smtClean="0">
                <a:solidFill>
                  <a:srgbClr val="3F3F3F"/>
                </a:solidFill>
              </a:rPr>
              <a:t>.</a:t>
            </a:r>
          </a:p>
          <a:p>
            <a:pPr marL="566928" lvl="2" indent="-182879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ts val="2035"/>
              <a:buFont typeface="Noto Sans Symbols"/>
              <a:buChar char="▪"/>
            </a:pPr>
            <a:r>
              <a:rPr lang="en-IN" sz="2035" dirty="0">
                <a:solidFill>
                  <a:srgbClr val="3F3F3F"/>
                </a:solidFill>
              </a:rPr>
              <a:t>S</a:t>
            </a:r>
            <a:r>
              <a:rPr lang="en-IN" sz="2035" baseline="-25000" dirty="0">
                <a:solidFill>
                  <a:srgbClr val="3F3F3F"/>
                </a:solidFill>
              </a:rPr>
              <a:t>1</a:t>
            </a:r>
            <a:r>
              <a:rPr lang="en-IN" sz="2035" dirty="0">
                <a:solidFill>
                  <a:srgbClr val="3F3F3F"/>
                </a:solidFill>
              </a:rPr>
              <a:t>, S</a:t>
            </a:r>
            <a:r>
              <a:rPr lang="en-IN" sz="2035" baseline="-25000" dirty="0">
                <a:solidFill>
                  <a:srgbClr val="3F3F3F"/>
                </a:solidFill>
              </a:rPr>
              <a:t>2</a:t>
            </a:r>
            <a:r>
              <a:rPr lang="en-IN" sz="2035" dirty="0">
                <a:solidFill>
                  <a:srgbClr val="3F3F3F"/>
                </a:solidFill>
              </a:rPr>
              <a:t>, S</a:t>
            </a:r>
            <a:r>
              <a:rPr lang="en-IN" sz="2035" baseline="-25000" dirty="0">
                <a:solidFill>
                  <a:srgbClr val="3F3F3F"/>
                </a:solidFill>
              </a:rPr>
              <a:t>3</a:t>
            </a:r>
            <a:r>
              <a:rPr lang="en-IN" sz="2035" dirty="0">
                <a:solidFill>
                  <a:srgbClr val="3F3F3F"/>
                </a:solidFill>
              </a:rPr>
              <a:t>, ………, </a:t>
            </a:r>
            <a:r>
              <a:rPr lang="en-IN" sz="2035" dirty="0" smtClean="0">
                <a:solidFill>
                  <a:srgbClr val="3F3F3F"/>
                </a:solidFill>
              </a:rPr>
              <a:t>S</a:t>
            </a:r>
            <a:r>
              <a:rPr lang="en-IN" sz="2035" baseline="-25000" dirty="0" smtClean="0">
                <a:solidFill>
                  <a:srgbClr val="3F3F3F"/>
                </a:solidFill>
              </a:rPr>
              <a:t>N</a:t>
            </a:r>
            <a:r>
              <a:rPr lang="en-IN" sz="2035" dirty="0" smtClean="0">
                <a:solidFill>
                  <a:srgbClr val="3F3F3F"/>
                </a:solidFill>
              </a:rPr>
              <a:t> are dimensions</a:t>
            </a:r>
          </a:p>
          <a:p>
            <a:pPr marL="566928" lvl="2" indent="-182879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ts val="2035"/>
              <a:buFont typeface="Noto Sans Symbols"/>
              <a:buChar char="▪"/>
            </a:pPr>
            <a:r>
              <a:rPr lang="en-IN" sz="2035" dirty="0">
                <a:solidFill>
                  <a:srgbClr val="3F3F3F"/>
                </a:solidFill>
              </a:rPr>
              <a:t>l</a:t>
            </a:r>
            <a:r>
              <a:rPr lang="en-IN" sz="2035" baseline="-25000" dirty="0">
                <a:solidFill>
                  <a:srgbClr val="3F3F3F"/>
                </a:solidFill>
              </a:rPr>
              <a:t>1</a:t>
            </a:r>
            <a:r>
              <a:rPr lang="en-IN" sz="2035" dirty="0">
                <a:solidFill>
                  <a:srgbClr val="3F3F3F"/>
                </a:solidFill>
              </a:rPr>
              <a:t>, l</a:t>
            </a:r>
            <a:r>
              <a:rPr lang="en-IN" sz="2035" baseline="-25000" dirty="0">
                <a:solidFill>
                  <a:srgbClr val="3F3F3F"/>
                </a:solidFill>
              </a:rPr>
              <a:t>2</a:t>
            </a:r>
            <a:r>
              <a:rPr lang="en-IN" sz="2035" dirty="0">
                <a:solidFill>
                  <a:srgbClr val="3F3F3F"/>
                </a:solidFill>
              </a:rPr>
              <a:t>, l</a:t>
            </a:r>
            <a:r>
              <a:rPr lang="en-IN" sz="2035" baseline="-25000" dirty="0">
                <a:solidFill>
                  <a:srgbClr val="3F3F3F"/>
                </a:solidFill>
              </a:rPr>
              <a:t>3</a:t>
            </a:r>
            <a:r>
              <a:rPr lang="en-IN" sz="2035" dirty="0">
                <a:solidFill>
                  <a:srgbClr val="3F3F3F"/>
                </a:solidFill>
              </a:rPr>
              <a:t>, …………..</a:t>
            </a:r>
            <a:r>
              <a:rPr lang="en-IN" sz="2035" dirty="0" err="1" smtClean="0">
                <a:solidFill>
                  <a:srgbClr val="3F3F3F"/>
                </a:solidFill>
              </a:rPr>
              <a:t>l</a:t>
            </a:r>
            <a:r>
              <a:rPr lang="en-IN" sz="2035" baseline="-25000" dirty="0" err="1" smtClean="0">
                <a:solidFill>
                  <a:srgbClr val="3F3F3F"/>
                </a:solidFill>
              </a:rPr>
              <a:t>N</a:t>
            </a:r>
            <a:r>
              <a:rPr lang="en-IN" sz="2035" dirty="0" smtClean="0">
                <a:solidFill>
                  <a:srgbClr val="3F3F3F"/>
                </a:solidFill>
              </a:rPr>
              <a:t> are indices of the </a:t>
            </a:r>
            <a:r>
              <a:rPr lang="en-US" sz="2035" dirty="0" smtClean="0">
                <a:solidFill>
                  <a:srgbClr val="3F3F3F"/>
                </a:solidFill>
              </a:rPr>
              <a:t>element </a:t>
            </a:r>
            <a:r>
              <a:rPr lang="en-US" sz="2035" dirty="0">
                <a:solidFill>
                  <a:srgbClr val="3F3F3F"/>
                </a:solidFill>
              </a:rPr>
              <a:t>whose address needs to be </a:t>
            </a:r>
            <a:r>
              <a:rPr lang="en-US" sz="2035" dirty="0" smtClean="0">
                <a:solidFill>
                  <a:srgbClr val="3F3F3F"/>
                </a:solidFill>
              </a:rPr>
              <a:t>calculated.</a:t>
            </a:r>
          </a:p>
          <a:p>
            <a:pPr marL="566928" lvl="2" indent="-182879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ts val="2035"/>
              <a:buFont typeface="Noto Sans Symbols"/>
              <a:buChar char="▪"/>
            </a:pPr>
            <a:endParaRPr sz="2035" dirty="0">
              <a:solidFill>
                <a:srgbClr val="3F3F3F"/>
              </a:solidFill>
            </a:endParaRPr>
          </a:p>
        </p:txBody>
      </p:sp>
      <p:sp>
        <p:nvSpPr>
          <p:cNvPr id="322" name="Google Shape;322;p15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324" name="Google Shape;32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5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53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title"/>
          </p:nvPr>
        </p:nvSpPr>
        <p:spPr>
          <a:xfrm>
            <a:off x="1693862" y="366712"/>
            <a:ext cx="10058400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 b="1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Linear Data Structures</a:t>
            </a:r>
            <a:endParaRPr/>
          </a:p>
        </p:txBody>
      </p:sp>
      <p:sp>
        <p:nvSpPr>
          <p:cNvPr id="163" name="Google Shape;163;p2"/>
          <p:cNvSpPr txBox="1">
            <a:spLocks noGrp="1"/>
          </p:cNvSpPr>
          <p:nvPr>
            <p:ph type="body" idx="1"/>
          </p:nvPr>
        </p:nvSpPr>
        <p:spPr>
          <a:xfrm>
            <a:off x="1154112" y="1900237"/>
            <a:ext cx="10058400" cy="415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r>
              <a:rPr lang="en-US" sz="1800" b="1" i="0" u="none" strike="noStrike" baseline="0" dirty="0">
                <a:solidFill>
                  <a:srgbClr val="0D0D0D"/>
                </a:solidFill>
                <a:latin typeface="Times New Roman" panose="02020603050405020304" pitchFamily="18" charset="0"/>
              </a:rPr>
              <a:t>Linear Data Structures: </a:t>
            </a:r>
            <a:r>
              <a:rPr lang="en-US" sz="1800" b="0" i="0" u="none" strike="noStrike" baseline="0" dirty="0">
                <a:solidFill>
                  <a:srgbClr val="0D0D0D"/>
                </a:solidFill>
                <a:latin typeface="Times New Roman" panose="02020603050405020304" pitchFamily="18" charset="0"/>
              </a:rPr>
              <a:t>Array as an Abstract Data Type, Sequential Organization, Storage Representation and their Address Calculation: Row major and Column Major, Multidimensional Arrays: Concept of Ordered List, Single Variable Polynomial: Representation using arrays, Polynomial as array of structure, Polynomial addition, Polynomial evaluation and Polynomial multiplication. Sparse Matrix: Sparse matrix representation using array, Sparse matrix addition, Transpose of sparse matrix- Simple and Fast Transpose, Time and Space tradeoff.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164" name="Google Shape;164;p2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11/27/2018</a:t>
            </a:r>
            <a:endParaRPr/>
          </a:p>
        </p:txBody>
      </p:sp>
      <p:pic>
        <p:nvPicPr>
          <p:cNvPr id="166" name="Google Shape;16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5"/>
          <p:cNvSpPr txBox="1">
            <a:spLocks noGrp="1"/>
          </p:cNvSpPr>
          <p:nvPr>
            <p:ph type="body" idx="4294967295"/>
          </p:nvPr>
        </p:nvSpPr>
        <p:spPr>
          <a:xfrm>
            <a:off x="1068387" y="1828800"/>
            <a:ext cx="10058400" cy="432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109728" lvl="1" indent="-182879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ts val="2035"/>
              <a:buFont typeface="Noto Sans Symbols"/>
              <a:buChar char="▪"/>
            </a:pPr>
            <a:r>
              <a:rPr lang="en-US" sz="2400" dirty="0" smtClean="0">
                <a:solidFill>
                  <a:srgbClr val="3F3F3F"/>
                </a:solidFill>
              </a:rPr>
              <a:t>Example</a:t>
            </a:r>
          </a:p>
          <a:p>
            <a:pPr marL="109728" lvl="1" indent="-182879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ts val="2035"/>
              <a:buFont typeface="Noto Sans Symbols"/>
              <a:buChar char="▪"/>
            </a:pPr>
            <a:r>
              <a:rPr lang="en-US" sz="2400" dirty="0" err="1" smtClean="0">
                <a:solidFill>
                  <a:srgbClr val="3F3F3F"/>
                </a:solidFill>
              </a:rPr>
              <a:t>int</a:t>
            </a:r>
            <a:r>
              <a:rPr lang="en-US" sz="2400" dirty="0" smtClean="0">
                <a:solidFill>
                  <a:srgbClr val="3F3F3F"/>
                </a:solidFill>
              </a:rPr>
              <a:t> A[10</a:t>
            </a:r>
            <a:r>
              <a:rPr lang="en-US" sz="2400" dirty="0">
                <a:solidFill>
                  <a:srgbClr val="3F3F3F"/>
                </a:solidFill>
              </a:rPr>
              <a:t>][20][30][40</a:t>
            </a:r>
            <a:r>
              <a:rPr lang="en-US" sz="2400" dirty="0" smtClean="0">
                <a:solidFill>
                  <a:srgbClr val="3F3F3F"/>
                </a:solidFill>
              </a:rPr>
              <a:t>] with base address 1200</a:t>
            </a:r>
          </a:p>
          <a:p>
            <a:pPr marL="109728" lvl="1" indent="-182879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ts val="2035"/>
              <a:buFont typeface="Noto Sans Symbols"/>
              <a:buChar char="▪"/>
            </a:pPr>
            <a:r>
              <a:rPr lang="en-US" sz="2400" dirty="0" smtClean="0">
                <a:solidFill>
                  <a:srgbClr val="00B050"/>
                </a:solidFill>
              </a:rPr>
              <a:t>Find the </a:t>
            </a:r>
            <a:r>
              <a:rPr lang="en-US" sz="2400" dirty="0">
                <a:solidFill>
                  <a:srgbClr val="00B050"/>
                </a:solidFill>
              </a:rPr>
              <a:t>address of element A[1][3][5][6]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109728" lvl="1" indent="-182879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ts val="2035"/>
              <a:buFont typeface="Noto Sans Symbols"/>
              <a:buChar char="▪"/>
            </a:pPr>
            <a:r>
              <a:rPr lang="en-US" sz="2035" dirty="0" smtClean="0">
                <a:solidFill>
                  <a:srgbClr val="3F3F3F"/>
                </a:solidFill>
              </a:rPr>
              <a:t>B </a:t>
            </a:r>
            <a:r>
              <a:rPr lang="en-US" sz="2035" dirty="0">
                <a:solidFill>
                  <a:srgbClr val="3F3F3F"/>
                </a:solidFill>
              </a:rPr>
              <a:t>= 1200 and </a:t>
            </a:r>
            <a:r>
              <a:rPr lang="en-US" sz="2035" dirty="0" smtClean="0">
                <a:solidFill>
                  <a:srgbClr val="3F3F3F"/>
                </a:solidFill>
              </a:rPr>
              <a:t>W </a:t>
            </a:r>
            <a:r>
              <a:rPr lang="en-US" sz="2035" dirty="0">
                <a:solidFill>
                  <a:srgbClr val="3F3F3F"/>
                </a:solidFill>
              </a:rPr>
              <a:t>= </a:t>
            </a:r>
            <a:r>
              <a:rPr lang="en-US" sz="2035" dirty="0" smtClean="0">
                <a:solidFill>
                  <a:srgbClr val="3F3F3F"/>
                </a:solidFill>
              </a:rPr>
              <a:t>4, S</a:t>
            </a:r>
            <a:r>
              <a:rPr lang="en-US" sz="2035" baseline="-25000" dirty="0" smtClean="0">
                <a:solidFill>
                  <a:srgbClr val="3F3F3F"/>
                </a:solidFill>
              </a:rPr>
              <a:t>1</a:t>
            </a:r>
            <a:r>
              <a:rPr lang="en-US" sz="2035" dirty="0" smtClean="0">
                <a:solidFill>
                  <a:srgbClr val="3F3F3F"/>
                </a:solidFill>
              </a:rPr>
              <a:t> </a:t>
            </a:r>
            <a:r>
              <a:rPr lang="en-US" sz="2035" dirty="0">
                <a:solidFill>
                  <a:srgbClr val="3F3F3F"/>
                </a:solidFill>
              </a:rPr>
              <a:t>= 10, S</a:t>
            </a:r>
            <a:r>
              <a:rPr lang="en-US" sz="2035" baseline="-25000" dirty="0">
                <a:solidFill>
                  <a:srgbClr val="3F3F3F"/>
                </a:solidFill>
              </a:rPr>
              <a:t>2</a:t>
            </a:r>
            <a:r>
              <a:rPr lang="en-US" sz="2035" dirty="0">
                <a:solidFill>
                  <a:srgbClr val="3F3F3F"/>
                </a:solidFill>
              </a:rPr>
              <a:t> = 20, S</a:t>
            </a:r>
            <a:r>
              <a:rPr lang="en-US" sz="2035" baseline="-25000" dirty="0">
                <a:solidFill>
                  <a:srgbClr val="3F3F3F"/>
                </a:solidFill>
              </a:rPr>
              <a:t>3</a:t>
            </a:r>
            <a:r>
              <a:rPr lang="en-US" sz="2035" dirty="0">
                <a:solidFill>
                  <a:srgbClr val="3F3F3F"/>
                </a:solidFill>
              </a:rPr>
              <a:t> = 30, S</a:t>
            </a:r>
            <a:r>
              <a:rPr lang="en-US" sz="2035" baseline="-25000" dirty="0">
                <a:solidFill>
                  <a:srgbClr val="3F3F3F"/>
                </a:solidFill>
              </a:rPr>
              <a:t>4</a:t>
            </a:r>
            <a:r>
              <a:rPr lang="en-US" sz="2035" dirty="0">
                <a:solidFill>
                  <a:srgbClr val="3F3F3F"/>
                </a:solidFill>
              </a:rPr>
              <a:t> = </a:t>
            </a:r>
            <a:r>
              <a:rPr lang="en-US" sz="2035" dirty="0" smtClean="0">
                <a:solidFill>
                  <a:srgbClr val="3F3F3F"/>
                </a:solidFill>
              </a:rPr>
              <a:t>40</a:t>
            </a:r>
            <a:endParaRPr lang="en-US" sz="2035" dirty="0">
              <a:solidFill>
                <a:srgbClr val="3F3F3F"/>
              </a:solidFill>
            </a:endParaRPr>
          </a:p>
          <a:p>
            <a:pPr marL="109728" lvl="1" indent="-182879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ts val="2035"/>
              <a:buFont typeface="Noto Sans Symbols"/>
              <a:buChar char="▪"/>
            </a:pPr>
            <a:r>
              <a:rPr lang="en-US" sz="2035" dirty="0" smtClean="0">
                <a:solidFill>
                  <a:srgbClr val="3F3F3F"/>
                </a:solidFill>
              </a:rPr>
              <a:t>Lower bounds is </a:t>
            </a:r>
            <a:r>
              <a:rPr lang="en-US" sz="2035" dirty="0">
                <a:solidFill>
                  <a:srgbClr val="3F3F3F"/>
                </a:solidFill>
              </a:rPr>
              <a:t>zero.</a:t>
            </a:r>
          </a:p>
          <a:p>
            <a:pPr marL="566928" lvl="2" indent="-182879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ts val="2035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</a:rPr>
              <a:t>E</a:t>
            </a:r>
            <a:r>
              <a:rPr lang="en-US" sz="2000" baseline="-25000" dirty="0">
                <a:solidFill>
                  <a:srgbClr val="3F3F3F"/>
                </a:solidFill>
              </a:rPr>
              <a:t>1</a:t>
            </a:r>
            <a:r>
              <a:rPr lang="en-US" sz="2000" dirty="0">
                <a:solidFill>
                  <a:srgbClr val="3F3F3F"/>
                </a:solidFill>
              </a:rPr>
              <a:t> = 1 – 0 = </a:t>
            </a:r>
            <a:r>
              <a:rPr lang="en-US" sz="2000" dirty="0" smtClean="0">
                <a:solidFill>
                  <a:srgbClr val="3F3F3F"/>
                </a:solidFill>
              </a:rPr>
              <a:t>1 </a:t>
            </a:r>
            <a:endParaRPr lang="en-US" sz="2000" dirty="0">
              <a:solidFill>
                <a:srgbClr val="3F3F3F"/>
              </a:solidFill>
            </a:endParaRPr>
          </a:p>
          <a:p>
            <a:pPr marL="566928" lvl="2" indent="-182879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ts val="2035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</a:rPr>
              <a:t>E</a:t>
            </a:r>
            <a:r>
              <a:rPr lang="en-US" sz="2000" baseline="-25000" dirty="0">
                <a:solidFill>
                  <a:srgbClr val="3F3F3F"/>
                </a:solidFill>
              </a:rPr>
              <a:t>2</a:t>
            </a:r>
            <a:r>
              <a:rPr lang="en-US" sz="2000" dirty="0">
                <a:solidFill>
                  <a:srgbClr val="3F3F3F"/>
                </a:solidFill>
              </a:rPr>
              <a:t> = 3 – 0 = </a:t>
            </a:r>
            <a:r>
              <a:rPr lang="en-US" sz="2000" dirty="0" smtClean="0">
                <a:solidFill>
                  <a:srgbClr val="3F3F3F"/>
                </a:solidFill>
              </a:rPr>
              <a:t>3 </a:t>
            </a:r>
            <a:endParaRPr lang="en-US" sz="2000" dirty="0">
              <a:solidFill>
                <a:srgbClr val="3F3F3F"/>
              </a:solidFill>
            </a:endParaRPr>
          </a:p>
          <a:p>
            <a:pPr marL="566928" lvl="2" indent="-182879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ts val="2035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</a:rPr>
              <a:t>E</a:t>
            </a:r>
            <a:r>
              <a:rPr lang="en-US" sz="2000" baseline="-25000" dirty="0">
                <a:solidFill>
                  <a:srgbClr val="3F3F3F"/>
                </a:solidFill>
              </a:rPr>
              <a:t>3</a:t>
            </a:r>
            <a:r>
              <a:rPr lang="en-US" sz="2000" dirty="0">
                <a:solidFill>
                  <a:srgbClr val="3F3F3F"/>
                </a:solidFill>
              </a:rPr>
              <a:t> = 5 – 0 = </a:t>
            </a:r>
            <a:r>
              <a:rPr lang="en-US" sz="2000" dirty="0" smtClean="0">
                <a:solidFill>
                  <a:srgbClr val="3F3F3F"/>
                </a:solidFill>
              </a:rPr>
              <a:t>5</a:t>
            </a:r>
            <a:endParaRPr lang="en-US" sz="2000" dirty="0">
              <a:solidFill>
                <a:srgbClr val="3F3F3F"/>
              </a:solidFill>
            </a:endParaRPr>
          </a:p>
          <a:p>
            <a:pPr marL="566928" lvl="2" indent="-182879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ts val="2035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</a:rPr>
              <a:t>E</a:t>
            </a:r>
            <a:r>
              <a:rPr lang="en-US" sz="2000" baseline="-25000" dirty="0">
                <a:solidFill>
                  <a:srgbClr val="3F3F3F"/>
                </a:solidFill>
              </a:rPr>
              <a:t>4</a:t>
            </a:r>
            <a:r>
              <a:rPr lang="en-US" sz="2000" dirty="0">
                <a:solidFill>
                  <a:srgbClr val="3F3F3F"/>
                </a:solidFill>
              </a:rPr>
              <a:t> = 6 – 0 = </a:t>
            </a:r>
            <a:r>
              <a:rPr lang="en-US" sz="2000" dirty="0" smtClean="0">
                <a:solidFill>
                  <a:srgbClr val="3F3F3F"/>
                </a:solidFill>
              </a:rPr>
              <a:t>6</a:t>
            </a:r>
          </a:p>
          <a:p>
            <a:pPr marL="109728" lvl="1" indent="-182879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ts val="2035"/>
              <a:buFont typeface="Noto Sans Symbols"/>
              <a:buChar char="▪"/>
            </a:pPr>
            <a:r>
              <a:rPr lang="en-US" sz="2400" dirty="0" smtClean="0">
                <a:solidFill>
                  <a:srgbClr val="3F3F3F"/>
                </a:solidFill>
              </a:rPr>
              <a:t>A[I</a:t>
            </a:r>
            <a:r>
              <a:rPr lang="en-US" sz="2400" baseline="-25000" dirty="0" smtClean="0">
                <a:solidFill>
                  <a:srgbClr val="3F3F3F"/>
                </a:solidFill>
              </a:rPr>
              <a:t>1</a:t>
            </a:r>
            <a:r>
              <a:rPr lang="en-US" sz="2400" dirty="0">
                <a:solidFill>
                  <a:srgbClr val="3F3F3F"/>
                </a:solidFill>
              </a:rPr>
              <a:t>][I</a:t>
            </a:r>
            <a:r>
              <a:rPr lang="en-US" sz="2400" baseline="-25000" dirty="0">
                <a:solidFill>
                  <a:srgbClr val="3F3F3F"/>
                </a:solidFill>
              </a:rPr>
              <a:t>2</a:t>
            </a:r>
            <a:r>
              <a:rPr lang="en-US" sz="2400" dirty="0">
                <a:solidFill>
                  <a:srgbClr val="3F3F3F"/>
                </a:solidFill>
              </a:rPr>
              <a:t>]. . . .[</a:t>
            </a:r>
            <a:r>
              <a:rPr lang="en-US" sz="2400" dirty="0" err="1">
                <a:solidFill>
                  <a:srgbClr val="3F3F3F"/>
                </a:solidFill>
              </a:rPr>
              <a:t>l</a:t>
            </a:r>
            <a:r>
              <a:rPr lang="en-US" sz="2400" baseline="-25000" dirty="0" err="1">
                <a:solidFill>
                  <a:srgbClr val="3F3F3F"/>
                </a:solidFill>
              </a:rPr>
              <a:t>N</a:t>
            </a:r>
            <a:r>
              <a:rPr lang="en-US" sz="2400" dirty="0">
                <a:solidFill>
                  <a:srgbClr val="3F3F3F"/>
                </a:solidFill>
              </a:rPr>
              <a:t>] </a:t>
            </a:r>
            <a:r>
              <a:rPr lang="en-US" sz="2400" dirty="0" smtClean="0">
                <a:solidFill>
                  <a:srgbClr val="3F3F3F"/>
                </a:solidFill>
              </a:rPr>
              <a:t>= </a:t>
            </a:r>
            <a:r>
              <a:rPr lang="en-US" sz="2400" dirty="0">
                <a:solidFill>
                  <a:srgbClr val="3F3F3F"/>
                </a:solidFill>
              </a:rPr>
              <a:t>B + W*[((E</a:t>
            </a:r>
            <a:r>
              <a:rPr lang="en-US" sz="2400" baseline="-25000" dirty="0">
                <a:solidFill>
                  <a:srgbClr val="3F3F3F"/>
                </a:solidFill>
              </a:rPr>
              <a:t>1</a:t>
            </a:r>
            <a:r>
              <a:rPr lang="en-US" sz="2400" dirty="0">
                <a:solidFill>
                  <a:srgbClr val="3F3F3F"/>
                </a:solidFill>
              </a:rPr>
              <a:t>S</a:t>
            </a:r>
            <a:r>
              <a:rPr lang="en-US" sz="2400" baseline="-25000" dirty="0">
                <a:solidFill>
                  <a:srgbClr val="3F3F3F"/>
                </a:solidFill>
              </a:rPr>
              <a:t>2</a:t>
            </a:r>
            <a:r>
              <a:rPr lang="en-US" sz="2400" dirty="0">
                <a:solidFill>
                  <a:srgbClr val="3F3F3F"/>
                </a:solidFill>
              </a:rPr>
              <a:t> + E</a:t>
            </a:r>
            <a:r>
              <a:rPr lang="en-US" sz="2400" baseline="-25000" dirty="0">
                <a:solidFill>
                  <a:srgbClr val="3F3F3F"/>
                </a:solidFill>
              </a:rPr>
              <a:t>2</a:t>
            </a:r>
            <a:r>
              <a:rPr lang="en-US" sz="2400" dirty="0">
                <a:solidFill>
                  <a:srgbClr val="3F3F3F"/>
                </a:solidFill>
              </a:rPr>
              <a:t> )S</a:t>
            </a:r>
            <a:r>
              <a:rPr lang="en-US" sz="2400" baseline="-25000" dirty="0">
                <a:solidFill>
                  <a:srgbClr val="3F3F3F"/>
                </a:solidFill>
              </a:rPr>
              <a:t>3</a:t>
            </a:r>
            <a:r>
              <a:rPr lang="en-US" sz="2400" dirty="0">
                <a:solidFill>
                  <a:srgbClr val="3F3F3F"/>
                </a:solidFill>
              </a:rPr>
              <a:t> +E</a:t>
            </a:r>
            <a:r>
              <a:rPr lang="en-US" sz="2400" baseline="-25000" dirty="0">
                <a:solidFill>
                  <a:srgbClr val="3F3F3F"/>
                </a:solidFill>
              </a:rPr>
              <a:t>3</a:t>
            </a:r>
            <a:r>
              <a:rPr lang="en-US" sz="2400" dirty="0">
                <a:solidFill>
                  <a:srgbClr val="3F3F3F"/>
                </a:solidFill>
              </a:rPr>
              <a:t> )S</a:t>
            </a:r>
            <a:r>
              <a:rPr lang="en-US" sz="2400" baseline="-25000" dirty="0">
                <a:solidFill>
                  <a:srgbClr val="3F3F3F"/>
                </a:solidFill>
              </a:rPr>
              <a:t>4</a:t>
            </a:r>
            <a:r>
              <a:rPr lang="en-US" sz="2400" dirty="0">
                <a:solidFill>
                  <a:srgbClr val="3F3F3F"/>
                </a:solidFill>
              </a:rPr>
              <a:t> ….. + E</a:t>
            </a:r>
            <a:r>
              <a:rPr lang="en-US" sz="2400" baseline="-25000" dirty="0">
                <a:solidFill>
                  <a:srgbClr val="3F3F3F"/>
                </a:solidFill>
              </a:rPr>
              <a:t>N-1</a:t>
            </a:r>
            <a:r>
              <a:rPr lang="en-US" sz="2400" dirty="0">
                <a:solidFill>
                  <a:srgbClr val="3F3F3F"/>
                </a:solidFill>
              </a:rPr>
              <a:t>)S</a:t>
            </a:r>
            <a:r>
              <a:rPr lang="en-US" sz="2400" baseline="-25000" dirty="0">
                <a:solidFill>
                  <a:srgbClr val="3F3F3F"/>
                </a:solidFill>
              </a:rPr>
              <a:t>N</a:t>
            </a:r>
            <a:r>
              <a:rPr lang="en-US" sz="2400" dirty="0">
                <a:solidFill>
                  <a:srgbClr val="3F3F3F"/>
                </a:solidFill>
              </a:rPr>
              <a:t> + E</a:t>
            </a:r>
            <a:r>
              <a:rPr lang="en-US" sz="2400" baseline="-25000" dirty="0">
                <a:solidFill>
                  <a:srgbClr val="3F3F3F"/>
                </a:solidFill>
              </a:rPr>
              <a:t>N</a:t>
            </a:r>
            <a:r>
              <a:rPr lang="en-US" sz="2400" dirty="0" smtClean="0">
                <a:solidFill>
                  <a:srgbClr val="3F3F3F"/>
                </a:solidFill>
              </a:rPr>
              <a:t>]</a:t>
            </a:r>
          </a:p>
          <a:p>
            <a:pPr marL="109728" lvl="1" indent="-182879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ts val="2035"/>
              <a:buFont typeface="Noto Sans Symbols"/>
              <a:buChar char="▪"/>
            </a:pPr>
            <a:r>
              <a:rPr lang="pt-BR" sz="2400" dirty="0">
                <a:solidFill>
                  <a:srgbClr val="7030A0"/>
                </a:solidFill>
              </a:rPr>
              <a:t>A[1][3][5][6] = 1200 + 4(((1 × 20 + 3)30 +5)40 + 6</a:t>
            </a:r>
            <a:r>
              <a:rPr lang="pt-BR" sz="2400" dirty="0" smtClean="0">
                <a:solidFill>
                  <a:srgbClr val="7030A0"/>
                </a:solidFill>
              </a:rPr>
              <a:t>) = </a:t>
            </a:r>
            <a:r>
              <a:rPr lang="en-IN" sz="2400" dirty="0">
                <a:solidFill>
                  <a:srgbClr val="7030A0"/>
                </a:solidFill>
              </a:rPr>
              <a:t>112424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322" name="Google Shape;322;p15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324" name="Google Shape;32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5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  <p:sp>
        <p:nvSpPr>
          <p:cNvPr id="9" name="Google Shape;320;p15"/>
          <p:cNvSpPr txBox="1">
            <a:spLocks noGrp="1"/>
          </p:cNvSpPr>
          <p:nvPr>
            <p:ph type="title"/>
          </p:nvPr>
        </p:nvSpPr>
        <p:spPr>
          <a:xfrm>
            <a:off x="1504950" y="455617"/>
            <a:ext cx="100584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sz="40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Memory Representation and Address </a:t>
            </a:r>
            <a:r>
              <a:rPr lang="en-US" sz="4000" dirty="0">
                <a:solidFill>
                  <a:srgbClr val="3F3F3F"/>
                </a:solidFill>
              </a:rPr>
              <a:t>Calculation (row-major)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3225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6"/>
          <p:cNvSpPr txBox="1">
            <a:spLocks noGrp="1"/>
          </p:cNvSpPr>
          <p:nvPr>
            <p:ph type="title"/>
          </p:nvPr>
        </p:nvSpPr>
        <p:spPr>
          <a:xfrm>
            <a:off x="1589087" y="847725"/>
            <a:ext cx="10058400" cy="79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sz="40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Memory Representation and Address </a:t>
            </a:r>
            <a:r>
              <a:rPr lang="en-US" sz="4000" dirty="0">
                <a:solidFill>
                  <a:srgbClr val="3F3F3F"/>
                </a:solidFill>
              </a:rPr>
              <a:t>Calculation (</a:t>
            </a:r>
            <a:r>
              <a:rPr lang="en-US" sz="4000" dirty="0" smtClean="0">
                <a:solidFill>
                  <a:srgbClr val="3F3F3F"/>
                </a:solidFill>
              </a:rPr>
              <a:t>column-major)</a:t>
            </a:r>
            <a:endParaRPr dirty="0"/>
          </a:p>
        </p:txBody>
      </p:sp>
      <p:sp>
        <p:nvSpPr>
          <p:cNvPr id="333" name="Google Shape;333;p16"/>
          <p:cNvSpPr txBox="1">
            <a:spLocks noGrp="1"/>
          </p:cNvSpPr>
          <p:nvPr>
            <p:ph type="body" idx="4294967295"/>
          </p:nvPr>
        </p:nvSpPr>
        <p:spPr>
          <a:xfrm>
            <a:off x="1128712" y="1814732"/>
            <a:ext cx="10644187" cy="434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64465">
              <a:lnSpc>
                <a:spcPct val="80000"/>
              </a:lnSpc>
              <a:buClr>
                <a:schemeClr val="accent1"/>
              </a:buClr>
              <a:buSzPts val="2590"/>
              <a:buFont typeface="Noto Sans Symbols"/>
              <a:buChar char="▪"/>
            </a:pPr>
            <a:r>
              <a:rPr lang="en-US" sz="2590" dirty="0" smtClean="0">
                <a:solidFill>
                  <a:srgbClr val="3F3F3F"/>
                </a:solidFill>
              </a:rPr>
              <a:t>Address </a:t>
            </a:r>
            <a:r>
              <a:rPr lang="en-US" sz="2590" dirty="0">
                <a:solidFill>
                  <a:srgbClr val="3F3F3F"/>
                </a:solidFill>
              </a:rPr>
              <a:t>of a[I</a:t>
            </a:r>
            <a:r>
              <a:rPr lang="en-US" sz="2590" baseline="-25000" dirty="0">
                <a:solidFill>
                  <a:srgbClr val="3F3F3F"/>
                </a:solidFill>
              </a:rPr>
              <a:t>1</a:t>
            </a:r>
            <a:r>
              <a:rPr lang="en-US" sz="2590" dirty="0">
                <a:solidFill>
                  <a:srgbClr val="3F3F3F"/>
                </a:solidFill>
              </a:rPr>
              <a:t>][I</a:t>
            </a:r>
            <a:r>
              <a:rPr lang="en-US" sz="2590" baseline="-25000" dirty="0">
                <a:solidFill>
                  <a:srgbClr val="3F3F3F"/>
                </a:solidFill>
              </a:rPr>
              <a:t>2</a:t>
            </a:r>
            <a:r>
              <a:rPr lang="en-US" sz="2590" dirty="0">
                <a:solidFill>
                  <a:srgbClr val="3F3F3F"/>
                </a:solidFill>
              </a:rPr>
              <a:t>]. . . .[</a:t>
            </a:r>
            <a:r>
              <a:rPr lang="en-US" sz="2590" dirty="0" err="1">
                <a:solidFill>
                  <a:srgbClr val="3F3F3F"/>
                </a:solidFill>
              </a:rPr>
              <a:t>l</a:t>
            </a:r>
            <a:r>
              <a:rPr lang="en-US" sz="2590" baseline="-25000" dirty="0" err="1">
                <a:solidFill>
                  <a:srgbClr val="3F3F3F"/>
                </a:solidFill>
              </a:rPr>
              <a:t>N</a:t>
            </a:r>
            <a:r>
              <a:rPr lang="en-US" sz="2590" dirty="0">
                <a:solidFill>
                  <a:srgbClr val="3F3F3F"/>
                </a:solidFill>
              </a:rPr>
              <a:t>] </a:t>
            </a:r>
            <a:r>
              <a:rPr lang="en-US" sz="2590" dirty="0" smtClean="0">
                <a:solidFill>
                  <a:srgbClr val="3F3F3F"/>
                </a:solidFill>
              </a:rPr>
              <a:t>= B </a:t>
            </a:r>
            <a:r>
              <a:rPr lang="en-US" sz="2590" dirty="0">
                <a:solidFill>
                  <a:srgbClr val="3F3F3F"/>
                </a:solidFill>
              </a:rPr>
              <a:t>+ W*[((…E</a:t>
            </a:r>
            <a:r>
              <a:rPr lang="en-US" sz="2590" baseline="-25000" dirty="0">
                <a:solidFill>
                  <a:srgbClr val="3F3F3F"/>
                </a:solidFill>
              </a:rPr>
              <a:t>N</a:t>
            </a:r>
            <a:r>
              <a:rPr lang="en-US" sz="2590" dirty="0">
                <a:solidFill>
                  <a:srgbClr val="3F3F3F"/>
                </a:solidFill>
              </a:rPr>
              <a:t>S</a:t>
            </a:r>
            <a:r>
              <a:rPr lang="en-US" sz="2590" baseline="-25000" dirty="0">
                <a:solidFill>
                  <a:srgbClr val="3F3F3F"/>
                </a:solidFill>
              </a:rPr>
              <a:t>N-1</a:t>
            </a:r>
            <a:r>
              <a:rPr lang="en-US" sz="2590" dirty="0">
                <a:solidFill>
                  <a:srgbClr val="3F3F3F"/>
                </a:solidFill>
              </a:rPr>
              <a:t>+ E</a:t>
            </a:r>
            <a:r>
              <a:rPr lang="en-US" sz="2590" baseline="-25000" dirty="0">
                <a:solidFill>
                  <a:srgbClr val="3F3F3F"/>
                </a:solidFill>
              </a:rPr>
              <a:t>N-1</a:t>
            </a:r>
            <a:r>
              <a:rPr lang="en-US" sz="2590" dirty="0">
                <a:solidFill>
                  <a:srgbClr val="3F3F3F"/>
                </a:solidFill>
              </a:rPr>
              <a:t> )S</a:t>
            </a:r>
            <a:r>
              <a:rPr lang="en-US" sz="2590" baseline="-25000" dirty="0">
                <a:solidFill>
                  <a:srgbClr val="3F3F3F"/>
                </a:solidFill>
              </a:rPr>
              <a:t>N-2</a:t>
            </a:r>
            <a:r>
              <a:rPr lang="en-US" sz="2590" dirty="0">
                <a:solidFill>
                  <a:srgbClr val="3F3F3F"/>
                </a:solidFill>
              </a:rPr>
              <a:t> +… E</a:t>
            </a:r>
            <a:r>
              <a:rPr lang="en-US" sz="2590" baseline="-25000" dirty="0">
                <a:solidFill>
                  <a:srgbClr val="3F3F3F"/>
                </a:solidFill>
              </a:rPr>
              <a:t>3</a:t>
            </a:r>
            <a:r>
              <a:rPr lang="en-US" sz="2590" dirty="0">
                <a:solidFill>
                  <a:srgbClr val="3F3F3F"/>
                </a:solidFill>
              </a:rPr>
              <a:t> )S</a:t>
            </a:r>
            <a:r>
              <a:rPr lang="en-US" sz="2590" baseline="-25000" dirty="0">
                <a:solidFill>
                  <a:srgbClr val="3F3F3F"/>
                </a:solidFill>
              </a:rPr>
              <a:t>2</a:t>
            </a:r>
            <a:r>
              <a:rPr lang="en-US" sz="2590" dirty="0">
                <a:solidFill>
                  <a:srgbClr val="3F3F3F"/>
                </a:solidFill>
              </a:rPr>
              <a:t>+ E</a:t>
            </a:r>
            <a:r>
              <a:rPr lang="en-US" sz="2590" baseline="-25000" dirty="0">
                <a:solidFill>
                  <a:srgbClr val="3F3F3F"/>
                </a:solidFill>
              </a:rPr>
              <a:t>2</a:t>
            </a:r>
            <a:r>
              <a:rPr lang="en-US" sz="2590" dirty="0">
                <a:solidFill>
                  <a:srgbClr val="3F3F3F"/>
                </a:solidFill>
              </a:rPr>
              <a:t> )S</a:t>
            </a:r>
            <a:r>
              <a:rPr lang="en-US" sz="2590" baseline="-25000" dirty="0">
                <a:solidFill>
                  <a:srgbClr val="3F3F3F"/>
                </a:solidFill>
              </a:rPr>
              <a:t>1</a:t>
            </a:r>
            <a:r>
              <a:rPr lang="en-US" sz="2590" dirty="0">
                <a:solidFill>
                  <a:srgbClr val="3F3F3F"/>
                </a:solidFill>
              </a:rPr>
              <a:t> +E</a:t>
            </a:r>
            <a:r>
              <a:rPr lang="en-US" sz="2590" baseline="-25000" dirty="0">
                <a:solidFill>
                  <a:srgbClr val="3F3F3F"/>
                </a:solidFill>
              </a:rPr>
              <a:t>1</a:t>
            </a:r>
            <a:r>
              <a:rPr lang="en-US" sz="2590" dirty="0" smtClean="0">
                <a:solidFill>
                  <a:srgbClr val="3F3F3F"/>
                </a:solidFill>
              </a:rPr>
              <a:t>]</a:t>
            </a:r>
          </a:p>
          <a:p>
            <a:pPr marL="109728" lvl="1" indent="-182879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ts val="2035"/>
              <a:buFont typeface="Noto Sans Symbols"/>
              <a:buChar char="▪"/>
            </a:pPr>
            <a:r>
              <a:rPr lang="en-US" sz="2400" dirty="0">
                <a:solidFill>
                  <a:srgbClr val="3F3F3F"/>
                </a:solidFill>
              </a:rPr>
              <a:t>Example</a:t>
            </a:r>
          </a:p>
          <a:p>
            <a:pPr marL="109728" lvl="1" indent="-182879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ts val="2035"/>
              <a:buFont typeface="Noto Sans Symbols"/>
              <a:buChar char="▪"/>
            </a:pPr>
            <a:r>
              <a:rPr lang="en-US" sz="2400" dirty="0" err="1">
                <a:solidFill>
                  <a:srgbClr val="3F3F3F"/>
                </a:solidFill>
              </a:rPr>
              <a:t>int</a:t>
            </a:r>
            <a:r>
              <a:rPr lang="en-US" sz="2400" dirty="0">
                <a:solidFill>
                  <a:srgbClr val="3F3F3F"/>
                </a:solidFill>
              </a:rPr>
              <a:t> A[10][20][30][40] with base address 1200</a:t>
            </a:r>
          </a:p>
          <a:p>
            <a:pPr marL="109728" lvl="1" indent="-182879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ts val="2035"/>
              <a:buFont typeface="Noto Sans Symbols"/>
              <a:buChar char="▪"/>
            </a:pPr>
            <a:r>
              <a:rPr lang="en-US" sz="2400" dirty="0">
                <a:solidFill>
                  <a:srgbClr val="00B050"/>
                </a:solidFill>
              </a:rPr>
              <a:t>Find the address of element A[1][3][5][6]</a:t>
            </a:r>
          </a:p>
          <a:p>
            <a:pPr marL="109728" lvl="1" indent="-182879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ts val="2035"/>
              <a:buFont typeface="Noto Sans Symbols"/>
              <a:buChar char="▪"/>
            </a:pPr>
            <a:r>
              <a:rPr lang="en-US" sz="2035" dirty="0">
                <a:solidFill>
                  <a:srgbClr val="3F3F3F"/>
                </a:solidFill>
              </a:rPr>
              <a:t>B = 1200 and W = 4, S</a:t>
            </a:r>
            <a:r>
              <a:rPr lang="en-US" sz="2035" baseline="-25000" dirty="0">
                <a:solidFill>
                  <a:srgbClr val="3F3F3F"/>
                </a:solidFill>
              </a:rPr>
              <a:t>1</a:t>
            </a:r>
            <a:r>
              <a:rPr lang="en-US" sz="2035" dirty="0">
                <a:solidFill>
                  <a:srgbClr val="3F3F3F"/>
                </a:solidFill>
              </a:rPr>
              <a:t> = 10, S</a:t>
            </a:r>
            <a:r>
              <a:rPr lang="en-US" sz="2035" baseline="-25000" dirty="0">
                <a:solidFill>
                  <a:srgbClr val="3F3F3F"/>
                </a:solidFill>
              </a:rPr>
              <a:t>2</a:t>
            </a:r>
            <a:r>
              <a:rPr lang="en-US" sz="2035" dirty="0">
                <a:solidFill>
                  <a:srgbClr val="3F3F3F"/>
                </a:solidFill>
              </a:rPr>
              <a:t> = 20, S</a:t>
            </a:r>
            <a:r>
              <a:rPr lang="en-US" sz="2035" baseline="-25000" dirty="0">
                <a:solidFill>
                  <a:srgbClr val="3F3F3F"/>
                </a:solidFill>
              </a:rPr>
              <a:t>3</a:t>
            </a:r>
            <a:r>
              <a:rPr lang="en-US" sz="2035" dirty="0">
                <a:solidFill>
                  <a:srgbClr val="3F3F3F"/>
                </a:solidFill>
              </a:rPr>
              <a:t> = 30, S</a:t>
            </a:r>
            <a:r>
              <a:rPr lang="en-US" sz="2035" baseline="-25000" dirty="0">
                <a:solidFill>
                  <a:srgbClr val="3F3F3F"/>
                </a:solidFill>
              </a:rPr>
              <a:t>4</a:t>
            </a:r>
            <a:r>
              <a:rPr lang="en-US" sz="2035" dirty="0">
                <a:solidFill>
                  <a:srgbClr val="3F3F3F"/>
                </a:solidFill>
              </a:rPr>
              <a:t> = 40</a:t>
            </a:r>
          </a:p>
          <a:p>
            <a:pPr marL="109728" lvl="1" indent="-182879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ts val="2035"/>
              <a:buFont typeface="Noto Sans Symbols"/>
              <a:buChar char="▪"/>
            </a:pPr>
            <a:r>
              <a:rPr lang="en-US" sz="2035" dirty="0">
                <a:solidFill>
                  <a:srgbClr val="3F3F3F"/>
                </a:solidFill>
              </a:rPr>
              <a:t>Lower bounds is zero.</a:t>
            </a:r>
          </a:p>
          <a:p>
            <a:pPr marL="566928" lvl="2" indent="-182879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ts val="2035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</a:rPr>
              <a:t>E</a:t>
            </a:r>
            <a:r>
              <a:rPr lang="en-US" sz="2000" baseline="-25000" dirty="0">
                <a:solidFill>
                  <a:srgbClr val="3F3F3F"/>
                </a:solidFill>
              </a:rPr>
              <a:t>1</a:t>
            </a:r>
            <a:r>
              <a:rPr lang="en-US" sz="2000" dirty="0">
                <a:solidFill>
                  <a:srgbClr val="3F3F3F"/>
                </a:solidFill>
              </a:rPr>
              <a:t> = 1 – 0 = 1 </a:t>
            </a:r>
          </a:p>
          <a:p>
            <a:pPr marL="566928" lvl="2" indent="-182879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ts val="2035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</a:rPr>
              <a:t>E</a:t>
            </a:r>
            <a:r>
              <a:rPr lang="en-US" sz="2000" baseline="-25000" dirty="0">
                <a:solidFill>
                  <a:srgbClr val="3F3F3F"/>
                </a:solidFill>
              </a:rPr>
              <a:t>2</a:t>
            </a:r>
            <a:r>
              <a:rPr lang="en-US" sz="2000" dirty="0">
                <a:solidFill>
                  <a:srgbClr val="3F3F3F"/>
                </a:solidFill>
              </a:rPr>
              <a:t> = 3 – 0 = 3 </a:t>
            </a:r>
          </a:p>
          <a:p>
            <a:pPr marL="566928" lvl="2" indent="-182879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ts val="2035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</a:rPr>
              <a:t>E</a:t>
            </a:r>
            <a:r>
              <a:rPr lang="en-US" sz="2000" baseline="-25000" dirty="0">
                <a:solidFill>
                  <a:srgbClr val="3F3F3F"/>
                </a:solidFill>
              </a:rPr>
              <a:t>3</a:t>
            </a:r>
            <a:r>
              <a:rPr lang="en-US" sz="2000" dirty="0">
                <a:solidFill>
                  <a:srgbClr val="3F3F3F"/>
                </a:solidFill>
              </a:rPr>
              <a:t> = 5 – 0 = 5</a:t>
            </a:r>
          </a:p>
          <a:p>
            <a:pPr marL="566928" lvl="2" indent="-182879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ts val="2035"/>
              <a:buFont typeface="Noto Sans Symbols"/>
              <a:buChar char="▪"/>
            </a:pPr>
            <a:r>
              <a:rPr lang="en-US" sz="2000" dirty="0">
                <a:solidFill>
                  <a:srgbClr val="3F3F3F"/>
                </a:solidFill>
              </a:rPr>
              <a:t>E</a:t>
            </a:r>
            <a:r>
              <a:rPr lang="en-US" sz="2000" baseline="-25000" dirty="0">
                <a:solidFill>
                  <a:srgbClr val="3F3F3F"/>
                </a:solidFill>
              </a:rPr>
              <a:t>4</a:t>
            </a:r>
            <a:r>
              <a:rPr lang="en-US" sz="2000" dirty="0">
                <a:solidFill>
                  <a:srgbClr val="3F3F3F"/>
                </a:solidFill>
              </a:rPr>
              <a:t> = 6 – 0 = 6</a:t>
            </a:r>
          </a:p>
          <a:p>
            <a:pPr marL="109728" lvl="1" indent="-182879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ts val="2035"/>
              <a:buFont typeface="Noto Sans Symbols"/>
              <a:buChar char="▪"/>
            </a:pPr>
            <a:r>
              <a:rPr lang="en-US" sz="2400" dirty="0">
                <a:solidFill>
                  <a:srgbClr val="3F3F3F"/>
                </a:solidFill>
              </a:rPr>
              <a:t>A[I</a:t>
            </a:r>
            <a:r>
              <a:rPr lang="en-US" sz="2400" baseline="-25000" dirty="0">
                <a:solidFill>
                  <a:srgbClr val="3F3F3F"/>
                </a:solidFill>
              </a:rPr>
              <a:t>1</a:t>
            </a:r>
            <a:r>
              <a:rPr lang="en-US" sz="2400" dirty="0">
                <a:solidFill>
                  <a:srgbClr val="3F3F3F"/>
                </a:solidFill>
              </a:rPr>
              <a:t>][I</a:t>
            </a:r>
            <a:r>
              <a:rPr lang="en-US" sz="2400" baseline="-25000" dirty="0">
                <a:solidFill>
                  <a:srgbClr val="3F3F3F"/>
                </a:solidFill>
              </a:rPr>
              <a:t>2</a:t>
            </a:r>
            <a:r>
              <a:rPr lang="en-US" sz="2400" dirty="0">
                <a:solidFill>
                  <a:srgbClr val="3F3F3F"/>
                </a:solidFill>
              </a:rPr>
              <a:t>]. . . .[</a:t>
            </a:r>
            <a:r>
              <a:rPr lang="en-US" sz="2400" dirty="0" err="1">
                <a:solidFill>
                  <a:srgbClr val="3F3F3F"/>
                </a:solidFill>
              </a:rPr>
              <a:t>l</a:t>
            </a:r>
            <a:r>
              <a:rPr lang="en-US" sz="2400" baseline="-25000" dirty="0" err="1">
                <a:solidFill>
                  <a:srgbClr val="3F3F3F"/>
                </a:solidFill>
              </a:rPr>
              <a:t>N</a:t>
            </a:r>
            <a:r>
              <a:rPr lang="en-US" sz="2400" dirty="0">
                <a:solidFill>
                  <a:srgbClr val="3F3F3F"/>
                </a:solidFill>
              </a:rPr>
              <a:t>] = B + W*[((…E</a:t>
            </a:r>
            <a:r>
              <a:rPr lang="en-US" sz="2400" baseline="-25000" dirty="0">
                <a:solidFill>
                  <a:srgbClr val="3F3F3F"/>
                </a:solidFill>
              </a:rPr>
              <a:t>N</a:t>
            </a:r>
            <a:r>
              <a:rPr lang="en-US" sz="2400" dirty="0">
                <a:solidFill>
                  <a:srgbClr val="3F3F3F"/>
                </a:solidFill>
              </a:rPr>
              <a:t>S</a:t>
            </a:r>
            <a:r>
              <a:rPr lang="en-US" sz="2400" baseline="-25000" dirty="0">
                <a:solidFill>
                  <a:srgbClr val="3F3F3F"/>
                </a:solidFill>
              </a:rPr>
              <a:t>N-1</a:t>
            </a:r>
            <a:r>
              <a:rPr lang="en-US" sz="2400" dirty="0">
                <a:solidFill>
                  <a:srgbClr val="3F3F3F"/>
                </a:solidFill>
              </a:rPr>
              <a:t>+ E</a:t>
            </a:r>
            <a:r>
              <a:rPr lang="en-US" sz="2400" baseline="-25000" dirty="0">
                <a:solidFill>
                  <a:srgbClr val="3F3F3F"/>
                </a:solidFill>
              </a:rPr>
              <a:t>N-1</a:t>
            </a:r>
            <a:r>
              <a:rPr lang="en-US" sz="2400" dirty="0">
                <a:solidFill>
                  <a:srgbClr val="3F3F3F"/>
                </a:solidFill>
              </a:rPr>
              <a:t> )S</a:t>
            </a:r>
            <a:r>
              <a:rPr lang="en-US" sz="2400" baseline="-25000" dirty="0">
                <a:solidFill>
                  <a:srgbClr val="3F3F3F"/>
                </a:solidFill>
              </a:rPr>
              <a:t>N-2</a:t>
            </a:r>
            <a:r>
              <a:rPr lang="en-US" sz="2400" dirty="0">
                <a:solidFill>
                  <a:srgbClr val="3F3F3F"/>
                </a:solidFill>
              </a:rPr>
              <a:t> +… E</a:t>
            </a:r>
            <a:r>
              <a:rPr lang="en-US" sz="2400" baseline="-25000" dirty="0">
                <a:solidFill>
                  <a:srgbClr val="3F3F3F"/>
                </a:solidFill>
              </a:rPr>
              <a:t>3</a:t>
            </a:r>
            <a:r>
              <a:rPr lang="en-US" sz="2400" dirty="0">
                <a:solidFill>
                  <a:srgbClr val="3F3F3F"/>
                </a:solidFill>
              </a:rPr>
              <a:t> )S</a:t>
            </a:r>
            <a:r>
              <a:rPr lang="en-US" sz="2400" baseline="-25000" dirty="0">
                <a:solidFill>
                  <a:srgbClr val="3F3F3F"/>
                </a:solidFill>
              </a:rPr>
              <a:t>2</a:t>
            </a:r>
            <a:r>
              <a:rPr lang="en-US" sz="2400" dirty="0">
                <a:solidFill>
                  <a:srgbClr val="3F3F3F"/>
                </a:solidFill>
              </a:rPr>
              <a:t>+ E</a:t>
            </a:r>
            <a:r>
              <a:rPr lang="en-US" sz="2400" baseline="-25000" dirty="0">
                <a:solidFill>
                  <a:srgbClr val="3F3F3F"/>
                </a:solidFill>
              </a:rPr>
              <a:t>2</a:t>
            </a:r>
            <a:r>
              <a:rPr lang="en-US" sz="2400" dirty="0">
                <a:solidFill>
                  <a:srgbClr val="3F3F3F"/>
                </a:solidFill>
              </a:rPr>
              <a:t> )S</a:t>
            </a:r>
            <a:r>
              <a:rPr lang="en-US" sz="2400" baseline="-25000" dirty="0">
                <a:solidFill>
                  <a:srgbClr val="3F3F3F"/>
                </a:solidFill>
              </a:rPr>
              <a:t>1</a:t>
            </a:r>
            <a:r>
              <a:rPr lang="en-US" sz="2400" dirty="0">
                <a:solidFill>
                  <a:srgbClr val="3F3F3F"/>
                </a:solidFill>
              </a:rPr>
              <a:t> +E</a:t>
            </a:r>
            <a:r>
              <a:rPr lang="en-US" sz="2400" baseline="-25000" dirty="0">
                <a:solidFill>
                  <a:srgbClr val="3F3F3F"/>
                </a:solidFill>
              </a:rPr>
              <a:t>1</a:t>
            </a:r>
            <a:r>
              <a:rPr lang="en-US" sz="2400" dirty="0">
                <a:solidFill>
                  <a:srgbClr val="3F3F3F"/>
                </a:solidFill>
              </a:rPr>
              <a:t>]</a:t>
            </a:r>
          </a:p>
          <a:p>
            <a:pPr marL="109728" lvl="1" indent="-182879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ts val="2035"/>
              <a:buFont typeface="Noto Sans Symbols"/>
              <a:buChar char="▪"/>
            </a:pPr>
            <a:r>
              <a:rPr lang="pt-BR" sz="2400" dirty="0">
                <a:solidFill>
                  <a:srgbClr val="7030A0"/>
                </a:solidFill>
              </a:rPr>
              <a:t>A[1][3][5][6] </a:t>
            </a:r>
            <a:r>
              <a:rPr lang="pt-BR" sz="2400" dirty="0" smtClean="0">
                <a:solidFill>
                  <a:srgbClr val="7030A0"/>
                </a:solidFill>
              </a:rPr>
              <a:t>= 1200 + 4(((6*30+5)20+3)10+1) = 149324</a:t>
            </a:r>
            <a:endParaRPr lang="en-US" sz="2590" dirty="0" smtClean="0">
              <a:solidFill>
                <a:srgbClr val="3F3F3F"/>
              </a:solidFill>
            </a:endParaRPr>
          </a:p>
          <a:p>
            <a:pPr marL="91440" lvl="0" indent="-164465">
              <a:lnSpc>
                <a:spcPct val="80000"/>
              </a:lnSpc>
              <a:buClr>
                <a:schemeClr val="accent1"/>
              </a:buClr>
              <a:buSzPts val="2590"/>
              <a:buFont typeface="Noto Sans Symbols"/>
              <a:buChar char="▪"/>
            </a:pPr>
            <a:endParaRPr lang="en-US" sz="2590" dirty="0" smtClean="0">
              <a:solidFill>
                <a:srgbClr val="3F3F3F"/>
              </a:solidFill>
            </a:endParaRPr>
          </a:p>
          <a:p>
            <a:pPr marL="91440" lvl="0" indent="-164465">
              <a:lnSpc>
                <a:spcPct val="80000"/>
              </a:lnSpc>
              <a:buClr>
                <a:schemeClr val="accent1"/>
              </a:buClr>
              <a:buSzPts val="2590"/>
              <a:buFont typeface="Noto Sans Symbols"/>
              <a:buChar char="▪"/>
            </a:pPr>
            <a:endParaRPr lang="en-US" sz="2590" b="0" i="0" u="none" strike="noStrike" cap="none" dirty="0" smtClean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6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336" name="Google Shape;33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6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6565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7"/>
          <p:cNvSpPr txBox="1">
            <a:spLocks noGrp="1"/>
          </p:cNvSpPr>
          <p:nvPr>
            <p:ph type="title"/>
          </p:nvPr>
        </p:nvSpPr>
        <p:spPr>
          <a:xfrm>
            <a:off x="1941512" y="287337"/>
            <a:ext cx="9213850" cy="131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3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Concept of Ordered List</a:t>
            </a:r>
            <a:endParaRPr dirty="0"/>
          </a:p>
        </p:txBody>
      </p:sp>
      <p:sp>
        <p:nvSpPr>
          <p:cNvPr id="343" name="Google Shape;343;p17"/>
          <p:cNvSpPr txBox="1">
            <a:spLocks noGrp="1"/>
          </p:cNvSpPr>
          <p:nvPr>
            <p:ph type="body" idx="1"/>
          </p:nvPr>
        </p:nvSpPr>
        <p:spPr>
          <a:xfrm>
            <a:off x="642938" y="1846262"/>
            <a:ext cx="112014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lv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One of the simplest and most commonly found data object is the ordered or linear list.</a:t>
            </a:r>
          </a:p>
          <a:p>
            <a:pPr marL="342900" lv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Days of the week</a:t>
            </a:r>
          </a:p>
          <a:p>
            <a:pPr marL="1257300" lvl="2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(MONDAY, TUESDAY, WEDNESDAY, THURSDAY, FRIDAY, SATURDAY, SUNDAY)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values in a card deck</a:t>
            </a:r>
          </a:p>
          <a:p>
            <a:pPr marL="1257300" lvl="2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(2, 3, 4, 5, 6, 7, 8, 9, 10, Jack, Queen, King, Ace)</a:t>
            </a:r>
          </a:p>
          <a:p>
            <a:pPr marL="34290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we consider an ordered list more abstractly, we say that it is either empty or it can be written as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(a1,a2,a3, ...,an)</a:t>
            </a:r>
          </a:p>
          <a:p>
            <a:pPr marL="1257300" lvl="2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where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are atoms from some set S.</a:t>
            </a:r>
          </a:p>
          <a:p>
            <a:pPr marL="34290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a variety of operations that are performed on these lists.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the length of the list, n;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read the list from left-to-right (or right-to-left);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retrieve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i-th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element, ;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store a new value into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i-th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position, ;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insert a new element at position causing elements numbered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+ 1, ...,n to become numbered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+ 1,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+ 2, ...,n + 1;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delete the element at position causing elements numbered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+ 1, ...,n to become numbered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+ 1, ..., n - 1.</a:t>
            </a:r>
          </a:p>
        </p:txBody>
      </p:sp>
      <p:sp>
        <p:nvSpPr>
          <p:cNvPr id="344" name="Google Shape;344;p17"/>
          <p:cNvSpPr txBox="1"/>
          <p:nvPr/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11/27/2018</a:t>
            </a:r>
            <a:endParaRPr/>
          </a:p>
        </p:txBody>
      </p:sp>
      <p:sp>
        <p:nvSpPr>
          <p:cNvPr id="346" name="Google Shape;346;p17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pic>
        <p:nvPicPr>
          <p:cNvPr id="347" name="Google Shape;34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0542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7"/>
          <p:cNvSpPr txBox="1">
            <a:spLocks noGrp="1"/>
          </p:cNvSpPr>
          <p:nvPr>
            <p:ph type="title"/>
          </p:nvPr>
        </p:nvSpPr>
        <p:spPr>
          <a:xfrm>
            <a:off x="1941512" y="287337"/>
            <a:ext cx="9213850" cy="131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3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Representation of Ordered List using an Array</a:t>
            </a:r>
            <a:endParaRPr dirty="0"/>
          </a:p>
        </p:txBody>
      </p:sp>
      <p:sp>
        <p:nvSpPr>
          <p:cNvPr id="343" name="Google Shape;343;p17"/>
          <p:cNvSpPr txBox="1">
            <a:spLocks noGrp="1"/>
          </p:cNvSpPr>
          <p:nvPr>
            <p:ph type="body" idx="1"/>
          </p:nvPr>
        </p:nvSpPr>
        <p:spPr>
          <a:xfrm>
            <a:off x="642938" y="1846262"/>
            <a:ext cx="112014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lv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Associate the list element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the array index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lv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we will refer to as a sequential mapping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the conventional array representation we are storing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+ 1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into consecutive locations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+ 1 of the array.</a:t>
            </a:r>
          </a:p>
          <a:p>
            <a:pPr marL="34290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Retrieve or modify the values of random elements in the list is done in a constant amount of time.</a:t>
            </a:r>
          </a:p>
          <a:p>
            <a:pPr marL="34290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4" name="Google Shape;344;p17"/>
          <p:cNvSpPr txBox="1"/>
          <p:nvPr/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11/27/2018</a:t>
            </a:r>
            <a:endParaRPr/>
          </a:p>
        </p:txBody>
      </p:sp>
      <p:sp>
        <p:nvSpPr>
          <p:cNvPr id="346" name="Google Shape;346;p17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pic>
        <p:nvPicPr>
          <p:cNvPr id="347" name="Google Shape;34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1847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title"/>
          </p:nvPr>
        </p:nvSpPr>
        <p:spPr>
          <a:xfrm>
            <a:off x="1693862" y="366712"/>
            <a:ext cx="10058400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300" b="1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Representation of Polynomials using arrays</a:t>
            </a:r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body" idx="1"/>
          </p:nvPr>
        </p:nvSpPr>
        <p:spPr>
          <a:xfrm>
            <a:off x="1068387" y="2024062"/>
            <a:ext cx="10058400" cy="374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lvl="0" indent="-90487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Polynomial is one of the classic example of an Ordered List.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An ordered list is set of elements where set may be empty or it can be written as a collection of elements such as (a</a:t>
            </a:r>
            <a:r>
              <a:rPr lang="en-US" sz="2800" b="0" i="0" u="none" baseline="-25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lang="en-US" sz="2800" b="0" i="0" u="none" baseline="-25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lang="en-US" sz="2800" b="0" i="0" u="none" baseline="-25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,…..,a</a:t>
            </a:r>
            <a:r>
              <a:rPr lang="en-US" sz="2800" b="0" i="0" u="none" baseline="-25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), where a</a:t>
            </a:r>
            <a:r>
              <a:rPr lang="en-US" sz="2800" b="0" i="0" u="none" baseline="-25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are atoms from some set S.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 polynomial is the sum of terms where each term consists of variable, coefficient and exponent.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Ex: A(x) = 3x</a:t>
            </a:r>
            <a:r>
              <a:rPr lang="en-US" sz="2800" b="0" i="0" u="none" baseline="30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+ 2x + 4 and B(x) = x</a:t>
            </a:r>
            <a:r>
              <a:rPr lang="en-US" sz="2800" b="0" i="0" u="none" baseline="30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+ 10x</a:t>
            </a:r>
            <a:r>
              <a:rPr lang="en-US" sz="2800" b="0" i="0" u="none" baseline="30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+ 3x</a:t>
            </a:r>
            <a:r>
              <a:rPr lang="en-US" sz="2800" b="0" i="0" u="none" baseline="30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+ 1</a:t>
            </a:r>
            <a:endParaRPr/>
          </a:p>
        </p:txBody>
      </p:sp>
      <p:sp>
        <p:nvSpPr>
          <p:cNvPr id="356" name="Google Shape;356;p18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358" name="Google Shape;35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18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9"/>
          <p:cNvSpPr txBox="1">
            <a:spLocks noGrp="1"/>
          </p:cNvSpPr>
          <p:nvPr>
            <p:ph type="title"/>
          </p:nvPr>
        </p:nvSpPr>
        <p:spPr>
          <a:xfrm>
            <a:off x="1693862" y="366712"/>
            <a:ext cx="10058400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600" b="1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Representation of Polynomials of Degree n in an array</a:t>
            </a:r>
            <a:endParaRPr/>
          </a:p>
        </p:txBody>
      </p:sp>
      <p:sp>
        <p:nvSpPr>
          <p:cNvPr id="367" name="Google Shape;367;p19"/>
          <p:cNvSpPr txBox="1">
            <a:spLocks noGrp="1"/>
          </p:cNvSpPr>
          <p:nvPr>
            <p:ph type="body" idx="1"/>
          </p:nvPr>
        </p:nvSpPr>
        <p:spPr>
          <a:xfrm>
            <a:off x="1068387" y="1870075"/>
            <a:ext cx="10058400" cy="412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lvl="0" indent="-90487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5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We have a Polynomial-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just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5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500" b="0" i="0" u="none" baseline="-25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m-1</a:t>
            </a:r>
            <a:r>
              <a:rPr lang="en-US" sz="25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500" b="0" i="0" u="none" baseline="30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m-1</a:t>
            </a:r>
            <a:r>
              <a:rPr lang="en-US" sz="25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+ C</a:t>
            </a:r>
            <a:r>
              <a:rPr lang="en-US" sz="2500" b="0" i="0" u="none" baseline="-25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m-2</a:t>
            </a:r>
            <a:r>
              <a:rPr lang="en-US" sz="25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500" b="0" i="0" u="none" baseline="30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m-2</a:t>
            </a:r>
            <a:r>
              <a:rPr lang="en-US" sz="25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+ …….+ C</a:t>
            </a:r>
            <a:r>
              <a:rPr lang="en-US" sz="2500" b="0" i="0" u="none" baseline="-25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5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500" b="0" i="0" u="none" baseline="30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just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5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Polynomial with n terms can be represented by the ordered list of length 2n+1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just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5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(n, (power, coeff), (power, coeff), ……..) 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just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5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Ex: x</a:t>
            </a:r>
            <a:r>
              <a:rPr lang="en-US" sz="2500" b="0" i="0" u="none" baseline="30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25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+ 5x</a:t>
            </a:r>
            <a:r>
              <a:rPr lang="en-US" sz="2500" b="0" i="0" u="none" baseline="30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5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+ 9 can be represented as –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1" indent="-182561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4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(3, (3,1), (2,5), (0,9))  or </a:t>
            </a:r>
            <a:endParaRPr sz="1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5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500" b="0" i="0" u="none" baseline="30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5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+59x+10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1" indent="-182561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4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(3, (4, 1), (1, 59), (0, 10)) or</a:t>
            </a:r>
            <a:endParaRPr sz="1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just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5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5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9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370" name="Google Shape;37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1" name="Google Shape;371;p19"/>
          <p:cNvGraphicFramePr/>
          <p:nvPr/>
        </p:nvGraphicFramePr>
        <p:xfrm>
          <a:off x="4857750" y="4554537"/>
          <a:ext cx="4060775" cy="371475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527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3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4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10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94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8102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7942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2" name="Google Shape;372;p19"/>
          <p:cNvGraphicFramePr/>
          <p:nvPr/>
        </p:nvGraphicFramePr>
        <p:xfrm>
          <a:off x="5383212" y="5422900"/>
          <a:ext cx="4060775" cy="371475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527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3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4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10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94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8102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7942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3" name="Google Shape;373;p19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 txBox="1">
            <a:spLocks noGrp="1"/>
          </p:cNvSpPr>
          <p:nvPr>
            <p:ph type="title"/>
          </p:nvPr>
        </p:nvSpPr>
        <p:spPr>
          <a:xfrm>
            <a:off x="1693862" y="366712"/>
            <a:ext cx="10058400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 b="1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Representation of Polynomials       A (x, y)</a:t>
            </a:r>
            <a:endParaRPr/>
          </a:p>
        </p:txBody>
      </p:sp>
      <p:sp>
        <p:nvSpPr>
          <p:cNvPr id="381" name="Google Shape;381;p20"/>
          <p:cNvSpPr txBox="1">
            <a:spLocks noGrp="1"/>
          </p:cNvSpPr>
          <p:nvPr>
            <p:ph type="body" idx="1"/>
          </p:nvPr>
        </p:nvSpPr>
        <p:spPr>
          <a:xfrm>
            <a:off x="1068387" y="2024062"/>
            <a:ext cx="10058400" cy="374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2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0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384" name="Google Shape;38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0"/>
          <p:cNvSpPr txBox="1"/>
          <p:nvPr/>
        </p:nvSpPr>
        <p:spPr>
          <a:xfrm>
            <a:off x="611187" y="1870075"/>
            <a:ext cx="10515600" cy="412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marR="0" lvl="0" indent="-90487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If the polynomial has m non-zero terms then the polynomial can be represented as an ordered list of 3m + 1 terms.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marR="0" lvl="0" indent="-90487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m, power of x, power of y, coeff,  power of x, power of y, coeff</a:t>
            </a:r>
            <a:r>
              <a:rPr lang="en-US" sz="24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, …</a:t>
            </a:r>
            <a:endParaRPr sz="26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marR="0" lvl="0" indent="-90487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                         </a:t>
            </a:r>
            <a:endParaRPr/>
          </a:p>
          <a:p>
            <a:pPr marL="90487" marR="0" lvl="0" indent="-90487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                     1</a:t>
            </a:r>
            <a:r>
              <a:rPr lang="en-US" sz="2800" b="0" i="0" u="none" baseline="30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term			                    2</a:t>
            </a:r>
            <a:r>
              <a:rPr lang="en-US" sz="2800" b="0" i="0" u="none" baseline="30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term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marR="0" lvl="0" indent="-90487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0" i="0" u="none" baseline="30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entry is the number of non-zero terms. For each term, there are 3 entries- an exponent of x, y and coefficient triple.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0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/>
          </a:p>
        </p:txBody>
      </p:sp>
      <p:sp>
        <p:nvSpPr>
          <p:cNvPr id="387" name="Google Shape;387;p20"/>
          <p:cNvSpPr/>
          <p:nvPr/>
        </p:nvSpPr>
        <p:spPr>
          <a:xfrm>
            <a:off x="1585912" y="3354387"/>
            <a:ext cx="4362450" cy="611187"/>
          </a:xfrm>
          <a:custGeom>
            <a:avLst/>
            <a:gdLst/>
            <a:ahLst/>
            <a:cxnLst/>
            <a:rect l="l" t="t" r="r" b="b"/>
            <a:pathLst>
              <a:path w="174507" h="9916" extrusionOk="0">
                <a:moveTo>
                  <a:pt x="0" y="0"/>
                </a:moveTo>
                <a:cubicBezTo>
                  <a:pt x="14172" y="8503"/>
                  <a:pt x="33049" y="661"/>
                  <a:pt x="49576" y="661"/>
                </a:cubicBezTo>
                <a:cubicBezTo>
                  <a:pt x="59904" y="661"/>
                  <a:pt x="69963" y="4106"/>
                  <a:pt x="79983" y="6611"/>
                </a:cubicBezTo>
                <a:cubicBezTo>
                  <a:pt x="81494" y="6989"/>
                  <a:pt x="81730" y="9916"/>
                  <a:pt x="83288" y="9916"/>
                </a:cubicBezTo>
                <a:cubicBezTo>
                  <a:pt x="88617" y="9916"/>
                  <a:pt x="92113" y="3668"/>
                  <a:pt x="97169" y="1983"/>
                </a:cubicBezTo>
                <a:cubicBezTo>
                  <a:pt x="106612" y="-1165"/>
                  <a:pt x="117257" y="2214"/>
                  <a:pt x="126914" y="4628"/>
                </a:cubicBezTo>
                <a:cubicBezTo>
                  <a:pt x="136106" y="6926"/>
                  <a:pt x="145992" y="3070"/>
                  <a:pt x="155338" y="4628"/>
                </a:cubicBezTo>
                <a:cubicBezTo>
                  <a:pt x="161822" y="5709"/>
                  <a:pt x="169859" y="4648"/>
                  <a:pt x="174507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0"/>
          <p:cNvSpPr/>
          <p:nvPr/>
        </p:nvSpPr>
        <p:spPr>
          <a:xfrm>
            <a:off x="6216650" y="3354387"/>
            <a:ext cx="4362450" cy="611187"/>
          </a:xfrm>
          <a:custGeom>
            <a:avLst/>
            <a:gdLst/>
            <a:ahLst/>
            <a:cxnLst/>
            <a:rect l="l" t="t" r="r" b="b"/>
            <a:pathLst>
              <a:path w="174507" h="9916" extrusionOk="0">
                <a:moveTo>
                  <a:pt x="0" y="0"/>
                </a:moveTo>
                <a:cubicBezTo>
                  <a:pt x="14172" y="8503"/>
                  <a:pt x="33049" y="661"/>
                  <a:pt x="49576" y="661"/>
                </a:cubicBezTo>
                <a:cubicBezTo>
                  <a:pt x="59904" y="661"/>
                  <a:pt x="69963" y="4106"/>
                  <a:pt x="79983" y="6611"/>
                </a:cubicBezTo>
                <a:cubicBezTo>
                  <a:pt x="81494" y="6989"/>
                  <a:pt x="81730" y="9916"/>
                  <a:pt x="83288" y="9916"/>
                </a:cubicBezTo>
                <a:cubicBezTo>
                  <a:pt x="88617" y="9916"/>
                  <a:pt x="92113" y="3668"/>
                  <a:pt x="97169" y="1983"/>
                </a:cubicBezTo>
                <a:cubicBezTo>
                  <a:pt x="106612" y="-1165"/>
                  <a:pt x="117257" y="2214"/>
                  <a:pt x="126914" y="4628"/>
                </a:cubicBezTo>
                <a:cubicBezTo>
                  <a:pt x="136106" y="6926"/>
                  <a:pt x="145992" y="3070"/>
                  <a:pt x="155338" y="4628"/>
                </a:cubicBezTo>
                <a:cubicBezTo>
                  <a:pt x="161822" y="5709"/>
                  <a:pt x="169859" y="4648"/>
                  <a:pt x="174507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1"/>
          <p:cNvSpPr txBox="1">
            <a:spLocks noGrp="1"/>
          </p:cNvSpPr>
          <p:nvPr>
            <p:ph type="title"/>
          </p:nvPr>
        </p:nvSpPr>
        <p:spPr>
          <a:xfrm>
            <a:off x="1693862" y="366712"/>
            <a:ext cx="10058400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 b="1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Representation of Polynomials     A(x, y)</a:t>
            </a:r>
            <a:endParaRPr/>
          </a:p>
        </p:txBody>
      </p:sp>
      <p:sp>
        <p:nvSpPr>
          <p:cNvPr id="396" name="Google Shape;396;p21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398" name="Google Shape;39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1"/>
          <p:cNvSpPr txBox="1"/>
          <p:nvPr/>
        </p:nvSpPr>
        <p:spPr>
          <a:xfrm>
            <a:off x="1154112" y="2055812"/>
            <a:ext cx="10058400" cy="412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marR="0" lvl="0" indent="-90487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3x</a:t>
            </a:r>
            <a:r>
              <a:rPr lang="en-US" sz="2800" b="0" i="0" u="none" baseline="30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800" b="0" i="0" u="none" baseline="30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+ 10xy -1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marR="0" lvl="0" indent="-90487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           (3, (3, 2, 3), (1, 1, 10), (0, 0 , -1)) 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marR="0" lvl="0" indent="-90487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</a:t>
            </a:r>
            <a:r>
              <a:rPr lang="en-US" sz="20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marR="0" lvl="0" indent="-90487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marR="0" lvl="0" indent="-90487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800" b="0" i="0" u="none" baseline="30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+5xy+y</a:t>
            </a:r>
            <a:r>
              <a:rPr lang="en-US" sz="2800" b="0" i="0" u="none" baseline="30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-y-x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marR="0" lvl="0" indent="-90487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            (5, (2,0,1), (1,1,5), (0,2,1), (0,1,-1), (1,0,-1))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marR="0" lvl="0" indent="-90487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</a:t>
            </a:r>
            <a:r>
              <a:rPr lang="en-US" sz="1800" b="0" i="0" u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0" name="Google Shape;400;p21"/>
          <p:cNvGraphicFramePr/>
          <p:nvPr/>
        </p:nvGraphicFramePr>
        <p:xfrm>
          <a:off x="2324100" y="3657600"/>
          <a:ext cx="8128000" cy="365770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812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1" name="Google Shape;401;p21"/>
          <p:cNvGraphicFramePr/>
          <p:nvPr/>
        </p:nvGraphicFramePr>
        <p:xfrm>
          <a:off x="1773237" y="5807075"/>
          <a:ext cx="8128000" cy="371475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2" name="Google Shape;402;p21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2"/>
          <p:cNvSpPr txBox="1">
            <a:spLocks noGrp="1"/>
          </p:cNvSpPr>
          <p:nvPr>
            <p:ph type="title"/>
          </p:nvPr>
        </p:nvSpPr>
        <p:spPr>
          <a:xfrm>
            <a:off x="1693862" y="366712"/>
            <a:ext cx="10058400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 b="1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Representation of Polynomials A (x, y, z)</a:t>
            </a:r>
            <a:endParaRPr/>
          </a:p>
        </p:txBody>
      </p:sp>
      <p:sp>
        <p:nvSpPr>
          <p:cNvPr id="410" name="Google Shape;410;p22"/>
          <p:cNvSpPr txBox="1">
            <a:spLocks noGrp="1"/>
          </p:cNvSpPr>
          <p:nvPr>
            <p:ph type="body" idx="1"/>
          </p:nvPr>
        </p:nvSpPr>
        <p:spPr>
          <a:xfrm>
            <a:off x="1068387" y="2024062"/>
            <a:ext cx="10058400" cy="374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2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413" name="Google Shape;41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2"/>
          <p:cNvSpPr txBox="1"/>
          <p:nvPr/>
        </p:nvSpPr>
        <p:spPr>
          <a:xfrm>
            <a:off x="1068387" y="1870075"/>
            <a:ext cx="10058400" cy="412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marR="0" lvl="0" indent="-90487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If the polynomial has m non-zero terms then the polynomial can be represented as an ordered list of 4m + 1 terms.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marR="0" lvl="0" indent="-90487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m, power of x, power of y, power of z, coeff,   power of x, power of y, power of z coeff</a:t>
            </a:r>
            <a:r>
              <a:rPr lang="en-US" sz="1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, …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marR="0" lvl="0" indent="-90487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                  1</a:t>
            </a:r>
            <a:r>
              <a:rPr lang="en-US" sz="2800" b="0" i="0" u="none" baseline="30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term			2</a:t>
            </a:r>
            <a:r>
              <a:rPr lang="en-US" sz="2800" b="0" i="0" u="none" baseline="30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term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marR="0" lvl="0" indent="-90487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0" i="0" u="none" baseline="30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entry is the number of non-zero terms. For each term, there are 4 entries- an exponent of x, y, z and coefficient.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5" name="Google Shape;415;p22"/>
          <p:cNvCxnSpPr/>
          <p:nvPr/>
        </p:nvCxnSpPr>
        <p:spPr>
          <a:xfrm rot="10800000" flipH="1">
            <a:off x="1670050" y="3252787"/>
            <a:ext cx="4032250" cy="14287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6" name="Google Shape;416;p22"/>
          <p:cNvCxnSpPr/>
          <p:nvPr/>
        </p:nvCxnSpPr>
        <p:spPr>
          <a:xfrm>
            <a:off x="6097587" y="3238500"/>
            <a:ext cx="4051300" cy="14287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17" name="Google Shape;417;p22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3"/>
          <p:cNvSpPr txBox="1">
            <a:spLocks noGrp="1"/>
          </p:cNvSpPr>
          <p:nvPr>
            <p:ph type="title"/>
          </p:nvPr>
        </p:nvSpPr>
        <p:spPr>
          <a:xfrm>
            <a:off x="1693862" y="366712"/>
            <a:ext cx="10058400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 b="1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Representation of Polynomials A (x, y)</a:t>
            </a:r>
            <a:endParaRPr/>
          </a:p>
        </p:txBody>
      </p:sp>
      <p:sp>
        <p:nvSpPr>
          <p:cNvPr id="425" name="Google Shape;425;p23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427" name="Google Shape;42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3"/>
          <p:cNvSpPr txBox="1"/>
          <p:nvPr/>
        </p:nvSpPr>
        <p:spPr>
          <a:xfrm>
            <a:off x="1154112" y="2055812"/>
            <a:ext cx="10058400" cy="412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marR="0" lvl="0" indent="-90487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5x</a:t>
            </a:r>
            <a:r>
              <a:rPr lang="en-US" sz="2800" b="0" i="0" u="none" baseline="30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800" b="0" i="0" u="none" baseline="30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z + 3x</a:t>
            </a:r>
            <a:r>
              <a:rPr lang="en-US" sz="2800" b="0" i="0" u="none" baseline="30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800" b="0" i="0" u="none" baseline="30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US" sz="2800" b="0" i="0" u="none" baseline="30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+ 6xyz</a:t>
            </a:r>
            <a:r>
              <a:rPr lang="en-US" sz="2800" b="0" i="0" u="none" baseline="30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+ 10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marR="0" lvl="0" indent="-90487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               (4, (3, 2, 1, 5), (2, 3, 2, 3), (1, 1, 3, 6), (0, 0, 0, 10)) 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marR="0" lvl="0" indent="-90487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OR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marR="0" lvl="0" indent="-90487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marR="0" lvl="0" indent="-90487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-8x</a:t>
            </a:r>
            <a:r>
              <a:rPr lang="en-US" sz="2800" b="0" i="0" u="none" baseline="30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800" b="0" i="0" u="none" baseline="30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US" sz="2800" b="0" i="0" u="none" baseline="30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+ 10x</a:t>
            </a:r>
            <a:r>
              <a:rPr lang="en-US" sz="2800" b="0" i="0" u="none" baseline="30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800" b="0" i="0" u="none" baseline="30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z + 5xyz</a:t>
            </a:r>
            <a:r>
              <a:rPr lang="en-US" sz="2800" b="0" i="0" u="none" baseline="30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+ 10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marR="0" lvl="0" indent="-90487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          (4, (3,3,3, -8), (3,2,1, 10), (1,1,2,5), (0,0,0,10))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marR="0" lvl="0" indent="-90487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OR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marR="0" lvl="0" indent="-90487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9" name="Google Shape;429;p23"/>
          <p:cNvGraphicFramePr/>
          <p:nvPr/>
        </p:nvGraphicFramePr>
        <p:xfrm>
          <a:off x="1887537" y="5807075"/>
          <a:ext cx="8127825" cy="371475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477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7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778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778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7782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7782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7782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7942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7782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7782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7782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77825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479425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477825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477825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477825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0" name="Google Shape;430;p23"/>
          <p:cNvGraphicFramePr/>
          <p:nvPr/>
        </p:nvGraphicFramePr>
        <p:xfrm>
          <a:off x="1922462" y="3762375"/>
          <a:ext cx="8127825" cy="371475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477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7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778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778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7782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7782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7782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7942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7782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7782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7782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77825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479425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477825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477825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477825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1" name="Google Shape;431;p23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/>
          <p:nvPr/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11/27/2018</a:t>
            </a:r>
            <a:endParaRPr/>
          </a:p>
        </p:txBody>
      </p:sp>
      <p:pic>
        <p:nvPicPr>
          <p:cNvPr id="174" name="Google Shape;174;p3" descr="Image result for images for array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925" y="1735137"/>
            <a:ext cx="4430712" cy="2782887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5" name="Google Shape;175;p3" descr="Image result for applications of array in data structur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94475" y="1995487"/>
            <a:ext cx="4943475" cy="222091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6" name="Google Shape;176;p3"/>
          <p:cNvSpPr txBox="1"/>
          <p:nvPr/>
        </p:nvSpPr>
        <p:spPr>
          <a:xfrm>
            <a:off x="4406900" y="141287"/>
            <a:ext cx="2457450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Applications of an Array</a:t>
            </a:r>
            <a:endParaRPr/>
          </a:p>
        </p:txBody>
      </p:sp>
      <p:sp>
        <p:nvSpPr>
          <p:cNvPr id="177" name="Google Shape;177;p3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4"/>
          <p:cNvSpPr txBox="1">
            <a:spLocks noGrp="1"/>
          </p:cNvSpPr>
          <p:nvPr>
            <p:ph type="title"/>
          </p:nvPr>
        </p:nvSpPr>
        <p:spPr>
          <a:xfrm>
            <a:off x="1693862" y="544510"/>
            <a:ext cx="10058400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 b="1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Addition and Evaluation of  Polynomials</a:t>
            </a:r>
            <a:endParaRPr dirty="0"/>
          </a:p>
        </p:txBody>
      </p:sp>
      <p:sp>
        <p:nvSpPr>
          <p:cNvPr id="439" name="Google Shape;439;p24"/>
          <p:cNvSpPr txBox="1">
            <a:spLocks noGrp="1"/>
          </p:cNvSpPr>
          <p:nvPr>
            <p:ph type="body" idx="1"/>
          </p:nvPr>
        </p:nvSpPr>
        <p:spPr>
          <a:xfrm>
            <a:off x="1068387" y="2024062"/>
            <a:ext cx="10058400" cy="394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lvl="0" indent="-904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Add A(x) = 3x</a:t>
            </a:r>
            <a:r>
              <a:rPr lang="en-US" sz="2800" b="0" i="0" u="none" baseline="30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+ 2x + 4 and B(x) = x</a:t>
            </a:r>
            <a:r>
              <a:rPr lang="en-US" sz="2800" b="0" i="0" u="none" baseline="30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+ 10x</a:t>
            </a:r>
            <a:r>
              <a:rPr lang="en-US" sz="2800" b="0" i="0" u="none" baseline="30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+ 3x</a:t>
            </a:r>
            <a:r>
              <a:rPr lang="en-US" sz="2800" b="0" i="0" u="none" baseline="30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+ 1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Result C(x) = x</a:t>
            </a:r>
            <a:r>
              <a:rPr lang="en-US" sz="2800" b="0" i="0" u="none" baseline="30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+ 10x</a:t>
            </a:r>
            <a:r>
              <a:rPr lang="en-US" sz="2800" b="0" i="0" u="none" baseline="30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+ 5x</a:t>
            </a:r>
            <a:r>
              <a:rPr lang="en-US" sz="2800" b="0" i="0" u="none" baseline="30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+ 2x + 5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2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While storing the polynomials in the arrays, we have to store them in the descending order of the exponents.</a:t>
            </a:r>
            <a:endParaRPr/>
          </a:p>
          <a:p>
            <a:pPr marL="90487" lvl="0" indent="-90487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2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2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442" name="Google Shape;44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4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5"/>
          <p:cNvSpPr/>
          <p:nvPr/>
        </p:nvSpPr>
        <p:spPr>
          <a:xfrm>
            <a:off x="4121150" y="4846637"/>
            <a:ext cx="3733800" cy="7620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0" name="Google Shape;450;p25"/>
          <p:cNvCxnSpPr/>
          <p:nvPr/>
        </p:nvCxnSpPr>
        <p:spPr>
          <a:xfrm>
            <a:off x="3270250" y="1905000"/>
            <a:ext cx="1447800" cy="3810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1" name="Google Shape;451;p25"/>
          <p:cNvCxnSpPr/>
          <p:nvPr/>
        </p:nvCxnSpPr>
        <p:spPr>
          <a:xfrm rot="10800000" flipH="1">
            <a:off x="4718050" y="1905000"/>
            <a:ext cx="2286000" cy="3810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2" name="Google Shape;452;p25"/>
          <p:cNvCxnSpPr/>
          <p:nvPr/>
        </p:nvCxnSpPr>
        <p:spPr>
          <a:xfrm>
            <a:off x="4260850" y="1905000"/>
            <a:ext cx="1219200" cy="3810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3" name="Google Shape;453;p25"/>
          <p:cNvCxnSpPr/>
          <p:nvPr/>
        </p:nvCxnSpPr>
        <p:spPr>
          <a:xfrm>
            <a:off x="5099050" y="1905000"/>
            <a:ext cx="1371600" cy="3810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4" name="Google Shape;454;p25"/>
          <p:cNvCxnSpPr/>
          <p:nvPr/>
        </p:nvCxnSpPr>
        <p:spPr>
          <a:xfrm flipH="1">
            <a:off x="6161087" y="1905000"/>
            <a:ext cx="1833563" cy="342107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5" name="Google Shape;455;p25"/>
          <p:cNvCxnSpPr/>
          <p:nvPr/>
        </p:nvCxnSpPr>
        <p:spPr>
          <a:xfrm>
            <a:off x="5784850" y="1905000"/>
            <a:ext cx="1447800" cy="3810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6" name="Google Shape;456;p25"/>
          <p:cNvCxnSpPr/>
          <p:nvPr/>
        </p:nvCxnSpPr>
        <p:spPr>
          <a:xfrm flipH="1">
            <a:off x="7232650" y="1905000"/>
            <a:ext cx="1447800" cy="3810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57" name="Google Shape;457;p25"/>
          <p:cNvSpPr/>
          <p:nvPr/>
        </p:nvSpPr>
        <p:spPr>
          <a:xfrm>
            <a:off x="4038600" y="2193925"/>
            <a:ext cx="3733800" cy="7620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8" name="Google Shape;45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0" y="1371600"/>
            <a:ext cx="6175375" cy="646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06875" y="2233612"/>
            <a:ext cx="963612" cy="538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51400" y="2236787"/>
            <a:ext cx="1041400" cy="538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43562" y="2312987"/>
            <a:ext cx="1108075" cy="49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27800" y="2312987"/>
            <a:ext cx="857250" cy="4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25"/>
          <p:cNvSpPr txBox="1"/>
          <p:nvPr/>
        </p:nvSpPr>
        <p:spPr>
          <a:xfrm>
            <a:off x="4343400" y="762000"/>
            <a:ext cx="3289300" cy="5794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0" i="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Horizontal Method</a:t>
            </a:r>
            <a:endParaRPr/>
          </a:p>
        </p:txBody>
      </p:sp>
      <p:sp>
        <p:nvSpPr>
          <p:cNvPr id="464" name="Google Shape;464;p25"/>
          <p:cNvSpPr txBox="1"/>
          <p:nvPr/>
        </p:nvSpPr>
        <p:spPr>
          <a:xfrm>
            <a:off x="4572000" y="3048000"/>
            <a:ext cx="2870200" cy="58896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0" i="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Vertical Method</a:t>
            </a:r>
            <a:endParaRPr/>
          </a:p>
        </p:txBody>
      </p:sp>
      <p:pic>
        <p:nvPicPr>
          <p:cNvPr id="465" name="Google Shape;465;p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92625" y="3717925"/>
            <a:ext cx="2979737" cy="569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2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267200" y="4213225"/>
            <a:ext cx="3160712" cy="569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7" name="Google Shape;467;p25"/>
          <p:cNvCxnSpPr/>
          <p:nvPr/>
        </p:nvCxnSpPr>
        <p:spPr>
          <a:xfrm>
            <a:off x="4343400" y="4806950"/>
            <a:ext cx="3124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468" name="Google Shape;46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3400" y="4862512"/>
            <a:ext cx="963612" cy="538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87925" y="4857750"/>
            <a:ext cx="1041400" cy="538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80087" y="4933950"/>
            <a:ext cx="1108075" cy="49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64325" y="4933950"/>
            <a:ext cx="857250" cy="4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5"/>
          <p:cNvSpPr txBox="1"/>
          <p:nvPr/>
        </p:nvSpPr>
        <p:spPr>
          <a:xfrm>
            <a:off x="3581400" y="0"/>
            <a:ext cx="6094412" cy="76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Polynomials</a:t>
            </a:r>
            <a:r>
              <a:rPr lang="en-US" sz="3200" b="1" i="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73" name="Google Shape;473;p25"/>
          <p:cNvSpPr txBox="1"/>
          <p:nvPr/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11/27/2018</a:t>
            </a:r>
            <a:endParaRPr/>
          </a:p>
        </p:txBody>
      </p:sp>
      <p:sp>
        <p:nvSpPr>
          <p:cNvPr id="475" name="Google Shape;475;p25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/>
          </a:p>
        </p:txBody>
      </p:sp>
      <p:pic>
        <p:nvPicPr>
          <p:cNvPr id="476" name="Google Shape;476;p2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0112" y="2378075"/>
            <a:ext cx="6211887" cy="646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9800" y="877887"/>
            <a:ext cx="5780087" cy="646112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26"/>
          <p:cNvSpPr/>
          <p:nvPr/>
        </p:nvSpPr>
        <p:spPr>
          <a:xfrm>
            <a:off x="2366962" y="4884737"/>
            <a:ext cx="2667000" cy="7620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5" name="Google Shape;485;p26"/>
          <p:cNvCxnSpPr/>
          <p:nvPr/>
        </p:nvCxnSpPr>
        <p:spPr>
          <a:xfrm>
            <a:off x="3048000" y="2895600"/>
            <a:ext cx="990600" cy="3048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86" name="Google Shape;486;p26"/>
          <p:cNvCxnSpPr/>
          <p:nvPr/>
        </p:nvCxnSpPr>
        <p:spPr>
          <a:xfrm flipH="1">
            <a:off x="4876800" y="2895600"/>
            <a:ext cx="1066800" cy="3048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87" name="Google Shape;487;p26"/>
          <p:cNvCxnSpPr/>
          <p:nvPr/>
        </p:nvCxnSpPr>
        <p:spPr>
          <a:xfrm>
            <a:off x="4114800" y="2895600"/>
            <a:ext cx="1600200" cy="3048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88" name="Google Shape;488;p26"/>
          <p:cNvCxnSpPr/>
          <p:nvPr/>
        </p:nvCxnSpPr>
        <p:spPr>
          <a:xfrm flipH="1">
            <a:off x="5715000" y="2895600"/>
            <a:ext cx="1219200" cy="3048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89" name="Google Shape;489;p26"/>
          <p:cNvCxnSpPr/>
          <p:nvPr/>
        </p:nvCxnSpPr>
        <p:spPr>
          <a:xfrm>
            <a:off x="5029200" y="2895600"/>
            <a:ext cx="1524000" cy="3048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0" name="Google Shape;490;p26"/>
          <p:cNvCxnSpPr/>
          <p:nvPr/>
        </p:nvCxnSpPr>
        <p:spPr>
          <a:xfrm flipH="1">
            <a:off x="6553200" y="2895600"/>
            <a:ext cx="1447800" cy="3048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1" name="Google Shape;491;p26"/>
          <p:cNvCxnSpPr/>
          <p:nvPr/>
        </p:nvCxnSpPr>
        <p:spPr>
          <a:xfrm>
            <a:off x="3048000" y="1371600"/>
            <a:ext cx="1295400" cy="3048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2" name="Google Shape;492;p26"/>
          <p:cNvCxnSpPr/>
          <p:nvPr/>
        </p:nvCxnSpPr>
        <p:spPr>
          <a:xfrm flipH="1">
            <a:off x="4343400" y="1371600"/>
            <a:ext cx="1447800" cy="3048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3" name="Google Shape;493;p26"/>
          <p:cNvCxnSpPr/>
          <p:nvPr/>
        </p:nvCxnSpPr>
        <p:spPr>
          <a:xfrm>
            <a:off x="4114800" y="1371600"/>
            <a:ext cx="1219200" cy="3048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4" name="Google Shape;494;p26"/>
          <p:cNvCxnSpPr/>
          <p:nvPr/>
        </p:nvCxnSpPr>
        <p:spPr>
          <a:xfrm rot="10800000" flipH="1">
            <a:off x="5334000" y="1371600"/>
            <a:ext cx="1447800" cy="3048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5" name="Google Shape;495;p26"/>
          <p:cNvCxnSpPr/>
          <p:nvPr/>
        </p:nvCxnSpPr>
        <p:spPr>
          <a:xfrm>
            <a:off x="4800600" y="1371600"/>
            <a:ext cx="1295400" cy="3048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6" name="Google Shape;496;p26"/>
          <p:cNvCxnSpPr/>
          <p:nvPr/>
        </p:nvCxnSpPr>
        <p:spPr>
          <a:xfrm rot="10800000" flipH="1">
            <a:off x="6096000" y="1371600"/>
            <a:ext cx="1524000" cy="3048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97" name="Google Shape;497;p26"/>
          <p:cNvSpPr/>
          <p:nvPr/>
        </p:nvSpPr>
        <p:spPr>
          <a:xfrm>
            <a:off x="3810000" y="1547812"/>
            <a:ext cx="2667000" cy="7620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6"/>
          <p:cNvSpPr txBox="1"/>
          <p:nvPr/>
        </p:nvSpPr>
        <p:spPr>
          <a:xfrm>
            <a:off x="1943100" y="304800"/>
            <a:ext cx="441801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the polynomials.</a:t>
            </a:r>
            <a:endParaRPr/>
          </a:p>
        </p:txBody>
      </p:sp>
      <p:pic>
        <p:nvPicPr>
          <p:cNvPr id="499" name="Google Shape;499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30662" y="1600200"/>
            <a:ext cx="892175" cy="56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06925" y="1668462"/>
            <a:ext cx="1108075" cy="461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27662" y="1670050"/>
            <a:ext cx="820737" cy="4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26"/>
          <p:cNvSpPr/>
          <p:nvPr/>
        </p:nvSpPr>
        <p:spPr>
          <a:xfrm>
            <a:off x="3340100" y="3048000"/>
            <a:ext cx="3886200" cy="7620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3" name="Google Shape;503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57600" y="3062287"/>
            <a:ext cx="712787" cy="64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2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029200" y="3063875"/>
            <a:ext cx="1039812" cy="646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2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092575" y="3063875"/>
            <a:ext cx="1214437" cy="64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2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775325" y="3135312"/>
            <a:ext cx="1039812" cy="461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2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162175" y="3732212"/>
            <a:ext cx="2692400" cy="1076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8" name="Google Shape;508;p26"/>
          <p:cNvCxnSpPr/>
          <p:nvPr/>
        </p:nvCxnSpPr>
        <p:spPr>
          <a:xfrm>
            <a:off x="2603500" y="4860925"/>
            <a:ext cx="2209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509" name="Google Shape;509;p2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617787" y="4926012"/>
            <a:ext cx="747712" cy="56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2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111500" y="4987925"/>
            <a:ext cx="1108075" cy="496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2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959225" y="4991100"/>
            <a:ext cx="820737" cy="4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26"/>
          <p:cNvSpPr/>
          <p:nvPr/>
        </p:nvSpPr>
        <p:spPr>
          <a:xfrm>
            <a:off x="6321425" y="4824412"/>
            <a:ext cx="3810000" cy="7620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3" name="Google Shape;513;p2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019800" y="3733800"/>
            <a:ext cx="3984625" cy="1076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4" name="Google Shape;514;p26"/>
          <p:cNvCxnSpPr/>
          <p:nvPr/>
        </p:nvCxnSpPr>
        <p:spPr>
          <a:xfrm>
            <a:off x="6489700" y="4808537"/>
            <a:ext cx="3429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515" name="Google Shape;515;p2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243762" y="4884737"/>
            <a:ext cx="1074737" cy="538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2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7997825" y="4960937"/>
            <a:ext cx="1216025" cy="496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2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928100" y="4956175"/>
            <a:ext cx="1041400" cy="49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26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6540500" y="4884737"/>
            <a:ext cx="787400" cy="56832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26"/>
          <p:cNvSpPr txBox="1"/>
          <p:nvPr/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11/27/2018</a:t>
            </a:r>
            <a:endParaRPr/>
          </a:p>
        </p:txBody>
      </p:sp>
      <p:sp>
        <p:nvSpPr>
          <p:cNvPr id="521" name="Google Shape;521;p26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/>
          </a:p>
        </p:txBody>
      </p:sp>
      <p:pic>
        <p:nvPicPr>
          <p:cNvPr id="522" name="Google Shape;522;p26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7"/>
          <p:cNvSpPr txBox="1">
            <a:spLocks noGrp="1"/>
          </p:cNvSpPr>
          <p:nvPr>
            <p:ph type="title"/>
          </p:nvPr>
        </p:nvSpPr>
        <p:spPr>
          <a:xfrm>
            <a:off x="1693862" y="366712"/>
            <a:ext cx="10058400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300" b="1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4300" b="1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900" b="1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Representing Polynomial using array of Structure</a:t>
            </a:r>
            <a:endParaRPr/>
          </a:p>
        </p:txBody>
      </p:sp>
      <p:sp>
        <p:nvSpPr>
          <p:cNvPr id="530" name="Google Shape;530;p27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532" name="Google Shape;53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27"/>
          <p:cNvSpPr txBox="1"/>
          <p:nvPr/>
        </p:nvSpPr>
        <p:spPr>
          <a:xfrm>
            <a:off x="1465262" y="1747837"/>
            <a:ext cx="9602787" cy="4503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7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/>
          </a:p>
        </p:txBody>
      </p:sp>
      <p:sp>
        <p:nvSpPr>
          <p:cNvPr id="535" name="Google Shape;535;p27"/>
          <p:cNvSpPr txBox="1"/>
          <p:nvPr/>
        </p:nvSpPr>
        <p:spPr>
          <a:xfrm>
            <a:off x="600075" y="1847850"/>
            <a:ext cx="11152187" cy="4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polynomial A(x) = 2x</a:t>
            </a:r>
            <a:r>
              <a:rPr lang="en-US" sz="2800" b="0" i="0" u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+ 1, representing using array of structure: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#define Max_Terms 100;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 polynomial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int coef;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int exp;                                                                                                           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typedef struct polynomial poly[Max_Terms];</a:t>
            </a:r>
            <a:endParaRPr/>
          </a:p>
        </p:txBody>
      </p:sp>
      <p:graphicFrame>
        <p:nvGraphicFramePr>
          <p:cNvPr id="536" name="Google Shape;536;p27"/>
          <p:cNvGraphicFramePr/>
          <p:nvPr/>
        </p:nvGraphicFramePr>
        <p:xfrm>
          <a:off x="8075612" y="2590800"/>
          <a:ext cx="3208325" cy="1112825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10699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83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99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[1]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8"/>
          <p:cNvSpPr txBox="1"/>
          <p:nvPr/>
        </p:nvSpPr>
        <p:spPr>
          <a:xfrm>
            <a:off x="392112" y="177800"/>
            <a:ext cx="11214100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-US" sz="2400" b="1" i="0" u="sng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Polynomial Addition</a:t>
            </a:r>
            <a:endParaRPr/>
          </a:p>
        </p:txBody>
      </p:sp>
      <p:sp>
        <p:nvSpPr>
          <p:cNvPr id="542" name="Google Shape;542;p28"/>
          <p:cNvSpPr txBox="1"/>
          <p:nvPr/>
        </p:nvSpPr>
        <p:spPr>
          <a:xfrm>
            <a:off x="1485906" y="946156"/>
            <a:ext cx="10461624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P1(x) = 3x</a:t>
            </a:r>
            <a:r>
              <a:rPr lang="en-US" sz="2000" b="0" i="0" u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+ 2x + 4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                    P3(x) = x</a:t>
            </a:r>
            <a:r>
              <a:rPr lang="en-US" sz="2000" b="0" i="0" u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+ 10x</a:t>
            </a:r>
            <a:r>
              <a:rPr lang="en-US" sz="2000" b="0" i="0" u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+ 6x</a:t>
            </a:r>
            <a:r>
              <a:rPr lang="en-US" sz="2000" b="0" i="0" u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+ 5 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P2(x) = x</a:t>
            </a:r>
            <a:r>
              <a:rPr lang="en-US" sz="2000" b="0" i="0" u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+ 10x</a:t>
            </a:r>
            <a:r>
              <a:rPr lang="en-US" sz="2000" b="0" i="0" u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+ 3x</a:t>
            </a:r>
            <a:r>
              <a:rPr lang="en-US" sz="2000" b="0" i="0" u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-2x + 1 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2000" b="0" i="0" u="none" dirty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Case 1: exponent of p1 &gt; exponent of p2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copy term of p1 to end of p3.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5454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[go to next term in p1]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5454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2000" b="0" i="0" u="none" dirty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Case 2: exponent of p1 &lt; exponent of p2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copy term of p2 to end of p3.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5454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[go to next term in p2]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5454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lang="en-US" sz="2000" b="0" i="0" u="none" dirty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Case 3: exponent of p1 = exponent of p2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copy term in p3 with the same exponent and with the sum of the coefficients of p1 and p2.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rgbClr val="5454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    [go to next term in p1 &amp; p2</a:t>
            </a:r>
            <a:r>
              <a:rPr lang="en-US" sz="2000" b="0" i="0" u="none" strike="noStrike" cap="none" dirty="0" smtClean="0">
                <a:solidFill>
                  <a:srgbClr val="5454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8"/>
          <p:cNvSpPr/>
          <p:nvPr/>
        </p:nvSpPr>
        <p:spPr>
          <a:xfrm>
            <a:off x="5221287" y="962025"/>
            <a:ext cx="252412" cy="760412"/>
          </a:xfrm>
          <a:prstGeom prst="rightBrace">
            <a:avLst>
              <a:gd name="adj1" fmla="val 600"/>
              <a:gd name="adj2" fmla="val 50000"/>
            </a:avLst>
          </a:prstGeom>
          <a:noFill/>
          <a:ln w="9525" cap="flat" cmpd="sng">
            <a:solidFill>
              <a:srgbClr val="E37F0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4" name="Google Shape;544;p28"/>
          <p:cNvCxnSpPr/>
          <p:nvPr/>
        </p:nvCxnSpPr>
        <p:spPr>
          <a:xfrm rot="10800000" flipH="1">
            <a:off x="239712" y="1982787"/>
            <a:ext cx="11464925" cy="28575"/>
          </a:xfrm>
          <a:prstGeom prst="straightConnector1">
            <a:avLst/>
          </a:prstGeom>
          <a:noFill/>
          <a:ln w="9525" cap="flat" cmpd="sng">
            <a:solidFill>
              <a:srgbClr val="E37F0B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545" name="Google Shape;54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5791200" cy="627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0" i="0" u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</a:t>
            </a:r>
            <a:r>
              <a:rPr lang="en-US" sz="2000" b="0" i="0" u="none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polyadd</a:t>
            </a:r>
            <a:r>
              <a:rPr lang="en-US" sz="2000" b="0" i="0" u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(p1, p2, max1, max2)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0" i="0" u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	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0" i="0" u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000" b="0" i="0" u="none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 b="0" i="0" u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j = k = 0;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0" i="0" u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0" i="0" u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( </a:t>
            </a:r>
            <a:r>
              <a:rPr lang="en-US" sz="2000" b="0" i="0" u="none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 b="0" i="0" u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max1 &amp;&amp; j &lt; max2) 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0" i="0" u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0" i="0" u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if </a:t>
            </a:r>
            <a:r>
              <a:rPr lang="en-US" sz="2000" b="0" i="0" u="none" dirty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p1[</a:t>
            </a:r>
            <a:r>
              <a:rPr lang="en-US" sz="2000" b="0" i="0" u="none" dirty="0" err="1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 b="0" i="0" u="none" dirty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].</a:t>
            </a:r>
            <a:r>
              <a:rPr lang="en-US" sz="2000" b="0" i="0" u="none" dirty="0" err="1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</a:t>
            </a:r>
            <a:r>
              <a:rPr lang="en-US" sz="2000" b="0" i="0" u="none" dirty="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 p2[j].</a:t>
            </a:r>
            <a:r>
              <a:rPr lang="en-US" sz="2000" b="0" i="0" u="none" dirty="0" err="1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0" i="0" u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{ 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0" i="0" u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p3[k] = p1[</a:t>
            </a:r>
            <a:r>
              <a:rPr lang="en-US" sz="2000" b="0" i="0" u="none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 b="0" i="0" u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 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0" i="0" u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k++;   </a:t>
            </a:r>
            <a:r>
              <a:rPr lang="en-US" sz="2000" b="0" i="0" u="none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 b="0" i="0" u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++; 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0" i="0" u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0" i="0" u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else if( p1[</a:t>
            </a:r>
            <a:r>
              <a:rPr lang="en-US" sz="2000" b="0" i="0" u="none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 b="0" i="0" u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].</a:t>
            </a:r>
            <a:r>
              <a:rPr lang="en-US" sz="2000" b="0" i="0" u="none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</a:t>
            </a:r>
            <a:r>
              <a:rPr lang="en-US" sz="2000" b="0" i="0" u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p2[j].</a:t>
            </a:r>
            <a:r>
              <a:rPr lang="en-US" sz="2000" b="0" i="0" u="none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</a:t>
            </a:r>
            <a:r>
              <a:rPr lang="en-US" sz="2000" b="0" i="0" u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0" i="0" u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{ 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0" i="0" u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p3[k] = p2[j];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0" i="0" u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k++;     </a:t>
            </a:r>
            <a:r>
              <a:rPr lang="en-US" sz="2000" b="0" i="0" u="none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j++</a:t>
            </a:r>
            <a:r>
              <a:rPr lang="en-US" sz="2000" b="0" i="0" u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0" i="0" u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0" i="0" u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else   </a:t>
            </a:r>
            <a:r>
              <a:rPr lang="en-US" sz="20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same exponents 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0" i="0" u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       temp = p1[</a:t>
            </a:r>
            <a:r>
              <a:rPr lang="en-US" sz="2000" b="0" i="0" u="none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 b="0" i="0" u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].</a:t>
            </a:r>
            <a:r>
              <a:rPr lang="en-US" sz="2000" b="0" i="0" u="none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coef</a:t>
            </a:r>
            <a:r>
              <a:rPr lang="en-US" sz="2000" b="0" i="0" u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p2[j].</a:t>
            </a:r>
            <a:r>
              <a:rPr lang="en-US" sz="2000" b="0" i="0" u="none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coef</a:t>
            </a:r>
            <a:r>
              <a:rPr lang="en-US" sz="2000" b="0" i="0" u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0" i="0" u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if(temp != 0)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0" i="0" u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{     p3[k].</a:t>
            </a:r>
            <a:r>
              <a:rPr lang="en-US" sz="2000" b="0" i="0" u="none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</a:t>
            </a:r>
            <a:r>
              <a:rPr lang="en-US" sz="2000" b="0" i="0" u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p1[</a:t>
            </a:r>
            <a:r>
              <a:rPr lang="en-US" sz="2000" b="0" i="0" u="none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 b="0" i="0" u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].</a:t>
            </a:r>
            <a:r>
              <a:rPr lang="en-US" sz="2000" b="0" i="0" u="none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</a:t>
            </a:r>
            <a:r>
              <a:rPr lang="en-US" sz="2000" b="0" i="0" u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0" i="0" u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p3[k].</a:t>
            </a:r>
            <a:r>
              <a:rPr lang="en-US" sz="2000" b="0" i="0" u="none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coef</a:t>
            </a:r>
            <a:r>
              <a:rPr lang="en-US" sz="2000" b="0" i="0" u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temp;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0" i="0" u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r>
              <a:rPr lang="en-US" sz="2000" b="0" i="0" u="none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 b="0" i="0" u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++;     </a:t>
            </a:r>
            <a:r>
              <a:rPr lang="en-US" sz="2000" b="0" i="0" u="none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j++</a:t>
            </a:r>
            <a:r>
              <a:rPr lang="en-US" sz="2000" b="0" i="0" u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  k++; 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0" i="0" u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0" i="0" u="none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r>
              <a:rPr lang="en-US" sz="2000" b="0" i="0" u="non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end while </a:t>
            </a:r>
            <a:endParaRPr dirty="0"/>
          </a:p>
        </p:txBody>
      </p:sp>
      <p:sp>
        <p:nvSpPr>
          <p:cNvPr id="551" name="Google Shape;551;p29"/>
          <p:cNvSpPr txBox="1">
            <a:spLocks noGrp="1"/>
          </p:cNvSpPr>
          <p:nvPr>
            <p:ph type="body" idx="1"/>
          </p:nvPr>
        </p:nvSpPr>
        <p:spPr>
          <a:xfrm>
            <a:off x="6905624" y="152400"/>
            <a:ext cx="3890963" cy="599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24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while( </a:t>
            </a:r>
            <a:r>
              <a:rPr lang="en-US" sz="2400" b="0" i="0" u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&lt; max1 )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24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{ 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24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 p3[k] = p1[</a:t>
            </a:r>
            <a:r>
              <a:rPr lang="en-US" sz="2400" b="0" i="0" u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24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 k++;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24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2400" b="0" i="0" u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++;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24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}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//while 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24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while( j &lt; max2 )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24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{ 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24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 p3[k] = p2[j]; 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24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 k++; 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24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2400" b="0" i="0" u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j++</a:t>
            </a:r>
            <a:r>
              <a:rPr lang="en-US" sz="24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24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}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en-US" sz="2400" b="0" i="0" u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2" name="Google Shape;55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7062" y="304800"/>
            <a:ext cx="1270000" cy="1147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0"/>
          <p:cNvSpPr txBox="1">
            <a:spLocks noGrp="1"/>
          </p:cNvSpPr>
          <p:nvPr>
            <p:ph type="title"/>
          </p:nvPr>
        </p:nvSpPr>
        <p:spPr>
          <a:xfrm>
            <a:off x="1465262" y="860425"/>
            <a:ext cx="8229600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3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Evaluation o</a:t>
            </a:r>
            <a:r>
              <a:rPr lang="en-US" sz="4300" b="1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  Polynomial</a:t>
            </a:r>
            <a:r>
              <a:rPr lang="en-US" sz="43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560" name="Google Shape;560;p30"/>
          <p:cNvSpPr txBox="1">
            <a:spLocks noGrp="1"/>
          </p:cNvSpPr>
          <p:nvPr>
            <p:ph type="body" idx="1"/>
          </p:nvPr>
        </p:nvSpPr>
        <p:spPr>
          <a:xfrm>
            <a:off x="1249362" y="1755775"/>
            <a:ext cx="9963150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lvl="0" indent="-9048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Arial"/>
              <a:buChar char=" "/>
            </a:pPr>
            <a:r>
              <a:rPr lang="en-US" sz="24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"Evaluating" a polynomial is the same as evaluating anything else: you plug in the given value of </a:t>
            </a:r>
            <a:r>
              <a:rPr lang="en-US" sz="2400" b="0" i="1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, and figure out what the answer will be, or, in some cases, what </a:t>
            </a:r>
            <a:r>
              <a:rPr lang="en-US" sz="2400" b="0" i="1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4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is supposed to be. For instance: </a:t>
            </a:r>
            <a:endParaRPr sz="18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Arial"/>
              <a:buChar char=" "/>
            </a:pPr>
            <a:r>
              <a:rPr lang="en-US" sz="2400" b="1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Evaluate 2</a:t>
            </a:r>
            <a:r>
              <a:rPr lang="en-US" sz="2400" b="1" i="1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1" i="0" u="none" baseline="30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400" b="1" i="1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1" i="0" u="none" baseline="30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– 4</a:t>
            </a:r>
            <a:r>
              <a:rPr lang="en-US" sz="2400" b="1" i="1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1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+ 2    at </a:t>
            </a:r>
            <a:r>
              <a:rPr lang="en-US" sz="2400" b="1" i="1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–3</a:t>
            </a:r>
            <a:endParaRPr sz="1200" dirty="0"/>
          </a:p>
        </p:txBody>
      </p:sp>
      <p:sp>
        <p:nvSpPr>
          <p:cNvPr id="561" name="Google Shape;561;p30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563" name="Google Shape;56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30"/>
          <p:cNvSpPr txBox="1"/>
          <p:nvPr/>
        </p:nvSpPr>
        <p:spPr>
          <a:xfrm>
            <a:off x="1413668" y="3267075"/>
            <a:ext cx="9634537" cy="267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Plug in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–3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lang="en-US" sz="2400" b="0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remembering to be careful with parentheses and negatives: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2(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–3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400" b="1" i="0" u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(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–3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400" b="0" i="0" u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4(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–3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+ 2 </a:t>
            </a:r>
            <a:b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=  2(–27) – (9) + 12 + 2 </a:t>
            </a:r>
            <a:b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=  –54 – 9 + 14 </a:t>
            </a:r>
            <a:b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=  –63 + 14 </a:t>
            </a:r>
            <a:b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=  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–49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CC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rgbClr val="7030A0"/>
                </a:solidFill>
                <a:sym typeface="Arial"/>
              </a:rPr>
              <a:t>Always remember to be careful with the minus signs!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565" name="Google Shape;565;p30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1"/>
          <p:cNvSpPr txBox="1">
            <a:spLocks noGrp="1"/>
          </p:cNvSpPr>
          <p:nvPr>
            <p:ph type="title"/>
          </p:nvPr>
        </p:nvSpPr>
        <p:spPr>
          <a:xfrm>
            <a:off x="1693862" y="366712"/>
            <a:ext cx="10058400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 b="1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Evaluation of  Polynomials</a:t>
            </a:r>
            <a:endParaRPr/>
          </a:p>
        </p:txBody>
      </p:sp>
      <p:sp>
        <p:nvSpPr>
          <p:cNvPr id="573" name="Google Shape;573;p31"/>
          <p:cNvSpPr txBox="1">
            <a:spLocks noGrp="1"/>
          </p:cNvSpPr>
          <p:nvPr>
            <p:ph type="body" idx="1"/>
          </p:nvPr>
        </p:nvSpPr>
        <p:spPr>
          <a:xfrm>
            <a:off x="1068387" y="2024062"/>
            <a:ext cx="10058400" cy="394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lvl="0" indent="-904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➢"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Algorithm Eval_Poly</a:t>
            </a:r>
            <a:endParaRPr/>
          </a:p>
          <a:p>
            <a:pPr marL="382587" lvl="1" indent="-18256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➢"/>
            </a:pPr>
            <a:r>
              <a:rPr lang="en-US" sz="26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Step 1: Read the polynomial array A</a:t>
            </a:r>
            <a:endParaRPr sz="1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1" indent="-18256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➢"/>
            </a:pPr>
            <a:r>
              <a:rPr lang="en-US" sz="26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Step 2: Read the value of x</a:t>
            </a:r>
            <a:endParaRPr sz="1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1" indent="-18256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➢"/>
            </a:pPr>
            <a:r>
              <a:rPr lang="en-US" sz="26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Step 3: Initialize the variable sum to zero</a:t>
            </a:r>
            <a:endParaRPr sz="1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1" indent="-18256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➢"/>
            </a:pPr>
            <a:r>
              <a:rPr lang="en-US" sz="26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Step4: calculate coeff * pow(x, exp) of each term and add the result to sum</a:t>
            </a:r>
            <a:endParaRPr sz="1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1" indent="-18256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➢"/>
            </a:pPr>
            <a:r>
              <a:rPr lang="en-US" sz="26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Step 5: display sum</a:t>
            </a:r>
            <a:endParaRPr sz="1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1" indent="-18256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➢"/>
            </a:pPr>
            <a:r>
              <a:rPr lang="en-US" sz="26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Step 6: end</a:t>
            </a:r>
            <a:endParaRPr sz="2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31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576" name="Google Shape;57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31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7"/>
          <p:cNvSpPr txBox="1">
            <a:spLocks noGrp="1"/>
          </p:cNvSpPr>
          <p:nvPr>
            <p:ph type="title"/>
          </p:nvPr>
        </p:nvSpPr>
        <p:spPr>
          <a:xfrm>
            <a:off x="1941512" y="287337"/>
            <a:ext cx="9213850" cy="131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3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Polynomial Multiplication</a:t>
            </a:r>
            <a:endParaRPr dirty="0"/>
          </a:p>
        </p:txBody>
      </p:sp>
      <p:sp>
        <p:nvSpPr>
          <p:cNvPr id="344" name="Google Shape;344;p17"/>
          <p:cNvSpPr txBox="1"/>
          <p:nvPr/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FFFFFF"/>
              </a:buClr>
              <a:buSzPts val="900"/>
              <a:buFont typeface="Arial"/>
              <a:buNone/>
            </a:pPr>
            <a:r>
              <a:rPr lang="en-US" sz="900" kern="0">
                <a:solidFill>
                  <a:srgbClr val="FFFFFF"/>
                </a:solidFill>
                <a:ea typeface="Arial"/>
                <a:cs typeface="Arial"/>
                <a:sym typeface="Arial"/>
              </a:rPr>
              <a:t>11/27/2018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5" name="Google Shape;345;p17"/>
          <p:cNvSpPr txBox="1"/>
          <p:nvPr/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900"/>
              <a:buFont typeface="Arial"/>
              <a:buNone/>
            </a:pPr>
            <a:r>
              <a:rPr lang="en-US" sz="900" kern="0">
                <a:solidFill>
                  <a:srgbClr val="FFFFFF"/>
                </a:solidFill>
                <a:ea typeface="Arial"/>
                <a:cs typeface="Arial"/>
                <a:sym typeface="Arial"/>
              </a:rPr>
              <a:t>LINEAR DATA STRUCTURE (DS-I)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46" name="Google Shape;346;p17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kern="0">
                <a:solidFill>
                  <a:srgbClr val="FFFFFF"/>
                </a:solidFill>
                <a:ea typeface="Arial"/>
                <a:cs typeface="Arial"/>
                <a:sym typeface="Arial"/>
              </a:rPr>
              <a:pPr algn="r">
                <a:buClr>
                  <a:srgbClr val="FFFFFF"/>
                </a:buClr>
                <a:buSzPts val="1000"/>
                <a:buFont typeface="Arial"/>
                <a:buNone/>
              </a:pPr>
              <a:t>38</a:t>
            </a:fld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347" name="Google Shape;34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FB667D3-4F9B-434F-01BF-C8962582E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69165"/>
            <a:ext cx="12192000" cy="5108713"/>
          </a:xfrm>
          <a:prstGeom prst="rect">
            <a:avLst/>
          </a:prstGeom>
        </p:spPr>
      </p:pic>
      <p:sp>
        <p:nvSpPr>
          <p:cNvPr id="343" name="Google Shape;343;p17"/>
          <p:cNvSpPr txBox="1">
            <a:spLocks noGrp="1"/>
          </p:cNvSpPr>
          <p:nvPr>
            <p:ph type="body" idx="1"/>
          </p:nvPr>
        </p:nvSpPr>
        <p:spPr>
          <a:xfrm>
            <a:off x="5923722" y="1846262"/>
            <a:ext cx="6268278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lv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Polynomial 1: 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6x</a:t>
            </a:r>
            <a:r>
              <a:rPr lang="en-US" sz="2800" baseline="30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+ 10x</a:t>
            </a:r>
            <a:r>
              <a:rPr lang="en-US" sz="2800" baseline="30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+ 0x^</a:t>
            </a:r>
            <a:r>
              <a:rPr lang="en-US" sz="2800" baseline="30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+ 5</a:t>
            </a:r>
          </a:p>
          <a:p>
            <a:pPr marL="342900" lv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Polynomial 2: 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4x</a:t>
            </a:r>
            <a:r>
              <a:rPr lang="en-US" sz="2800" baseline="30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+ 2x</a:t>
            </a:r>
            <a:r>
              <a:rPr lang="en-US" sz="2800" baseline="30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+ 1</a:t>
            </a:r>
          </a:p>
          <a:p>
            <a:pPr marL="342900" lv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Multiplication of Polynomials 1 &amp; 2: </a:t>
            </a:r>
          </a:p>
          <a:p>
            <a:pPr marL="800100" lvl="1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24x</a:t>
            </a:r>
            <a:r>
              <a:rPr lang="en-US" sz="2800" baseline="30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+ 52x</a:t>
            </a:r>
            <a:r>
              <a:rPr lang="en-US" sz="2800" baseline="30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+ 26x</a:t>
            </a:r>
            <a:r>
              <a:rPr lang="en-US" sz="2800" baseline="30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+ 30x</a:t>
            </a:r>
            <a:r>
              <a:rPr lang="en-US" sz="2800" baseline="30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+ 10x</a:t>
            </a:r>
            <a:r>
              <a:rPr lang="en-US" sz="2800" baseline="30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+ 5</a:t>
            </a:r>
            <a:endParaRPr lang="en-US" sz="20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133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/>
          <p:cNvSpPr txBox="1">
            <a:spLocks noGrp="1"/>
          </p:cNvSpPr>
          <p:nvPr>
            <p:ph type="body" idx="1"/>
          </p:nvPr>
        </p:nvSpPr>
        <p:spPr>
          <a:xfrm>
            <a:off x="119062" y="523874"/>
            <a:ext cx="5981702" cy="571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</a:t>
            </a:r>
            <a:r>
              <a:rPr lang="en-US" sz="2000" b="0" i="0" u="none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polymultiplication</a:t>
            </a:r>
            <a:r>
              <a:rPr lang="en-US" sz="2000" b="0" i="0" u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(p1, p2, max1, max2)</a:t>
            </a:r>
            <a:endParaRPr sz="2000" b="0" i="0" u="none" dirty="0">
              <a:solidFill>
                <a:schemeClr val="tx1"/>
              </a:solidFill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	</a:t>
            </a:r>
            <a:endParaRPr sz="2000" b="0" i="0" u="none" dirty="0">
              <a:solidFill>
                <a:schemeClr val="tx1"/>
              </a:solidFill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0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j = k = 0;</a:t>
            </a:r>
            <a:endParaRPr sz="2000" b="0" i="0" u="none" dirty="0">
              <a:solidFill>
                <a:schemeClr val="tx1"/>
              </a:solidFill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0" i="0" u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while </a:t>
            </a:r>
            <a:r>
              <a:rPr lang="en-US" sz="20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lang="en-US" sz="20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-US" sz="2000" b="0" i="0" u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max1){ 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b="0" i="0" u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= 0;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while(</a:t>
            </a:r>
            <a:r>
              <a:rPr lang="en-US" sz="2000" b="0" i="0" u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&lt; max2) </a:t>
            </a:r>
            <a:endParaRPr sz="2000" b="0" i="0" u="none" dirty="0">
              <a:solidFill>
                <a:schemeClr val="tx1"/>
              </a:solidFill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0" i="0" u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 sz="2000" b="0" i="0" u="none" dirty="0">
              <a:solidFill>
                <a:schemeClr val="tx1"/>
              </a:solidFill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0" i="0" u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temp </a:t>
            </a:r>
            <a:r>
              <a:rPr lang="en-US" sz="20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p1[</a:t>
            </a:r>
            <a:r>
              <a:rPr lang="en-US" sz="20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].</a:t>
            </a:r>
            <a:r>
              <a:rPr lang="en-US" sz="20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coef</a:t>
            </a:r>
            <a:r>
              <a:rPr lang="en-US" sz="20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</a:t>
            </a:r>
            <a:r>
              <a:rPr lang="en-US" sz="20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p2[j].</a:t>
            </a:r>
            <a:r>
              <a:rPr lang="en-US" sz="20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coef</a:t>
            </a:r>
            <a:r>
              <a:rPr lang="en-US" sz="20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sz="2000" b="0" i="0" u="none" dirty="0">
              <a:solidFill>
                <a:schemeClr val="tx1"/>
              </a:solidFill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0" i="0" u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b="0" i="0" u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if(temp </a:t>
            </a:r>
            <a:r>
              <a:rPr lang="en-US" sz="20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!= 0)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000" b="0" i="0" u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{     flag = 0;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</a:t>
            </a:r>
            <a:r>
              <a:rPr lang="en-US" sz="200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</a:t>
            </a:r>
            <a:r>
              <a:rPr lang="en-US" sz="2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p1[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].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p2[j].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lang="en-US" sz="2000" b="0" i="0" u="none" dirty="0" smtClean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</a:t>
            </a:r>
            <a:r>
              <a:rPr lang="en-US" sz="2000" dirty="0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for(x = 0; x &lt; k; x++){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dirty="0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if(</a:t>
            </a:r>
            <a:r>
              <a:rPr lang="en-US" sz="2000" dirty="0" err="1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</a:t>
            </a:r>
            <a:r>
              <a:rPr lang="en-US" sz="2000" dirty="0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== p3[x].</a:t>
            </a:r>
            <a:r>
              <a:rPr lang="en-US" sz="2000" dirty="0" err="1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</a:t>
            </a:r>
            <a:r>
              <a:rPr lang="en-US" sz="2000" dirty="0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){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dirty="0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flag = 1;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dirty="0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break;</a:t>
            </a:r>
            <a:r>
              <a:rPr lang="en-US" sz="2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dirty="0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 lang="en-US" sz="2000" b="0" i="0" u="none" dirty="0" smtClean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lang="en-US" sz="2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000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if(flag == 1){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pl-PL" sz="2000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p3[</a:t>
            </a:r>
            <a:r>
              <a:rPr lang="en-US" sz="2000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pl-PL" sz="2000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].</a:t>
            </a:r>
            <a:r>
              <a:rPr lang="pl-PL" sz="20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coef = p3[</a:t>
            </a:r>
            <a:r>
              <a:rPr lang="en-US" sz="20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pl-PL" sz="20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].</a:t>
            </a:r>
            <a:r>
              <a:rPr lang="pl-PL" sz="2000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coef</a:t>
            </a:r>
            <a:r>
              <a:rPr lang="en-US" sz="2000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pl-PL" sz="2000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temp;</a:t>
            </a:r>
            <a:endParaRPr lang="pl-PL" sz="200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l-PL" sz="20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l-PL" sz="2000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pl-PL" sz="20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++;</a:t>
            </a:r>
            <a:endParaRPr lang="en-US" sz="200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}</a:t>
            </a:r>
          </a:p>
        </p:txBody>
      </p:sp>
      <p:pic>
        <p:nvPicPr>
          <p:cNvPr id="552" name="Google Shape;55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7062" y="304800"/>
            <a:ext cx="1270000" cy="11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905626" y="1846232"/>
            <a:ext cx="42814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3"/>
            <a:r>
              <a:rPr lang="en-US" sz="20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p3[k].</a:t>
            </a:r>
            <a:r>
              <a:rPr lang="en-US" sz="2000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</a:t>
            </a:r>
            <a:r>
              <a:rPr lang="en-US" sz="20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</a:t>
            </a:r>
            <a:r>
              <a:rPr lang="en-US" sz="20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lvl="3"/>
            <a:r>
              <a:rPr lang="en-US" sz="20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p3[k].</a:t>
            </a:r>
            <a:r>
              <a:rPr lang="en-US" sz="2000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coef</a:t>
            </a:r>
            <a:r>
              <a:rPr lang="en-US" sz="20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temp;</a:t>
            </a:r>
            <a:endParaRPr lang="en-US" sz="2000" dirty="0">
              <a:solidFill>
                <a:srgbClr val="0070C0"/>
              </a:solidFill>
            </a:endParaRPr>
          </a:p>
          <a:p>
            <a:pPr lvl="3"/>
            <a:r>
              <a:rPr lang="en-US" sz="20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000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000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</a:t>
            </a:r>
            <a:r>
              <a:rPr lang="en-US" sz="20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  k++; </a:t>
            </a:r>
            <a:r>
              <a:rPr lang="en-US" sz="2000" dirty="0">
                <a:solidFill>
                  <a:srgbClr val="0070C0"/>
                </a:solidFill>
                <a:latin typeface="Times New Roman"/>
                <a:cs typeface="Times New Roman"/>
                <a:sym typeface="Times New Roman"/>
              </a:rPr>
              <a:t>    </a:t>
            </a:r>
            <a:endParaRPr lang="en-US" sz="2000" dirty="0" smtClean="0">
              <a:solidFill>
                <a:srgbClr val="0070C0"/>
              </a:solidFill>
              <a:latin typeface="Times New Roman"/>
              <a:cs typeface="Times New Roman"/>
              <a:sym typeface="Times New Roman"/>
            </a:endParaRPr>
          </a:p>
          <a:p>
            <a:pPr lvl="3"/>
            <a:r>
              <a:rPr lang="en-US" sz="2000" dirty="0" smtClean="0">
                <a:solidFill>
                  <a:srgbClr val="0070C0"/>
                </a:solidFill>
                <a:latin typeface="Times New Roman"/>
                <a:cs typeface="Times New Roman"/>
                <a:sym typeface="Times New Roman"/>
              </a:rPr>
              <a:t>	}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      } // end if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 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end while </a:t>
            </a:r>
            <a:endParaRPr lang="en-US" sz="2000" dirty="0" smtClean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00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++;</a:t>
            </a:r>
            <a:endParaRPr lang="en-US" sz="2000" dirty="0" smtClean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} 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// end while</a:t>
            </a:r>
            <a:endParaRPr lang="en-US" sz="20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449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>
            <a:spLocks noGrp="1"/>
          </p:cNvSpPr>
          <p:nvPr>
            <p:ph type="title"/>
          </p:nvPr>
        </p:nvSpPr>
        <p:spPr>
          <a:xfrm>
            <a:off x="1693862" y="366712"/>
            <a:ext cx="10058400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 b="1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Array as an Abstract Data Type</a:t>
            </a:r>
            <a:endParaRPr/>
          </a:p>
        </p:txBody>
      </p:sp>
      <p:sp>
        <p:nvSpPr>
          <p:cNvPr id="185" name="Google Shape;185;p4"/>
          <p:cNvSpPr txBox="1">
            <a:spLocks noGrp="1"/>
          </p:cNvSpPr>
          <p:nvPr>
            <p:ph type="body" idx="1"/>
          </p:nvPr>
        </p:nvSpPr>
        <p:spPr>
          <a:xfrm>
            <a:off x="1068387" y="2024062"/>
            <a:ext cx="6192837" cy="374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lvl="0" indent="-904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Array is set of pairs – index and value.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For each index, there is a value associated with it.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Arrays are often stored in consecutive set of memory locations.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Mainly two operations perform on array are retrieve and store values.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188" name="Google Shape;18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4" descr="Image result for array exampl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6012" y="1852612"/>
            <a:ext cx="4175125" cy="28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4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2"/>
          <p:cNvSpPr txBox="1">
            <a:spLocks noGrp="1"/>
          </p:cNvSpPr>
          <p:nvPr>
            <p:ph type="title"/>
          </p:nvPr>
        </p:nvSpPr>
        <p:spPr>
          <a:xfrm>
            <a:off x="1693862" y="366712"/>
            <a:ext cx="10058400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 b="1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Representation of sparse matrix</a:t>
            </a:r>
            <a:endParaRPr/>
          </a:p>
        </p:txBody>
      </p:sp>
      <p:sp>
        <p:nvSpPr>
          <p:cNvPr id="585" name="Google Shape;585;p32"/>
          <p:cNvSpPr txBox="1">
            <a:spLocks noGrp="1"/>
          </p:cNvSpPr>
          <p:nvPr>
            <p:ph type="body" idx="1"/>
          </p:nvPr>
        </p:nvSpPr>
        <p:spPr>
          <a:xfrm>
            <a:off x="1068387" y="2024062"/>
            <a:ext cx="10058400" cy="394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lvl="0" indent="-90487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Noto Sans Symbols"/>
              <a:buChar char="➢"/>
            </a:pPr>
            <a:r>
              <a:rPr lang="en-US" sz="19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 matrix contains m rows and n columns of elements.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19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19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19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19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19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19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9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             mat1(5*3)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9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mat2(6*6)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Noto Sans Symbols"/>
              <a:buChar char="➢"/>
            </a:pPr>
            <a:r>
              <a:rPr lang="en-US" sz="19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We write m*n to designate a matrix with m rows and n columns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19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19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9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32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588" name="Google Shape;58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9" name="Google Shape;589;p32"/>
          <p:cNvGraphicFramePr/>
          <p:nvPr>
            <p:extLst>
              <p:ext uri="{D42A27DB-BD31-4B8C-83A1-F6EECF244321}">
                <p14:modId xmlns:p14="http://schemas.microsoft.com/office/powerpoint/2010/main" val="1564850042"/>
              </p:ext>
            </p:extLst>
          </p:nvPr>
        </p:nvGraphicFramePr>
        <p:xfrm>
          <a:off x="1428750" y="2452683"/>
          <a:ext cx="2257400" cy="2006310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56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35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90" name="Google Shape;590;p32"/>
          <p:cNvGraphicFramePr/>
          <p:nvPr>
            <p:extLst>
              <p:ext uri="{D42A27DB-BD31-4B8C-83A1-F6EECF244321}">
                <p14:modId xmlns:p14="http://schemas.microsoft.com/office/powerpoint/2010/main" val="2901912655"/>
              </p:ext>
            </p:extLst>
          </p:nvPr>
        </p:nvGraphicFramePr>
        <p:xfrm>
          <a:off x="5211767" y="2298696"/>
          <a:ext cx="4137000" cy="2341600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590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21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9212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1" name="Google Shape;591;p32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3"/>
          <p:cNvSpPr txBox="1">
            <a:spLocks noGrp="1"/>
          </p:cNvSpPr>
          <p:nvPr>
            <p:ph type="body" idx="1"/>
          </p:nvPr>
        </p:nvSpPr>
        <p:spPr>
          <a:xfrm>
            <a:off x="1068387" y="2024062"/>
            <a:ext cx="10058400" cy="374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82587" lvl="1" indent="-182561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➢"/>
            </a:pPr>
            <a:r>
              <a:rPr lang="en-US" sz="26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 mat1 contains 15 non-zero elements but in mat2 contains 8 non-zero elements.</a:t>
            </a:r>
            <a:endParaRPr sz="1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1" indent="-182561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➢"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Any m*n matrix which contains a large number of zeros is called as </a:t>
            </a:r>
            <a:r>
              <a:rPr lang="en-US" sz="2800" b="1" i="0" u="sng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sparse matrix</a:t>
            </a: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1" indent="-182561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➢"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We can characterize uniquely any element within a matrix by using the triple &lt;row, col, value&gt;.</a:t>
            </a:r>
            <a:endParaRPr sz="1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1" indent="-182561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➢"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We can use </a:t>
            </a:r>
            <a:r>
              <a:rPr lang="en-US" sz="2800" b="0" i="0" u="sng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an array of triples to represent a sparse matrix</a:t>
            </a: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1" indent="-182561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➢"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An array of triples called as compact form.</a:t>
            </a:r>
            <a:endParaRPr sz="1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33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602" name="Google Shape;60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33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/>
          </a:p>
        </p:txBody>
      </p:sp>
      <p:sp>
        <p:nvSpPr>
          <p:cNvPr id="8" name="Google Shape;584;p32"/>
          <p:cNvSpPr txBox="1">
            <a:spLocks noGrp="1"/>
          </p:cNvSpPr>
          <p:nvPr>
            <p:ph type="title"/>
          </p:nvPr>
        </p:nvSpPr>
        <p:spPr>
          <a:xfrm>
            <a:off x="1693862" y="366712"/>
            <a:ext cx="10058400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 b="1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Representation of sparse matrix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4"/>
          <p:cNvSpPr txBox="1">
            <a:spLocks noGrp="1"/>
          </p:cNvSpPr>
          <p:nvPr>
            <p:ph type="body" idx="1"/>
          </p:nvPr>
        </p:nvSpPr>
        <p:spPr>
          <a:xfrm>
            <a:off x="1068387" y="2024062"/>
            <a:ext cx="10058400" cy="374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82587" lvl="1" indent="-182561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➢"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Each triple contains row, column and value of the non-zero elements.</a:t>
            </a:r>
            <a:endParaRPr sz="1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1" indent="-182561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➢"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The first row of compact form contains number of rows, no of columns and number of nonzero elements of original sparse matrix.</a:t>
            </a:r>
            <a:endParaRPr sz="1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1" indent="-182561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➢"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If sparse matrix contains ‘t’ non-zero elements, then the compact form has t+1 rows and 3 columns.</a:t>
            </a:r>
            <a:endParaRPr sz="26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6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34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614" name="Google Shape;61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34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/>
          </a:p>
        </p:txBody>
      </p:sp>
      <p:sp>
        <p:nvSpPr>
          <p:cNvPr id="8" name="Google Shape;584;p32"/>
          <p:cNvSpPr txBox="1">
            <a:spLocks noGrp="1"/>
          </p:cNvSpPr>
          <p:nvPr>
            <p:ph type="title"/>
          </p:nvPr>
        </p:nvSpPr>
        <p:spPr>
          <a:xfrm>
            <a:off x="1693862" y="366712"/>
            <a:ext cx="10058400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 b="1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Representation of sparse matrix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5"/>
          <p:cNvSpPr txBox="1">
            <a:spLocks noGrp="1"/>
          </p:cNvSpPr>
          <p:nvPr>
            <p:ph type="title"/>
          </p:nvPr>
        </p:nvSpPr>
        <p:spPr>
          <a:xfrm>
            <a:off x="1693862" y="366712"/>
            <a:ext cx="10058400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Sparse matrix in triplet form</a:t>
            </a:r>
            <a:endParaRPr dirty="0"/>
          </a:p>
        </p:txBody>
      </p:sp>
      <p:sp>
        <p:nvSpPr>
          <p:cNvPr id="623" name="Google Shape;623;p35"/>
          <p:cNvSpPr txBox="1">
            <a:spLocks noGrp="1"/>
          </p:cNvSpPr>
          <p:nvPr>
            <p:ph type="body" idx="1"/>
          </p:nvPr>
        </p:nvSpPr>
        <p:spPr>
          <a:xfrm>
            <a:off x="1068387" y="1774825"/>
            <a:ext cx="10058400" cy="407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2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2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2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               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35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626" name="Google Shape;62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7" name="Google Shape;627;p35"/>
          <p:cNvGraphicFramePr/>
          <p:nvPr/>
        </p:nvGraphicFramePr>
        <p:xfrm>
          <a:off x="1693862" y="1997075"/>
          <a:ext cx="4137000" cy="2341600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590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21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9212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28" name="Google Shape;628;p35"/>
          <p:cNvGraphicFramePr/>
          <p:nvPr/>
        </p:nvGraphicFramePr>
        <p:xfrm>
          <a:off x="7416800" y="1930400"/>
          <a:ext cx="3795700" cy="3438460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9493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477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93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493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4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29" name="Google Shape;629;p35"/>
          <p:cNvSpPr txBox="1"/>
          <p:nvPr/>
        </p:nvSpPr>
        <p:spPr>
          <a:xfrm>
            <a:off x="7586662" y="452437"/>
            <a:ext cx="18415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35"/>
          <p:cNvSpPr txBox="1"/>
          <p:nvPr/>
        </p:nvSpPr>
        <p:spPr>
          <a:xfrm>
            <a:off x="2928937" y="4545012"/>
            <a:ext cx="15144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Matrix1[6][6]</a:t>
            </a:r>
            <a:endParaRPr/>
          </a:p>
        </p:txBody>
      </p:sp>
      <p:sp>
        <p:nvSpPr>
          <p:cNvPr id="631" name="Google Shape;631;p35"/>
          <p:cNvSpPr txBox="1"/>
          <p:nvPr/>
        </p:nvSpPr>
        <p:spPr>
          <a:xfrm>
            <a:off x="8412162" y="5349875"/>
            <a:ext cx="14890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Matrix2[9][3]</a:t>
            </a:r>
            <a:endParaRPr/>
          </a:p>
        </p:txBody>
      </p:sp>
      <p:sp>
        <p:nvSpPr>
          <p:cNvPr id="632" name="Google Shape;632;p35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6"/>
          <p:cNvSpPr txBox="1">
            <a:spLocks noGrp="1"/>
          </p:cNvSpPr>
          <p:nvPr>
            <p:ph type="body" idx="1"/>
          </p:nvPr>
        </p:nvSpPr>
        <p:spPr>
          <a:xfrm>
            <a:off x="1068387" y="1774825"/>
            <a:ext cx="10058400" cy="423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lvl="0" indent="-90487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➢"/>
            </a:pPr>
            <a:r>
              <a:rPr lang="en-US" sz="2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Matrix1 is a normal matrix and Matrix2 is a compact form of Sparse matrix stored as triples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➢"/>
            </a:pPr>
            <a:r>
              <a:rPr lang="en-US" sz="2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Row0 of compact form matrix contains total number of rows, columns and non-zero elements of sparse matrix.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➢"/>
            </a:pPr>
            <a:r>
              <a:rPr lang="en-US" sz="2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 Normal matrix representation: 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2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  6 * 6 * 2(**)= 72  bytes are required for storage.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➢"/>
            </a:pPr>
            <a:r>
              <a:rPr lang="en-US" sz="2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 Sparse matrix (Triplet) representation: 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2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  (8+1)x3x2(**) = 54 bytes are required for storage.  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➢"/>
            </a:pPr>
            <a:r>
              <a:rPr lang="en-US" sz="2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( ** 2 bytes are required to store </a:t>
            </a:r>
            <a:r>
              <a:rPr lang="en-US" sz="2800" b="0" i="0" u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integer value </a:t>
            </a:r>
            <a:r>
              <a:rPr lang="en-US" sz="2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 32 bits compiler</a:t>
            </a:r>
            <a:r>
              <a:rPr lang="en-US" sz="2800" b="0" i="0" u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36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642" name="Google Shape;64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36"/>
          <p:cNvSpPr txBox="1"/>
          <p:nvPr/>
        </p:nvSpPr>
        <p:spPr>
          <a:xfrm>
            <a:off x="7586662" y="452437"/>
            <a:ext cx="18415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36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/>
          </a:p>
        </p:txBody>
      </p:sp>
      <p:sp>
        <p:nvSpPr>
          <p:cNvPr id="8" name="Google Shape;622;p35"/>
          <p:cNvSpPr txBox="1">
            <a:spLocks noGrp="1"/>
          </p:cNvSpPr>
          <p:nvPr>
            <p:ph type="title"/>
          </p:nvPr>
        </p:nvSpPr>
        <p:spPr>
          <a:xfrm>
            <a:off x="1693862" y="366712"/>
            <a:ext cx="10058400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Sparse matrix in triplet form</a:t>
            </a: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7"/>
          <p:cNvSpPr txBox="1">
            <a:spLocks noGrp="1"/>
          </p:cNvSpPr>
          <p:nvPr>
            <p:ph type="body" idx="1"/>
          </p:nvPr>
        </p:nvSpPr>
        <p:spPr>
          <a:xfrm>
            <a:off x="379412" y="211137"/>
            <a:ext cx="5853112" cy="596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lvl="0" indent="-90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18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Algorithm compact(</a:t>
            </a:r>
            <a:r>
              <a:rPr lang="en-US" sz="1800" b="0" i="0" u="none" dirty="0" err="1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A,m,n,B</a:t>
            </a:r>
            <a:r>
              <a:rPr lang="en-US" sz="18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0" i="0" u="none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18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{  //m and n are tot. no. of rows. &amp; cols. of original matrix</a:t>
            </a:r>
            <a:endParaRPr sz="2000" b="0" i="0" u="none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18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B(0,0)=m;</a:t>
            </a:r>
            <a:endParaRPr sz="2000" b="0" i="0" u="none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18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B(0,1)=n</a:t>
            </a:r>
            <a:endParaRPr sz="2000" b="0" i="0" u="none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18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k=1;</a:t>
            </a:r>
            <a:endParaRPr sz="2000" b="0" i="0" u="none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lang="en-US" sz="1800" b="0" i="0" u="none" dirty="0" err="1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=0 to m</a:t>
            </a:r>
            <a:endParaRPr sz="2000" b="0" i="0" u="none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for j=0 to n</a:t>
            </a:r>
            <a:endParaRPr sz="2000" b="0" i="0" u="none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 sz="2000" b="0" i="0" u="none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if(A(</a:t>
            </a:r>
            <a:r>
              <a:rPr lang="en-US" sz="1800" b="0" i="0" u="none" dirty="0" err="1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i,j</a:t>
            </a:r>
            <a:r>
              <a:rPr lang="en-US" sz="18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)!=0)</a:t>
            </a:r>
            <a:endParaRPr sz="2000" b="0" i="0" u="none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 {</a:t>
            </a:r>
            <a:endParaRPr sz="2000" b="0" i="0" u="none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     B(k,0)=</a:t>
            </a:r>
            <a:r>
              <a:rPr lang="en-US" sz="1800" b="0" i="0" u="none" dirty="0" err="1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     B(k,1)=j;</a:t>
            </a:r>
            <a:endParaRPr sz="2000" b="0" i="0" u="none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9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US" sz="1900" b="0" i="0" u="none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B(k,2</a:t>
            </a:r>
            <a:r>
              <a:rPr lang="en-US" sz="19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)=A(</a:t>
            </a:r>
            <a:r>
              <a:rPr lang="en-US" sz="1900" b="0" i="0" u="none" dirty="0" err="1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i,j</a:t>
            </a:r>
            <a:r>
              <a:rPr lang="en-US" sz="19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000" b="0" i="0" u="none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9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       k++;</a:t>
            </a:r>
            <a:endParaRPr sz="2000" b="0" i="0" u="none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}    //end  for j</a:t>
            </a:r>
            <a:endParaRPr sz="2000" b="0" i="0" u="none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}  //end for </a:t>
            </a:r>
            <a:r>
              <a:rPr lang="en-US" sz="1600" b="0" i="0" u="none" dirty="0" err="1">
                <a:solidFill>
                  <a:srgbClr val="7030A0"/>
                </a:solidFill>
                <a:sym typeface="Arial"/>
              </a:rPr>
              <a:t>i</a:t>
            </a:r>
            <a:endParaRPr dirty="0">
              <a:solidFill>
                <a:srgbClr val="7030A0"/>
              </a:solidFill>
            </a:endParaRPr>
          </a:p>
          <a:p>
            <a:pPr marL="90487" lvl="0" indent="-90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 b="0" i="0" u="none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B(0,2)=k-1;</a:t>
            </a:r>
            <a:endParaRPr sz="2000" b="0" i="0" u="none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1800" b="0" i="0" u="none" dirty="0">
                <a:solidFill>
                  <a:srgbClr val="7030A0"/>
                </a:solidFill>
                <a:sym typeface="Arial"/>
              </a:rPr>
              <a:t>}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650" name="Google Shape;650;p37"/>
          <p:cNvSpPr txBox="1"/>
          <p:nvPr/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11/27/2018</a:t>
            </a:r>
            <a:endParaRPr/>
          </a:p>
        </p:txBody>
      </p:sp>
      <p:sp>
        <p:nvSpPr>
          <p:cNvPr id="652" name="Google Shape;652;p37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/>
          </a:p>
        </p:txBody>
      </p:sp>
      <p:graphicFrame>
        <p:nvGraphicFramePr>
          <p:cNvPr id="654" name="Google Shape;654;p37"/>
          <p:cNvGraphicFramePr/>
          <p:nvPr/>
        </p:nvGraphicFramePr>
        <p:xfrm>
          <a:off x="6565900" y="211137"/>
          <a:ext cx="4244950" cy="2474875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6746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81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64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64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64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642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642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[1]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[5]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A[0]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A[1]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A[2]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A[3]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A[4]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A[5]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55" name="Google Shape;655;p37"/>
          <p:cNvGraphicFramePr/>
          <p:nvPr/>
        </p:nvGraphicFramePr>
        <p:xfrm>
          <a:off x="7361237" y="2830512"/>
          <a:ext cx="3795700" cy="3438460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9493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477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93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493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B[0]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B[1]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B[2]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B[3]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B[4]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B[5]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B[6]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B[7]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4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B[8]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656" name="Google Shape;65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18837" y="319087"/>
            <a:ext cx="1270000" cy="114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4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4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4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4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8"/>
          <p:cNvSpPr txBox="1">
            <a:spLocks noGrp="1"/>
          </p:cNvSpPr>
          <p:nvPr>
            <p:ph type="title"/>
          </p:nvPr>
        </p:nvSpPr>
        <p:spPr>
          <a:xfrm>
            <a:off x="1768475" y="287337"/>
            <a:ext cx="9386887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Simple Transpose </a:t>
            </a:r>
            <a:endParaRPr/>
          </a:p>
        </p:txBody>
      </p:sp>
      <p:sp>
        <p:nvSpPr>
          <p:cNvPr id="662" name="Google Shape;662;p38"/>
          <p:cNvSpPr txBox="1">
            <a:spLocks noGrp="1"/>
          </p:cNvSpPr>
          <p:nvPr>
            <p:ph type="body" idx="1"/>
          </p:nvPr>
        </p:nvSpPr>
        <p:spPr>
          <a:xfrm>
            <a:off x="1096962" y="1846262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lvl="0" indent="-904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20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Transpose is an operation which exchanges rows and columns.</a:t>
            </a:r>
            <a:endParaRPr/>
          </a:p>
          <a:p>
            <a:pPr marL="90487" lvl="0" indent="-90487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20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For Example:</a:t>
            </a:r>
            <a:endParaRPr/>
          </a:p>
          <a:p>
            <a:pPr marL="90487" lvl="0" indent="-90487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3" name="Google Shape;663;p38"/>
          <p:cNvGraphicFramePr/>
          <p:nvPr/>
        </p:nvGraphicFramePr>
        <p:xfrm>
          <a:off x="2351087" y="3600450"/>
          <a:ext cx="2232000" cy="1098240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7445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45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4" name="Google Shape;664;p38"/>
          <p:cNvSpPr/>
          <p:nvPr/>
        </p:nvSpPr>
        <p:spPr>
          <a:xfrm>
            <a:off x="2135187" y="3357562"/>
            <a:ext cx="215900" cy="1584325"/>
          </a:xfrm>
          <a:prstGeom prst="leftBracket">
            <a:avLst>
              <a:gd name="adj" fmla="val 245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38"/>
          <p:cNvSpPr/>
          <p:nvPr/>
        </p:nvSpPr>
        <p:spPr>
          <a:xfrm>
            <a:off x="4522791" y="3357562"/>
            <a:ext cx="287337" cy="1584325"/>
          </a:xfrm>
          <a:prstGeom prst="rightBracket">
            <a:avLst>
              <a:gd name="adj" fmla="val 327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38"/>
          <p:cNvSpPr/>
          <p:nvPr/>
        </p:nvSpPr>
        <p:spPr>
          <a:xfrm>
            <a:off x="4872037" y="3600450"/>
            <a:ext cx="1584325" cy="1096962"/>
          </a:xfrm>
          <a:prstGeom prst="rightArrow">
            <a:avLst>
              <a:gd name="adj1" fmla="val 15405"/>
              <a:gd name="adj2" fmla="val 50000"/>
            </a:avLst>
          </a:prstGeom>
          <a:noFill/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Transpose</a:t>
            </a:r>
            <a:endParaRPr dirty="0"/>
          </a:p>
        </p:txBody>
      </p:sp>
      <p:graphicFrame>
        <p:nvGraphicFramePr>
          <p:cNvPr id="667" name="Google Shape;667;p38"/>
          <p:cNvGraphicFramePr/>
          <p:nvPr/>
        </p:nvGraphicFramePr>
        <p:xfrm>
          <a:off x="7248525" y="3605212"/>
          <a:ext cx="2232000" cy="1098240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7445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45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8" name="Google Shape;668;p38"/>
          <p:cNvSpPr/>
          <p:nvPr/>
        </p:nvSpPr>
        <p:spPr>
          <a:xfrm>
            <a:off x="7032625" y="3362325"/>
            <a:ext cx="215900" cy="1584325"/>
          </a:xfrm>
          <a:prstGeom prst="leftBracket">
            <a:avLst>
              <a:gd name="adj" fmla="val 245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38"/>
          <p:cNvSpPr/>
          <p:nvPr/>
        </p:nvSpPr>
        <p:spPr>
          <a:xfrm>
            <a:off x="9390056" y="3362325"/>
            <a:ext cx="288925" cy="1584325"/>
          </a:xfrm>
          <a:prstGeom prst="rightBracket">
            <a:avLst>
              <a:gd name="adj" fmla="val 327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38"/>
          <p:cNvSpPr txBox="1"/>
          <p:nvPr/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11/27/2018</a:t>
            </a:r>
            <a:endParaRPr/>
          </a:p>
        </p:txBody>
      </p:sp>
      <p:sp>
        <p:nvSpPr>
          <p:cNvPr id="672" name="Google Shape;672;p38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/>
          </a:p>
        </p:txBody>
      </p:sp>
      <p:pic>
        <p:nvPicPr>
          <p:cNvPr id="673" name="Google Shape;67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9"/>
          <p:cNvSpPr txBox="1">
            <a:spLocks noGrp="1"/>
          </p:cNvSpPr>
          <p:nvPr>
            <p:ph type="title"/>
          </p:nvPr>
        </p:nvSpPr>
        <p:spPr>
          <a:xfrm>
            <a:off x="1719262" y="287337"/>
            <a:ext cx="94361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Simple Transpose</a:t>
            </a:r>
            <a:endParaRPr/>
          </a:p>
        </p:txBody>
      </p:sp>
      <p:sp>
        <p:nvSpPr>
          <p:cNvPr id="679" name="Google Shape;679;p39"/>
          <p:cNvSpPr txBox="1">
            <a:spLocks noGrp="1"/>
          </p:cNvSpPr>
          <p:nvPr>
            <p:ph type="body" idx="1"/>
          </p:nvPr>
        </p:nvSpPr>
        <p:spPr>
          <a:xfrm>
            <a:off x="1096962" y="1846262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lvl="0" indent="-904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20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Transpose of Sparse Matrix</a:t>
            </a:r>
            <a:endParaRPr/>
          </a:p>
        </p:txBody>
      </p:sp>
      <p:graphicFrame>
        <p:nvGraphicFramePr>
          <p:cNvPr id="680" name="Google Shape;680;p39"/>
          <p:cNvGraphicFramePr/>
          <p:nvPr/>
        </p:nvGraphicFramePr>
        <p:xfrm>
          <a:off x="2351087" y="2636837"/>
          <a:ext cx="2524125" cy="1482700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841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13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13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81" name="Google Shape;681;p39"/>
          <p:cNvSpPr/>
          <p:nvPr/>
        </p:nvSpPr>
        <p:spPr>
          <a:xfrm>
            <a:off x="5167312" y="2924175"/>
            <a:ext cx="1584325" cy="908050"/>
          </a:xfrm>
          <a:prstGeom prst="rightArrow">
            <a:avLst>
              <a:gd name="adj1" fmla="val 15405"/>
              <a:gd name="adj2" fmla="val 50000"/>
            </a:avLst>
          </a:prstGeom>
          <a:noFill/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Transpose</a:t>
            </a:r>
            <a:endParaRPr/>
          </a:p>
        </p:txBody>
      </p:sp>
      <p:graphicFrame>
        <p:nvGraphicFramePr>
          <p:cNvPr id="682" name="Google Shape;682;p39"/>
          <p:cNvGraphicFramePr/>
          <p:nvPr/>
        </p:nvGraphicFramePr>
        <p:xfrm>
          <a:off x="6888162" y="2638425"/>
          <a:ext cx="2524125" cy="1482700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841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13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13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83" name="Google Shape;683;p39"/>
          <p:cNvSpPr/>
          <p:nvPr/>
        </p:nvSpPr>
        <p:spPr>
          <a:xfrm>
            <a:off x="7248525" y="1417637"/>
            <a:ext cx="2735262" cy="1079500"/>
          </a:xfrm>
          <a:prstGeom prst="wave">
            <a:avLst>
              <a:gd name="adj1" fmla="val 2700"/>
              <a:gd name="adj2" fmla="val 0"/>
            </a:avLst>
          </a:prstGeom>
          <a:solidFill>
            <a:schemeClr val="lt1"/>
          </a:solidFill>
          <a:ln w="15875" cap="flat" cmpd="sng">
            <a:solidFill>
              <a:srgbClr val="A65F0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Exchanging rows and columns</a:t>
            </a:r>
            <a:endParaRPr/>
          </a:p>
        </p:txBody>
      </p:sp>
      <p:sp>
        <p:nvSpPr>
          <p:cNvPr id="684" name="Google Shape;684;p39"/>
          <p:cNvSpPr/>
          <p:nvPr/>
        </p:nvSpPr>
        <p:spPr>
          <a:xfrm>
            <a:off x="6964362" y="4264025"/>
            <a:ext cx="2447925" cy="896937"/>
          </a:xfrm>
          <a:prstGeom prst="upArrowCallout">
            <a:avLst>
              <a:gd name="adj1" fmla="val 7565"/>
              <a:gd name="adj2" fmla="val 8820"/>
              <a:gd name="adj3" fmla="val 5400"/>
              <a:gd name="adj4" fmla="val 9810"/>
            </a:avLst>
          </a:prstGeom>
          <a:solidFill>
            <a:schemeClr val="l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this a correct matrix?</a:t>
            </a:r>
            <a:endParaRPr/>
          </a:p>
        </p:txBody>
      </p:sp>
      <p:sp>
        <p:nvSpPr>
          <p:cNvPr id="685" name="Google Shape;685;p39"/>
          <p:cNvSpPr txBox="1"/>
          <p:nvPr/>
        </p:nvSpPr>
        <p:spPr>
          <a:xfrm>
            <a:off x="2351087" y="5445125"/>
            <a:ext cx="4897437" cy="576262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No, in a matrix  values needs to stored sequentially(row &amp; column wise)</a:t>
            </a:r>
            <a:endParaRPr/>
          </a:p>
        </p:txBody>
      </p:sp>
      <p:sp>
        <p:nvSpPr>
          <p:cNvPr id="686" name="Google Shape;686;p39"/>
          <p:cNvSpPr txBox="1"/>
          <p:nvPr/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11/27/2018</a:t>
            </a:r>
            <a:endParaRPr/>
          </a:p>
        </p:txBody>
      </p:sp>
      <p:sp>
        <p:nvSpPr>
          <p:cNvPr id="688" name="Google Shape;688;p39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/>
          </a:p>
        </p:txBody>
      </p:sp>
      <p:pic>
        <p:nvPicPr>
          <p:cNvPr id="689" name="Google Shape;689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0"/>
          <p:cNvSpPr txBox="1">
            <a:spLocks noGrp="1"/>
          </p:cNvSpPr>
          <p:nvPr>
            <p:ph type="title"/>
          </p:nvPr>
        </p:nvSpPr>
        <p:spPr>
          <a:xfrm>
            <a:off x="1465262" y="287337"/>
            <a:ext cx="96901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Simple Transpose</a:t>
            </a:r>
            <a:endParaRPr/>
          </a:p>
        </p:txBody>
      </p:sp>
      <p:sp>
        <p:nvSpPr>
          <p:cNvPr id="695" name="Google Shape;695;p40"/>
          <p:cNvSpPr txBox="1">
            <a:spLocks noGrp="1"/>
          </p:cNvSpPr>
          <p:nvPr>
            <p:ph type="body" idx="1"/>
          </p:nvPr>
        </p:nvSpPr>
        <p:spPr>
          <a:xfrm>
            <a:off x="1096962" y="1846262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Now we will see how to find out simple transpose of sparse matrix.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6" name="Google Shape;696;p40"/>
          <p:cNvGraphicFramePr/>
          <p:nvPr/>
        </p:nvGraphicFramePr>
        <p:xfrm>
          <a:off x="2351087" y="2366962"/>
          <a:ext cx="2524125" cy="3708350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841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13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13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19607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19607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19607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19607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19607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97" name="Google Shape;697;p40"/>
          <p:cNvSpPr/>
          <p:nvPr/>
        </p:nvSpPr>
        <p:spPr>
          <a:xfrm>
            <a:off x="5062537" y="3627437"/>
            <a:ext cx="1400175" cy="909637"/>
          </a:xfrm>
          <a:prstGeom prst="rightArrow">
            <a:avLst>
              <a:gd name="adj1" fmla="val 14593"/>
              <a:gd name="adj2" fmla="val 50000"/>
            </a:avLst>
          </a:prstGeom>
          <a:noFill/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Transpose</a:t>
            </a:r>
            <a:endParaRPr/>
          </a:p>
        </p:txBody>
      </p:sp>
      <p:sp>
        <p:nvSpPr>
          <p:cNvPr id="698" name="Google Shape;698;p40"/>
          <p:cNvSpPr txBox="1"/>
          <p:nvPr/>
        </p:nvSpPr>
        <p:spPr>
          <a:xfrm>
            <a:off x="5986462" y="2257425"/>
            <a:ext cx="5168900" cy="368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1.Traverse Second column of sparse matrix</a:t>
            </a:r>
            <a:endParaRPr dirty="0"/>
          </a:p>
        </p:txBody>
      </p:sp>
      <p:sp>
        <p:nvSpPr>
          <p:cNvPr id="699" name="Google Shape;699;p40"/>
          <p:cNvSpPr txBox="1"/>
          <p:nvPr/>
        </p:nvSpPr>
        <p:spPr>
          <a:xfrm>
            <a:off x="5986462" y="2803525"/>
            <a:ext cx="4976812" cy="6461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2.Search for column indexes in sequence from 0 to 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columns-1</a:t>
            </a:r>
            <a:endParaRPr dirty="0"/>
          </a:p>
        </p:txBody>
      </p:sp>
      <p:sp>
        <p:nvSpPr>
          <p:cNvPr id="700" name="Google Shape;700;p40"/>
          <p:cNvSpPr txBox="1"/>
          <p:nvPr/>
        </p:nvSpPr>
        <p:spPr>
          <a:xfrm>
            <a:off x="5986462" y="4662487"/>
            <a:ext cx="5572125" cy="6461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3.Copy the rows (from 1 to number of non-zero terms)  </a:t>
            </a:r>
            <a:r>
              <a:rPr lang="en-US" sz="18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sequence 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transpose matrix.</a:t>
            </a:r>
            <a:endParaRPr dirty="0"/>
          </a:p>
        </p:txBody>
      </p:sp>
      <p:cxnSp>
        <p:nvCxnSpPr>
          <p:cNvPr id="701" name="Google Shape;701;p40"/>
          <p:cNvCxnSpPr/>
          <p:nvPr/>
        </p:nvCxnSpPr>
        <p:spPr>
          <a:xfrm>
            <a:off x="1920875" y="2943225"/>
            <a:ext cx="430212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02" name="Google Shape;702;p40"/>
          <p:cNvSpPr txBox="1"/>
          <p:nvPr/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11/27/2018</a:t>
            </a:r>
            <a:endParaRPr/>
          </a:p>
        </p:txBody>
      </p:sp>
      <p:sp>
        <p:nvSpPr>
          <p:cNvPr id="704" name="Google Shape;704;p40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/>
          </a:p>
        </p:txBody>
      </p:sp>
      <p:pic>
        <p:nvPicPr>
          <p:cNvPr id="705" name="Google Shape;70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1"/>
          <p:cNvSpPr txBox="1">
            <a:spLocks noGrp="1"/>
          </p:cNvSpPr>
          <p:nvPr>
            <p:ph type="title"/>
          </p:nvPr>
        </p:nvSpPr>
        <p:spPr>
          <a:xfrm>
            <a:off x="1693862" y="366712"/>
            <a:ext cx="10058400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 b="1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Simple Transpose of Sparse Matrix</a:t>
            </a:r>
            <a:endParaRPr/>
          </a:p>
        </p:txBody>
      </p:sp>
      <p:sp>
        <p:nvSpPr>
          <p:cNvPr id="713" name="Google Shape;713;p41"/>
          <p:cNvSpPr txBox="1">
            <a:spLocks noGrp="1"/>
          </p:cNvSpPr>
          <p:nvPr>
            <p:ph type="body" idx="1"/>
          </p:nvPr>
        </p:nvSpPr>
        <p:spPr>
          <a:xfrm>
            <a:off x="1068387" y="1787525"/>
            <a:ext cx="10058400" cy="432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3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23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23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23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23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23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lang="en-US" sz="2300" b="0" i="0" u="none" dirty="0" smtClean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23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23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90487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23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                      (a)                                                              (b)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23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(a)  shows a sparse matrix and (b) shows its transpose stored as triples.</a:t>
            </a:r>
            <a:endParaRPr dirty="0"/>
          </a:p>
        </p:txBody>
      </p:sp>
      <p:sp>
        <p:nvSpPr>
          <p:cNvPr id="714" name="Google Shape;714;p41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716" name="Google Shape;71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17" name="Google Shape;717;p41"/>
          <p:cNvGraphicFramePr/>
          <p:nvPr>
            <p:extLst>
              <p:ext uri="{D42A27DB-BD31-4B8C-83A1-F6EECF244321}">
                <p14:modId xmlns:p14="http://schemas.microsoft.com/office/powerpoint/2010/main" val="3989869565"/>
              </p:ext>
            </p:extLst>
          </p:nvPr>
        </p:nvGraphicFramePr>
        <p:xfrm>
          <a:off x="5767387" y="1454150"/>
          <a:ext cx="4133800" cy="741350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1033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3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34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334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Col0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Col1</a:t>
                      </a:r>
                      <a:endParaRPr sz="1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Col2</a:t>
                      </a:r>
                      <a:endParaRPr sz="1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Row0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</a:t>
                      </a:r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</a:t>
                      </a:r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</a:t>
                      </a:r>
                      <a:endParaRPr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8" name="Google Shape;718;p41"/>
          <p:cNvGraphicFramePr/>
          <p:nvPr>
            <p:extLst>
              <p:ext uri="{D42A27DB-BD31-4B8C-83A1-F6EECF244321}">
                <p14:modId xmlns:p14="http://schemas.microsoft.com/office/powerpoint/2010/main" val="597017280"/>
              </p:ext>
            </p:extLst>
          </p:nvPr>
        </p:nvGraphicFramePr>
        <p:xfrm>
          <a:off x="5740400" y="2227262"/>
          <a:ext cx="4159200" cy="371475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1039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Row1</a:t>
                      </a:r>
                      <a:endParaRPr sz="16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6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9" name="Google Shape;719;p41"/>
          <p:cNvGraphicFramePr/>
          <p:nvPr>
            <p:extLst>
              <p:ext uri="{D42A27DB-BD31-4B8C-83A1-F6EECF244321}">
                <p14:modId xmlns:p14="http://schemas.microsoft.com/office/powerpoint/2010/main" val="3120760034"/>
              </p:ext>
            </p:extLst>
          </p:nvPr>
        </p:nvGraphicFramePr>
        <p:xfrm>
          <a:off x="5740400" y="2597150"/>
          <a:ext cx="4159200" cy="371475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1039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Row2</a:t>
                      </a:r>
                      <a:endParaRPr sz="16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6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</a:t>
                      </a:r>
                      <a:endParaRPr sz="16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0" name="Google Shape;720;p41"/>
          <p:cNvGraphicFramePr/>
          <p:nvPr>
            <p:extLst>
              <p:ext uri="{D42A27DB-BD31-4B8C-83A1-F6EECF244321}">
                <p14:modId xmlns:p14="http://schemas.microsoft.com/office/powerpoint/2010/main" val="1437523410"/>
              </p:ext>
            </p:extLst>
          </p:nvPr>
        </p:nvGraphicFramePr>
        <p:xfrm>
          <a:off x="5740400" y="2971800"/>
          <a:ext cx="4159200" cy="371475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1039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Row3</a:t>
                      </a:r>
                      <a:endParaRPr sz="16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6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1" name="Google Shape;721;p41"/>
          <p:cNvGraphicFramePr/>
          <p:nvPr>
            <p:extLst>
              <p:ext uri="{D42A27DB-BD31-4B8C-83A1-F6EECF244321}">
                <p14:modId xmlns:p14="http://schemas.microsoft.com/office/powerpoint/2010/main" val="734411982"/>
              </p:ext>
            </p:extLst>
          </p:nvPr>
        </p:nvGraphicFramePr>
        <p:xfrm>
          <a:off x="5740400" y="3344862"/>
          <a:ext cx="4159200" cy="371475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1039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Row4</a:t>
                      </a:r>
                      <a:endParaRPr sz="16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6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2" name="Google Shape;722;p41"/>
          <p:cNvGraphicFramePr/>
          <p:nvPr>
            <p:extLst>
              <p:ext uri="{D42A27DB-BD31-4B8C-83A1-F6EECF244321}">
                <p14:modId xmlns:p14="http://schemas.microsoft.com/office/powerpoint/2010/main" val="1871484958"/>
              </p:ext>
            </p:extLst>
          </p:nvPr>
        </p:nvGraphicFramePr>
        <p:xfrm>
          <a:off x="5740400" y="3730625"/>
          <a:ext cx="4159200" cy="371475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1039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Row5</a:t>
                      </a:r>
                      <a:endParaRPr sz="16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6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16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3" name="Google Shape;723;p41"/>
          <p:cNvGraphicFramePr/>
          <p:nvPr>
            <p:extLst>
              <p:ext uri="{D42A27DB-BD31-4B8C-83A1-F6EECF244321}">
                <p14:modId xmlns:p14="http://schemas.microsoft.com/office/powerpoint/2010/main" val="3359238537"/>
              </p:ext>
            </p:extLst>
          </p:nvPr>
        </p:nvGraphicFramePr>
        <p:xfrm>
          <a:off x="5740400" y="4130675"/>
          <a:ext cx="4159200" cy="371475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1039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Row6</a:t>
                      </a:r>
                      <a:endParaRPr sz="16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6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16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4" name="Google Shape;724;p41"/>
          <p:cNvGraphicFramePr/>
          <p:nvPr>
            <p:extLst>
              <p:ext uri="{D42A27DB-BD31-4B8C-83A1-F6EECF244321}">
                <p14:modId xmlns:p14="http://schemas.microsoft.com/office/powerpoint/2010/main" val="3162154341"/>
              </p:ext>
            </p:extLst>
          </p:nvPr>
        </p:nvGraphicFramePr>
        <p:xfrm>
          <a:off x="5740400" y="4516437"/>
          <a:ext cx="4159200" cy="371475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1039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Row7</a:t>
                      </a:r>
                      <a:endParaRPr sz="16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6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</a:t>
                      </a:r>
                      <a:endParaRPr sz="16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5" name="Google Shape;725;p41"/>
          <p:cNvGraphicFramePr/>
          <p:nvPr>
            <p:extLst>
              <p:ext uri="{D42A27DB-BD31-4B8C-83A1-F6EECF244321}">
                <p14:modId xmlns:p14="http://schemas.microsoft.com/office/powerpoint/2010/main" val="3804644328"/>
              </p:ext>
            </p:extLst>
          </p:nvPr>
        </p:nvGraphicFramePr>
        <p:xfrm>
          <a:off x="5740400" y="4903787"/>
          <a:ext cx="4159200" cy="371475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1039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Row8</a:t>
                      </a:r>
                      <a:endParaRPr sz="16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6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-15</a:t>
                      </a:r>
                      <a:endParaRPr sz="16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6" name="Google Shape;726;p41"/>
          <p:cNvGraphicFramePr/>
          <p:nvPr>
            <p:extLst>
              <p:ext uri="{D42A27DB-BD31-4B8C-83A1-F6EECF244321}">
                <p14:modId xmlns:p14="http://schemas.microsoft.com/office/powerpoint/2010/main" val="645401171"/>
              </p:ext>
            </p:extLst>
          </p:nvPr>
        </p:nvGraphicFramePr>
        <p:xfrm>
          <a:off x="1168400" y="1454150"/>
          <a:ext cx="3370225" cy="3818240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8429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13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29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29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Col0</a:t>
                      </a:r>
                      <a:endParaRPr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Col1</a:t>
                      </a:r>
                      <a:endParaRPr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Col2</a:t>
                      </a:r>
                      <a:endParaRPr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Row0</a:t>
                      </a:r>
                      <a:endParaRPr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6</a:t>
                      </a:r>
                      <a:endParaRPr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8</a:t>
                      </a:r>
                      <a:endParaRPr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Row1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15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Row2</a:t>
                      </a:r>
                      <a:endParaRPr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endParaRPr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endParaRPr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22</a:t>
                      </a:r>
                      <a:endParaRPr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Row3</a:t>
                      </a:r>
                      <a:endParaRPr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endParaRPr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endParaRPr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-15</a:t>
                      </a:r>
                      <a:endParaRPr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Row4</a:t>
                      </a:r>
                      <a:endParaRPr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endParaRPr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endParaRPr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11</a:t>
                      </a:r>
                      <a:endParaRPr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Row5</a:t>
                      </a:r>
                      <a:endParaRPr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1</a:t>
                      </a:r>
                      <a:endParaRPr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endParaRPr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endParaRPr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Row6</a:t>
                      </a:r>
                      <a:endParaRPr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endParaRPr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3</a:t>
                      </a:r>
                      <a:endParaRPr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-6</a:t>
                      </a:r>
                      <a:endParaRPr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Row7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C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4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C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0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C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91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C1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Row8</a:t>
                      </a:r>
                      <a:endParaRPr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5</a:t>
                      </a:r>
                      <a:endParaRPr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</a:t>
                      </a:r>
                      <a:endParaRPr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28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727" name="Google Shape;727;p41"/>
          <p:cNvCxnSpPr/>
          <p:nvPr/>
        </p:nvCxnSpPr>
        <p:spPr>
          <a:xfrm>
            <a:off x="4521200" y="1931987"/>
            <a:ext cx="1247775" cy="381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28" name="Google Shape;728;p41"/>
          <p:cNvCxnSpPr/>
          <p:nvPr/>
        </p:nvCxnSpPr>
        <p:spPr>
          <a:xfrm>
            <a:off x="4533900" y="2357437"/>
            <a:ext cx="1206500" cy="53975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29" name="Google Shape;729;p41"/>
          <p:cNvCxnSpPr/>
          <p:nvPr/>
        </p:nvCxnSpPr>
        <p:spPr>
          <a:xfrm rot="10800000" flipH="1">
            <a:off x="4521200" y="2782887"/>
            <a:ext cx="1219200" cy="18542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30" name="Google Shape;730;p41"/>
          <p:cNvCxnSpPr/>
          <p:nvPr/>
        </p:nvCxnSpPr>
        <p:spPr>
          <a:xfrm rot="10800000" flipH="1">
            <a:off x="4521200" y="3157537"/>
            <a:ext cx="1219200" cy="371475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31" name="Google Shape;731;p41"/>
          <p:cNvCxnSpPr/>
          <p:nvPr/>
        </p:nvCxnSpPr>
        <p:spPr>
          <a:xfrm rot="10800000" flipH="1">
            <a:off x="4533900" y="3530600"/>
            <a:ext cx="1206500" cy="320675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32" name="Google Shape;732;p41"/>
          <p:cNvCxnSpPr/>
          <p:nvPr/>
        </p:nvCxnSpPr>
        <p:spPr>
          <a:xfrm rot="10800000" flipH="1">
            <a:off x="4521200" y="3916362"/>
            <a:ext cx="1219200" cy="1157287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33" name="Google Shape;733;p41"/>
          <p:cNvCxnSpPr/>
          <p:nvPr/>
        </p:nvCxnSpPr>
        <p:spPr>
          <a:xfrm>
            <a:off x="4521200" y="2782887"/>
            <a:ext cx="1247775" cy="1570037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34" name="Google Shape;734;p41"/>
          <p:cNvCxnSpPr/>
          <p:nvPr/>
        </p:nvCxnSpPr>
        <p:spPr>
          <a:xfrm>
            <a:off x="4533900" y="4249737"/>
            <a:ext cx="1206500" cy="452437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35" name="Google Shape;735;p41"/>
          <p:cNvCxnSpPr/>
          <p:nvPr/>
        </p:nvCxnSpPr>
        <p:spPr>
          <a:xfrm>
            <a:off x="4521200" y="3155950"/>
            <a:ext cx="1219200" cy="1931987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36" name="Google Shape;736;p41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"/>
          <p:cNvSpPr txBox="1">
            <a:spLocks noGrp="1"/>
          </p:cNvSpPr>
          <p:nvPr>
            <p:ph type="title"/>
          </p:nvPr>
        </p:nvSpPr>
        <p:spPr>
          <a:xfrm>
            <a:off x="1693862" y="366712"/>
            <a:ext cx="10058400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 b="1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Array as an Abstract Data Type</a:t>
            </a:r>
            <a:endParaRPr/>
          </a:p>
        </p:txBody>
      </p:sp>
      <p:sp>
        <p:nvSpPr>
          <p:cNvPr id="198" name="Google Shape;198;p5"/>
          <p:cNvSpPr txBox="1">
            <a:spLocks noGrp="1"/>
          </p:cNvSpPr>
          <p:nvPr>
            <p:ph type="body" idx="1"/>
          </p:nvPr>
        </p:nvSpPr>
        <p:spPr>
          <a:xfrm>
            <a:off x="501650" y="1976437"/>
            <a:ext cx="6369050" cy="374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structure ARRAY (value, index)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0025" lvl="1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-US" sz="26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Declare CREATE() -&gt; array</a:t>
            </a:r>
            <a:endParaRPr sz="1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0025" lvl="1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6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	       RETRIEVE(array, index) -&gt; value</a:t>
            </a:r>
            <a:endParaRPr sz="1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0025" lvl="1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6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	        STORE(array, index, value) -&gt; array;</a:t>
            </a:r>
            <a:endParaRPr sz="1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0025" lvl="1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6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for all A </a:t>
            </a:r>
            <a:r>
              <a:rPr lang="en-US" sz="24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∈ array,  i, j ∈ index,  x ∈ value let</a:t>
            </a:r>
            <a:endParaRPr sz="1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0025" lvl="1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2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RETRIEVE(CREATE() , i) ::= error</a:t>
            </a:r>
            <a:endParaRPr sz="1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0025" lvl="1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4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	RETRIEVE(STORE(A, i, x) , j) ::=  val</a:t>
            </a:r>
            <a:endParaRPr/>
          </a:p>
          <a:p>
            <a:pPr marL="200025" lvl="1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4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sz="1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sz="26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end </a:t>
            </a:r>
            <a:r>
              <a:rPr lang="en-US" sz="24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ARRAY </a:t>
            </a:r>
            <a:endParaRPr/>
          </a:p>
        </p:txBody>
      </p:sp>
      <p:sp>
        <p:nvSpPr>
          <p:cNvPr id="199" name="Google Shape;199;p5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sp>
        <p:nvSpPr>
          <p:cNvPr id="200" name="Google Shape;200;p5"/>
          <p:cNvSpPr txBox="1"/>
          <p:nvPr/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DATA STRUCTURE (DS-I)</a:t>
            </a:r>
            <a:endParaRPr/>
          </a:p>
        </p:txBody>
      </p:sp>
      <p:pic>
        <p:nvPicPr>
          <p:cNvPr id="201" name="Google Shape;20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5"/>
          <p:cNvSpPr txBox="1"/>
          <p:nvPr/>
        </p:nvSpPr>
        <p:spPr>
          <a:xfrm>
            <a:off x="7062787" y="1849437"/>
            <a:ext cx="414972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▪"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function CREATE produce a new empty array.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▪"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RETRIEVE takes as input an array and an index and either returns the appropriate values or an error.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▪"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 is used to enter new index-value pairs</a:t>
            </a:r>
            <a:endParaRPr/>
          </a:p>
        </p:txBody>
      </p:sp>
      <p:sp>
        <p:nvSpPr>
          <p:cNvPr id="203" name="Google Shape;203;p5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2"/>
          <p:cNvSpPr txBox="1">
            <a:spLocks noGrp="1"/>
          </p:cNvSpPr>
          <p:nvPr>
            <p:ph type="title"/>
          </p:nvPr>
        </p:nvSpPr>
        <p:spPr>
          <a:xfrm>
            <a:off x="1693862" y="366712"/>
            <a:ext cx="10058400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 b="1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Simple Transpose of Sparse Matrix</a:t>
            </a:r>
            <a:endParaRPr/>
          </a:p>
        </p:txBody>
      </p:sp>
      <p:sp>
        <p:nvSpPr>
          <p:cNvPr id="744" name="Google Shape;744;p42"/>
          <p:cNvSpPr txBox="1">
            <a:spLocks noGrp="1"/>
          </p:cNvSpPr>
          <p:nvPr>
            <p:ph type="body" idx="1"/>
          </p:nvPr>
        </p:nvSpPr>
        <p:spPr>
          <a:xfrm>
            <a:off x="1068387" y="2024062"/>
            <a:ext cx="10058400" cy="374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lvl="0" indent="-9048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➢"/>
            </a:pPr>
            <a:r>
              <a:rPr lang="en-US" sz="25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Transpose of a matrix is obtained by interchanging rows and columns. </a:t>
            </a:r>
            <a:endParaRPr dirty="0"/>
          </a:p>
          <a:p>
            <a:pPr marL="90487" lvl="0" indent="-9048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➢"/>
            </a:pPr>
            <a:r>
              <a:rPr lang="en-US" sz="25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 another way, we can say that element in the </a:t>
            </a:r>
            <a:r>
              <a:rPr lang="en-US" sz="2500" b="0" i="0" u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5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, j position gets put in the j, </a:t>
            </a:r>
            <a:r>
              <a:rPr lang="en-US" sz="2500" b="0" i="0" u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5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position.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➢"/>
            </a:pPr>
            <a:r>
              <a:rPr lang="en-US" sz="25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But this is not the case with sparse matrix triple form.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➢"/>
            </a:pPr>
            <a:r>
              <a:rPr lang="en-US" sz="25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To find transpose of sparse matrix triple form, find </a:t>
            </a:r>
            <a:r>
              <a:rPr lang="en-US" sz="2500" b="0" i="0" u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r>
              <a:rPr lang="en-US" sz="25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elements in col0 and store then in row0 of the transpose matrix, find </a:t>
            </a:r>
            <a:r>
              <a:rPr lang="en-US" sz="2500" b="0" i="0" u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r>
              <a:rPr lang="en-US" sz="25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elements in col1 and store then in row1 of the transpose matrix, and so on.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➢"/>
            </a:pPr>
            <a:r>
              <a:rPr lang="en-US" sz="25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Since the original matrix ordered the rows, the columns within each row of the transpose matrix will be arranged in ascending order as well.</a:t>
            </a:r>
            <a:endParaRPr dirty="0"/>
          </a:p>
        </p:txBody>
      </p:sp>
      <p:sp>
        <p:nvSpPr>
          <p:cNvPr id="745" name="Google Shape;745;p42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747" name="Google Shape;747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42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3"/>
          <p:cNvSpPr txBox="1">
            <a:spLocks noGrp="1"/>
          </p:cNvSpPr>
          <p:nvPr>
            <p:ph type="title"/>
          </p:nvPr>
        </p:nvSpPr>
        <p:spPr>
          <a:xfrm>
            <a:off x="1693862" y="366712"/>
            <a:ext cx="10058400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300" b="1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Algorithm of Simple Transpose of</a:t>
            </a:r>
            <a:br>
              <a:rPr lang="en-US" sz="4300" b="1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300" b="1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Sparse Matrix</a:t>
            </a:r>
            <a:endParaRPr/>
          </a:p>
        </p:txBody>
      </p:sp>
      <p:sp>
        <p:nvSpPr>
          <p:cNvPr id="756" name="Google Shape;756;p43"/>
          <p:cNvSpPr txBox="1">
            <a:spLocks noGrp="1"/>
          </p:cNvSpPr>
          <p:nvPr>
            <p:ph type="body" idx="1"/>
          </p:nvPr>
        </p:nvSpPr>
        <p:spPr>
          <a:xfrm>
            <a:off x="227006" y="1322387"/>
            <a:ext cx="7881942" cy="477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2000" b="0" i="0" u="none" dirty="0">
                <a:solidFill>
                  <a:srgbClr val="7030A0"/>
                </a:solidFill>
                <a:sym typeface="Arial"/>
              </a:rPr>
              <a:t>Algorithm Transpose(A,B)</a:t>
            </a:r>
            <a:endParaRPr dirty="0">
              <a:solidFill>
                <a:srgbClr val="7030A0"/>
              </a:solidFill>
            </a:endParaRPr>
          </a:p>
          <a:p>
            <a:pPr marL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2000" b="0" i="0" u="none" dirty="0">
                <a:solidFill>
                  <a:srgbClr val="7030A0"/>
                </a:solidFill>
                <a:sym typeface="Arial"/>
              </a:rPr>
              <a:t>// A is a matrix represented in sparse form. B is set to be its transpose.</a:t>
            </a:r>
            <a:endParaRPr dirty="0">
              <a:solidFill>
                <a:srgbClr val="7030A0"/>
              </a:solidFill>
            </a:endParaRPr>
          </a:p>
          <a:p>
            <a:pPr marL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2000" b="0" i="0" u="none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1 (</a:t>
            </a:r>
            <a:r>
              <a:rPr lang="en-US" sz="2000" b="0" i="0" u="none" dirty="0" err="1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m,n,t</a:t>
            </a:r>
            <a:r>
              <a:rPr lang="en-US" sz="2000" b="0" i="0" u="none" dirty="0">
                <a:solidFill>
                  <a:srgbClr val="7030A0"/>
                </a:solidFill>
                <a:sym typeface="Arial"/>
              </a:rPr>
              <a:t>) :=(A(0,0), A(0,1), A(0,2))</a:t>
            </a:r>
            <a:endParaRPr dirty="0">
              <a:solidFill>
                <a:srgbClr val="7030A0"/>
              </a:solidFill>
            </a:endParaRPr>
          </a:p>
          <a:p>
            <a:pPr marL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2000" b="0" i="0" u="none" dirty="0" smtClean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2 (</a:t>
            </a:r>
            <a:r>
              <a:rPr lang="en-US" sz="20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B(0,0), B(0,1), B(0,2)) := (</a:t>
            </a:r>
            <a:r>
              <a:rPr lang="en-US" sz="2000" b="0" i="0" u="none" dirty="0" err="1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n,m,t</a:t>
            </a:r>
            <a:r>
              <a:rPr lang="en-US" sz="2000" b="0" i="0" u="none" dirty="0">
                <a:solidFill>
                  <a:srgbClr val="7030A0"/>
                </a:solidFill>
                <a:sym typeface="Arial"/>
              </a:rPr>
              <a:t>)</a:t>
            </a:r>
            <a:endParaRPr dirty="0">
              <a:solidFill>
                <a:srgbClr val="7030A0"/>
              </a:solidFill>
            </a:endParaRPr>
          </a:p>
          <a:p>
            <a:pPr marL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2000" b="0" i="0" u="none" dirty="0" smtClean="0">
                <a:solidFill>
                  <a:srgbClr val="7030A0"/>
                </a:solidFill>
                <a:sym typeface="Arial"/>
              </a:rPr>
              <a:t>3 if </a:t>
            </a:r>
            <a:r>
              <a:rPr lang="en-US" sz="2000" b="0" i="0" u="none" dirty="0">
                <a:solidFill>
                  <a:srgbClr val="7030A0"/>
                </a:solidFill>
                <a:sym typeface="Arial"/>
              </a:rPr>
              <a:t>t&lt;=0 then return	//check for zero matrix</a:t>
            </a:r>
            <a:endParaRPr dirty="0">
              <a:solidFill>
                <a:srgbClr val="7030A0"/>
              </a:solidFill>
            </a:endParaRPr>
          </a:p>
          <a:p>
            <a:pPr marL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2000" b="0" i="0" u="none" dirty="0" smtClean="0">
                <a:solidFill>
                  <a:srgbClr val="7030A0"/>
                </a:solidFill>
                <a:sym typeface="Arial"/>
              </a:rPr>
              <a:t>4      q </a:t>
            </a:r>
            <a:r>
              <a:rPr lang="en-US" sz="2000" b="0" i="0" u="none" dirty="0">
                <a:solidFill>
                  <a:srgbClr val="7030A0"/>
                </a:solidFill>
                <a:sym typeface="Arial"/>
              </a:rPr>
              <a:t>:=1		//q is position of next term in B</a:t>
            </a:r>
            <a:endParaRPr dirty="0">
              <a:solidFill>
                <a:srgbClr val="7030A0"/>
              </a:solidFill>
            </a:endParaRPr>
          </a:p>
          <a:p>
            <a:pPr marL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2000" b="0" i="0" u="none" dirty="0" smtClean="0">
                <a:solidFill>
                  <a:srgbClr val="7030A0"/>
                </a:solidFill>
                <a:sym typeface="Arial"/>
              </a:rPr>
              <a:t>5      for </a:t>
            </a:r>
            <a:r>
              <a:rPr lang="en-US" sz="2000" b="0" i="0" u="none" dirty="0">
                <a:solidFill>
                  <a:srgbClr val="7030A0"/>
                </a:solidFill>
                <a:sym typeface="Arial"/>
              </a:rPr>
              <a:t>col :=0 to n do	//transpose by column</a:t>
            </a:r>
            <a:endParaRPr dirty="0">
              <a:solidFill>
                <a:srgbClr val="7030A0"/>
              </a:solidFill>
            </a:endParaRPr>
          </a:p>
          <a:p>
            <a:pPr marL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2000" b="0" i="0" u="none" dirty="0">
                <a:solidFill>
                  <a:srgbClr val="7030A0"/>
                </a:solidFill>
                <a:sym typeface="Arial"/>
              </a:rPr>
              <a:t>6	</a:t>
            </a:r>
            <a:r>
              <a:rPr lang="en-US" sz="2000" b="0" i="0" u="none" dirty="0" smtClean="0">
                <a:solidFill>
                  <a:srgbClr val="7030A0"/>
                </a:solidFill>
                <a:sym typeface="Arial"/>
              </a:rPr>
              <a:t>for </a:t>
            </a:r>
            <a:r>
              <a:rPr lang="en-US" sz="2000" b="0" i="0" u="none" dirty="0">
                <a:solidFill>
                  <a:srgbClr val="7030A0"/>
                </a:solidFill>
                <a:sym typeface="Arial"/>
              </a:rPr>
              <a:t>p:=1 to t do	//for all nonzero term do</a:t>
            </a:r>
            <a:endParaRPr dirty="0">
              <a:solidFill>
                <a:srgbClr val="7030A0"/>
              </a:solidFill>
            </a:endParaRPr>
          </a:p>
          <a:p>
            <a:pPr marL="0" lvl="0" indent="-127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200"/>
            </a:pPr>
            <a:r>
              <a:rPr lang="en-US" sz="2000" b="0" i="0" u="none" dirty="0">
                <a:solidFill>
                  <a:srgbClr val="7030A0"/>
                </a:solidFill>
                <a:sym typeface="Arial"/>
              </a:rPr>
              <a:t>7	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    </a:t>
            </a:r>
            <a:r>
              <a:rPr lang="en-US" sz="2000" b="0" i="0" u="none" dirty="0" smtClean="0">
                <a:solidFill>
                  <a:srgbClr val="7030A0"/>
                </a:solidFill>
                <a:sym typeface="Arial"/>
              </a:rPr>
              <a:t>if </a:t>
            </a:r>
            <a:r>
              <a:rPr lang="en-US" sz="2000" b="0" i="0" u="none" dirty="0">
                <a:solidFill>
                  <a:srgbClr val="7030A0"/>
                </a:solidFill>
                <a:sym typeface="Arial"/>
              </a:rPr>
              <a:t>A(p,1) = </a:t>
            </a:r>
            <a:r>
              <a:rPr lang="en-US" sz="2000" dirty="0">
                <a:solidFill>
                  <a:srgbClr val="7030A0"/>
                </a:solidFill>
              </a:rPr>
              <a:t>col then </a:t>
            </a:r>
            <a:r>
              <a:rPr lang="en-US" sz="2000" b="0" i="0" u="none" dirty="0">
                <a:solidFill>
                  <a:srgbClr val="7030A0"/>
                </a:solidFill>
                <a:sym typeface="Arial"/>
              </a:rPr>
              <a:t>	//correct column</a:t>
            </a:r>
            <a:endParaRPr dirty="0">
              <a:solidFill>
                <a:srgbClr val="7030A0"/>
              </a:solidFill>
            </a:endParaRPr>
          </a:p>
          <a:p>
            <a:pPr marL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2000" b="0" i="0" u="none" dirty="0">
                <a:solidFill>
                  <a:srgbClr val="7030A0"/>
                </a:solidFill>
                <a:sym typeface="Arial"/>
              </a:rPr>
              <a:t>8	</a:t>
            </a:r>
            <a:r>
              <a:rPr lang="en-US" sz="2000" b="0" i="0" u="none" dirty="0" smtClean="0">
                <a:solidFill>
                  <a:srgbClr val="7030A0"/>
                </a:solidFill>
                <a:sym typeface="Arial"/>
              </a:rPr>
              <a:t>            </a:t>
            </a:r>
            <a:r>
              <a:rPr lang="en-US" sz="2000" dirty="0" smtClean="0">
                <a:solidFill>
                  <a:srgbClr val="7030A0"/>
                </a:solidFill>
              </a:rPr>
              <a:t>{</a:t>
            </a:r>
            <a:r>
              <a:rPr lang="en-US" sz="2000" b="0" i="0" u="none" dirty="0" smtClean="0">
                <a:solidFill>
                  <a:srgbClr val="7030A0"/>
                </a:solidFill>
                <a:sym typeface="Arial"/>
              </a:rPr>
              <a:t>(</a:t>
            </a:r>
            <a:r>
              <a:rPr lang="en-US" sz="2000" b="0" i="0" u="none" dirty="0">
                <a:solidFill>
                  <a:srgbClr val="7030A0"/>
                </a:solidFill>
                <a:sym typeface="Arial"/>
              </a:rPr>
              <a:t>B(q,0), B(q,1), B(q,2)) := (A(p,1), A(p,0), A(p,2))</a:t>
            </a:r>
            <a:endParaRPr dirty="0">
              <a:solidFill>
                <a:srgbClr val="7030A0"/>
              </a:solidFill>
            </a:endParaRPr>
          </a:p>
          <a:p>
            <a:pPr marL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2000" b="0" i="0" u="none" dirty="0">
                <a:solidFill>
                  <a:srgbClr val="7030A0"/>
                </a:solidFill>
                <a:sym typeface="Arial"/>
              </a:rPr>
              <a:t>9		</a:t>
            </a:r>
            <a:r>
              <a:rPr lang="en-US" sz="2000" b="0" i="0" u="none" dirty="0" smtClean="0">
                <a:solidFill>
                  <a:srgbClr val="7030A0"/>
                </a:solidFill>
                <a:sym typeface="Arial"/>
              </a:rPr>
              <a:t>q</a:t>
            </a:r>
            <a:r>
              <a:rPr lang="en-US" sz="2000" b="0" i="0" u="none" dirty="0">
                <a:solidFill>
                  <a:srgbClr val="7030A0"/>
                </a:solidFill>
                <a:sym typeface="Arial"/>
              </a:rPr>
              <a:t>:=</a:t>
            </a:r>
            <a:r>
              <a:rPr lang="en-US" sz="2000" b="0" i="0" u="none" dirty="0" smtClean="0">
                <a:solidFill>
                  <a:srgbClr val="7030A0"/>
                </a:solidFill>
                <a:sym typeface="Arial"/>
              </a:rPr>
              <a:t>q+1</a:t>
            </a:r>
            <a:r>
              <a:rPr lang="en-US" sz="2000" dirty="0" smtClean="0">
                <a:solidFill>
                  <a:srgbClr val="7030A0"/>
                </a:solidFill>
              </a:rPr>
              <a:t>}</a:t>
            </a:r>
            <a:endParaRPr dirty="0">
              <a:solidFill>
                <a:srgbClr val="7030A0"/>
              </a:solidFill>
            </a:endParaRPr>
          </a:p>
          <a:p>
            <a:pPr marL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2000" b="0" i="0" u="none" dirty="0">
                <a:solidFill>
                  <a:srgbClr val="7030A0"/>
                </a:solidFill>
                <a:sym typeface="Arial"/>
              </a:rPr>
              <a:t>10	      end</a:t>
            </a:r>
            <a:endParaRPr dirty="0">
              <a:solidFill>
                <a:srgbClr val="7030A0"/>
              </a:solidFill>
            </a:endParaRPr>
          </a:p>
          <a:p>
            <a:pPr marL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2000" b="0" i="0" u="none" dirty="0">
                <a:solidFill>
                  <a:srgbClr val="7030A0"/>
                </a:solidFill>
                <a:sym typeface="Arial"/>
              </a:rPr>
              <a:t>11	end</a:t>
            </a:r>
            <a:endParaRPr dirty="0">
              <a:solidFill>
                <a:srgbClr val="7030A0"/>
              </a:solidFill>
            </a:endParaRPr>
          </a:p>
          <a:p>
            <a:pPr marL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2000" b="0" i="0" u="none" dirty="0">
                <a:solidFill>
                  <a:srgbClr val="7030A0"/>
                </a:solidFill>
                <a:sym typeface="Arial"/>
              </a:rPr>
              <a:t>12 end Transpose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757" name="Google Shape;757;p43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759" name="Google Shape;759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43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/>
          </a:p>
        </p:txBody>
      </p:sp>
      <p:graphicFrame>
        <p:nvGraphicFramePr>
          <p:cNvPr id="761" name="Google Shape;761;p43"/>
          <p:cNvGraphicFramePr/>
          <p:nvPr>
            <p:extLst>
              <p:ext uri="{D42A27DB-BD31-4B8C-83A1-F6EECF244321}">
                <p14:modId xmlns:p14="http://schemas.microsoft.com/office/powerpoint/2010/main" val="1786537402"/>
              </p:ext>
            </p:extLst>
          </p:nvPr>
        </p:nvGraphicFramePr>
        <p:xfrm>
          <a:off x="7854944" y="98425"/>
          <a:ext cx="4244950" cy="2474875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6746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81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64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64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64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642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642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[1]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[5]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A[0]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A[1]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A[2]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A[3]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A[4]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8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A[5]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62" name="Google Shape;762;p43"/>
          <p:cNvGraphicFramePr/>
          <p:nvPr>
            <p:extLst>
              <p:ext uri="{D42A27DB-BD31-4B8C-83A1-F6EECF244321}">
                <p14:modId xmlns:p14="http://schemas.microsoft.com/office/powerpoint/2010/main" val="1158519793"/>
              </p:ext>
            </p:extLst>
          </p:nvPr>
        </p:nvGraphicFramePr>
        <p:xfrm>
          <a:off x="7937494" y="2678112"/>
          <a:ext cx="3795700" cy="3438460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9493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477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93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493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B[0]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B[1]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B[2]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B[3]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B[4]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B[5]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B[6]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B[7]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4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B[8]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4"/>
          <p:cNvSpPr txBox="1">
            <a:spLocks noGrp="1"/>
          </p:cNvSpPr>
          <p:nvPr>
            <p:ph type="title"/>
          </p:nvPr>
        </p:nvSpPr>
        <p:spPr>
          <a:xfrm>
            <a:off x="1371600" y="287337"/>
            <a:ext cx="9783762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Difference between Fast and Simple Transpose</a:t>
            </a:r>
            <a:endParaRPr/>
          </a:p>
        </p:txBody>
      </p:sp>
      <p:sp>
        <p:nvSpPr>
          <p:cNvPr id="768" name="Google Shape;768;p44"/>
          <p:cNvSpPr txBox="1">
            <a:spLocks noGrp="1"/>
          </p:cNvSpPr>
          <p:nvPr>
            <p:ph type="body" idx="1"/>
          </p:nvPr>
        </p:nvSpPr>
        <p:spPr>
          <a:xfrm>
            <a:off x="1096962" y="1846262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lvl="0" indent="-904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Arial"/>
              <a:buChar char=" "/>
            </a:pPr>
            <a:r>
              <a:rPr lang="en-US" sz="2400" b="0" i="0" u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Complexity of Simple Transpose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-US" sz="2400" b="0" i="0" u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 O(n*t)</a:t>
            </a:r>
            <a:endParaRPr sz="14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2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400" b="0" i="0" u="non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0487" lvl="0" indent="-9048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Arial"/>
              <a:buChar char=" "/>
            </a:pPr>
            <a:r>
              <a:rPr lang="en-US" sz="2400" b="0" i="0" u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Complexity of Fast Transpose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-US" sz="2400" b="0" i="0" u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=O(n+t)</a:t>
            </a:r>
            <a:endParaRPr/>
          </a:p>
        </p:txBody>
      </p:sp>
      <p:sp>
        <p:nvSpPr>
          <p:cNvPr id="769" name="Google Shape;769;p44"/>
          <p:cNvSpPr txBox="1"/>
          <p:nvPr/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11/27/2018</a:t>
            </a:r>
            <a:endParaRPr/>
          </a:p>
        </p:txBody>
      </p:sp>
      <p:sp>
        <p:nvSpPr>
          <p:cNvPr id="771" name="Google Shape;771;p44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52</a:t>
            </a:fld>
            <a:endParaRPr/>
          </a:p>
        </p:txBody>
      </p:sp>
      <p:pic>
        <p:nvPicPr>
          <p:cNvPr id="772" name="Google Shape;77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362"/>
            <a:ext cx="1270000" cy="114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45"/>
          <p:cNvSpPr txBox="1">
            <a:spLocks noGrp="1"/>
          </p:cNvSpPr>
          <p:nvPr>
            <p:ph type="title"/>
          </p:nvPr>
        </p:nvSpPr>
        <p:spPr>
          <a:xfrm>
            <a:off x="1387475" y="287337"/>
            <a:ext cx="9767887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Fast Transpose</a:t>
            </a:r>
            <a:endParaRPr/>
          </a:p>
        </p:txBody>
      </p:sp>
      <p:sp>
        <p:nvSpPr>
          <p:cNvPr id="778" name="Google Shape;778;p45"/>
          <p:cNvSpPr txBox="1">
            <a:spLocks noGrp="1"/>
          </p:cNvSpPr>
          <p:nvPr>
            <p:ph type="body" idx="1"/>
          </p:nvPr>
        </p:nvSpPr>
        <p:spPr>
          <a:xfrm>
            <a:off x="1096962" y="1846262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lvl="0" indent="-904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20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Transpose of Sparse Matrix</a:t>
            </a:r>
            <a:endParaRPr/>
          </a:p>
        </p:txBody>
      </p:sp>
      <p:graphicFrame>
        <p:nvGraphicFramePr>
          <p:cNvPr id="779" name="Google Shape;779;p45"/>
          <p:cNvGraphicFramePr/>
          <p:nvPr/>
        </p:nvGraphicFramePr>
        <p:xfrm>
          <a:off x="2351087" y="2636837"/>
          <a:ext cx="2524125" cy="1482700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841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13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13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80" name="Google Shape;780;p45"/>
          <p:cNvSpPr/>
          <p:nvPr/>
        </p:nvSpPr>
        <p:spPr>
          <a:xfrm>
            <a:off x="5167312" y="2924175"/>
            <a:ext cx="1584325" cy="908050"/>
          </a:xfrm>
          <a:prstGeom prst="rightArrow">
            <a:avLst>
              <a:gd name="adj1" fmla="val 15405"/>
              <a:gd name="adj2" fmla="val 50000"/>
            </a:avLst>
          </a:prstGeom>
          <a:noFill/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Transpose</a:t>
            </a:r>
            <a:endParaRPr/>
          </a:p>
        </p:txBody>
      </p:sp>
      <p:graphicFrame>
        <p:nvGraphicFramePr>
          <p:cNvPr id="781" name="Google Shape;781;p45"/>
          <p:cNvGraphicFramePr/>
          <p:nvPr/>
        </p:nvGraphicFramePr>
        <p:xfrm>
          <a:off x="6888162" y="2638425"/>
          <a:ext cx="2524125" cy="1482700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841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13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13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82" name="Google Shape;782;p45"/>
          <p:cNvSpPr/>
          <p:nvPr/>
        </p:nvSpPr>
        <p:spPr>
          <a:xfrm>
            <a:off x="7248525" y="1417637"/>
            <a:ext cx="2735262" cy="1079500"/>
          </a:xfrm>
          <a:prstGeom prst="wave">
            <a:avLst>
              <a:gd name="adj1" fmla="val 2700"/>
              <a:gd name="adj2" fmla="val 0"/>
            </a:avLst>
          </a:prstGeom>
          <a:solidFill>
            <a:schemeClr val="lt1"/>
          </a:solidFill>
          <a:ln w="15875" cap="flat" cmpd="sng">
            <a:solidFill>
              <a:srgbClr val="A65F0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Exchanging rows and columns</a:t>
            </a:r>
            <a:endParaRPr/>
          </a:p>
        </p:txBody>
      </p:sp>
      <p:sp>
        <p:nvSpPr>
          <p:cNvPr id="783" name="Google Shape;783;p45"/>
          <p:cNvSpPr/>
          <p:nvPr/>
        </p:nvSpPr>
        <p:spPr>
          <a:xfrm>
            <a:off x="6964362" y="4264025"/>
            <a:ext cx="2447925" cy="896937"/>
          </a:xfrm>
          <a:prstGeom prst="upArrowCallout">
            <a:avLst>
              <a:gd name="adj1" fmla="val 7565"/>
              <a:gd name="adj2" fmla="val 8820"/>
              <a:gd name="adj3" fmla="val 5400"/>
              <a:gd name="adj4" fmla="val 9810"/>
            </a:avLst>
          </a:prstGeom>
          <a:solidFill>
            <a:schemeClr val="l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this a correct matrix?</a:t>
            </a:r>
            <a:endParaRPr/>
          </a:p>
        </p:txBody>
      </p:sp>
      <p:sp>
        <p:nvSpPr>
          <p:cNvPr id="784" name="Google Shape;784;p45"/>
          <p:cNvSpPr txBox="1"/>
          <p:nvPr/>
        </p:nvSpPr>
        <p:spPr>
          <a:xfrm>
            <a:off x="2351087" y="5302250"/>
            <a:ext cx="4897437" cy="719137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Yes, because row and column indices are in sequence.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45"/>
          <p:cNvSpPr txBox="1"/>
          <p:nvPr/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11/27/2018</a:t>
            </a:r>
            <a:endParaRPr/>
          </a:p>
        </p:txBody>
      </p:sp>
      <p:sp>
        <p:nvSpPr>
          <p:cNvPr id="787" name="Google Shape;787;p45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53</a:t>
            </a:fld>
            <a:endParaRPr/>
          </a:p>
        </p:txBody>
      </p:sp>
      <p:pic>
        <p:nvPicPr>
          <p:cNvPr id="788" name="Google Shape;78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6"/>
          <p:cNvSpPr txBox="1">
            <a:spLocks noGrp="1"/>
          </p:cNvSpPr>
          <p:nvPr>
            <p:ph type="title"/>
          </p:nvPr>
        </p:nvSpPr>
        <p:spPr>
          <a:xfrm>
            <a:off x="1355725" y="287337"/>
            <a:ext cx="9799637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Fast Transpose</a:t>
            </a:r>
            <a:endParaRPr/>
          </a:p>
        </p:txBody>
      </p:sp>
      <p:sp>
        <p:nvSpPr>
          <p:cNvPr id="794" name="Google Shape;794;p46"/>
          <p:cNvSpPr txBox="1">
            <a:spLocks noGrp="1"/>
          </p:cNvSpPr>
          <p:nvPr>
            <p:ph type="body" idx="1"/>
          </p:nvPr>
        </p:nvSpPr>
        <p:spPr>
          <a:xfrm>
            <a:off x="2043112" y="1793875"/>
            <a:ext cx="8229600" cy="38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Now we will see how to find out fast transpose of sparse matrix.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95" name="Google Shape;795;p46"/>
          <p:cNvGraphicFramePr/>
          <p:nvPr/>
        </p:nvGraphicFramePr>
        <p:xfrm>
          <a:off x="2043112" y="2366962"/>
          <a:ext cx="2524125" cy="3708350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841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13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13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19607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19607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19607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19607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alpha val="19607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96" name="Google Shape;796;p46"/>
          <p:cNvSpPr/>
          <p:nvPr/>
        </p:nvSpPr>
        <p:spPr>
          <a:xfrm>
            <a:off x="4886325" y="3754437"/>
            <a:ext cx="1468437" cy="909637"/>
          </a:xfrm>
          <a:prstGeom prst="rightArrow">
            <a:avLst>
              <a:gd name="adj1" fmla="val 14593"/>
              <a:gd name="adj2" fmla="val 50000"/>
            </a:avLst>
          </a:prstGeom>
          <a:noFill/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Transpose</a:t>
            </a:r>
            <a:endParaRPr dirty="0"/>
          </a:p>
        </p:txBody>
      </p:sp>
      <p:sp>
        <p:nvSpPr>
          <p:cNvPr id="797" name="Google Shape;797;p46"/>
          <p:cNvSpPr txBox="1"/>
          <p:nvPr/>
        </p:nvSpPr>
        <p:spPr>
          <a:xfrm>
            <a:off x="5762625" y="2303462"/>
            <a:ext cx="4699000" cy="3698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1.Calculate frequency of each column value</a:t>
            </a:r>
            <a:endParaRPr dirty="0"/>
          </a:p>
        </p:txBody>
      </p:sp>
      <p:sp>
        <p:nvSpPr>
          <p:cNvPr id="798" name="Google Shape;798;p46"/>
          <p:cNvSpPr txBox="1"/>
          <p:nvPr/>
        </p:nvSpPr>
        <p:spPr>
          <a:xfrm>
            <a:off x="5762625" y="2890837"/>
            <a:ext cx="4967288" cy="6461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2.Use frequency of each column value to find 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location of each row in transpose matrix.</a:t>
            </a:r>
            <a:endParaRPr dirty="0"/>
          </a:p>
        </p:txBody>
      </p:sp>
      <p:sp>
        <p:nvSpPr>
          <p:cNvPr id="799" name="Google Shape;799;p46"/>
          <p:cNvSpPr txBox="1"/>
          <p:nvPr/>
        </p:nvSpPr>
        <p:spPr>
          <a:xfrm>
            <a:off x="5762624" y="4746625"/>
            <a:ext cx="5167313" cy="3698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3.Copy row containing first zero at location zero.</a:t>
            </a:r>
            <a:endParaRPr dirty="0"/>
          </a:p>
        </p:txBody>
      </p:sp>
      <p:cxnSp>
        <p:nvCxnSpPr>
          <p:cNvPr id="800" name="Google Shape;800;p46"/>
          <p:cNvCxnSpPr/>
          <p:nvPr/>
        </p:nvCxnSpPr>
        <p:spPr>
          <a:xfrm>
            <a:off x="1611312" y="2892425"/>
            <a:ext cx="4318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01" name="Google Shape;801;p46"/>
          <p:cNvSpPr txBox="1"/>
          <p:nvPr/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11/27/2018</a:t>
            </a:r>
            <a:endParaRPr/>
          </a:p>
        </p:txBody>
      </p:sp>
      <p:sp>
        <p:nvSpPr>
          <p:cNvPr id="803" name="Google Shape;803;p46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54</a:t>
            </a:fld>
            <a:endParaRPr/>
          </a:p>
        </p:txBody>
      </p:sp>
      <p:pic>
        <p:nvPicPr>
          <p:cNvPr id="804" name="Google Shape;80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7"/>
          <p:cNvSpPr txBox="1">
            <a:spLocks noGrp="1"/>
          </p:cNvSpPr>
          <p:nvPr>
            <p:ph type="title"/>
          </p:nvPr>
        </p:nvSpPr>
        <p:spPr>
          <a:xfrm>
            <a:off x="1693862" y="366712"/>
            <a:ext cx="10058400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 b="1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Fast Transpose of Sparse Matrix</a:t>
            </a:r>
            <a:endParaRPr/>
          </a:p>
        </p:txBody>
      </p:sp>
      <p:sp>
        <p:nvSpPr>
          <p:cNvPr id="812" name="Google Shape;812;p47"/>
          <p:cNvSpPr txBox="1">
            <a:spLocks noGrp="1"/>
          </p:cNvSpPr>
          <p:nvPr>
            <p:ph type="body" idx="1"/>
          </p:nvPr>
        </p:nvSpPr>
        <p:spPr>
          <a:xfrm>
            <a:off x="1068387" y="2024062"/>
            <a:ext cx="10058400" cy="374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lvl="0" indent="-9048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➢"/>
            </a:pPr>
            <a:r>
              <a:rPr lang="en-US" sz="25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Time complexity of simple transpose, is O(columns*elements)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➢"/>
            </a:pPr>
            <a:r>
              <a:rPr lang="en-US" sz="25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We can transpose a matrix as a sequence of triples in time (columns + elements)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➢"/>
            </a:pPr>
            <a:r>
              <a:rPr lang="en-US" sz="25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Fast_Transpose proceeds by first determining the number of elements in each column of A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➢"/>
            </a:pPr>
            <a:r>
              <a:rPr lang="en-US" sz="25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This gives us the number of elements in each row of B. From this information, the starting point in B of each of its rows is easily obtained.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➢"/>
            </a:pPr>
            <a:r>
              <a:rPr lang="en-US" sz="25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We can now move the elements of A one by one into their correct position in B.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47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815" name="Google Shape;815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47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8"/>
          <p:cNvSpPr txBox="1">
            <a:spLocks noGrp="1"/>
          </p:cNvSpPr>
          <p:nvPr>
            <p:ph type="title"/>
          </p:nvPr>
        </p:nvSpPr>
        <p:spPr>
          <a:xfrm>
            <a:off x="1693862" y="366712"/>
            <a:ext cx="10058400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 b="1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Fast Transpose of Sparse Matrix</a:t>
            </a:r>
            <a:endParaRPr/>
          </a:p>
        </p:txBody>
      </p:sp>
      <p:sp>
        <p:nvSpPr>
          <p:cNvPr id="824" name="Google Shape;824;p48"/>
          <p:cNvSpPr txBox="1">
            <a:spLocks noGrp="1"/>
          </p:cNvSpPr>
          <p:nvPr>
            <p:ph type="body" idx="1"/>
          </p:nvPr>
        </p:nvSpPr>
        <p:spPr>
          <a:xfrm>
            <a:off x="1068387" y="1787525"/>
            <a:ext cx="10058400" cy="432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3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23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23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23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23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23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23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23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90487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23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                      (a)                                                              (b)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23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(a)  shows a sparse matrix and (b) shows its transpose stored as triples.</a:t>
            </a:r>
            <a:endParaRPr/>
          </a:p>
        </p:txBody>
      </p:sp>
      <p:sp>
        <p:nvSpPr>
          <p:cNvPr id="825" name="Google Shape;825;p48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827" name="Google Shape;827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28" name="Google Shape;828;p48"/>
          <p:cNvGraphicFramePr/>
          <p:nvPr/>
        </p:nvGraphicFramePr>
        <p:xfrm>
          <a:off x="5767387" y="1454150"/>
          <a:ext cx="4133800" cy="741350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1033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3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34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334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9" name="Google Shape;829;p48"/>
          <p:cNvGraphicFramePr/>
          <p:nvPr/>
        </p:nvGraphicFramePr>
        <p:xfrm>
          <a:off x="5740400" y="2227262"/>
          <a:ext cx="4159200" cy="371475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1039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0" name="Google Shape;830;p48"/>
          <p:cNvGraphicFramePr/>
          <p:nvPr/>
        </p:nvGraphicFramePr>
        <p:xfrm>
          <a:off x="5740400" y="2597150"/>
          <a:ext cx="4159200" cy="371475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1039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1" name="Google Shape;831;p48"/>
          <p:cNvGraphicFramePr/>
          <p:nvPr/>
        </p:nvGraphicFramePr>
        <p:xfrm>
          <a:off x="5740400" y="2971800"/>
          <a:ext cx="4159200" cy="371475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1039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2" name="Google Shape;832;p48"/>
          <p:cNvGraphicFramePr/>
          <p:nvPr/>
        </p:nvGraphicFramePr>
        <p:xfrm>
          <a:off x="5740400" y="3344862"/>
          <a:ext cx="4159200" cy="371475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1039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3" name="Google Shape;833;p48"/>
          <p:cNvGraphicFramePr/>
          <p:nvPr/>
        </p:nvGraphicFramePr>
        <p:xfrm>
          <a:off x="5740400" y="3730625"/>
          <a:ext cx="4159200" cy="371475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1039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4" name="Google Shape;834;p48"/>
          <p:cNvGraphicFramePr/>
          <p:nvPr/>
        </p:nvGraphicFramePr>
        <p:xfrm>
          <a:off x="5740400" y="4130675"/>
          <a:ext cx="4159200" cy="371475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1039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5" name="Google Shape;835;p48"/>
          <p:cNvGraphicFramePr/>
          <p:nvPr/>
        </p:nvGraphicFramePr>
        <p:xfrm>
          <a:off x="5740400" y="4516437"/>
          <a:ext cx="4159200" cy="371475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1039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6" name="Google Shape;836;p48"/>
          <p:cNvGraphicFramePr/>
          <p:nvPr/>
        </p:nvGraphicFramePr>
        <p:xfrm>
          <a:off x="5740400" y="4903787"/>
          <a:ext cx="4159200" cy="371475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1039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39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7" name="Google Shape;837;p48"/>
          <p:cNvGraphicFramePr/>
          <p:nvPr/>
        </p:nvGraphicFramePr>
        <p:xfrm>
          <a:off x="1168400" y="1454150"/>
          <a:ext cx="3370225" cy="3800450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8429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13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29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29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838" name="Google Shape;838;p48"/>
          <p:cNvCxnSpPr/>
          <p:nvPr/>
        </p:nvCxnSpPr>
        <p:spPr>
          <a:xfrm>
            <a:off x="4548187" y="1971675"/>
            <a:ext cx="1235075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39" name="Google Shape;839;p48"/>
          <p:cNvCxnSpPr/>
          <p:nvPr/>
        </p:nvCxnSpPr>
        <p:spPr>
          <a:xfrm>
            <a:off x="4548187" y="2363787"/>
            <a:ext cx="1192212" cy="47625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40" name="Google Shape;840;p48"/>
          <p:cNvCxnSpPr/>
          <p:nvPr/>
        </p:nvCxnSpPr>
        <p:spPr>
          <a:xfrm>
            <a:off x="4465637" y="2743200"/>
            <a:ext cx="1317625" cy="16383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41" name="Google Shape;841;p48"/>
          <p:cNvCxnSpPr/>
          <p:nvPr/>
        </p:nvCxnSpPr>
        <p:spPr>
          <a:xfrm>
            <a:off x="4465637" y="3074987"/>
            <a:ext cx="1274762" cy="201295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42" name="Google Shape;842;p48"/>
          <p:cNvCxnSpPr/>
          <p:nvPr/>
        </p:nvCxnSpPr>
        <p:spPr>
          <a:xfrm rot="10800000" flipH="1">
            <a:off x="4465637" y="3155950"/>
            <a:ext cx="1274762" cy="382587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43" name="Google Shape;843;p48"/>
          <p:cNvCxnSpPr/>
          <p:nvPr/>
        </p:nvCxnSpPr>
        <p:spPr>
          <a:xfrm rot="10800000" flipH="1">
            <a:off x="4465637" y="3503612"/>
            <a:ext cx="1317625" cy="3556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44" name="Google Shape;844;p48"/>
          <p:cNvCxnSpPr/>
          <p:nvPr/>
        </p:nvCxnSpPr>
        <p:spPr>
          <a:xfrm>
            <a:off x="4465637" y="4251325"/>
            <a:ext cx="1274762" cy="45085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45" name="Google Shape;845;p48"/>
          <p:cNvCxnSpPr/>
          <p:nvPr/>
        </p:nvCxnSpPr>
        <p:spPr>
          <a:xfrm rot="10800000" flipH="1">
            <a:off x="4465637" y="2782887"/>
            <a:ext cx="1274762" cy="1908175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46" name="Google Shape;846;p48"/>
          <p:cNvCxnSpPr/>
          <p:nvPr/>
        </p:nvCxnSpPr>
        <p:spPr>
          <a:xfrm rot="10800000" flipH="1">
            <a:off x="4465637" y="3916362"/>
            <a:ext cx="1274762" cy="1171575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47" name="Google Shape;847;p48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9"/>
          <p:cNvSpPr txBox="1">
            <a:spLocks noGrp="1"/>
          </p:cNvSpPr>
          <p:nvPr>
            <p:ph type="title"/>
          </p:nvPr>
        </p:nvSpPr>
        <p:spPr>
          <a:xfrm>
            <a:off x="1693862" y="366712"/>
            <a:ext cx="10058400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300" b="1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Algorithm of Fast Transpose of </a:t>
            </a:r>
            <a:br>
              <a:rPr lang="en-US" sz="4300" b="1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300" b="1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Sparse Matrix</a:t>
            </a:r>
            <a:endParaRPr dirty="0"/>
          </a:p>
        </p:txBody>
      </p:sp>
      <p:sp>
        <p:nvSpPr>
          <p:cNvPr id="855" name="Google Shape;855;p49"/>
          <p:cNvSpPr txBox="1">
            <a:spLocks noGrp="1"/>
          </p:cNvSpPr>
          <p:nvPr>
            <p:ph type="body" idx="1"/>
          </p:nvPr>
        </p:nvSpPr>
        <p:spPr>
          <a:xfrm>
            <a:off x="167462" y="1384299"/>
            <a:ext cx="10058400" cy="502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16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procedure FAST_TRANSPOSE(A,B)</a:t>
            </a:r>
            <a:endParaRPr sz="2000" b="0" i="0" u="none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16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// A is a matrix represented in sparse form. B is set to be its transpose. t is non-zero terms</a:t>
            </a:r>
            <a:endParaRPr sz="2000" b="0" i="0" u="none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declare S(n), T(n);		//local array</a:t>
            </a:r>
            <a:endParaRPr sz="1800" b="0" i="0" u="none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16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1	(</a:t>
            </a:r>
            <a:r>
              <a:rPr lang="en-US" sz="1600" b="0" i="0" u="none" dirty="0" err="1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m,n,t</a:t>
            </a:r>
            <a:r>
              <a:rPr lang="en-US" sz="1600" b="0" i="0" u="none" dirty="0">
                <a:solidFill>
                  <a:srgbClr val="7030A0"/>
                </a:solidFill>
                <a:sym typeface="Arial"/>
              </a:rPr>
              <a:t>) := (A(0,0), A(0,1), A(0,2))</a:t>
            </a:r>
            <a:endParaRPr dirty="0">
              <a:solidFill>
                <a:srgbClr val="7030A0"/>
              </a:solidFill>
            </a:endParaRPr>
          </a:p>
          <a:p>
            <a:pPr marL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16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2	 (B(0,0), B(0,1), B(0,2)) := (</a:t>
            </a:r>
            <a:r>
              <a:rPr lang="en-US" sz="1600" b="0" i="0" u="none" dirty="0" err="1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n,m,t</a:t>
            </a:r>
            <a:r>
              <a:rPr lang="en-US" sz="16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0" i="0" u="none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16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3	if t&lt;=0 then return	//check for zero matrix</a:t>
            </a:r>
            <a:endParaRPr sz="2000" b="0" i="0" u="none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16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4	for i:=0 to  n  do S(</a:t>
            </a:r>
            <a:r>
              <a:rPr lang="en-US" sz="1600" b="0" i="0" u="none" dirty="0" err="1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) :=0  end</a:t>
            </a:r>
            <a:endParaRPr sz="2000" b="0" i="0" u="none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16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5 	 for i:= 1 to t do 	//S(k) is the number of elements in row k of B</a:t>
            </a:r>
            <a:endParaRPr sz="2000" b="0" i="0" u="none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16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6	    S(A(</a:t>
            </a:r>
            <a:r>
              <a:rPr lang="en-US" sz="1600" b="0" i="0" u="none" dirty="0" err="1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, 1)) := S(A(</a:t>
            </a:r>
            <a:r>
              <a:rPr lang="en-US" sz="1600" b="0" i="0" u="none" dirty="0" err="1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, 1)) + 1	//elements in row k of B</a:t>
            </a:r>
            <a:endParaRPr sz="2000" b="0" i="0" u="none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16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7	end</a:t>
            </a:r>
            <a:endParaRPr sz="2000" b="0" i="0" u="none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16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8	T(0):=1	//T(</a:t>
            </a:r>
            <a:r>
              <a:rPr lang="en-US" sz="1600" b="0" i="0" u="none" dirty="0" err="1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) is the starting position of row </a:t>
            </a:r>
            <a:r>
              <a:rPr lang="en-US" sz="1600" b="0" i="0" u="none" dirty="0" err="1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in B</a:t>
            </a:r>
            <a:endParaRPr sz="2000" b="0" i="0" u="none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1600" b="0" i="0" u="none" dirty="0">
                <a:solidFill>
                  <a:srgbClr val="7030A0"/>
                </a:solidFill>
                <a:sym typeface="Arial"/>
              </a:rPr>
              <a:t>9	for i:=1 to n do 	</a:t>
            </a:r>
            <a:endParaRPr dirty="0">
              <a:solidFill>
                <a:srgbClr val="7030A0"/>
              </a:solidFill>
            </a:endParaRPr>
          </a:p>
          <a:p>
            <a:pPr marL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16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10	    T(</a:t>
            </a:r>
            <a:r>
              <a:rPr lang="en-US" sz="1600" b="0" i="0" u="none" dirty="0" err="1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) := T(</a:t>
            </a:r>
            <a:r>
              <a:rPr lang="en-US" sz="1600" b="0" i="0" u="none" dirty="0" err="1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-1 ) + S(</a:t>
            </a:r>
            <a:r>
              <a:rPr lang="en-US" sz="1600" b="0" i="0" u="none" dirty="0" err="1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- 1)</a:t>
            </a:r>
            <a:endParaRPr sz="2000" b="0" i="0" u="none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16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11	end</a:t>
            </a:r>
            <a:endParaRPr sz="2000" b="0" i="0" u="none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16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12	 for i:=1 to t do 	//move all t elements of A to B//</a:t>
            </a:r>
            <a:endParaRPr sz="2000" b="0" i="0" u="none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16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13 	j := A(i,1)		 //j is the row in B//</a:t>
            </a:r>
            <a:endParaRPr sz="2000" b="0" i="0" u="none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16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14 	(B(T(j),0), B(T(j),1), B(T(j),2)) := (A(i,1), A(i,0), A(i,2))	//store in triple//</a:t>
            </a:r>
            <a:endParaRPr sz="2000" b="0" i="0" u="none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16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15  	T(j) :=T(j) + 1 		//increase row j to next spot//</a:t>
            </a:r>
            <a:endParaRPr sz="2000" b="0" i="0" u="none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1600" b="0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16	end</a:t>
            </a:r>
            <a:endParaRPr sz="2000" b="0" i="0" u="none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1600" b="0" i="0" u="none" dirty="0">
                <a:solidFill>
                  <a:srgbClr val="7030A0"/>
                </a:solidFill>
                <a:sym typeface="Arial"/>
              </a:rPr>
              <a:t>17 end FAST_TRANSPOSE</a:t>
            </a:r>
            <a:endParaRPr dirty="0">
              <a:solidFill>
                <a:srgbClr val="7030A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b="0" i="0" u="none" dirty="0" smtClean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b="0" i="0" u="none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 b="0" i="0" u="none" dirty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49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858" name="Google Shape;858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49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57</a:t>
            </a:fld>
            <a:endParaRPr/>
          </a:p>
        </p:txBody>
      </p:sp>
      <p:graphicFrame>
        <p:nvGraphicFramePr>
          <p:cNvPr id="860" name="Google Shape;860;p49"/>
          <p:cNvGraphicFramePr/>
          <p:nvPr>
            <p:extLst>
              <p:ext uri="{D42A27DB-BD31-4B8C-83A1-F6EECF244321}">
                <p14:modId xmlns:p14="http://schemas.microsoft.com/office/powerpoint/2010/main" val="3838491331"/>
              </p:ext>
            </p:extLst>
          </p:nvPr>
        </p:nvGraphicFramePr>
        <p:xfrm>
          <a:off x="8685216" y="0"/>
          <a:ext cx="3370225" cy="3434795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8429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13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29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29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61" name="Google Shape;861;p49"/>
          <p:cNvGraphicFramePr/>
          <p:nvPr>
            <p:extLst>
              <p:ext uri="{D42A27DB-BD31-4B8C-83A1-F6EECF244321}">
                <p14:modId xmlns:p14="http://schemas.microsoft.com/office/powerpoint/2010/main" val="2890001590"/>
              </p:ext>
            </p:extLst>
          </p:nvPr>
        </p:nvGraphicFramePr>
        <p:xfrm>
          <a:off x="8697917" y="3482978"/>
          <a:ext cx="3370225" cy="3324940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8429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1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26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29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74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-15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5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5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5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5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50"/>
          <p:cNvSpPr txBox="1">
            <a:spLocks noGrp="1"/>
          </p:cNvSpPr>
          <p:nvPr>
            <p:ph type="title"/>
          </p:nvPr>
        </p:nvSpPr>
        <p:spPr>
          <a:xfrm>
            <a:off x="1693862" y="366712"/>
            <a:ext cx="10058400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 b="1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Additions of two Sparse Matrices</a:t>
            </a:r>
            <a:endParaRPr/>
          </a:p>
        </p:txBody>
      </p:sp>
      <p:sp>
        <p:nvSpPr>
          <p:cNvPr id="869" name="Google Shape;869;p50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871" name="Google Shape;871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2" name="Google Shape;872;p50"/>
          <p:cNvGraphicFramePr/>
          <p:nvPr/>
        </p:nvGraphicFramePr>
        <p:xfrm>
          <a:off x="938212" y="1925637"/>
          <a:ext cx="2162150" cy="3324940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596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45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84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22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74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73" name="Google Shape;873;p50"/>
          <p:cNvGraphicFramePr/>
          <p:nvPr/>
        </p:nvGraphicFramePr>
        <p:xfrm>
          <a:off x="4605337" y="1939925"/>
          <a:ext cx="2265325" cy="2320635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5651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68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68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064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6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74" name="Google Shape;874;p50"/>
          <p:cNvGraphicFramePr/>
          <p:nvPr/>
        </p:nvGraphicFramePr>
        <p:xfrm>
          <a:off x="8796337" y="1597025"/>
          <a:ext cx="2551100" cy="4535435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7429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02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32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7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0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0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0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Row6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50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50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75" name="Google Shape;875;p50"/>
          <p:cNvSpPr/>
          <p:nvPr/>
        </p:nvSpPr>
        <p:spPr>
          <a:xfrm>
            <a:off x="3248025" y="3206750"/>
            <a:ext cx="438150" cy="423862"/>
          </a:xfrm>
          <a:custGeom>
            <a:avLst/>
            <a:gdLst/>
            <a:ahLst/>
            <a:cxnLst/>
            <a:rect l="l" t="t" r="r" b="b"/>
            <a:pathLst>
              <a:path w="438150" h="423863" extrusionOk="0">
                <a:moveTo>
                  <a:pt x="58077" y="162085"/>
                </a:moveTo>
                <a:lnTo>
                  <a:pt x="169229" y="162085"/>
                </a:lnTo>
                <a:lnTo>
                  <a:pt x="169229" y="56183"/>
                </a:lnTo>
                <a:lnTo>
                  <a:pt x="268921" y="56183"/>
                </a:lnTo>
                <a:lnTo>
                  <a:pt x="268921" y="162085"/>
                </a:lnTo>
                <a:lnTo>
                  <a:pt x="380073" y="162085"/>
                </a:lnTo>
                <a:lnTo>
                  <a:pt x="380073" y="261778"/>
                </a:lnTo>
                <a:lnTo>
                  <a:pt x="268921" y="261778"/>
                </a:lnTo>
                <a:lnTo>
                  <a:pt x="268921" y="367680"/>
                </a:lnTo>
                <a:lnTo>
                  <a:pt x="169229" y="367680"/>
                </a:lnTo>
                <a:lnTo>
                  <a:pt x="169229" y="261778"/>
                </a:lnTo>
                <a:lnTo>
                  <a:pt x="58077" y="261778"/>
                </a:lnTo>
                <a:close/>
              </a:path>
            </a:pathLst>
          </a:cu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50"/>
          <p:cNvSpPr/>
          <p:nvPr/>
        </p:nvSpPr>
        <p:spPr>
          <a:xfrm>
            <a:off x="7042150" y="3357562"/>
            <a:ext cx="423862" cy="273050"/>
          </a:xfrm>
          <a:custGeom>
            <a:avLst/>
            <a:gdLst/>
            <a:ahLst/>
            <a:cxnLst/>
            <a:rect l="l" t="t" r="r" b="b"/>
            <a:pathLst>
              <a:path w="423863" h="273050" extrusionOk="0">
                <a:moveTo>
                  <a:pt x="56183" y="56248"/>
                </a:moveTo>
                <a:lnTo>
                  <a:pt x="367680" y="56248"/>
                </a:lnTo>
                <a:lnTo>
                  <a:pt x="367680" y="120470"/>
                </a:lnTo>
                <a:lnTo>
                  <a:pt x="56183" y="120470"/>
                </a:lnTo>
                <a:close/>
                <a:moveTo>
                  <a:pt x="56183" y="152580"/>
                </a:moveTo>
                <a:lnTo>
                  <a:pt x="367680" y="152580"/>
                </a:lnTo>
                <a:lnTo>
                  <a:pt x="367680" y="216802"/>
                </a:lnTo>
                <a:lnTo>
                  <a:pt x="56183" y="216802"/>
                </a:lnTo>
                <a:close/>
              </a:path>
            </a:pathLst>
          </a:cu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50"/>
          <p:cNvSpPr/>
          <p:nvPr/>
        </p:nvSpPr>
        <p:spPr>
          <a:xfrm>
            <a:off x="420687" y="2306637"/>
            <a:ext cx="341312" cy="109537"/>
          </a:xfrm>
          <a:prstGeom prst="rightArrow">
            <a:avLst>
              <a:gd name="adj1" fmla="val 18144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50"/>
          <p:cNvSpPr/>
          <p:nvPr/>
        </p:nvSpPr>
        <p:spPr>
          <a:xfrm>
            <a:off x="420687" y="2652712"/>
            <a:ext cx="341312" cy="107950"/>
          </a:xfrm>
          <a:prstGeom prst="rightArrow">
            <a:avLst>
              <a:gd name="adj1" fmla="val 18144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50"/>
          <p:cNvSpPr/>
          <p:nvPr/>
        </p:nvSpPr>
        <p:spPr>
          <a:xfrm>
            <a:off x="420687" y="2970212"/>
            <a:ext cx="341312" cy="109537"/>
          </a:xfrm>
          <a:prstGeom prst="rightArrow">
            <a:avLst>
              <a:gd name="adj1" fmla="val 18144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50"/>
          <p:cNvSpPr/>
          <p:nvPr/>
        </p:nvSpPr>
        <p:spPr>
          <a:xfrm>
            <a:off x="420687" y="3295650"/>
            <a:ext cx="341312" cy="109537"/>
          </a:xfrm>
          <a:prstGeom prst="rightArrow">
            <a:avLst>
              <a:gd name="adj1" fmla="val 18144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50"/>
          <p:cNvSpPr/>
          <p:nvPr/>
        </p:nvSpPr>
        <p:spPr>
          <a:xfrm>
            <a:off x="420687" y="3695700"/>
            <a:ext cx="341312" cy="109537"/>
          </a:xfrm>
          <a:prstGeom prst="rightArrow">
            <a:avLst>
              <a:gd name="adj1" fmla="val 18144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50"/>
          <p:cNvSpPr/>
          <p:nvPr/>
        </p:nvSpPr>
        <p:spPr>
          <a:xfrm>
            <a:off x="420687" y="3987800"/>
            <a:ext cx="341312" cy="107950"/>
          </a:xfrm>
          <a:prstGeom prst="rightArrow">
            <a:avLst>
              <a:gd name="adj1" fmla="val 18144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50"/>
          <p:cNvSpPr/>
          <p:nvPr/>
        </p:nvSpPr>
        <p:spPr>
          <a:xfrm>
            <a:off x="420687" y="4329112"/>
            <a:ext cx="341312" cy="107950"/>
          </a:xfrm>
          <a:prstGeom prst="rightArrow">
            <a:avLst>
              <a:gd name="adj1" fmla="val 18144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50"/>
          <p:cNvSpPr/>
          <p:nvPr/>
        </p:nvSpPr>
        <p:spPr>
          <a:xfrm>
            <a:off x="423862" y="4670425"/>
            <a:ext cx="341312" cy="107950"/>
          </a:xfrm>
          <a:prstGeom prst="rightArrow">
            <a:avLst>
              <a:gd name="adj1" fmla="val 18144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50"/>
          <p:cNvSpPr/>
          <p:nvPr/>
        </p:nvSpPr>
        <p:spPr>
          <a:xfrm>
            <a:off x="420687" y="5030787"/>
            <a:ext cx="341312" cy="109537"/>
          </a:xfrm>
          <a:prstGeom prst="rightArrow">
            <a:avLst>
              <a:gd name="adj1" fmla="val 18144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50"/>
          <p:cNvSpPr/>
          <p:nvPr/>
        </p:nvSpPr>
        <p:spPr>
          <a:xfrm>
            <a:off x="4081462" y="2306637"/>
            <a:ext cx="339725" cy="109537"/>
          </a:xfrm>
          <a:prstGeom prst="rightArrow">
            <a:avLst>
              <a:gd name="adj1" fmla="val 18144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50"/>
          <p:cNvSpPr/>
          <p:nvPr/>
        </p:nvSpPr>
        <p:spPr>
          <a:xfrm>
            <a:off x="4081462" y="2717800"/>
            <a:ext cx="339725" cy="109537"/>
          </a:xfrm>
          <a:prstGeom prst="rightArrow">
            <a:avLst>
              <a:gd name="adj1" fmla="val 18144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50"/>
          <p:cNvSpPr/>
          <p:nvPr/>
        </p:nvSpPr>
        <p:spPr>
          <a:xfrm>
            <a:off x="4081462" y="3079750"/>
            <a:ext cx="339725" cy="109537"/>
          </a:xfrm>
          <a:prstGeom prst="rightArrow">
            <a:avLst>
              <a:gd name="adj1" fmla="val 18144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50"/>
          <p:cNvSpPr/>
          <p:nvPr/>
        </p:nvSpPr>
        <p:spPr>
          <a:xfrm>
            <a:off x="4081462" y="3427412"/>
            <a:ext cx="339725" cy="109537"/>
          </a:xfrm>
          <a:prstGeom prst="rightArrow">
            <a:avLst>
              <a:gd name="adj1" fmla="val 18144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50"/>
          <p:cNvSpPr/>
          <p:nvPr/>
        </p:nvSpPr>
        <p:spPr>
          <a:xfrm>
            <a:off x="4081462" y="3751262"/>
            <a:ext cx="339725" cy="107950"/>
          </a:xfrm>
          <a:prstGeom prst="rightArrow">
            <a:avLst>
              <a:gd name="adj1" fmla="val 18144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50"/>
          <p:cNvSpPr/>
          <p:nvPr/>
        </p:nvSpPr>
        <p:spPr>
          <a:xfrm>
            <a:off x="4081462" y="4103687"/>
            <a:ext cx="339725" cy="109537"/>
          </a:xfrm>
          <a:prstGeom prst="rightArrow">
            <a:avLst>
              <a:gd name="adj1" fmla="val 18144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50"/>
          <p:cNvSpPr/>
          <p:nvPr/>
        </p:nvSpPr>
        <p:spPr>
          <a:xfrm>
            <a:off x="8283575" y="2020887"/>
            <a:ext cx="341312" cy="107950"/>
          </a:xfrm>
          <a:prstGeom prst="rightArrow">
            <a:avLst>
              <a:gd name="adj1" fmla="val 18144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50"/>
          <p:cNvSpPr/>
          <p:nvPr/>
        </p:nvSpPr>
        <p:spPr>
          <a:xfrm>
            <a:off x="8283575" y="2413000"/>
            <a:ext cx="341312" cy="107950"/>
          </a:xfrm>
          <a:prstGeom prst="rightArrow">
            <a:avLst>
              <a:gd name="adj1" fmla="val 18144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50"/>
          <p:cNvSpPr/>
          <p:nvPr/>
        </p:nvSpPr>
        <p:spPr>
          <a:xfrm>
            <a:off x="8304212" y="2773362"/>
            <a:ext cx="341312" cy="107950"/>
          </a:xfrm>
          <a:prstGeom prst="rightArrow">
            <a:avLst>
              <a:gd name="adj1" fmla="val 18144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50"/>
          <p:cNvSpPr/>
          <p:nvPr/>
        </p:nvSpPr>
        <p:spPr>
          <a:xfrm>
            <a:off x="8307387" y="3117850"/>
            <a:ext cx="341312" cy="109537"/>
          </a:xfrm>
          <a:prstGeom prst="rightArrow">
            <a:avLst>
              <a:gd name="adj1" fmla="val 18144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50"/>
          <p:cNvSpPr/>
          <p:nvPr/>
        </p:nvSpPr>
        <p:spPr>
          <a:xfrm>
            <a:off x="8283575" y="3484562"/>
            <a:ext cx="341312" cy="107950"/>
          </a:xfrm>
          <a:prstGeom prst="rightArrow">
            <a:avLst>
              <a:gd name="adj1" fmla="val 18144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50"/>
          <p:cNvSpPr/>
          <p:nvPr/>
        </p:nvSpPr>
        <p:spPr>
          <a:xfrm>
            <a:off x="8283575" y="3846512"/>
            <a:ext cx="341312" cy="107950"/>
          </a:xfrm>
          <a:prstGeom prst="rightArrow">
            <a:avLst>
              <a:gd name="adj1" fmla="val 18144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50"/>
          <p:cNvSpPr/>
          <p:nvPr/>
        </p:nvSpPr>
        <p:spPr>
          <a:xfrm>
            <a:off x="8299450" y="4184650"/>
            <a:ext cx="341312" cy="109537"/>
          </a:xfrm>
          <a:prstGeom prst="rightArrow">
            <a:avLst>
              <a:gd name="adj1" fmla="val 18144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50"/>
          <p:cNvSpPr/>
          <p:nvPr/>
        </p:nvSpPr>
        <p:spPr>
          <a:xfrm>
            <a:off x="8313737" y="4546600"/>
            <a:ext cx="341312" cy="109537"/>
          </a:xfrm>
          <a:prstGeom prst="rightArrow">
            <a:avLst>
              <a:gd name="adj1" fmla="val 18144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50"/>
          <p:cNvSpPr/>
          <p:nvPr/>
        </p:nvSpPr>
        <p:spPr>
          <a:xfrm>
            <a:off x="8283575" y="4921250"/>
            <a:ext cx="341312" cy="109537"/>
          </a:xfrm>
          <a:prstGeom prst="rightArrow">
            <a:avLst>
              <a:gd name="adj1" fmla="val 18144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50"/>
          <p:cNvSpPr/>
          <p:nvPr/>
        </p:nvSpPr>
        <p:spPr>
          <a:xfrm>
            <a:off x="8313737" y="5253037"/>
            <a:ext cx="341312" cy="107950"/>
          </a:xfrm>
          <a:prstGeom prst="rightArrow">
            <a:avLst>
              <a:gd name="adj1" fmla="val 18144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50"/>
          <p:cNvSpPr/>
          <p:nvPr/>
        </p:nvSpPr>
        <p:spPr>
          <a:xfrm>
            <a:off x="8299450" y="5576887"/>
            <a:ext cx="341312" cy="107950"/>
          </a:xfrm>
          <a:prstGeom prst="rightArrow">
            <a:avLst>
              <a:gd name="adj1" fmla="val 18144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50"/>
          <p:cNvSpPr/>
          <p:nvPr/>
        </p:nvSpPr>
        <p:spPr>
          <a:xfrm>
            <a:off x="8307387" y="5900737"/>
            <a:ext cx="341312" cy="107950"/>
          </a:xfrm>
          <a:prstGeom prst="rightArrow">
            <a:avLst>
              <a:gd name="adj1" fmla="val 18144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50"/>
          <p:cNvSpPr txBox="1"/>
          <p:nvPr/>
        </p:nvSpPr>
        <p:spPr>
          <a:xfrm>
            <a:off x="10796587" y="1862137"/>
            <a:ext cx="5508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200" dirty="0"/>
          </a:p>
        </p:txBody>
      </p:sp>
      <p:sp>
        <p:nvSpPr>
          <p:cNvPr id="905" name="Google Shape;905;p50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51"/>
          <p:cNvSpPr txBox="1">
            <a:spLocks noGrp="1"/>
          </p:cNvSpPr>
          <p:nvPr>
            <p:ph type="title"/>
          </p:nvPr>
        </p:nvSpPr>
        <p:spPr>
          <a:xfrm>
            <a:off x="1693862" y="366712"/>
            <a:ext cx="10058400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 b="1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Algorithm - Addition of Sparse Matrix</a:t>
            </a:r>
            <a:endParaRPr/>
          </a:p>
        </p:txBody>
      </p:sp>
      <p:sp>
        <p:nvSpPr>
          <p:cNvPr id="914" name="Google Shape;914;p51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916" name="Google Shape;916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p51"/>
          <p:cNvSpPr txBox="1"/>
          <p:nvPr/>
        </p:nvSpPr>
        <p:spPr>
          <a:xfrm>
            <a:off x="195263" y="1468431"/>
            <a:ext cx="5419726" cy="477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8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Algorithm Addition(a</a:t>
            </a:r>
            <a:r>
              <a:rPr lang="en-US" sz="1600" b="0" i="0" u="none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, b, c</a:t>
            </a:r>
            <a:r>
              <a:rPr lang="en-US" sz="16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//a and b are two sparse matrices in compact form. C is the resultant sparse matrix in compact form.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if a(0,0) = b(0,0) and a(0,1) = b(0,1)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if t1=0 and t2 = 0 then stop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c(0,0) = a(0,0) ; c(0,1) = a(0,1) ; 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dirty="0"/>
          </a:p>
          <a:p>
            <a:pPr marL="108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0" i="0" u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=j =k = 1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while ( </a:t>
            </a:r>
            <a:r>
              <a:rPr lang="en-US" sz="1600" b="0" i="0" u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&lt;= t1 and j &lt;= t2)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Case A : a(</a:t>
            </a:r>
            <a:r>
              <a:rPr lang="en-US" sz="1600" b="0" i="0" u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,0) = b(j ,0) // row position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	Case 1 : a(</a:t>
            </a:r>
            <a:r>
              <a:rPr lang="en-US" sz="1600" b="0" i="0" u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,1) = b(j ,1 ) //col position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		temp = a(</a:t>
            </a:r>
            <a:r>
              <a:rPr lang="en-US" sz="1600" b="0" i="0" u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,2) + b(j ,2)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		if temp != 0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		     c(k , 0) = a(</a:t>
            </a:r>
            <a:r>
              <a:rPr lang="en-US" sz="1600" b="0" i="0" u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, 0)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		     c(k , 1) = a(</a:t>
            </a:r>
            <a:r>
              <a:rPr lang="en-US" sz="1600" b="0" i="0" u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, 1)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		     c(k , 2) = temp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		     k = k+1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		end if</a:t>
            </a: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600" b="0" i="0" u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+1; j=j+1;</a:t>
            </a:r>
            <a:endParaRPr dirty="0"/>
          </a:p>
        </p:txBody>
      </p:sp>
      <p:sp>
        <p:nvSpPr>
          <p:cNvPr id="918" name="Google Shape;918;p51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59</a:t>
            </a:fld>
            <a:endParaRPr/>
          </a:p>
        </p:txBody>
      </p:sp>
      <p:sp>
        <p:nvSpPr>
          <p:cNvPr id="10" name="Google Shape;930;p52"/>
          <p:cNvSpPr txBox="1"/>
          <p:nvPr/>
        </p:nvSpPr>
        <p:spPr>
          <a:xfrm>
            <a:off x="6865937" y="1824827"/>
            <a:ext cx="3951288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Case 2 : if a(</a:t>
            </a:r>
            <a:r>
              <a:rPr lang="en-US" sz="16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,1) &lt; b(j , 1)</a:t>
            </a:r>
            <a:endParaRPr sz="16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c(k , 0) = a(</a:t>
            </a:r>
            <a:r>
              <a:rPr lang="en-US" sz="16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0)</a:t>
            </a:r>
            <a:endParaRPr sz="16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c(k , 1) = a(</a:t>
            </a:r>
            <a:r>
              <a:rPr lang="en-US" sz="16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1)</a:t>
            </a:r>
            <a:endParaRPr sz="16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c(k , 2) = a(</a:t>
            </a:r>
            <a:r>
              <a:rPr lang="en-US" sz="16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2)</a:t>
            </a:r>
            <a:endParaRPr sz="16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k = k+1</a:t>
            </a:r>
            <a:endParaRPr sz="16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</a:t>
            </a:r>
            <a:r>
              <a:rPr lang="en-US" sz="16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6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+1</a:t>
            </a:r>
            <a:endParaRPr sz="16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Case 3 :  if a(</a:t>
            </a:r>
            <a:r>
              <a:rPr lang="en-US" sz="16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,1) &gt;  b(j , 1)</a:t>
            </a:r>
            <a:endParaRPr sz="16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c(k , 0) = b(j  , 0)</a:t>
            </a:r>
            <a:endParaRPr sz="16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c(k , 1) = b(j , 1)</a:t>
            </a:r>
            <a:endParaRPr sz="16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c(k , 2) = b( j , 2)</a:t>
            </a:r>
            <a:endParaRPr sz="16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k = k+1</a:t>
            </a:r>
            <a:endParaRPr sz="16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j  = j +1</a:t>
            </a:r>
            <a:endParaRPr sz="16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B : if a(</a:t>
            </a:r>
            <a:r>
              <a:rPr lang="en-US" sz="16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,0) &lt; b(j , 0)</a:t>
            </a:r>
            <a:endParaRPr sz="16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c(k , 0) = a(</a:t>
            </a:r>
            <a:r>
              <a:rPr lang="en-US" sz="16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0)</a:t>
            </a:r>
            <a:endParaRPr sz="16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c(k , 1) = a(</a:t>
            </a:r>
            <a:r>
              <a:rPr lang="en-US" sz="16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1)</a:t>
            </a:r>
            <a:endParaRPr sz="16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c(k , 2) = a( </a:t>
            </a:r>
            <a:r>
              <a:rPr lang="en-US" sz="16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2)</a:t>
            </a:r>
            <a:endParaRPr sz="16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k = k+1</a:t>
            </a:r>
            <a:endParaRPr sz="16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</a:t>
            </a:r>
            <a:r>
              <a:rPr lang="en-US" sz="16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6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+1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"/>
          <p:cNvSpPr txBox="1">
            <a:spLocks noGrp="1"/>
          </p:cNvSpPr>
          <p:nvPr>
            <p:ph type="title"/>
          </p:nvPr>
        </p:nvSpPr>
        <p:spPr>
          <a:xfrm>
            <a:off x="1589087" y="847725"/>
            <a:ext cx="10058400" cy="79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Sequential Organization</a:t>
            </a: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body" idx="1"/>
          </p:nvPr>
        </p:nvSpPr>
        <p:spPr>
          <a:xfrm>
            <a:off x="1068387" y="2024062"/>
            <a:ext cx="10058400" cy="374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lvl="0" indent="-9048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5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 sequential organization, elements are stored in consecutive memory locations. Ex- array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5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Properties of sequential data structure are: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1" indent="-182561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4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Simple to use</a:t>
            </a:r>
            <a:endParaRPr sz="1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1" indent="-182561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4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Simple to define</a:t>
            </a:r>
            <a:endParaRPr sz="1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1" indent="-182561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4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Constant access time</a:t>
            </a:r>
            <a:endParaRPr sz="1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1" indent="-182561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4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Mapping by compiler</a:t>
            </a:r>
            <a:endParaRPr sz="1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5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An array element can be accessed by a[i] where a is the name of the array and i is the index.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6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6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53"/>
          <p:cNvSpPr txBox="1">
            <a:spLocks noGrp="1"/>
          </p:cNvSpPr>
          <p:nvPr>
            <p:ph type="title"/>
          </p:nvPr>
        </p:nvSpPr>
        <p:spPr>
          <a:xfrm>
            <a:off x="1693862" y="569912"/>
            <a:ext cx="10058400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 b="1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Algorithm - Addition of Sparse Matrix</a:t>
            </a:r>
            <a:endParaRPr dirty="0"/>
          </a:p>
        </p:txBody>
      </p:sp>
      <p:sp>
        <p:nvSpPr>
          <p:cNvPr id="939" name="Google Shape;939;p53"/>
          <p:cNvSpPr txBox="1">
            <a:spLocks noGrp="1"/>
          </p:cNvSpPr>
          <p:nvPr>
            <p:ph type="body" idx="1"/>
          </p:nvPr>
        </p:nvSpPr>
        <p:spPr>
          <a:xfrm>
            <a:off x="1465262" y="1843087"/>
            <a:ext cx="100584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53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942" name="Google Shape;942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53"/>
          <p:cNvSpPr txBox="1"/>
          <p:nvPr/>
        </p:nvSpPr>
        <p:spPr>
          <a:xfrm>
            <a:off x="2587624" y="1763713"/>
            <a:ext cx="3906838" cy="492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Case C :  if a(</a:t>
            </a:r>
            <a:r>
              <a:rPr lang="en-US" sz="16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,0) &gt;  b(j , 0)</a:t>
            </a:r>
            <a:endParaRPr sz="16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c(k , 0) = b(j  , 0)</a:t>
            </a:r>
            <a:endParaRPr sz="16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c(k , 1) = b(j , 1)</a:t>
            </a:r>
            <a:endParaRPr sz="16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c(k , 2) = b( j , 2)</a:t>
            </a:r>
            <a:endParaRPr sz="16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k = k+1</a:t>
            </a:r>
            <a:endParaRPr sz="16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j  = j +1</a:t>
            </a:r>
            <a:endParaRPr sz="16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while</a:t>
            </a:r>
            <a:endParaRPr sz="16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(</a:t>
            </a:r>
            <a:r>
              <a:rPr lang="en-US" sz="16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&lt;= t1)</a:t>
            </a:r>
            <a:endParaRPr sz="16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6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c := a</a:t>
            </a:r>
            <a:endParaRPr sz="16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16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++;  k++;</a:t>
            </a:r>
            <a:endParaRPr sz="16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(j &lt;= t2)</a:t>
            </a:r>
            <a:endParaRPr sz="16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6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c := b</a:t>
            </a:r>
            <a:endParaRPr sz="16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j ++;  k++;</a:t>
            </a:r>
            <a:endParaRPr sz="16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c(0,2) = k-1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Addition</a:t>
            </a:r>
            <a:endParaRPr dirty="0"/>
          </a:p>
        </p:txBody>
      </p:sp>
      <p:sp>
        <p:nvSpPr>
          <p:cNvPr id="944" name="Google Shape;944;p53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54"/>
          <p:cNvSpPr txBox="1">
            <a:spLocks noGrp="1"/>
          </p:cNvSpPr>
          <p:nvPr>
            <p:ph type="title"/>
          </p:nvPr>
        </p:nvSpPr>
        <p:spPr>
          <a:xfrm>
            <a:off x="1589087" y="847725"/>
            <a:ext cx="10058400" cy="79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000" b="1" i="1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FAQ</a:t>
            </a:r>
            <a:endParaRPr/>
          </a:p>
        </p:txBody>
      </p:sp>
      <p:sp>
        <p:nvSpPr>
          <p:cNvPr id="952" name="Google Shape;952;p54"/>
          <p:cNvSpPr txBox="1">
            <a:spLocks noGrp="1"/>
          </p:cNvSpPr>
          <p:nvPr>
            <p:ph type="body" idx="1"/>
          </p:nvPr>
        </p:nvSpPr>
        <p:spPr>
          <a:xfrm>
            <a:off x="1068387" y="2024062"/>
            <a:ext cx="10058400" cy="413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Arial"/>
              <a:buAutoNum type="arabicPeriod"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What is sparse matrix? List the applications?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Arial"/>
              <a:buAutoNum type="arabicPeriod"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Represent sparse matrix with suitable data structures? Explain with example simple and fast transpose?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Arial"/>
              <a:buAutoNum type="arabicPeriod"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Explain sequential memory organization with suitable example?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Arial"/>
              <a:buAutoNum type="arabicPeriod"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Explain row major and column major representation of a matric? Show address calculation with example?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2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2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54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955" name="Google Shape;955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p54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55"/>
          <p:cNvSpPr txBox="1">
            <a:spLocks noGrp="1"/>
          </p:cNvSpPr>
          <p:nvPr>
            <p:ph type="title"/>
          </p:nvPr>
        </p:nvSpPr>
        <p:spPr>
          <a:xfrm>
            <a:off x="1370012" y="193675"/>
            <a:ext cx="10058400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 b="0" i="1" u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800" b="0" i="1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800" b="1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FAQ</a:t>
            </a:r>
            <a:endParaRPr/>
          </a:p>
        </p:txBody>
      </p:sp>
      <p:sp>
        <p:nvSpPr>
          <p:cNvPr id="964" name="Google Shape;964;p55"/>
          <p:cNvSpPr txBox="1">
            <a:spLocks noGrp="1"/>
          </p:cNvSpPr>
          <p:nvPr>
            <p:ph type="body" idx="1"/>
          </p:nvPr>
        </p:nvSpPr>
        <p:spPr>
          <a:xfrm>
            <a:off x="762000" y="1981200"/>
            <a:ext cx="10121900" cy="4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25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400"/>
              <a:buFont typeface="Arial"/>
              <a:buChar char=" "/>
            </a:pPr>
            <a:r>
              <a:rPr lang="en-US" sz="32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2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+</a:t>
            </a:r>
            <a:endParaRPr/>
          </a:p>
        </p:txBody>
      </p:sp>
      <p:sp>
        <p:nvSpPr>
          <p:cNvPr id="965" name="Google Shape;965;p55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967" name="Google Shape;967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55"/>
          <p:cNvSpPr txBox="1"/>
          <p:nvPr/>
        </p:nvSpPr>
        <p:spPr>
          <a:xfrm>
            <a:off x="1136650" y="1955800"/>
            <a:ext cx="10075862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 startAt="5"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out the addition of two sparse matrices in triplet form and also find Simple and Fast transpose?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+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 startAt="6"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 the following polynomial using array: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3x3y2+10xy4+10x+1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21+x4-5x7+18x68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5x2+10xy+y2+20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5x3y2z+3x2y3z2+6xyz3+10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10x3y2z-8x3y3z3+5xyz2+10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69" name="Google Shape;969;p55"/>
          <p:cNvGraphicFramePr/>
          <p:nvPr/>
        </p:nvGraphicFramePr>
        <p:xfrm>
          <a:off x="6521450" y="2433637"/>
          <a:ext cx="1284275" cy="2563180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428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70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70" name="Google Shape;970;p55"/>
          <p:cNvGraphicFramePr/>
          <p:nvPr/>
        </p:nvGraphicFramePr>
        <p:xfrm>
          <a:off x="8509000" y="2365375"/>
          <a:ext cx="1392225" cy="2595525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46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3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51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71" name="Google Shape;971;p55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56"/>
          <p:cNvSpPr txBox="1">
            <a:spLocks noGrp="1"/>
          </p:cNvSpPr>
          <p:nvPr>
            <p:ph type="title"/>
          </p:nvPr>
        </p:nvSpPr>
        <p:spPr>
          <a:xfrm>
            <a:off x="1589087" y="847725"/>
            <a:ext cx="10058400" cy="79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 b="1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FAQ</a:t>
            </a:r>
            <a:endParaRPr/>
          </a:p>
        </p:txBody>
      </p:sp>
      <p:sp>
        <p:nvSpPr>
          <p:cNvPr id="979" name="Google Shape;979;p56"/>
          <p:cNvSpPr txBox="1">
            <a:spLocks noGrp="1"/>
          </p:cNvSpPr>
          <p:nvPr>
            <p:ph type="body" idx="1"/>
          </p:nvPr>
        </p:nvSpPr>
        <p:spPr>
          <a:xfrm>
            <a:off x="1068387" y="2024062"/>
            <a:ext cx="10058400" cy="374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Arial"/>
              <a:buAutoNum type="arabicPeriod" startAt="7"/>
            </a:pPr>
            <a:r>
              <a:rPr lang="en-US" sz="2400" b="0" i="0" u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element of an array Data[20][50] requires 4 bytes of storage. Base address of data is 2000. determine the location of Data[10][10] when the array is stored as i) row major and ii) column major?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Arial"/>
              <a:buAutoNum type="arabicPeriod" startAt="7"/>
            </a:pPr>
            <a:r>
              <a:rPr lang="en-US" sz="2400" b="0" i="0" u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liner array A(5:50). BA=300 and the number of words per memory cell is 4 bytes. Find address of A[15]?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Arial"/>
              <a:buAutoNum type="arabicPeriod" startAt="7"/>
            </a:pPr>
            <a:r>
              <a:rPr lang="en-US" sz="2400" b="0" i="0" u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int arr[4][5]. BA=1020. Find the address of arr[3][4] with row-major and column major representation?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Arial"/>
              <a:buAutoNum type="arabicPeriod" startAt="7"/>
            </a:pPr>
            <a:r>
              <a:rPr lang="en-US" sz="2400" b="0" i="0" u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int arr[5][4]. BA=510. Find the address of arr[3][2] with row-major and column major representation?</a:t>
            </a:r>
            <a:endParaRPr/>
          </a:p>
        </p:txBody>
      </p:sp>
      <p:sp>
        <p:nvSpPr>
          <p:cNvPr id="980" name="Google Shape;980;p56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982" name="Google Shape;982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56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57"/>
          <p:cNvSpPr txBox="1">
            <a:spLocks noGrp="1"/>
          </p:cNvSpPr>
          <p:nvPr>
            <p:ph type="title"/>
          </p:nvPr>
        </p:nvSpPr>
        <p:spPr>
          <a:xfrm>
            <a:off x="1400175" y="860425"/>
            <a:ext cx="100584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 b="1" i="1" u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FAQ</a:t>
            </a:r>
            <a:endParaRPr/>
          </a:p>
        </p:txBody>
      </p:sp>
      <p:sp>
        <p:nvSpPr>
          <p:cNvPr id="991" name="Google Shape;991;p57"/>
          <p:cNvSpPr txBox="1">
            <a:spLocks noGrp="1"/>
          </p:cNvSpPr>
          <p:nvPr>
            <p:ph type="body" idx="1"/>
          </p:nvPr>
        </p:nvSpPr>
        <p:spPr>
          <a:xfrm>
            <a:off x="1068387" y="2024062"/>
            <a:ext cx="10058400" cy="374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Arial"/>
              <a:buAutoNum type="arabicPeriod" startAt="7"/>
            </a:pPr>
            <a:r>
              <a:rPr lang="en-US" sz="2400" b="0" i="0" u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element of an array Data[20][50] requires 4 bytes of storage. Base address of data is 2000. determine the location of Data[10][10] when the array is stored as i) row major and ii) column major?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Arial"/>
              <a:buAutoNum type="arabicPeriod" startAt="7"/>
            </a:pPr>
            <a:r>
              <a:rPr lang="en-US" sz="2400" b="0" i="0" u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liner array A(5:50). BA=300 and the number of words per memory cell is 4 bytes. Find address of A[15]?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Arial"/>
              <a:buAutoNum type="arabicPeriod" startAt="7"/>
            </a:pPr>
            <a:r>
              <a:rPr lang="en-US" sz="2400" b="0" i="0" u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int arr[4][5]. BA=1020. Find the address of arr[3][4] with row-major and column major representation?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Arial"/>
              <a:buAutoNum type="arabicPeriod" startAt="7"/>
            </a:pPr>
            <a:r>
              <a:rPr lang="en-US" sz="2400" b="0" i="0" u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int arr[5][4]. BA=510. Find the address of arr[3][2] with row-major and column major representation?</a:t>
            </a:r>
            <a:endParaRPr/>
          </a:p>
        </p:txBody>
      </p:sp>
      <p:sp>
        <p:nvSpPr>
          <p:cNvPr id="992" name="Google Shape;992;p57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994" name="Google Shape;994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Google Shape;995;p57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58"/>
          <p:cNvSpPr txBox="1">
            <a:spLocks noGrp="1"/>
          </p:cNvSpPr>
          <p:nvPr>
            <p:ph type="title"/>
          </p:nvPr>
        </p:nvSpPr>
        <p:spPr>
          <a:xfrm>
            <a:off x="1589087" y="847725"/>
            <a:ext cx="10058400" cy="79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 b="1" i="1" u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/>
          </a:p>
        </p:txBody>
      </p:sp>
      <p:sp>
        <p:nvSpPr>
          <p:cNvPr id="1003" name="Google Shape;1003;p58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1005" name="Google Shape;1005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Google Shape;1006;p58"/>
          <p:cNvSpPr txBox="1"/>
          <p:nvPr/>
        </p:nvSpPr>
        <p:spPr>
          <a:xfrm>
            <a:off x="1092200" y="1860550"/>
            <a:ext cx="10263187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farmer must add the areas of two plots of land to determine the amount of seed to plant. The area of plot A can be represented by 3</a:t>
            </a:r>
            <a:r>
              <a:rPr lang="en-US" sz="28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+ 7</a:t>
            </a:r>
            <a:r>
              <a:rPr lang="en-US" sz="28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5, and the area of plot B can be represented by 5</a:t>
            </a:r>
            <a:r>
              <a:rPr lang="en-US" sz="28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4</a:t>
            </a:r>
            <a:r>
              <a:rPr lang="en-US" sz="28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+ 11. Write a polynomial that represents the total area of both plots of land. </a:t>
            </a:r>
            <a:endParaRPr/>
          </a:p>
        </p:txBody>
      </p:sp>
      <p:sp>
        <p:nvSpPr>
          <p:cNvPr id="1007" name="Google Shape;1007;p58"/>
          <p:cNvSpPr txBox="1"/>
          <p:nvPr/>
        </p:nvSpPr>
        <p:spPr>
          <a:xfrm>
            <a:off x="3136900" y="4064000"/>
            <a:ext cx="2141537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</a:t>
            </a:r>
            <a:r>
              <a:rPr lang="en-US" sz="28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+ 7</a:t>
            </a:r>
            <a:r>
              <a:rPr lang="en-US" sz="28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– </a:t>
            </a: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5)</a:t>
            </a:r>
            <a:endParaRPr/>
          </a:p>
        </p:txBody>
      </p:sp>
      <p:sp>
        <p:nvSpPr>
          <p:cNvPr id="1008" name="Google Shape;1008;p58"/>
          <p:cNvSpPr txBox="1"/>
          <p:nvPr/>
        </p:nvSpPr>
        <p:spPr>
          <a:xfrm>
            <a:off x="3135312" y="4495800"/>
            <a:ext cx="203993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(5</a:t>
            </a:r>
            <a:r>
              <a:rPr lang="en-US" sz="24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0" i="0" u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</a:t>
            </a:r>
            <a:r>
              <a:rPr lang="en-US" sz="24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+ 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11)</a:t>
            </a:r>
            <a:endParaRPr/>
          </a:p>
        </p:txBody>
      </p:sp>
      <p:grpSp>
        <p:nvGrpSpPr>
          <p:cNvPr id="1009" name="Google Shape;1009;p58"/>
          <p:cNvGrpSpPr/>
          <p:nvPr/>
        </p:nvGrpSpPr>
        <p:grpSpPr>
          <a:xfrm>
            <a:off x="3009900" y="4953000"/>
            <a:ext cx="3149600" cy="457200"/>
            <a:chOff x="912" y="3259"/>
            <a:chExt cx="1984" cy="288"/>
          </a:xfrm>
        </p:grpSpPr>
        <p:cxnSp>
          <p:nvCxnSpPr>
            <p:cNvPr id="1010" name="Google Shape;1010;p58"/>
            <p:cNvCxnSpPr/>
            <p:nvPr/>
          </p:nvCxnSpPr>
          <p:spPr>
            <a:xfrm>
              <a:off x="912" y="3264"/>
              <a:ext cx="1776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011" name="Google Shape;1011;p58"/>
            <p:cNvSpPr txBox="1"/>
            <p:nvPr/>
          </p:nvSpPr>
          <p:spPr>
            <a:xfrm>
              <a:off x="1086" y="3259"/>
              <a:ext cx="181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r>
                <a:rPr lang="en-US" sz="2400" b="0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en-US" sz="2400" b="0" i="0" u="none" baseline="30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+ 3</a:t>
              </a:r>
              <a:r>
                <a:rPr lang="en-US" sz="2400" b="0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 + </a:t>
              </a: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</p:grpSp>
      <p:sp>
        <p:nvSpPr>
          <p:cNvPr id="1012" name="Google Shape;1012;p58"/>
          <p:cNvSpPr txBox="1"/>
          <p:nvPr/>
        </p:nvSpPr>
        <p:spPr>
          <a:xfrm>
            <a:off x="6553200" y="4089400"/>
            <a:ext cx="1730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imes New Roman"/>
              <a:buNone/>
            </a:pPr>
            <a:r>
              <a:rPr lang="en-US" sz="2400" b="0" i="1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Plot A.</a:t>
            </a:r>
            <a:endParaRPr/>
          </a:p>
        </p:txBody>
      </p:sp>
      <p:sp>
        <p:nvSpPr>
          <p:cNvPr id="1013" name="Google Shape;1013;p58"/>
          <p:cNvSpPr txBox="1"/>
          <p:nvPr/>
        </p:nvSpPr>
        <p:spPr>
          <a:xfrm>
            <a:off x="6553200" y="4495800"/>
            <a:ext cx="1730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imes New Roman"/>
              <a:buNone/>
            </a:pPr>
            <a:r>
              <a:rPr lang="en-US" sz="2400" b="0" i="1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Plot B.</a:t>
            </a:r>
            <a:endParaRPr/>
          </a:p>
        </p:txBody>
      </p:sp>
      <p:sp>
        <p:nvSpPr>
          <p:cNvPr id="1014" name="Google Shape;1014;p58"/>
          <p:cNvSpPr txBox="1"/>
          <p:nvPr/>
        </p:nvSpPr>
        <p:spPr>
          <a:xfrm>
            <a:off x="6553200" y="4953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imes New Roman"/>
              <a:buNone/>
            </a:pPr>
            <a:r>
              <a:rPr lang="en-US" sz="2400" b="0" i="1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 like terms.</a:t>
            </a:r>
            <a:endParaRPr/>
          </a:p>
        </p:txBody>
      </p:sp>
      <p:sp>
        <p:nvSpPr>
          <p:cNvPr id="1015" name="Google Shape;1015;p58"/>
          <p:cNvSpPr txBox="1"/>
          <p:nvPr/>
        </p:nvSpPr>
        <p:spPr>
          <a:xfrm>
            <a:off x="2855912" y="4502150"/>
            <a:ext cx="4333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Verdana"/>
              <a:buNone/>
            </a:pPr>
            <a:r>
              <a:rPr lang="en-US" sz="2400" b="0" i="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endParaRPr/>
          </a:p>
        </p:txBody>
      </p:sp>
      <p:sp>
        <p:nvSpPr>
          <p:cNvPr id="1016" name="Google Shape;1016;p58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59" descr="50%"/>
          <p:cNvSpPr txBox="1"/>
          <p:nvPr/>
        </p:nvSpPr>
        <p:spPr>
          <a:xfrm>
            <a:off x="7246937" y="1371600"/>
            <a:ext cx="2362200" cy="16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3" name="Google Shape;1023;p59"/>
          <p:cNvCxnSpPr/>
          <p:nvPr/>
        </p:nvCxnSpPr>
        <p:spPr>
          <a:xfrm>
            <a:off x="2667000" y="4911725"/>
            <a:ext cx="609600" cy="3048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24" name="Google Shape;1024;p59"/>
          <p:cNvCxnSpPr/>
          <p:nvPr/>
        </p:nvCxnSpPr>
        <p:spPr>
          <a:xfrm rot="10800000" flipH="1">
            <a:off x="3276600" y="4911725"/>
            <a:ext cx="1219200" cy="3048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25" name="Google Shape;1025;p59"/>
          <p:cNvCxnSpPr/>
          <p:nvPr/>
        </p:nvCxnSpPr>
        <p:spPr>
          <a:xfrm>
            <a:off x="3581400" y="4911725"/>
            <a:ext cx="685800" cy="3048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26" name="Google Shape;1026;p59"/>
          <p:cNvCxnSpPr/>
          <p:nvPr/>
        </p:nvCxnSpPr>
        <p:spPr>
          <a:xfrm rot="10800000" flipH="1">
            <a:off x="4267200" y="4911725"/>
            <a:ext cx="838200" cy="3048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27" name="Google Shape;1027;p59"/>
          <p:cNvCxnSpPr/>
          <p:nvPr/>
        </p:nvCxnSpPr>
        <p:spPr>
          <a:xfrm>
            <a:off x="7215187" y="4911725"/>
            <a:ext cx="609600" cy="3048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28" name="Google Shape;1028;p59"/>
          <p:cNvCxnSpPr/>
          <p:nvPr/>
        </p:nvCxnSpPr>
        <p:spPr>
          <a:xfrm rot="10800000" flipH="1">
            <a:off x="7824787" y="4911725"/>
            <a:ext cx="1219200" cy="3048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29" name="Google Shape;1029;p59"/>
          <p:cNvCxnSpPr/>
          <p:nvPr/>
        </p:nvCxnSpPr>
        <p:spPr>
          <a:xfrm>
            <a:off x="8266112" y="4911725"/>
            <a:ext cx="573087" cy="269875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30" name="Google Shape;1030;p59"/>
          <p:cNvCxnSpPr/>
          <p:nvPr/>
        </p:nvCxnSpPr>
        <p:spPr>
          <a:xfrm rot="10800000" flipH="1">
            <a:off x="8839200" y="4911725"/>
            <a:ext cx="950912" cy="269875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031" name="Google Shape;1031;p59"/>
          <p:cNvSpPr/>
          <p:nvPr/>
        </p:nvSpPr>
        <p:spPr>
          <a:xfrm>
            <a:off x="2843212" y="5137150"/>
            <a:ext cx="1905000" cy="6858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59" descr="50%"/>
          <p:cNvSpPr txBox="1"/>
          <p:nvPr/>
        </p:nvSpPr>
        <p:spPr>
          <a:xfrm>
            <a:off x="3665537" y="1531937"/>
            <a:ext cx="895350" cy="58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59" descr="50%"/>
          <p:cNvSpPr txBox="1"/>
          <p:nvPr/>
        </p:nvSpPr>
        <p:spPr>
          <a:xfrm>
            <a:off x="2911475" y="2133600"/>
            <a:ext cx="1654175" cy="923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59"/>
          <p:cNvSpPr txBox="1"/>
          <p:nvPr/>
        </p:nvSpPr>
        <p:spPr>
          <a:xfrm>
            <a:off x="2068512" y="1096962"/>
            <a:ext cx="5222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</a:t>
            </a:r>
            <a:endParaRPr/>
          </a:p>
        </p:txBody>
      </p:sp>
      <p:sp>
        <p:nvSpPr>
          <p:cNvPr id="1035" name="Google Shape;1035;p59"/>
          <p:cNvSpPr txBox="1"/>
          <p:nvPr/>
        </p:nvSpPr>
        <p:spPr>
          <a:xfrm>
            <a:off x="6107112" y="1096962"/>
            <a:ext cx="5222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</a:t>
            </a:r>
            <a:endParaRPr/>
          </a:p>
        </p:txBody>
      </p:sp>
      <p:sp>
        <p:nvSpPr>
          <p:cNvPr id="1036" name="Google Shape;1036;p59"/>
          <p:cNvSpPr txBox="1"/>
          <p:nvPr/>
        </p:nvSpPr>
        <p:spPr>
          <a:xfrm>
            <a:off x="3352800" y="1600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037" name="Google Shape;1037;p59"/>
          <p:cNvSpPr txBox="1"/>
          <p:nvPr/>
        </p:nvSpPr>
        <p:spPr>
          <a:xfrm>
            <a:off x="255905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1038" name="Google Shape;1038;p59"/>
          <p:cNvSpPr txBox="1"/>
          <p:nvPr/>
        </p:nvSpPr>
        <p:spPr>
          <a:xfrm>
            <a:off x="3284537" y="2995612"/>
            <a:ext cx="9667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2x + 5</a:t>
            </a:r>
            <a:endParaRPr/>
          </a:p>
        </p:txBody>
      </p:sp>
      <p:sp>
        <p:nvSpPr>
          <p:cNvPr id="1039" name="Google Shape;1039;p59"/>
          <p:cNvSpPr txBox="1"/>
          <p:nvPr/>
        </p:nvSpPr>
        <p:spPr>
          <a:xfrm>
            <a:off x="3717925" y="1119187"/>
            <a:ext cx="8143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+ 2</a:t>
            </a:r>
            <a:endParaRPr/>
          </a:p>
        </p:txBody>
      </p:sp>
      <p:pic>
        <p:nvPicPr>
          <p:cNvPr id="1040" name="Google Shape;1040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4887" y="3733800"/>
            <a:ext cx="1687512" cy="569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Google Shape;1041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87762" y="3733800"/>
            <a:ext cx="1974850" cy="569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Google Shape;1042;p5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54262" y="4454525"/>
            <a:ext cx="1579562" cy="49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3" name="Google Shape;1043;p5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92525" y="4454525"/>
            <a:ext cx="1685925" cy="4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p59"/>
          <p:cNvSpPr/>
          <p:nvPr/>
        </p:nvSpPr>
        <p:spPr>
          <a:xfrm>
            <a:off x="2438400" y="4191000"/>
            <a:ext cx="381000" cy="93662"/>
          </a:xfrm>
          <a:custGeom>
            <a:avLst/>
            <a:gdLst/>
            <a:ahLst/>
            <a:cxnLst/>
            <a:rect l="l" t="t" r="r" b="b"/>
            <a:pathLst>
              <a:path w="240" h="59" extrusionOk="0">
                <a:moveTo>
                  <a:pt x="0" y="0"/>
                </a:moveTo>
                <a:lnTo>
                  <a:pt x="40" y="37"/>
                </a:lnTo>
                <a:lnTo>
                  <a:pt x="121" y="59"/>
                </a:lnTo>
                <a:lnTo>
                  <a:pt x="202" y="37"/>
                </a:lnTo>
                <a:lnTo>
                  <a:pt x="240" y="1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59"/>
          <p:cNvSpPr/>
          <p:nvPr/>
        </p:nvSpPr>
        <p:spPr>
          <a:xfrm>
            <a:off x="2438400" y="4206875"/>
            <a:ext cx="1143000" cy="136525"/>
          </a:xfrm>
          <a:custGeom>
            <a:avLst/>
            <a:gdLst/>
            <a:ahLst/>
            <a:cxnLst/>
            <a:rect l="l" t="t" r="r" b="b"/>
            <a:pathLst>
              <a:path w="960" h="134" extrusionOk="0">
                <a:moveTo>
                  <a:pt x="0" y="0"/>
                </a:moveTo>
                <a:lnTo>
                  <a:pt x="113" y="79"/>
                </a:lnTo>
                <a:lnTo>
                  <a:pt x="280" y="112"/>
                </a:lnTo>
                <a:lnTo>
                  <a:pt x="484" y="134"/>
                </a:lnTo>
                <a:lnTo>
                  <a:pt x="686" y="112"/>
                </a:lnTo>
                <a:lnTo>
                  <a:pt x="842" y="74"/>
                </a:lnTo>
                <a:lnTo>
                  <a:pt x="960" y="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59"/>
          <p:cNvSpPr/>
          <p:nvPr/>
        </p:nvSpPr>
        <p:spPr>
          <a:xfrm>
            <a:off x="4335462" y="4191000"/>
            <a:ext cx="381000" cy="93662"/>
          </a:xfrm>
          <a:custGeom>
            <a:avLst/>
            <a:gdLst/>
            <a:ahLst/>
            <a:cxnLst/>
            <a:rect l="l" t="t" r="r" b="b"/>
            <a:pathLst>
              <a:path w="240" h="59" extrusionOk="0">
                <a:moveTo>
                  <a:pt x="0" y="0"/>
                </a:moveTo>
                <a:lnTo>
                  <a:pt x="40" y="37"/>
                </a:lnTo>
                <a:lnTo>
                  <a:pt x="121" y="59"/>
                </a:lnTo>
                <a:lnTo>
                  <a:pt x="202" y="37"/>
                </a:lnTo>
                <a:lnTo>
                  <a:pt x="240" y="1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59"/>
          <p:cNvSpPr/>
          <p:nvPr/>
        </p:nvSpPr>
        <p:spPr>
          <a:xfrm>
            <a:off x="4335462" y="4206875"/>
            <a:ext cx="998537" cy="136525"/>
          </a:xfrm>
          <a:custGeom>
            <a:avLst/>
            <a:gdLst/>
            <a:ahLst/>
            <a:cxnLst/>
            <a:rect l="l" t="t" r="r" b="b"/>
            <a:pathLst>
              <a:path w="960" h="134" extrusionOk="0">
                <a:moveTo>
                  <a:pt x="0" y="0"/>
                </a:moveTo>
                <a:lnTo>
                  <a:pt x="113" y="79"/>
                </a:lnTo>
                <a:lnTo>
                  <a:pt x="280" y="112"/>
                </a:lnTo>
                <a:lnTo>
                  <a:pt x="484" y="134"/>
                </a:lnTo>
                <a:lnTo>
                  <a:pt x="686" y="112"/>
                </a:lnTo>
                <a:lnTo>
                  <a:pt x="842" y="74"/>
                </a:lnTo>
                <a:lnTo>
                  <a:pt x="960" y="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8" name="Google Shape;1048;p5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38475" y="5216525"/>
            <a:ext cx="749300" cy="49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9" name="Google Shape;1049;p5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495675" y="5216525"/>
            <a:ext cx="1076325" cy="4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0" name="Google Shape;1050;p59"/>
          <p:cNvSpPr txBox="1"/>
          <p:nvPr/>
        </p:nvSpPr>
        <p:spPr>
          <a:xfrm>
            <a:off x="7932737" y="1828800"/>
            <a:ext cx="914400" cy="6858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59"/>
          <p:cNvSpPr txBox="1"/>
          <p:nvPr/>
        </p:nvSpPr>
        <p:spPr>
          <a:xfrm>
            <a:off x="6934200" y="1941512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1052" name="Google Shape;1052;p59"/>
          <p:cNvSpPr txBox="1"/>
          <p:nvPr/>
        </p:nvSpPr>
        <p:spPr>
          <a:xfrm>
            <a:off x="7908925" y="2919412"/>
            <a:ext cx="9667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3x + 7</a:t>
            </a:r>
            <a:endParaRPr/>
          </a:p>
        </p:txBody>
      </p:sp>
      <p:sp>
        <p:nvSpPr>
          <p:cNvPr id="1053" name="Google Shape;1053;p59"/>
          <p:cNvSpPr/>
          <p:nvPr/>
        </p:nvSpPr>
        <p:spPr>
          <a:xfrm>
            <a:off x="7391400" y="5137150"/>
            <a:ext cx="1905000" cy="6858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4" name="Google Shape;1054;p5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823075" y="3733800"/>
            <a:ext cx="1687512" cy="569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5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35950" y="3733800"/>
            <a:ext cx="1974850" cy="569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Google Shape;1056;p5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884987" y="4454525"/>
            <a:ext cx="1616075" cy="49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5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237537" y="4454525"/>
            <a:ext cx="1865312" cy="4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59"/>
          <p:cNvSpPr/>
          <p:nvPr/>
        </p:nvSpPr>
        <p:spPr>
          <a:xfrm>
            <a:off x="6986587" y="4191000"/>
            <a:ext cx="381000" cy="93662"/>
          </a:xfrm>
          <a:custGeom>
            <a:avLst/>
            <a:gdLst/>
            <a:ahLst/>
            <a:cxnLst/>
            <a:rect l="l" t="t" r="r" b="b"/>
            <a:pathLst>
              <a:path w="240" h="59" extrusionOk="0">
                <a:moveTo>
                  <a:pt x="0" y="0"/>
                </a:moveTo>
                <a:lnTo>
                  <a:pt x="40" y="37"/>
                </a:lnTo>
                <a:lnTo>
                  <a:pt x="121" y="59"/>
                </a:lnTo>
                <a:lnTo>
                  <a:pt x="202" y="37"/>
                </a:lnTo>
                <a:lnTo>
                  <a:pt x="240" y="1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59"/>
          <p:cNvSpPr/>
          <p:nvPr/>
        </p:nvSpPr>
        <p:spPr>
          <a:xfrm>
            <a:off x="6986587" y="4206875"/>
            <a:ext cx="1143000" cy="136525"/>
          </a:xfrm>
          <a:custGeom>
            <a:avLst/>
            <a:gdLst/>
            <a:ahLst/>
            <a:cxnLst/>
            <a:rect l="l" t="t" r="r" b="b"/>
            <a:pathLst>
              <a:path w="960" h="134" extrusionOk="0">
                <a:moveTo>
                  <a:pt x="0" y="0"/>
                </a:moveTo>
                <a:lnTo>
                  <a:pt x="113" y="79"/>
                </a:lnTo>
                <a:lnTo>
                  <a:pt x="280" y="112"/>
                </a:lnTo>
                <a:lnTo>
                  <a:pt x="484" y="134"/>
                </a:lnTo>
                <a:lnTo>
                  <a:pt x="686" y="112"/>
                </a:lnTo>
                <a:lnTo>
                  <a:pt x="842" y="74"/>
                </a:lnTo>
                <a:lnTo>
                  <a:pt x="960" y="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59"/>
          <p:cNvSpPr/>
          <p:nvPr/>
        </p:nvSpPr>
        <p:spPr>
          <a:xfrm>
            <a:off x="8883650" y="4191000"/>
            <a:ext cx="381000" cy="93662"/>
          </a:xfrm>
          <a:custGeom>
            <a:avLst/>
            <a:gdLst/>
            <a:ahLst/>
            <a:cxnLst/>
            <a:rect l="l" t="t" r="r" b="b"/>
            <a:pathLst>
              <a:path w="240" h="59" extrusionOk="0">
                <a:moveTo>
                  <a:pt x="0" y="0"/>
                </a:moveTo>
                <a:lnTo>
                  <a:pt x="40" y="37"/>
                </a:lnTo>
                <a:lnTo>
                  <a:pt x="121" y="59"/>
                </a:lnTo>
                <a:lnTo>
                  <a:pt x="202" y="37"/>
                </a:lnTo>
                <a:lnTo>
                  <a:pt x="240" y="1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59"/>
          <p:cNvSpPr/>
          <p:nvPr/>
        </p:nvSpPr>
        <p:spPr>
          <a:xfrm>
            <a:off x="8883650" y="4206875"/>
            <a:ext cx="998537" cy="136525"/>
          </a:xfrm>
          <a:custGeom>
            <a:avLst/>
            <a:gdLst/>
            <a:ahLst/>
            <a:cxnLst/>
            <a:rect l="l" t="t" r="r" b="b"/>
            <a:pathLst>
              <a:path w="960" h="134" extrusionOk="0">
                <a:moveTo>
                  <a:pt x="0" y="0"/>
                </a:moveTo>
                <a:lnTo>
                  <a:pt x="113" y="79"/>
                </a:lnTo>
                <a:lnTo>
                  <a:pt x="280" y="112"/>
                </a:lnTo>
                <a:lnTo>
                  <a:pt x="484" y="134"/>
                </a:lnTo>
                <a:lnTo>
                  <a:pt x="686" y="112"/>
                </a:lnTo>
                <a:lnTo>
                  <a:pt x="842" y="74"/>
                </a:lnTo>
                <a:lnTo>
                  <a:pt x="960" y="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2" name="Google Shape;1062;p5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551737" y="5233987"/>
            <a:ext cx="820737" cy="46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3" name="Google Shape;1063;p59"/>
          <p:cNvSpPr txBox="1"/>
          <p:nvPr/>
        </p:nvSpPr>
        <p:spPr>
          <a:xfrm>
            <a:off x="7993062" y="2422525"/>
            <a:ext cx="8143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+ 2</a:t>
            </a:r>
            <a:endParaRPr/>
          </a:p>
        </p:txBody>
      </p:sp>
      <p:pic>
        <p:nvPicPr>
          <p:cNvPr id="1064" name="Google Shape;1064;p5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26400" y="5232400"/>
            <a:ext cx="1041400" cy="4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5" name="Google Shape;1065;p59" descr="50%"/>
          <p:cNvSpPr txBox="1"/>
          <p:nvPr/>
        </p:nvSpPr>
        <p:spPr>
          <a:xfrm>
            <a:off x="2911475" y="2125662"/>
            <a:ext cx="1654175" cy="9239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59" descr="50%"/>
          <p:cNvSpPr txBox="1"/>
          <p:nvPr/>
        </p:nvSpPr>
        <p:spPr>
          <a:xfrm>
            <a:off x="3665537" y="1524000"/>
            <a:ext cx="895350" cy="58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7" name="Google Shape;1067;p59"/>
          <p:cNvGrpSpPr/>
          <p:nvPr/>
        </p:nvGrpSpPr>
        <p:grpSpPr>
          <a:xfrm>
            <a:off x="2895600" y="1524000"/>
            <a:ext cx="1676400" cy="1524000"/>
            <a:chOff x="864" y="816"/>
            <a:chExt cx="1056" cy="1104"/>
          </a:xfrm>
        </p:grpSpPr>
        <p:sp>
          <p:nvSpPr>
            <p:cNvPr id="1068" name="Google Shape;1068;p59"/>
            <p:cNvSpPr txBox="1"/>
            <p:nvPr/>
          </p:nvSpPr>
          <p:spPr>
            <a:xfrm>
              <a:off x="864" y="1248"/>
              <a:ext cx="1056" cy="672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69" name="Google Shape;1069;p59"/>
            <p:cNvGrpSpPr/>
            <p:nvPr/>
          </p:nvGrpSpPr>
          <p:grpSpPr>
            <a:xfrm>
              <a:off x="1344" y="816"/>
              <a:ext cx="576" cy="432"/>
              <a:chOff x="1344" y="768"/>
              <a:chExt cx="576" cy="432"/>
            </a:xfrm>
          </p:grpSpPr>
          <p:sp>
            <p:nvSpPr>
              <p:cNvPr id="1070" name="Google Shape;1070;p59"/>
              <p:cNvSpPr txBox="1"/>
              <p:nvPr/>
            </p:nvSpPr>
            <p:spPr>
              <a:xfrm>
                <a:off x="1344" y="768"/>
                <a:ext cx="576" cy="432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71" name="Google Shape;1071;p59"/>
              <p:cNvCxnSpPr/>
              <p:nvPr/>
            </p:nvCxnSpPr>
            <p:spPr>
              <a:xfrm>
                <a:off x="1344" y="1200"/>
                <a:ext cx="576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072" name="Google Shape;1072;p59"/>
              <p:cNvCxnSpPr/>
              <p:nvPr/>
            </p:nvCxnSpPr>
            <p:spPr>
              <a:xfrm>
                <a:off x="1344" y="1200"/>
                <a:ext cx="576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</p:grpSp>
      <p:sp>
        <p:nvSpPr>
          <p:cNvPr id="1073" name="Google Shape;1073;p59"/>
          <p:cNvSpPr txBox="1"/>
          <p:nvPr/>
        </p:nvSpPr>
        <p:spPr>
          <a:xfrm>
            <a:off x="7635875" y="1944687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074" name="Google Shape;1074;p59" descr="50%"/>
          <p:cNvSpPr txBox="1"/>
          <p:nvPr/>
        </p:nvSpPr>
        <p:spPr>
          <a:xfrm>
            <a:off x="7239000" y="1371600"/>
            <a:ext cx="2362200" cy="16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59" descr="50%"/>
          <p:cNvSpPr txBox="1"/>
          <p:nvPr/>
        </p:nvSpPr>
        <p:spPr>
          <a:xfrm>
            <a:off x="7239000" y="1371600"/>
            <a:ext cx="2362200" cy="16002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6" name="Google Shape;1076;p59"/>
          <p:cNvGrpSpPr/>
          <p:nvPr/>
        </p:nvGrpSpPr>
        <p:grpSpPr>
          <a:xfrm>
            <a:off x="7672387" y="1828800"/>
            <a:ext cx="1211262" cy="1050925"/>
            <a:chOff x="5093" y="1152"/>
            <a:chExt cx="763" cy="662"/>
          </a:xfrm>
        </p:grpSpPr>
        <p:sp>
          <p:nvSpPr>
            <p:cNvPr id="1077" name="Google Shape;1077;p59"/>
            <p:cNvSpPr txBox="1"/>
            <p:nvPr/>
          </p:nvSpPr>
          <p:spPr>
            <a:xfrm>
              <a:off x="5280" y="1152"/>
              <a:ext cx="576" cy="432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59"/>
            <p:cNvSpPr txBox="1"/>
            <p:nvPr/>
          </p:nvSpPr>
          <p:spPr>
            <a:xfrm>
              <a:off x="5093" y="1225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1079" name="Google Shape;1079;p59"/>
            <p:cNvSpPr txBox="1"/>
            <p:nvPr/>
          </p:nvSpPr>
          <p:spPr>
            <a:xfrm>
              <a:off x="5318" y="1526"/>
              <a:ext cx="513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 + 2</a:t>
              </a:r>
              <a:endParaRPr/>
            </a:p>
          </p:txBody>
        </p:sp>
      </p:grpSp>
      <p:sp>
        <p:nvSpPr>
          <p:cNvPr id="1080" name="Google Shape;1080;p59"/>
          <p:cNvSpPr txBox="1"/>
          <p:nvPr/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11/27/2018</a:t>
            </a:r>
            <a:endParaRPr/>
          </a:p>
        </p:txBody>
      </p:sp>
      <p:sp>
        <p:nvSpPr>
          <p:cNvPr id="1082" name="Google Shape;1082;p59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60" descr="50%"/>
          <p:cNvSpPr txBox="1"/>
          <p:nvPr/>
        </p:nvSpPr>
        <p:spPr>
          <a:xfrm>
            <a:off x="7239000" y="1371600"/>
            <a:ext cx="2362200" cy="16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9" name="Google Shape;1089;p60"/>
          <p:cNvCxnSpPr/>
          <p:nvPr/>
        </p:nvCxnSpPr>
        <p:spPr>
          <a:xfrm>
            <a:off x="3429000" y="4953000"/>
            <a:ext cx="914400" cy="3048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90" name="Google Shape;1090;p60"/>
          <p:cNvCxnSpPr/>
          <p:nvPr/>
        </p:nvCxnSpPr>
        <p:spPr>
          <a:xfrm rot="10800000" flipH="1">
            <a:off x="4343400" y="4953000"/>
            <a:ext cx="1219200" cy="3048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91" name="Google Shape;1091;p60"/>
          <p:cNvCxnSpPr/>
          <p:nvPr/>
        </p:nvCxnSpPr>
        <p:spPr>
          <a:xfrm>
            <a:off x="2209800" y="4953000"/>
            <a:ext cx="914400" cy="3048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92" name="Google Shape;1092;p60"/>
          <p:cNvCxnSpPr/>
          <p:nvPr/>
        </p:nvCxnSpPr>
        <p:spPr>
          <a:xfrm rot="10800000" flipH="1">
            <a:off x="3124200" y="4953000"/>
            <a:ext cx="1219200" cy="3048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93" name="Google Shape;1093;p60"/>
          <p:cNvCxnSpPr/>
          <p:nvPr/>
        </p:nvCxnSpPr>
        <p:spPr>
          <a:xfrm>
            <a:off x="7215187" y="4911725"/>
            <a:ext cx="609600" cy="3048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94" name="Google Shape;1094;p60"/>
          <p:cNvCxnSpPr/>
          <p:nvPr/>
        </p:nvCxnSpPr>
        <p:spPr>
          <a:xfrm rot="10800000" flipH="1">
            <a:off x="7824787" y="4911725"/>
            <a:ext cx="1219200" cy="3048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95" name="Google Shape;1095;p60"/>
          <p:cNvCxnSpPr/>
          <p:nvPr/>
        </p:nvCxnSpPr>
        <p:spPr>
          <a:xfrm>
            <a:off x="8266112" y="4911725"/>
            <a:ext cx="573087" cy="269875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96" name="Google Shape;1096;p60"/>
          <p:cNvCxnSpPr/>
          <p:nvPr/>
        </p:nvCxnSpPr>
        <p:spPr>
          <a:xfrm rot="10800000" flipH="1">
            <a:off x="8839200" y="4911725"/>
            <a:ext cx="950912" cy="269875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097" name="Google Shape;1097;p60"/>
          <p:cNvSpPr/>
          <p:nvPr/>
        </p:nvSpPr>
        <p:spPr>
          <a:xfrm>
            <a:off x="2579687" y="5129212"/>
            <a:ext cx="2362200" cy="73025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60" descr="50%"/>
          <p:cNvSpPr txBox="1"/>
          <p:nvPr/>
        </p:nvSpPr>
        <p:spPr>
          <a:xfrm>
            <a:off x="3665537" y="1531937"/>
            <a:ext cx="895350" cy="58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60" descr="50%"/>
          <p:cNvSpPr txBox="1"/>
          <p:nvPr/>
        </p:nvSpPr>
        <p:spPr>
          <a:xfrm>
            <a:off x="2911475" y="2133600"/>
            <a:ext cx="1654175" cy="923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60"/>
          <p:cNvSpPr txBox="1"/>
          <p:nvPr/>
        </p:nvSpPr>
        <p:spPr>
          <a:xfrm>
            <a:off x="2041525" y="152400"/>
            <a:ext cx="7877175" cy="979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an expression that represents the area of 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shaded region in terms of x.</a:t>
            </a:r>
            <a:endParaRPr/>
          </a:p>
        </p:txBody>
      </p:sp>
      <p:sp>
        <p:nvSpPr>
          <p:cNvPr id="1101" name="Google Shape;1101;p60"/>
          <p:cNvSpPr txBox="1"/>
          <p:nvPr/>
        </p:nvSpPr>
        <p:spPr>
          <a:xfrm>
            <a:off x="2068512" y="1096962"/>
            <a:ext cx="5222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</a:t>
            </a:r>
            <a:endParaRPr/>
          </a:p>
        </p:txBody>
      </p:sp>
      <p:sp>
        <p:nvSpPr>
          <p:cNvPr id="1102" name="Google Shape;1102;p60"/>
          <p:cNvSpPr txBox="1"/>
          <p:nvPr/>
        </p:nvSpPr>
        <p:spPr>
          <a:xfrm>
            <a:off x="6107112" y="1096962"/>
            <a:ext cx="5222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</a:t>
            </a:r>
            <a:endParaRPr/>
          </a:p>
        </p:txBody>
      </p:sp>
      <p:sp>
        <p:nvSpPr>
          <p:cNvPr id="1103" name="Google Shape;1103;p60"/>
          <p:cNvSpPr txBox="1"/>
          <p:nvPr/>
        </p:nvSpPr>
        <p:spPr>
          <a:xfrm>
            <a:off x="3352800" y="1600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104" name="Google Shape;1104;p60"/>
          <p:cNvSpPr txBox="1"/>
          <p:nvPr/>
        </p:nvSpPr>
        <p:spPr>
          <a:xfrm>
            <a:off x="2559050" y="2362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pic>
        <p:nvPicPr>
          <p:cNvPr id="1105" name="Google Shape;1105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3657600"/>
            <a:ext cx="2117725" cy="646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1400" y="3657600"/>
            <a:ext cx="2620962" cy="646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" name="Google Shape;1107;p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44675" y="4418012"/>
            <a:ext cx="204152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p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19500" y="4418012"/>
            <a:ext cx="24765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9" name="Google Shape;1109;p60"/>
          <p:cNvSpPr/>
          <p:nvPr/>
        </p:nvSpPr>
        <p:spPr>
          <a:xfrm>
            <a:off x="1828800" y="4191000"/>
            <a:ext cx="533400" cy="109537"/>
          </a:xfrm>
          <a:custGeom>
            <a:avLst/>
            <a:gdLst/>
            <a:ahLst/>
            <a:cxnLst/>
            <a:rect l="l" t="t" r="r" b="b"/>
            <a:pathLst>
              <a:path w="240" h="59" extrusionOk="0">
                <a:moveTo>
                  <a:pt x="0" y="0"/>
                </a:moveTo>
                <a:lnTo>
                  <a:pt x="40" y="37"/>
                </a:lnTo>
                <a:lnTo>
                  <a:pt x="121" y="59"/>
                </a:lnTo>
                <a:lnTo>
                  <a:pt x="202" y="37"/>
                </a:lnTo>
                <a:lnTo>
                  <a:pt x="240" y="1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60"/>
          <p:cNvSpPr/>
          <p:nvPr/>
        </p:nvSpPr>
        <p:spPr>
          <a:xfrm>
            <a:off x="1828800" y="4206875"/>
            <a:ext cx="1524000" cy="212725"/>
          </a:xfrm>
          <a:custGeom>
            <a:avLst/>
            <a:gdLst/>
            <a:ahLst/>
            <a:cxnLst/>
            <a:rect l="l" t="t" r="r" b="b"/>
            <a:pathLst>
              <a:path w="960" h="134" extrusionOk="0">
                <a:moveTo>
                  <a:pt x="0" y="0"/>
                </a:moveTo>
                <a:lnTo>
                  <a:pt x="113" y="79"/>
                </a:lnTo>
                <a:lnTo>
                  <a:pt x="280" y="112"/>
                </a:lnTo>
                <a:lnTo>
                  <a:pt x="484" y="134"/>
                </a:lnTo>
                <a:lnTo>
                  <a:pt x="686" y="112"/>
                </a:lnTo>
                <a:lnTo>
                  <a:pt x="842" y="74"/>
                </a:lnTo>
                <a:lnTo>
                  <a:pt x="960" y="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1" name="Google Shape;1111;p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94000" y="5181600"/>
            <a:ext cx="933450" cy="569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2" name="Google Shape;1112;p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421062" y="5249862"/>
            <a:ext cx="1327150" cy="4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60"/>
          <p:cNvSpPr txBox="1"/>
          <p:nvPr/>
        </p:nvSpPr>
        <p:spPr>
          <a:xfrm>
            <a:off x="6934200" y="1941512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1114" name="Google Shape;1114;p60"/>
          <p:cNvSpPr/>
          <p:nvPr/>
        </p:nvSpPr>
        <p:spPr>
          <a:xfrm>
            <a:off x="7315200" y="5137150"/>
            <a:ext cx="1981200" cy="6858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5" name="Google Shape;1115;p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743700" y="3657600"/>
            <a:ext cx="1866900" cy="646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6" name="Google Shape;1116;p6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382000" y="3695700"/>
            <a:ext cx="2119312" cy="646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7" name="Google Shape;1117;p6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781800" y="4418012"/>
            <a:ext cx="1754187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8" name="Google Shape;1118;p6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305800" y="4418012"/>
            <a:ext cx="2081212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9" name="Google Shape;1119;p60"/>
          <p:cNvSpPr/>
          <p:nvPr/>
        </p:nvSpPr>
        <p:spPr>
          <a:xfrm>
            <a:off x="6986587" y="4191000"/>
            <a:ext cx="381000" cy="93662"/>
          </a:xfrm>
          <a:custGeom>
            <a:avLst/>
            <a:gdLst/>
            <a:ahLst/>
            <a:cxnLst/>
            <a:rect l="l" t="t" r="r" b="b"/>
            <a:pathLst>
              <a:path w="240" h="59" extrusionOk="0">
                <a:moveTo>
                  <a:pt x="0" y="0"/>
                </a:moveTo>
                <a:lnTo>
                  <a:pt x="40" y="37"/>
                </a:lnTo>
                <a:lnTo>
                  <a:pt x="121" y="59"/>
                </a:lnTo>
                <a:lnTo>
                  <a:pt x="202" y="37"/>
                </a:lnTo>
                <a:lnTo>
                  <a:pt x="240" y="1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60"/>
          <p:cNvSpPr/>
          <p:nvPr/>
        </p:nvSpPr>
        <p:spPr>
          <a:xfrm>
            <a:off x="6986587" y="4206875"/>
            <a:ext cx="1143000" cy="136525"/>
          </a:xfrm>
          <a:custGeom>
            <a:avLst/>
            <a:gdLst/>
            <a:ahLst/>
            <a:cxnLst/>
            <a:rect l="l" t="t" r="r" b="b"/>
            <a:pathLst>
              <a:path w="960" h="134" extrusionOk="0">
                <a:moveTo>
                  <a:pt x="0" y="0"/>
                </a:moveTo>
                <a:lnTo>
                  <a:pt x="113" y="79"/>
                </a:lnTo>
                <a:lnTo>
                  <a:pt x="280" y="112"/>
                </a:lnTo>
                <a:lnTo>
                  <a:pt x="484" y="134"/>
                </a:lnTo>
                <a:lnTo>
                  <a:pt x="686" y="112"/>
                </a:lnTo>
                <a:lnTo>
                  <a:pt x="842" y="74"/>
                </a:lnTo>
                <a:lnTo>
                  <a:pt x="960" y="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60"/>
          <p:cNvSpPr/>
          <p:nvPr/>
        </p:nvSpPr>
        <p:spPr>
          <a:xfrm>
            <a:off x="9039225" y="4191000"/>
            <a:ext cx="381000" cy="93662"/>
          </a:xfrm>
          <a:custGeom>
            <a:avLst/>
            <a:gdLst/>
            <a:ahLst/>
            <a:cxnLst/>
            <a:rect l="l" t="t" r="r" b="b"/>
            <a:pathLst>
              <a:path w="240" h="59" extrusionOk="0">
                <a:moveTo>
                  <a:pt x="0" y="0"/>
                </a:moveTo>
                <a:lnTo>
                  <a:pt x="40" y="37"/>
                </a:lnTo>
                <a:lnTo>
                  <a:pt x="121" y="59"/>
                </a:lnTo>
                <a:lnTo>
                  <a:pt x="202" y="37"/>
                </a:lnTo>
                <a:lnTo>
                  <a:pt x="240" y="1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60"/>
          <p:cNvSpPr/>
          <p:nvPr/>
        </p:nvSpPr>
        <p:spPr>
          <a:xfrm>
            <a:off x="9039225" y="4206875"/>
            <a:ext cx="998537" cy="136525"/>
          </a:xfrm>
          <a:custGeom>
            <a:avLst/>
            <a:gdLst/>
            <a:ahLst/>
            <a:cxnLst/>
            <a:rect l="l" t="t" r="r" b="b"/>
            <a:pathLst>
              <a:path w="960" h="134" extrusionOk="0">
                <a:moveTo>
                  <a:pt x="0" y="0"/>
                </a:moveTo>
                <a:lnTo>
                  <a:pt x="113" y="79"/>
                </a:lnTo>
                <a:lnTo>
                  <a:pt x="280" y="112"/>
                </a:lnTo>
                <a:lnTo>
                  <a:pt x="484" y="134"/>
                </a:lnTo>
                <a:lnTo>
                  <a:pt x="686" y="112"/>
                </a:lnTo>
                <a:lnTo>
                  <a:pt x="842" y="74"/>
                </a:lnTo>
                <a:lnTo>
                  <a:pt x="960" y="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3" name="Google Shape;1123;p6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516812" y="5180012"/>
            <a:ext cx="89217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4" name="Google Shape;1124;p6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77200" y="5248275"/>
            <a:ext cx="1077912" cy="4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5" name="Google Shape;1125;p60" descr="50%"/>
          <p:cNvSpPr txBox="1"/>
          <p:nvPr/>
        </p:nvSpPr>
        <p:spPr>
          <a:xfrm>
            <a:off x="2911475" y="2125662"/>
            <a:ext cx="1654175" cy="9239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60" descr="50%"/>
          <p:cNvSpPr txBox="1"/>
          <p:nvPr/>
        </p:nvSpPr>
        <p:spPr>
          <a:xfrm>
            <a:off x="3665537" y="1524000"/>
            <a:ext cx="895350" cy="58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7" name="Google Shape;1127;p60"/>
          <p:cNvGrpSpPr/>
          <p:nvPr/>
        </p:nvGrpSpPr>
        <p:grpSpPr>
          <a:xfrm>
            <a:off x="2895600" y="1524000"/>
            <a:ext cx="1676400" cy="1524000"/>
            <a:chOff x="864" y="816"/>
            <a:chExt cx="1056" cy="1104"/>
          </a:xfrm>
        </p:grpSpPr>
        <p:sp>
          <p:nvSpPr>
            <p:cNvPr id="1128" name="Google Shape;1128;p60"/>
            <p:cNvSpPr txBox="1"/>
            <p:nvPr/>
          </p:nvSpPr>
          <p:spPr>
            <a:xfrm>
              <a:off x="864" y="1248"/>
              <a:ext cx="1056" cy="672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9" name="Google Shape;1129;p60"/>
            <p:cNvGrpSpPr/>
            <p:nvPr/>
          </p:nvGrpSpPr>
          <p:grpSpPr>
            <a:xfrm>
              <a:off x="1344" y="816"/>
              <a:ext cx="576" cy="432"/>
              <a:chOff x="1344" y="768"/>
              <a:chExt cx="576" cy="432"/>
            </a:xfrm>
          </p:grpSpPr>
          <p:sp>
            <p:nvSpPr>
              <p:cNvPr id="1130" name="Google Shape;1130;p60"/>
              <p:cNvSpPr txBox="1"/>
              <p:nvPr/>
            </p:nvSpPr>
            <p:spPr>
              <a:xfrm>
                <a:off x="1344" y="768"/>
                <a:ext cx="576" cy="432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31" name="Google Shape;1131;p60"/>
              <p:cNvCxnSpPr/>
              <p:nvPr/>
            </p:nvCxnSpPr>
            <p:spPr>
              <a:xfrm>
                <a:off x="1344" y="1200"/>
                <a:ext cx="576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132" name="Google Shape;1132;p60"/>
              <p:cNvCxnSpPr/>
              <p:nvPr/>
            </p:nvCxnSpPr>
            <p:spPr>
              <a:xfrm>
                <a:off x="1344" y="1200"/>
                <a:ext cx="576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</p:grpSp>
      <p:sp>
        <p:nvSpPr>
          <p:cNvPr id="1133" name="Google Shape;1133;p60"/>
          <p:cNvSpPr txBox="1"/>
          <p:nvPr/>
        </p:nvSpPr>
        <p:spPr>
          <a:xfrm>
            <a:off x="7620000" y="2438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pic>
        <p:nvPicPr>
          <p:cNvPr id="1134" name="Google Shape;1134;p6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590925" y="1066800"/>
            <a:ext cx="1185862" cy="49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5" name="Google Shape;1135;p6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124200" y="2971800"/>
            <a:ext cx="1185862" cy="4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60"/>
          <p:cNvSpPr/>
          <p:nvPr/>
        </p:nvSpPr>
        <p:spPr>
          <a:xfrm>
            <a:off x="4227512" y="4191000"/>
            <a:ext cx="533400" cy="109537"/>
          </a:xfrm>
          <a:custGeom>
            <a:avLst/>
            <a:gdLst/>
            <a:ahLst/>
            <a:cxnLst/>
            <a:rect l="l" t="t" r="r" b="b"/>
            <a:pathLst>
              <a:path w="240" h="59" extrusionOk="0">
                <a:moveTo>
                  <a:pt x="0" y="0"/>
                </a:moveTo>
                <a:lnTo>
                  <a:pt x="40" y="37"/>
                </a:lnTo>
                <a:lnTo>
                  <a:pt x="121" y="59"/>
                </a:lnTo>
                <a:lnTo>
                  <a:pt x="202" y="37"/>
                </a:lnTo>
                <a:lnTo>
                  <a:pt x="240" y="1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60"/>
          <p:cNvSpPr/>
          <p:nvPr/>
        </p:nvSpPr>
        <p:spPr>
          <a:xfrm>
            <a:off x="4227512" y="4206875"/>
            <a:ext cx="1524000" cy="212725"/>
          </a:xfrm>
          <a:custGeom>
            <a:avLst/>
            <a:gdLst/>
            <a:ahLst/>
            <a:cxnLst/>
            <a:rect l="l" t="t" r="r" b="b"/>
            <a:pathLst>
              <a:path w="960" h="134" extrusionOk="0">
                <a:moveTo>
                  <a:pt x="0" y="0"/>
                </a:moveTo>
                <a:lnTo>
                  <a:pt x="113" y="79"/>
                </a:lnTo>
                <a:lnTo>
                  <a:pt x="280" y="112"/>
                </a:lnTo>
                <a:lnTo>
                  <a:pt x="484" y="134"/>
                </a:lnTo>
                <a:lnTo>
                  <a:pt x="686" y="112"/>
                </a:lnTo>
                <a:lnTo>
                  <a:pt x="842" y="74"/>
                </a:lnTo>
                <a:lnTo>
                  <a:pt x="960" y="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8" name="Google Shape;1138;p60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888287" y="923925"/>
            <a:ext cx="1001712" cy="46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9" name="Google Shape;1139;p60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8005762" y="1911350"/>
            <a:ext cx="822325" cy="500062"/>
          </a:xfrm>
          <a:prstGeom prst="rect">
            <a:avLst/>
          </a:prstGeom>
          <a:noFill/>
          <a:ln>
            <a:noFill/>
          </a:ln>
        </p:spPr>
      </p:pic>
      <p:sp>
        <p:nvSpPr>
          <p:cNvPr id="1140" name="Google Shape;1140;p60" descr="50%"/>
          <p:cNvSpPr txBox="1"/>
          <p:nvPr/>
        </p:nvSpPr>
        <p:spPr>
          <a:xfrm>
            <a:off x="7239000" y="1371600"/>
            <a:ext cx="2362200" cy="16002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1" name="Google Shape;1141;p60"/>
          <p:cNvGrpSpPr/>
          <p:nvPr/>
        </p:nvGrpSpPr>
        <p:grpSpPr>
          <a:xfrm>
            <a:off x="7924800" y="2378075"/>
            <a:ext cx="914400" cy="596900"/>
            <a:chOff x="2640" y="1498"/>
            <a:chExt cx="576" cy="376"/>
          </a:xfrm>
        </p:grpSpPr>
        <p:sp>
          <p:nvSpPr>
            <p:cNvPr id="1142" name="Google Shape;1142;p60"/>
            <p:cNvSpPr txBox="1"/>
            <p:nvPr/>
          </p:nvSpPr>
          <p:spPr>
            <a:xfrm>
              <a:off x="2640" y="1498"/>
              <a:ext cx="576" cy="376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43" name="Google Shape;1143;p60"/>
            <p:cNvCxnSpPr/>
            <p:nvPr/>
          </p:nvCxnSpPr>
          <p:spPr>
            <a:xfrm>
              <a:off x="2640" y="1874"/>
              <a:ext cx="576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44" name="Google Shape;1144;p60"/>
            <p:cNvCxnSpPr/>
            <p:nvPr/>
          </p:nvCxnSpPr>
          <p:spPr>
            <a:xfrm>
              <a:off x="2640" y="1874"/>
              <a:ext cx="576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145" name="Google Shape;1145;p60" descr="50%"/>
          <p:cNvSpPr txBox="1"/>
          <p:nvPr/>
        </p:nvSpPr>
        <p:spPr>
          <a:xfrm>
            <a:off x="7254875" y="1387475"/>
            <a:ext cx="2339975" cy="15716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6" name="Google Shape;1146;p60"/>
          <p:cNvGrpSpPr/>
          <p:nvPr/>
        </p:nvGrpSpPr>
        <p:grpSpPr>
          <a:xfrm>
            <a:off x="7696200" y="1920875"/>
            <a:ext cx="1219200" cy="1054100"/>
            <a:chOff x="3888" y="1210"/>
            <a:chExt cx="768" cy="664"/>
          </a:xfrm>
        </p:grpSpPr>
        <p:grpSp>
          <p:nvGrpSpPr>
            <p:cNvPr id="1147" name="Google Shape;1147;p60"/>
            <p:cNvGrpSpPr/>
            <p:nvPr/>
          </p:nvGrpSpPr>
          <p:grpSpPr>
            <a:xfrm>
              <a:off x="4080" y="1498"/>
              <a:ext cx="576" cy="376"/>
              <a:chOff x="2640" y="1498"/>
              <a:chExt cx="576" cy="376"/>
            </a:xfrm>
          </p:grpSpPr>
          <p:sp>
            <p:nvSpPr>
              <p:cNvPr id="1148" name="Google Shape;1148;p60"/>
              <p:cNvSpPr txBox="1"/>
              <p:nvPr/>
            </p:nvSpPr>
            <p:spPr>
              <a:xfrm>
                <a:off x="2640" y="1498"/>
                <a:ext cx="576" cy="376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49" name="Google Shape;1149;p60"/>
              <p:cNvCxnSpPr/>
              <p:nvPr/>
            </p:nvCxnSpPr>
            <p:spPr>
              <a:xfrm>
                <a:off x="2640" y="1874"/>
                <a:ext cx="576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150" name="Google Shape;1150;p60"/>
              <p:cNvCxnSpPr/>
              <p:nvPr/>
            </p:nvCxnSpPr>
            <p:spPr>
              <a:xfrm>
                <a:off x="2640" y="1874"/>
                <a:ext cx="576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sp>
          <p:nvSpPr>
            <p:cNvPr id="1151" name="Google Shape;1151;p60"/>
            <p:cNvSpPr txBox="1"/>
            <p:nvPr/>
          </p:nvSpPr>
          <p:spPr>
            <a:xfrm>
              <a:off x="3888" y="1536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pic>
          <p:nvPicPr>
            <p:cNvPr id="1152" name="Google Shape;1152;p60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128" y="1210"/>
              <a:ext cx="518" cy="3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3" name="Google Shape;1153;p60"/>
          <p:cNvSpPr txBox="1"/>
          <p:nvPr/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11/27/2018</a:t>
            </a:r>
            <a:endParaRPr/>
          </a:p>
        </p:txBody>
      </p:sp>
      <p:sp>
        <p:nvSpPr>
          <p:cNvPr id="1154" name="Google Shape;1154;p60"/>
          <p:cNvSpPr txBox="1"/>
          <p:nvPr/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LINEAR DATA STRUCTURE (DS-I)</a:t>
            </a:r>
            <a:endParaRPr/>
          </a:p>
        </p:txBody>
      </p:sp>
      <p:sp>
        <p:nvSpPr>
          <p:cNvPr id="1155" name="Google Shape;1155;p60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61"/>
          <p:cNvSpPr txBox="1"/>
          <p:nvPr/>
        </p:nvSpPr>
        <p:spPr>
          <a:xfrm>
            <a:off x="1981200" y="1371600"/>
            <a:ext cx="7924800" cy="338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rPr lang="en-US" sz="24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Add or subtract.</a:t>
            </a:r>
            <a:endParaRPr sz="3200" b="0" i="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rPr lang="en-US" sz="24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1. 7</a:t>
            </a:r>
            <a:r>
              <a:rPr lang="en-US" sz="2400" b="0" i="1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lang="en-US" sz="2400" b="0" i="0" u="none" baseline="30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24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+ 3</a:t>
            </a:r>
            <a:r>
              <a:rPr lang="en-US" sz="2400" b="0" i="1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 + </a:t>
            </a:r>
            <a:r>
              <a:rPr lang="en-US" sz="24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-US" sz="2400" b="0" i="1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lang="en-US" sz="2400" b="0" i="0" u="none" baseline="30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24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		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rPr lang="en-US" sz="24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2. (</a:t>
            </a:r>
            <a:r>
              <a:rPr lang="en-US" sz="2400" b="0" i="1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lang="en-US" sz="2400" b="0" i="0" u="none" baseline="30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24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US" sz="2400" b="0" i="1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US" sz="2400" b="0" i="0" u="none" baseline="30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24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 – (5</a:t>
            </a:r>
            <a:r>
              <a:rPr lang="en-US" sz="2400" b="0" i="1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lang="en-US" sz="2400" b="0" i="1" u="none" baseline="30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2400" b="0" i="1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US" sz="24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-US" sz="2400" b="0" i="1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US" sz="2400" b="0" i="0" u="none" baseline="30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24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rPr lang="en-US" sz="24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3. (10</a:t>
            </a:r>
            <a:r>
              <a:rPr lang="en-US" sz="2400" b="0" i="1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pq </a:t>
            </a:r>
            <a:r>
              <a:rPr lang="en-US" sz="24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+ 3</a:t>
            </a:r>
            <a:r>
              <a:rPr lang="en-US" sz="2400" b="0" i="1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lang="en-US" sz="24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 + (2</a:t>
            </a:r>
            <a:r>
              <a:rPr lang="en-US" sz="2400" b="0" i="1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pq</a:t>
            </a:r>
            <a:r>
              <a:rPr lang="en-US" sz="24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– 5</a:t>
            </a:r>
            <a:r>
              <a:rPr lang="en-US" sz="2400" b="0" i="1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lang="en-US" sz="24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+ 6</a:t>
            </a:r>
            <a:r>
              <a:rPr lang="en-US" sz="2400" b="0" i="1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pq</a:t>
            </a:r>
            <a:r>
              <a:rPr lang="en-US" sz="24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rPr lang="en-US" sz="24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4. (14</a:t>
            </a:r>
            <a:r>
              <a:rPr lang="en-US" sz="2400" b="0" i="1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lang="en-US" sz="2400" b="0" i="0" u="none" baseline="30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-US" sz="24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– 8) + (6</a:t>
            </a:r>
            <a:r>
              <a:rPr lang="en-US" sz="2400" b="0" i="1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lang="en-US" sz="2400" b="0" i="0" u="none" baseline="30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24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– 2</a:t>
            </a:r>
            <a:r>
              <a:rPr lang="en-US" sz="2400" b="0" i="1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 + </a:t>
            </a:r>
            <a:r>
              <a:rPr lang="en-US" sz="24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1)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r>
              <a:rPr lang="en-US" sz="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61"/>
          <p:cNvSpPr txBox="1"/>
          <p:nvPr/>
        </p:nvSpPr>
        <p:spPr>
          <a:xfrm>
            <a:off x="6248400" y="2659062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Verdana"/>
              <a:buNone/>
            </a:pPr>
            <a:r>
              <a:rPr lang="en-US" sz="2400" b="0" i="0" u="none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–4</a:t>
            </a:r>
            <a:r>
              <a:rPr lang="en-US" sz="2400" b="0" i="1" u="none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lang="en-US" sz="2400" b="0" i="0" u="none" baseline="30000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-US" sz="2400" b="0" i="0" u="none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– 3</a:t>
            </a:r>
            <a:r>
              <a:rPr lang="en-US" sz="2400" b="0" i="1" u="none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US" sz="2400" b="0" i="0" u="none" baseline="30000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1162" name="Google Shape;1162;p61"/>
          <p:cNvSpPr txBox="1"/>
          <p:nvPr/>
        </p:nvSpPr>
        <p:spPr>
          <a:xfrm>
            <a:off x="5410200" y="19812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Verdana"/>
              <a:buNone/>
            </a:pPr>
            <a:r>
              <a:rPr lang="en-US" sz="2400" b="0" i="0" u="none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11</a:t>
            </a:r>
            <a:r>
              <a:rPr lang="en-US" sz="2400" b="0" i="1" u="none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lang="en-US" sz="2400" b="0" i="0" u="none" baseline="30000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2400" b="0" i="0" u="none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 + 3</a:t>
            </a:r>
            <a:r>
              <a:rPr lang="en-US" sz="2400" b="0" i="1" u="none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endParaRPr/>
          </a:p>
        </p:txBody>
      </p:sp>
      <p:sp>
        <p:nvSpPr>
          <p:cNvPr id="1163" name="Google Shape;1163;p61"/>
          <p:cNvSpPr txBox="1"/>
          <p:nvPr/>
        </p:nvSpPr>
        <p:spPr>
          <a:xfrm>
            <a:off x="7620000" y="3268662"/>
            <a:ext cx="2209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Verdana"/>
              <a:buNone/>
            </a:pPr>
            <a:r>
              <a:rPr lang="en-US" sz="2400" b="0" i="0" u="none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18</a:t>
            </a:r>
            <a:r>
              <a:rPr lang="en-US" sz="2400" b="0" i="1" u="none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pq </a:t>
            </a:r>
            <a:r>
              <a:rPr lang="en-US" sz="2400" b="0" i="0" u="none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– 2</a:t>
            </a:r>
            <a:r>
              <a:rPr lang="en-US" sz="2400" b="0" i="1" u="none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endParaRPr/>
          </a:p>
        </p:txBody>
      </p:sp>
      <p:sp>
        <p:nvSpPr>
          <p:cNvPr id="1164" name="Google Shape;1164;p61"/>
          <p:cNvSpPr txBox="1"/>
          <p:nvPr/>
        </p:nvSpPr>
        <p:spPr>
          <a:xfrm>
            <a:off x="6858000" y="3935412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Verdana"/>
              <a:buNone/>
            </a:pPr>
            <a:r>
              <a:rPr lang="en-US" sz="2400" b="0" i="0" u="none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20</a:t>
            </a:r>
            <a:r>
              <a:rPr lang="en-US" sz="2400" b="0" i="1" u="none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lang="en-US" sz="2400" b="0" i="0" u="none" baseline="30000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-US" sz="2400" b="0" i="0" u="none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– 2</a:t>
            </a:r>
            <a:r>
              <a:rPr lang="en-US" sz="2400" b="0" i="1" u="none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lang="en-US" sz="2400" b="0" i="0" u="none">
                <a:solidFill>
                  <a:srgbClr val="FF3300"/>
                </a:solidFill>
                <a:latin typeface="Verdana"/>
                <a:ea typeface="Verdana"/>
                <a:cs typeface="Verdana"/>
                <a:sym typeface="Verdana"/>
              </a:rPr>
              <a:t> – 7 </a:t>
            </a:r>
            <a:endParaRPr/>
          </a:p>
        </p:txBody>
      </p:sp>
      <p:sp>
        <p:nvSpPr>
          <p:cNvPr id="1165" name="Google Shape;1165;p61"/>
          <p:cNvSpPr txBox="1"/>
          <p:nvPr/>
        </p:nvSpPr>
        <p:spPr>
          <a:xfrm>
            <a:off x="1981200" y="4572000"/>
            <a:ext cx="54070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rPr lang="en-US" sz="24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5. (2.5</a:t>
            </a:r>
            <a:r>
              <a:rPr lang="en-US" sz="2400" b="0" i="1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ab</a:t>
            </a:r>
            <a:r>
              <a:rPr lang="en-US" sz="24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+ 14</a:t>
            </a:r>
            <a:r>
              <a:rPr lang="en-US" sz="2400" b="0" i="1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lang="en-US" sz="24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 – (–1.5</a:t>
            </a:r>
            <a:r>
              <a:rPr lang="en-US" sz="2400" b="0" i="1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ab</a:t>
            </a:r>
            <a:r>
              <a:rPr lang="en-US" sz="24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+ 4</a:t>
            </a:r>
            <a:r>
              <a:rPr lang="en-US" sz="2400" b="0" i="1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lang="en-US" sz="24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</p:txBody>
      </p:sp>
      <p:sp>
        <p:nvSpPr>
          <p:cNvPr id="1166" name="Google Shape;1166;p61"/>
          <p:cNvSpPr txBox="1"/>
          <p:nvPr/>
        </p:nvSpPr>
        <p:spPr>
          <a:xfrm>
            <a:off x="7718425" y="4572000"/>
            <a:ext cx="18065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Verdana"/>
              <a:buNone/>
            </a:pPr>
            <a:r>
              <a:rPr lang="en-US" sz="2400" b="0" i="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-US" sz="2400" b="0" i="1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ab</a:t>
            </a:r>
            <a:r>
              <a:rPr lang="en-US" sz="2400" b="0" i="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 + 10</a:t>
            </a:r>
            <a:r>
              <a:rPr lang="en-US" sz="2400" b="0" i="1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/>
          </a:p>
        </p:txBody>
      </p:sp>
      <p:sp>
        <p:nvSpPr>
          <p:cNvPr id="1167" name="Google Shape;1167;p61"/>
          <p:cNvSpPr txBox="1"/>
          <p:nvPr/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11/27/2018</a:t>
            </a:r>
            <a:endParaRPr/>
          </a:p>
        </p:txBody>
      </p:sp>
      <p:sp>
        <p:nvSpPr>
          <p:cNvPr id="1169" name="Google Shape;1169;p61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62"/>
          <p:cNvSpPr txBox="1"/>
          <p:nvPr/>
        </p:nvSpPr>
        <p:spPr>
          <a:xfrm>
            <a:off x="1981200" y="1371600"/>
            <a:ext cx="8686800" cy="2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rPr lang="en-US" sz="24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6. A painter must add the areas of two walls to 	determine the amount of paint needed. The area 	of the first wall is modeled by 4</a:t>
            </a:r>
            <a:r>
              <a:rPr lang="en-US" sz="2400" b="0" i="1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-US" sz="2400" b="0" i="0" u="none" baseline="30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24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+ 12</a:t>
            </a:r>
            <a:r>
              <a:rPr lang="en-US" sz="2400" b="0" i="1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-US" sz="24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+ 9, and 	the area of the second wall is modeled by 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rPr lang="en-US" sz="24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36</a:t>
            </a:r>
            <a:r>
              <a:rPr lang="en-US" sz="2400" b="0" i="1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-US" sz="2400" b="0" i="0" u="none" baseline="30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24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– 12</a:t>
            </a:r>
            <a:r>
              <a:rPr lang="en-US" sz="2400" b="0" i="1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-US" sz="24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+ 1. Write a polynomial that 	represents the total area of the two walls.</a:t>
            </a:r>
            <a:endParaRPr/>
          </a:p>
        </p:txBody>
      </p:sp>
      <p:sp>
        <p:nvSpPr>
          <p:cNvPr id="1175" name="Google Shape;1175;p62"/>
          <p:cNvSpPr txBox="1"/>
          <p:nvPr/>
        </p:nvSpPr>
        <p:spPr>
          <a:xfrm>
            <a:off x="2362200" y="3657600"/>
            <a:ext cx="18065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Verdana"/>
              <a:buNone/>
            </a:pPr>
            <a:r>
              <a:rPr lang="en-US" sz="2400" b="0" i="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40</a:t>
            </a:r>
            <a:r>
              <a:rPr lang="en-US" sz="2400" b="0" i="1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-US" sz="2400" b="0" i="0" u="none" baseline="30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-US" sz="2400" b="0" i="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+ 10</a:t>
            </a:r>
            <a:endParaRPr/>
          </a:p>
        </p:txBody>
      </p:sp>
      <p:sp>
        <p:nvSpPr>
          <p:cNvPr id="1176" name="Google Shape;1176;p62"/>
          <p:cNvSpPr txBox="1"/>
          <p:nvPr/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11/27/2018</a:t>
            </a:r>
            <a:endParaRPr/>
          </a:p>
        </p:txBody>
      </p:sp>
      <p:sp>
        <p:nvSpPr>
          <p:cNvPr id="1178" name="Google Shape;1178;p62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"/>
          <p:cNvSpPr txBox="1">
            <a:spLocks noGrp="1"/>
          </p:cNvSpPr>
          <p:nvPr>
            <p:ph type="title"/>
          </p:nvPr>
        </p:nvSpPr>
        <p:spPr>
          <a:xfrm>
            <a:off x="1589087" y="847725"/>
            <a:ext cx="10058400" cy="79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Sequential Organization</a:t>
            </a:r>
            <a:endParaRPr/>
          </a:p>
        </p:txBody>
      </p:sp>
      <p:sp>
        <p:nvSpPr>
          <p:cNvPr id="223" name="Google Shape;223;p7"/>
          <p:cNvSpPr txBox="1">
            <a:spLocks noGrp="1"/>
          </p:cNvSpPr>
          <p:nvPr>
            <p:ph type="body" idx="1"/>
          </p:nvPr>
        </p:nvSpPr>
        <p:spPr>
          <a:xfrm>
            <a:off x="1068387" y="2024062"/>
            <a:ext cx="10058400" cy="374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lvl="0" indent="-9048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5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Compiler maps a[i] to its physical location in memory.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500" b="1" i="0" u="sng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Address of a[i] is given by 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1" indent="-182561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400" b="1" i="0" u="sng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starting address of a + i * size of array elements in bytes</a:t>
            </a:r>
            <a:endParaRPr sz="1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5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This mapping is carried out in constant time, irrespective of which element is being accessed.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5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Limitations: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1" indent="-182561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4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Size of an array is defined at the time of programming</a:t>
            </a:r>
            <a:endParaRPr sz="1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1" indent="-182561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4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Insertion and deletion is time consuming</a:t>
            </a:r>
            <a:endParaRPr sz="1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1" indent="-182561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4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Requires contiguous memory</a:t>
            </a:r>
            <a:endParaRPr sz="1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7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226" name="Google Shape;22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7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63"/>
          <p:cNvSpPr txBox="1">
            <a:spLocks noGrp="1"/>
          </p:cNvSpPr>
          <p:nvPr>
            <p:ph type="title"/>
          </p:nvPr>
        </p:nvSpPr>
        <p:spPr>
          <a:xfrm>
            <a:off x="1370012" y="193675"/>
            <a:ext cx="10058400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 b="0" i="1" u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800" b="0" i="1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800" b="1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 Assignments</a:t>
            </a:r>
            <a:endParaRPr/>
          </a:p>
        </p:txBody>
      </p:sp>
      <p:sp>
        <p:nvSpPr>
          <p:cNvPr id="1186" name="Google Shape;1186;p63"/>
          <p:cNvSpPr txBox="1">
            <a:spLocks noGrp="1"/>
          </p:cNvSpPr>
          <p:nvPr>
            <p:ph type="body" idx="1"/>
          </p:nvPr>
        </p:nvSpPr>
        <p:spPr>
          <a:xfrm>
            <a:off x="762000" y="1981200"/>
            <a:ext cx="10121900" cy="4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lvl="0" indent="-90487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➢"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Implement Array as an Abstract Data Type using Sequential Organization?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➢"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Representation of Polynomials using arrays  and perform operations 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1" indent="-182561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➢"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Addition of two polynomials</a:t>
            </a:r>
            <a:endParaRPr sz="1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1" indent="-182561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➢"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Evaluation of  Polynomial</a:t>
            </a:r>
            <a:endParaRPr/>
          </a:p>
          <a:p>
            <a:pPr marL="90487" lvl="0" indent="-9048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400"/>
              <a:buFont typeface="Arial"/>
              <a:buChar char=" "/>
            </a:pPr>
            <a:r>
              <a:rPr lang="en-US" sz="32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2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187" name="Google Shape;1187;p63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1189" name="Google Shape;1189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63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70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64"/>
          <p:cNvSpPr txBox="1">
            <a:spLocks noGrp="1"/>
          </p:cNvSpPr>
          <p:nvPr>
            <p:ph type="title"/>
          </p:nvPr>
        </p:nvSpPr>
        <p:spPr>
          <a:xfrm>
            <a:off x="1370012" y="193675"/>
            <a:ext cx="10058400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 b="1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Takeaway</a:t>
            </a:r>
            <a:endParaRPr/>
          </a:p>
        </p:txBody>
      </p:sp>
      <p:sp>
        <p:nvSpPr>
          <p:cNvPr id="1198" name="Google Shape;1198;p64"/>
          <p:cNvSpPr txBox="1">
            <a:spLocks noGrp="1"/>
          </p:cNvSpPr>
          <p:nvPr>
            <p:ph type="body" idx="1"/>
          </p:nvPr>
        </p:nvSpPr>
        <p:spPr>
          <a:xfrm>
            <a:off x="762000" y="1981200"/>
            <a:ext cx="10059987" cy="358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lvl="0" indent="-90487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➢"/>
            </a:pPr>
            <a:r>
              <a:rPr lang="en-US" sz="2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Study the concept of Sequential Organization and its Memory Representation and Address Calculation.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➢"/>
            </a:pPr>
            <a:r>
              <a:rPr lang="en-US" sz="2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Learn Representation and operations of polynomial such as Addition and Evaluation.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➢"/>
            </a:pPr>
            <a:r>
              <a:rPr lang="en-US" sz="28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Study and implement sparse matrix concept and operations such as Simple Transpose, Fast Transpose and Addition</a:t>
            </a: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2000" b="0" i="0" u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400"/>
              <a:buFont typeface="Arial"/>
              <a:buChar char=" "/>
            </a:pPr>
            <a:r>
              <a:rPr lang="en-US" sz="32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200" b="0" i="0" u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1199" name="Google Shape;1199;p64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</a:t>
            </a:r>
            <a:endParaRPr/>
          </a:p>
        </p:txBody>
      </p:sp>
      <p:pic>
        <p:nvPicPr>
          <p:cNvPr id="1201" name="Google Shape;1201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1202" name="Google Shape;1202;p64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71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65"/>
          <p:cNvSpPr txBox="1">
            <a:spLocks noGrp="1"/>
          </p:cNvSpPr>
          <p:nvPr>
            <p:ph type="title"/>
          </p:nvPr>
        </p:nvSpPr>
        <p:spPr>
          <a:xfrm>
            <a:off x="1541462" y="363537"/>
            <a:ext cx="10058400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 b="1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1210" name="Google Shape;1210;p65"/>
          <p:cNvSpPr txBox="1">
            <a:spLocks noGrp="1"/>
          </p:cNvSpPr>
          <p:nvPr>
            <p:ph type="body" idx="1"/>
          </p:nvPr>
        </p:nvSpPr>
        <p:spPr>
          <a:xfrm>
            <a:off x="995362" y="1816100"/>
            <a:ext cx="9799637" cy="36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Arial"/>
              <a:buAutoNum type="arabicPeriod"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E. Horowitz, S. Sahani, S. Anderson-Freed,  "Fundamentals of Data Structures in C", Universities Press, 2008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Arial"/>
              <a:buAutoNum type="arabicPeriod"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Treamblay, Sorenson, “An introduction to data structures with applications”, Tata McGraw Hill, Second Edition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Arial"/>
              <a:buAutoNum type="arabicPeriod"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Aaron Tanenbaum, “Data Structures using C”, Pearson Education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Arial"/>
              <a:buAutoNum type="arabicPeriod"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R. Gilberg, B. Forouzan, "Data Structures: A pseudo code approach with C", Cenage Learning, ISBN 9788131503140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p65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lang="en-US"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11/27/2018		</a:t>
            </a:r>
            <a:endParaRPr/>
          </a:p>
        </p:txBody>
      </p:sp>
      <p:pic>
        <p:nvPicPr>
          <p:cNvPr id="1213" name="Google Shape;1213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4" name="Google Shape;1214;p65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72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"/>
          <p:cNvSpPr txBox="1">
            <a:spLocks noGrp="1"/>
          </p:cNvSpPr>
          <p:nvPr>
            <p:ph type="title"/>
          </p:nvPr>
        </p:nvSpPr>
        <p:spPr>
          <a:xfrm>
            <a:off x="1684337" y="287337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400" b="1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Memory Representation and Address Calculation</a:t>
            </a:r>
            <a:endParaRPr/>
          </a:p>
        </p:txBody>
      </p:sp>
      <p:sp>
        <p:nvSpPr>
          <p:cNvPr id="233" name="Google Shape;233;p8"/>
          <p:cNvSpPr txBox="1">
            <a:spLocks noGrp="1"/>
          </p:cNvSpPr>
          <p:nvPr>
            <p:ph type="body" idx="1"/>
          </p:nvPr>
        </p:nvSpPr>
        <p:spPr>
          <a:xfrm>
            <a:off x="1096962" y="1846262"/>
            <a:ext cx="1011555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0487" lvl="0" indent="-904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8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1-D Array</a:t>
            </a: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1" indent="-18256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6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1-D array is a list of elements or simply a row of elements.</a:t>
            </a:r>
            <a:endParaRPr sz="1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1" indent="-18256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Noto Sans Symbols"/>
              <a:buChar char="▪"/>
            </a:pPr>
            <a:r>
              <a:rPr lang="en-US" sz="26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 mathematic, we often deal with variable that are simple scripted – </a:t>
            </a:r>
            <a:endParaRPr sz="18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0487" lvl="0" indent="-9048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0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3050" lvl="2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Arial"/>
              <a:buChar char=" "/>
            </a:pPr>
            <a:r>
              <a:rPr lang="en-US" sz="22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Where x</a:t>
            </a:r>
            <a:r>
              <a:rPr lang="en-US" sz="2200" b="0" i="0" u="none" baseline="-25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2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refers to the i</a:t>
            </a:r>
            <a:r>
              <a:rPr lang="en-US" sz="2200" b="0" i="0" u="none" baseline="30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2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element of x variables can be expressed as – x[0], x[1], …. X[4]      </a:t>
            </a:r>
            <a:endParaRPr sz="14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3050" lvl="2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22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200" b="0" i="0" u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8"/>
          <p:cNvSpPr txBox="1"/>
          <p:nvPr/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11/27/2018</a:t>
            </a:r>
            <a:endParaRPr/>
          </a:p>
        </p:txBody>
      </p:sp>
      <p:pic>
        <p:nvPicPr>
          <p:cNvPr id="236" name="Google Shape;23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8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pic>
        <p:nvPicPr>
          <p:cNvPr id="238" name="Google Shape;238;p8" descr="https://www.rapidtables.com/math/symbols/statistical_symbols/sum_ex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92475" y="4629150"/>
            <a:ext cx="2565400" cy="600075"/>
          </a:xfrm>
          <a:prstGeom prst="rect">
            <a:avLst/>
          </a:prstGeom>
          <a:noFill/>
          <a:ln>
            <a:noFill/>
          </a:ln>
          <a:effectLst>
            <a:outerShdw blurRad="63500" dist="19050" dir="540000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"/>
          <p:cNvSpPr txBox="1">
            <a:spLocks noGrp="1"/>
          </p:cNvSpPr>
          <p:nvPr>
            <p:ph type="title"/>
          </p:nvPr>
        </p:nvSpPr>
        <p:spPr>
          <a:xfrm>
            <a:off x="1684337" y="287337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400" b="1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Memory Representation and Address Calculation</a:t>
            </a:r>
            <a:endParaRPr/>
          </a:p>
        </p:txBody>
      </p:sp>
      <p:graphicFrame>
        <p:nvGraphicFramePr>
          <p:cNvPr id="244" name="Google Shape;244;p9"/>
          <p:cNvGraphicFramePr/>
          <p:nvPr/>
        </p:nvGraphicFramePr>
        <p:xfrm>
          <a:off x="4025900" y="2738437"/>
          <a:ext cx="3521050" cy="3127325"/>
        </p:xfrm>
        <a:graphic>
          <a:graphicData uri="http://schemas.openxmlformats.org/drawingml/2006/table">
            <a:tbl>
              <a:tblPr>
                <a:noFill/>
                <a:tableStyleId>{24E4BDE8-6B99-4C5D-8284-495A59BA596E}</a:tableStyleId>
              </a:tblPr>
              <a:tblGrid>
                <a:gridCol w="7127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00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08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1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index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Memory address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1024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[1]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1028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1032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1036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[5]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1044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EC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[6]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1048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8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5" name="Google Shape;245;p9"/>
          <p:cNvSpPr txBox="1"/>
          <p:nvPr/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11/27/2018</a:t>
            </a:r>
            <a:endParaRPr/>
          </a:p>
        </p:txBody>
      </p:sp>
      <p:pic>
        <p:nvPicPr>
          <p:cNvPr id="247" name="Google Shape;24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9"/>
          <p:cNvSpPr txBox="1"/>
          <p:nvPr/>
        </p:nvSpPr>
        <p:spPr>
          <a:xfrm>
            <a:off x="1096962" y="1846262"/>
            <a:ext cx="9753600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Arial"/>
              <a:buNone/>
            </a:pPr>
            <a:r>
              <a:rPr lang="en-US" sz="26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Example: 1-D array A[7]  where A is array name and 7 is size.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Arial"/>
              <a:buNone/>
            </a:pPr>
            <a:r>
              <a:rPr lang="en-US" sz="2600" b="0" i="0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Syntax: int A[7];</a:t>
            </a:r>
            <a:endParaRPr/>
          </a:p>
        </p:txBody>
      </p:sp>
      <p:sp>
        <p:nvSpPr>
          <p:cNvPr id="249" name="Google Shape;249;p9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S-1pp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S-1pp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DS-1pp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DS-1pp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DS-1pp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DS-1pp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DS-1pp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5772</Words>
  <Application>Microsoft Office PowerPoint</Application>
  <PresentationFormat>Widescreen</PresentationFormat>
  <Paragraphs>1914</Paragraphs>
  <Slides>72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72</vt:i4>
      </vt:variant>
    </vt:vector>
  </HeadingPairs>
  <TitlesOfParts>
    <vt:vector size="85" baseType="lpstr">
      <vt:lpstr>Arial</vt:lpstr>
      <vt:lpstr>Calibri</vt:lpstr>
      <vt:lpstr>Noto Sans Symbols</vt:lpstr>
      <vt:lpstr>Times New Roman</vt:lpstr>
      <vt:lpstr>Verdana</vt:lpstr>
      <vt:lpstr>Wingdings</vt:lpstr>
      <vt:lpstr>1_DS-1ppt</vt:lpstr>
      <vt:lpstr>DS-1ppt</vt:lpstr>
      <vt:lpstr>2_DS-1ppt</vt:lpstr>
      <vt:lpstr>3_DS-1ppt</vt:lpstr>
      <vt:lpstr>4_DS-1ppt</vt:lpstr>
      <vt:lpstr>5_DS-1ppt</vt:lpstr>
      <vt:lpstr>6_DS-1ppt</vt:lpstr>
      <vt:lpstr>PowerPoint Presentation</vt:lpstr>
      <vt:lpstr>Linear Data Structures</vt:lpstr>
      <vt:lpstr>PowerPoint Presentation</vt:lpstr>
      <vt:lpstr>Array as an Abstract Data Type</vt:lpstr>
      <vt:lpstr>Array as an Abstract Data Type</vt:lpstr>
      <vt:lpstr>Sequential Organization</vt:lpstr>
      <vt:lpstr>Sequential Organization</vt:lpstr>
      <vt:lpstr>Memory Representation and Address Calculation</vt:lpstr>
      <vt:lpstr>Memory Representation and Address Calculation</vt:lpstr>
      <vt:lpstr>Memory Representation and Address Calculation</vt:lpstr>
      <vt:lpstr>Memory Representation and Address Calculation</vt:lpstr>
      <vt:lpstr>Memory Representation and Address Calculation</vt:lpstr>
      <vt:lpstr>Memory Representation and Address Calculation</vt:lpstr>
      <vt:lpstr>Memory Representation and Address Calculation</vt:lpstr>
      <vt:lpstr>Memory Representation and Address Calculation</vt:lpstr>
      <vt:lpstr>Memory Representation and Address Calculation</vt:lpstr>
      <vt:lpstr>Row -major and Column -major Address</vt:lpstr>
      <vt:lpstr>Multidimensional Array</vt:lpstr>
      <vt:lpstr>Memory Representation and Address Calculation (row-major)</vt:lpstr>
      <vt:lpstr>Memory Representation and Address Calculation (row-major)</vt:lpstr>
      <vt:lpstr>Memory Representation and Address Calculation (column-major)</vt:lpstr>
      <vt:lpstr>Concept of Ordered List</vt:lpstr>
      <vt:lpstr>Representation of Ordered List using an Array</vt:lpstr>
      <vt:lpstr>Representation of Polynomials using arrays</vt:lpstr>
      <vt:lpstr>Representation of Polynomials of Degree n in an array</vt:lpstr>
      <vt:lpstr>Representation of Polynomials       A (x, y)</vt:lpstr>
      <vt:lpstr>Representation of Polynomials     A(x, y)</vt:lpstr>
      <vt:lpstr>Representation of Polynomials A (x, y, z)</vt:lpstr>
      <vt:lpstr>Representation of Polynomials A (x, y)</vt:lpstr>
      <vt:lpstr>Addition and Evaluation of  Polynomials</vt:lpstr>
      <vt:lpstr>PowerPoint Presentation</vt:lpstr>
      <vt:lpstr>PowerPoint Presentation</vt:lpstr>
      <vt:lpstr> Representing Polynomial using array of Structure</vt:lpstr>
      <vt:lpstr>PowerPoint Presentation</vt:lpstr>
      <vt:lpstr>PowerPoint Presentation</vt:lpstr>
      <vt:lpstr>Evaluation of  Polynomial </vt:lpstr>
      <vt:lpstr>Evaluation of  Polynomials</vt:lpstr>
      <vt:lpstr>Polynomial Multiplication</vt:lpstr>
      <vt:lpstr>PowerPoint Presentation</vt:lpstr>
      <vt:lpstr>Representation of sparse matrix</vt:lpstr>
      <vt:lpstr>Representation of sparse matrix</vt:lpstr>
      <vt:lpstr>Representation of sparse matrix</vt:lpstr>
      <vt:lpstr>Sparse matrix in triplet form</vt:lpstr>
      <vt:lpstr>Sparse matrix in triplet form</vt:lpstr>
      <vt:lpstr>PowerPoint Presentation</vt:lpstr>
      <vt:lpstr>Simple Transpose </vt:lpstr>
      <vt:lpstr>Simple Transpose</vt:lpstr>
      <vt:lpstr>Simple Transpose</vt:lpstr>
      <vt:lpstr>Simple Transpose of Sparse Matrix</vt:lpstr>
      <vt:lpstr>Simple Transpose of Sparse Matrix</vt:lpstr>
      <vt:lpstr>Algorithm of Simple Transpose of  Sparse Matrix</vt:lpstr>
      <vt:lpstr>Difference between Fast and Simple Transpose</vt:lpstr>
      <vt:lpstr>Fast Transpose</vt:lpstr>
      <vt:lpstr>Fast Transpose</vt:lpstr>
      <vt:lpstr>Fast Transpose of Sparse Matrix</vt:lpstr>
      <vt:lpstr>Fast Transpose of Sparse Matrix</vt:lpstr>
      <vt:lpstr>Algorithm of Fast Transpose of  Sparse Matrix</vt:lpstr>
      <vt:lpstr>Additions of two Sparse Matrices</vt:lpstr>
      <vt:lpstr>Algorithm - Addition of Sparse Matrix</vt:lpstr>
      <vt:lpstr>Algorithm - Addition of Sparse Matrix</vt:lpstr>
      <vt:lpstr>FAQ</vt:lpstr>
      <vt:lpstr>  FAQ</vt:lpstr>
      <vt:lpstr>FAQ</vt:lpstr>
      <vt:lpstr>FAQ</vt:lpstr>
      <vt:lpstr>Examples</vt:lpstr>
      <vt:lpstr>PowerPoint Presentation</vt:lpstr>
      <vt:lpstr>PowerPoint Presentation</vt:lpstr>
      <vt:lpstr>PowerPoint Presentation</vt:lpstr>
      <vt:lpstr>PowerPoint Presentation</vt:lpstr>
      <vt:lpstr>  Practice Assignments</vt:lpstr>
      <vt:lpstr>Takeaway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Bhamare, Mamta</dc:creator>
  <cp:lastModifiedBy>admin</cp:lastModifiedBy>
  <cp:revision>71</cp:revision>
  <dcterms:modified xsi:type="dcterms:W3CDTF">2022-10-11T03:23:37Z</dcterms:modified>
</cp:coreProperties>
</file>