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1D860D-F071-4F6D-8F09-2D708D02C0AE}">
  <a:tblStyle styleId="{D11D860D-F071-4F6D-8F09-2D708D02C0A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5F82172-9A0E-48B2-AFD2-87652701FE7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f08b247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f08b247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f08b2474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f08b2474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f08b2474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f08b2474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efda7717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efda7717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c7d1417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c7d1417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c7d1417c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c7d1417c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f08b2474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f08b2474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f08b2474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f08b2474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f08b2474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f08b2474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f08b247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f08b247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jp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059150" y="2273475"/>
            <a:ext cx="4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596450" y="341300"/>
            <a:ext cx="5357700" cy="1108200"/>
          </a:xfrm>
          <a:prstGeom prst="rect">
            <a:avLst/>
          </a:prstGeom>
          <a:solidFill>
            <a:srgbClr val="4073C6"/>
          </a:solidFill>
          <a:ln cap="flat" cmpd="sng" w="38100">
            <a:solidFill>
              <a:srgbClr val="0EE4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TATA NEUSKILL DATA ANALYTICS HACKATHON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325" y="4371425"/>
            <a:ext cx="4011900" cy="646500"/>
          </a:xfrm>
          <a:prstGeom prst="rect">
            <a:avLst/>
          </a:prstGeom>
          <a:solidFill>
            <a:srgbClr val="26BBD6"/>
          </a:solidFill>
          <a:ln cap="flat" cmpd="sng" w="38100">
            <a:solidFill>
              <a:srgbClr val="1111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NAME </a:t>
            </a:r>
            <a:r>
              <a:rPr lang="en" sz="1500"/>
              <a:t>     :    Krishnaraj V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EMAIL ID </a:t>
            </a:r>
            <a:r>
              <a:rPr lang="en" sz="1500"/>
              <a:t>:    krishnarajgogulan@gmail.com</a:t>
            </a:r>
            <a:endParaRPr sz="1500"/>
          </a:p>
        </p:txBody>
      </p:sp>
      <p:sp>
        <p:nvSpPr>
          <p:cNvPr id="57" name="Google Shape;57;p13"/>
          <p:cNvSpPr txBox="1"/>
          <p:nvPr/>
        </p:nvSpPr>
        <p:spPr>
          <a:xfrm>
            <a:off x="1987200" y="1596575"/>
            <a:ext cx="4312800" cy="831300"/>
          </a:xfrm>
          <a:prstGeom prst="rect">
            <a:avLst/>
          </a:prstGeom>
          <a:solidFill>
            <a:srgbClr val="C52248"/>
          </a:solidFill>
          <a:ln cap="flat" cmpd="sng" w="38100">
            <a:solidFill>
              <a:srgbClr val="4073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CASE STUDY AND ANALYSIS </a:t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ON STUDENT DATA</a:t>
            </a:r>
            <a:endParaRPr b="1" sz="21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8299" y="933762"/>
            <a:ext cx="5313350" cy="42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 rotWithShape="1">
          <a:blip r:embed="rId4">
            <a:alphaModFix/>
          </a:blip>
          <a:srcRect b="16796" l="21768" r="7440" t="16416"/>
          <a:stretch/>
        </p:blipFill>
        <p:spPr>
          <a:xfrm>
            <a:off x="438813" y="116675"/>
            <a:ext cx="8266377" cy="487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863900" y="1664225"/>
            <a:ext cx="5461500" cy="984300"/>
          </a:xfrm>
          <a:prstGeom prst="rect">
            <a:avLst/>
          </a:prstGeom>
          <a:solidFill>
            <a:srgbClr val="9900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420"/>
              <a:t>THANK YOU</a:t>
            </a:r>
            <a:endParaRPr b="1" sz="5420"/>
          </a:p>
        </p:txBody>
      </p:sp>
      <p:sp>
        <p:nvSpPr>
          <p:cNvPr id="137" name="Google Shape;137;p23"/>
          <p:cNvSpPr txBox="1"/>
          <p:nvPr/>
        </p:nvSpPr>
        <p:spPr>
          <a:xfrm>
            <a:off x="3447525" y="3092575"/>
            <a:ext cx="1964100" cy="43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Brings Magic</a:t>
            </a:r>
            <a:endParaRPr b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DD148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419875" y="57550"/>
            <a:ext cx="3819900" cy="431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Question 1:  What are the chances that a student will answer a question in online class if they have participated in poll but not asked a doubt?</a:t>
            </a:r>
            <a:endParaRPr b="1" sz="800"/>
          </a:p>
        </p:txBody>
      </p:sp>
      <p:cxnSp>
        <p:nvCxnSpPr>
          <p:cNvPr id="64" name="Google Shape;64;p14"/>
          <p:cNvCxnSpPr/>
          <p:nvPr/>
        </p:nvCxnSpPr>
        <p:spPr>
          <a:xfrm flipH="1">
            <a:off x="4533350" y="8350"/>
            <a:ext cx="12600" cy="51351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/>
        </p:nvSpPr>
        <p:spPr>
          <a:xfrm>
            <a:off x="152400" y="563850"/>
            <a:ext cx="2011500" cy="2586000"/>
          </a:xfrm>
          <a:prstGeom prst="rect">
            <a:avLst/>
          </a:prstGeom>
          <a:solidFill>
            <a:srgbClr val="FE2C5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There is 26.6 </a:t>
            </a:r>
            <a:r>
              <a:rPr b="1" lang="en" sz="1200">
                <a:solidFill>
                  <a:schemeClr val="lt1"/>
                </a:solidFill>
              </a:rPr>
              <a:t>percentage</a:t>
            </a:r>
            <a:r>
              <a:rPr b="1" lang="en" sz="1200">
                <a:solidFill>
                  <a:schemeClr val="lt1"/>
                </a:solidFill>
              </a:rPr>
              <a:t> chance for a Student to answer a question without asking doubt. </a:t>
            </a:r>
            <a:endParaRPr b="1"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Which is </a:t>
            </a:r>
            <a:r>
              <a:rPr b="1" lang="en" sz="1200">
                <a:solidFill>
                  <a:schemeClr val="lt1"/>
                </a:solidFill>
              </a:rPr>
              <a:t>comparatively</a:t>
            </a:r>
            <a:r>
              <a:rPr b="1" lang="en" sz="1200">
                <a:solidFill>
                  <a:schemeClr val="lt1"/>
                </a:solidFill>
              </a:rPr>
              <a:t> greater to Students who ask doubts and not answers question</a:t>
            </a:r>
            <a:endParaRPr b="1" sz="1200">
              <a:solidFill>
                <a:schemeClr val="lt1"/>
              </a:solidFill>
            </a:endParaRPr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2237088" y="52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{D11D860D-F071-4F6D-8F09-2D708D02C0AE}</a:tableStyleId>
              </a:tblPr>
              <a:tblGrid>
                <a:gridCol w="1345325"/>
                <a:gridCol w="877575"/>
              </a:tblGrid>
              <a:tr h="65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200"/>
                        <a:t>Categories</a:t>
                      </a:r>
                      <a:endParaRPr b="1" sz="1200"/>
                    </a:p>
                  </a:txBody>
                  <a:tcPr marT="69850" marB="69850" marR="69850" marL="698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D9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200"/>
                        <a:t>Students </a:t>
                      </a:r>
                      <a:r>
                        <a:rPr b="1" lang="en" sz="1200"/>
                        <a:t>Count</a:t>
                      </a:r>
                      <a:endParaRPr b="1" sz="1200"/>
                    </a:p>
                  </a:txBody>
                  <a:tcPr marT="69850" marB="69850" marR="69850" marL="698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D9C4"/>
                    </a:solidFill>
                  </a:tcPr>
                </a:tc>
              </a:tr>
              <a:tr h="493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700"/>
                        <a:t>Doubt Asked and </a:t>
                      </a:r>
                      <a:r>
                        <a:rPr lang="en" sz="700"/>
                        <a:t>Answered</a:t>
                      </a:r>
                      <a:r>
                        <a:rPr lang="en" sz="700"/>
                        <a:t> Question</a:t>
                      </a:r>
                      <a:endParaRPr sz="700"/>
                    </a:p>
                  </a:txBody>
                  <a:tcPr marT="69850" marB="69850" marR="69850" marL="698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D9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700"/>
                        <a:t>25</a:t>
                      </a:r>
                      <a:endParaRPr sz="700"/>
                    </a:p>
                  </a:txBody>
                  <a:tcPr marT="69850" marB="69850" marR="69850" marL="698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D9C4"/>
                    </a:solidFill>
                  </a:tcPr>
                </a:tc>
              </a:tr>
              <a:tr h="493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700"/>
                        <a:t>Doubt Asked and Not </a:t>
                      </a:r>
                      <a:r>
                        <a:rPr lang="en" sz="700"/>
                        <a:t>Answered</a:t>
                      </a:r>
                      <a:r>
                        <a:rPr lang="en" sz="700"/>
                        <a:t> Question</a:t>
                      </a:r>
                      <a:endParaRPr sz="700"/>
                    </a:p>
                  </a:txBody>
                  <a:tcPr marT="69850" marB="69850" marR="69850" marL="698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D9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700"/>
                        <a:t>32</a:t>
                      </a:r>
                      <a:endParaRPr sz="700"/>
                    </a:p>
                  </a:txBody>
                  <a:tcPr marT="69850" marB="69850" marR="69850" marL="698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D9C4"/>
                    </a:solidFill>
                  </a:tcPr>
                </a:tc>
              </a:tr>
              <a:tr h="493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700"/>
                        <a:t>No Doubt Asked But Answered Question</a:t>
                      </a:r>
                      <a:endParaRPr sz="700"/>
                    </a:p>
                  </a:txBody>
                  <a:tcPr marT="69850" marB="69850" marR="69850" marL="698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700"/>
                        <a:t>29</a:t>
                      </a:r>
                      <a:endParaRPr sz="700"/>
                    </a:p>
                  </a:txBody>
                  <a:tcPr marT="69850" marB="69850" marR="69850" marL="698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493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700"/>
                        <a:t>No Doubt Asked and Not Answered Question</a:t>
                      </a:r>
                      <a:endParaRPr sz="700"/>
                    </a:p>
                  </a:txBody>
                  <a:tcPr marT="69850" marB="69850" marR="69850" marL="698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D9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700"/>
                        <a:t>23</a:t>
                      </a:r>
                      <a:endParaRPr sz="700">
                        <a:solidFill>
                          <a:schemeClr val="lt1"/>
                        </a:solidFill>
                      </a:endParaRPr>
                    </a:p>
                  </a:txBody>
                  <a:tcPr marT="69850" marB="69850" marR="69850" marL="698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D9C4"/>
                    </a:solidFill>
                  </a:tcPr>
                </a:tc>
              </a:tr>
            </a:tbl>
          </a:graphicData>
        </a:graphic>
      </p:graphicFrame>
      <p:sp>
        <p:nvSpPr>
          <p:cNvPr id="67" name="Google Shape;67;p14"/>
          <p:cNvSpPr txBox="1"/>
          <p:nvPr/>
        </p:nvSpPr>
        <p:spPr>
          <a:xfrm>
            <a:off x="4989375" y="57550"/>
            <a:ext cx="4060200" cy="431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Question 2: Find top 3 students in each stream – Define your own parameters and justify why these parameters are a good indicator of performance</a:t>
            </a:r>
            <a:endParaRPr b="1" sz="800"/>
          </a:p>
        </p:txBody>
      </p:sp>
      <p:graphicFrame>
        <p:nvGraphicFramePr>
          <p:cNvPr id="68" name="Google Shape;68;p14"/>
          <p:cNvGraphicFramePr/>
          <p:nvPr/>
        </p:nvGraphicFramePr>
        <p:xfrm>
          <a:off x="6717467" y="303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{D11D860D-F071-4F6D-8F09-2D708D02C0AE}</a:tableStyleId>
              </a:tblPr>
              <a:tblGrid>
                <a:gridCol w="484400"/>
                <a:gridCol w="469175"/>
                <a:gridCol w="668150"/>
                <a:gridCol w="378950"/>
                <a:gridCol w="402225"/>
              </a:tblGrid>
              <a:tr h="271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600"/>
                        <a:t>RollNo</a:t>
                      </a:r>
                      <a:endParaRPr b="1"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90DB">
                        <a:alpha val="803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600"/>
                        <a:t>Stream</a:t>
                      </a:r>
                      <a:endParaRPr b="1"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90DB">
                        <a:alpha val="803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600"/>
                        <a:t>MaxMarks</a:t>
                      </a:r>
                      <a:endParaRPr b="1"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90DB">
                        <a:alpha val="803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600"/>
                        <a:t>Sum</a:t>
                      </a:r>
                      <a:endParaRPr b="1"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90DB">
                        <a:alpha val="803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600"/>
                        <a:t>Mean</a:t>
                      </a:r>
                      <a:endParaRPr b="1" sz="5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90DB">
                        <a:alpha val="80390"/>
                      </a:srgbClr>
                    </a:solidFill>
                  </a:tcPr>
                </a:tc>
              </a:tr>
              <a:tr h="444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600"/>
                        <a:t>10050015</a:t>
                      </a:r>
                      <a:endParaRPr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6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600"/>
                        <a:t>Science</a:t>
                      </a:r>
                      <a:endParaRPr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6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600"/>
                        <a:t>100</a:t>
                      </a:r>
                      <a:endParaRPr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6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600"/>
                        <a:t>835</a:t>
                      </a:r>
                      <a:endParaRPr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6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600"/>
                        <a:t>83.5</a:t>
                      </a:r>
                      <a:endParaRPr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6D3"/>
                    </a:solidFill>
                  </a:tcPr>
                </a:tc>
              </a:tr>
              <a:tr h="444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600"/>
                        <a:t>10050018</a:t>
                      </a:r>
                      <a:endParaRPr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6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600"/>
                        <a:t>Science</a:t>
                      </a:r>
                      <a:endParaRPr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6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600"/>
                        <a:t>100</a:t>
                      </a:r>
                      <a:endParaRPr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6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600"/>
                        <a:t>812</a:t>
                      </a:r>
                      <a:endParaRPr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6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600"/>
                        <a:t>81.2</a:t>
                      </a:r>
                      <a:endParaRPr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6D3"/>
                    </a:solidFill>
                  </a:tcPr>
                </a:tc>
              </a:tr>
              <a:tr h="444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600"/>
                        <a:t>10050005</a:t>
                      </a:r>
                      <a:endParaRPr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6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600"/>
                        <a:t>Science</a:t>
                      </a:r>
                      <a:endParaRPr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6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600"/>
                        <a:t>100</a:t>
                      </a:r>
                      <a:endParaRPr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6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600"/>
                        <a:t>798</a:t>
                      </a:r>
                      <a:endParaRPr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6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600"/>
                        <a:t>79.8</a:t>
                      </a:r>
                      <a:endParaRPr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6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Google Shape;69;p14"/>
          <p:cNvGraphicFramePr/>
          <p:nvPr/>
        </p:nvGraphicFramePr>
        <p:xfrm>
          <a:off x="6717475" y="108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{D11D860D-F071-4F6D-8F09-2D708D02C0AE}</a:tableStyleId>
              </a:tblPr>
              <a:tblGrid>
                <a:gridCol w="488275"/>
                <a:gridCol w="534200"/>
                <a:gridCol w="545700"/>
                <a:gridCol w="416300"/>
                <a:gridCol w="416300"/>
              </a:tblGrid>
              <a:tr h="331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600"/>
                        <a:t>RollNo</a:t>
                      </a:r>
                      <a:endParaRPr b="1"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891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600"/>
                        <a:t>Stream</a:t>
                      </a:r>
                      <a:endParaRPr b="1"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891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600"/>
                        <a:t>MaxMarks</a:t>
                      </a:r>
                      <a:endParaRPr b="1"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891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600"/>
                        <a:t>Sum</a:t>
                      </a:r>
                      <a:endParaRPr b="1"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891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600"/>
                        <a:t>Mean</a:t>
                      </a:r>
                      <a:endParaRPr b="1"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891C4"/>
                    </a:solidFill>
                  </a:tcPr>
                </a:tc>
              </a:tr>
              <a:tr h="33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600"/>
                        <a:t>10050028</a:t>
                      </a:r>
                      <a:endParaRPr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6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600"/>
                        <a:t>Commerce</a:t>
                      </a:r>
                      <a:endParaRPr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6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600"/>
                        <a:t>100</a:t>
                      </a:r>
                      <a:endParaRPr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6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600"/>
                        <a:t>829</a:t>
                      </a:r>
                      <a:endParaRPr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6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600"/>
                        <a:t>82.9</a:t>
                      </a:r>
                      <a:endParaRPr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6D3"/>
                    </a:solidFill>
                  </a:tcPr>
                </a:tc>
              </a:tr>
              <a:tr h="33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600"/>
                        <a:t>10050026</a:t>
                      </a:r>
                      <a:endParaRPr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6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600"/>
                        <a:t>Commerce</a:t>
                      </a:r>
                      <a:endParaRPr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6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600"/>
                        <a:t>100</a:t>
                      </a:r>
                      <a:endParaRPr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6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600"/>
                        <a:t>789</a:t>
                      </a:r>
                      <a:endParaRPr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6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600"/>
                        <a:t>78.9</a:t>
                      </a:r>
                      <a:endParaRPr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6D3"/>
                    </a:solidFill>
                  </a:tcPr>
                </a:tc>
              </a:tr>
              <a:tr h="33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600"/>
                        <a:t>10050024</a:t>
                      </a:r>
                      <a:endParaRPr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6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600"/>
                        <a:t>Commerce</a:t>
                      </a:r>
                      <a:endParaRPr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6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600"/>
                        <a:t>100</a:t>
                      </a:r>
                      <a:endParaRPr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6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600"/>
                        <a:t>781</a:t>
                      </a:r>
                      <a:endParaRPr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6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600"/>
                        <a:t>78.1</a:t>
                      </a:r>
                      <a:endParaRPr sz="600"/>
                    </a:p>
                  </a:txBody>
                  <a:tcPr marT="69850" marB="69850" marR="69850" marL="698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6D3"/>
                    </a:solidFill>
                  </a:tcPr>
                </a:tc>
              </a:tr>
            </a:tbl>
          </a:graphicData>
        </a:graphic>
      </p:graphicFrame>
      <p:sp>
        <p:nvSpPr>
          <p:cNvPr id="70" name="Google Shape;70;p14"/>
          <p:cNvSpPr txBox="1"/>
          <p:nvPr/>
        </p:nvSpPr>
        <p:spPr>
          <a:xfrm>
            <a:off x="4648200" y="1249025"/>
            <a:ext cx="1961700" cy="3232500"/>
          </a:xfrm>
          <a:prstGeom prst="rect">
            <a:avLst/>
          </a:prstGeom>
          <a:solidFill>
            <a:srgbClr val="2891C4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Here is Top 3 Students from each stream 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They have been </a:t>
            </a:r>
            <a:r>
              <a:rPr b="1" lang="en" sz="1100"/>
              <a:t>chosen</a:t>
            </a:r>
            <a:r>
              <a:rPr b="1" lang="en" sz="1100"/>
              <a:t> in top because of their best total and average scores  in all their 10 tests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Sum and mean indicates the total, average score and Performance  of each student  as it is the best measure of central tendency</a:t>
            </a:r>
            <a:endParaRPr b="1" sz="1300"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9340" l="155400" r="-155400" t="-9340"/>
          <a:stretch/>
        </p:blipFill>
        <p:spPr>
          <a:xfrm>
            <a:off x="5765166" y="3378450"/>
            <a:ext cx="3435983" cy="16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267475" y="3421375"/>
            <a:ext cx="3972300" cy="166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4">
            <a:alphaModFix/>
          </a:blip>
          <a:srcRect b="1429" l="0" r="0" t="-1430"/>
          <a:stretch/>
        </p:blipFill>
        <p:spPr>
          <a:xfrm>
            <a:off x="267475" y="3435550"/>
            <a:ext cx="3951749" cy="16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2969150" y="3378450"/>
            <a:ext cx="117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and question  </a:t>
            </a:r>
            <a:endParaRPr b="1"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900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900"/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900"/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B930"/>
            </a:gs>
            <a:gs pos="100000">
              <a:srgbClr val="0EE95B"/>
            </a:gs>
          </a:gsLst>
          <a:lin ang="5400012" scaled="0"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5"/>
          <p:cNvGraphicFramePr/>
          <p:nvPr/>
        </p:nvGraphicFramePr>
        <p:xfrm>
          <a:off x="4666975" y="29578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{95F82172-9A0E-48B2-AFD2-87652701FE73}</a:tableStyleId>
              </a:tblPr>
              <a:tblGrid>
                <a:gridCol w="718475"/>
                <a:gridCol w="880775"/>
                <a:gridCol w="746100"/>
              </a:tblGrid>
              <a:tr h="512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/>
                        <a:t>Jointime</a:t>
                      </a:r>
                      <a:endParaRPr b="1" sz="1100"/>
                    </a:p>
                  </a:txBody>
                  <a:tcPr marT="69850" marB="69850" marR="69850" marL="69850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D9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/>
                        <a:t>Leavetime</a:t>
                      </a:r>
                      <a:endParaRPr b="1" sz="1100"/>
                    </a:p>
                  </a:txBody>
                  <a:tcPr marT="69850" marB="69850" marR="69850" marL="69850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D9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/>
                        <a:t>Count Of Students</a:t>
                      </a:r>
                      <a:endParaRPr/>
                    </a:p>
                  </a:txBody>
                  <a:tcPr marT="69850" marB="69850" marR="69850" marL="69850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D9C4"/>
                    </a:solidFill>
                  </a:tcPr>
                </a:tc>
              </a:tr>
              <a:tr h="307350">
                <a:tc row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/>
                        <a:t>09:00:</a:t>
                      </a:r>
                      <a:r>
                        <a:rPr b="1" lang="en" sz="1100"/>
                        <a:t>0</a:t>
                      </a: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69850" marB="69850" marR="69850" marL="6985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/>
                        <a:t>10:30:00</a:t>
                      </a:r>
                      <a:endParaRPr b="1" sz="1100"/>
                    </a:p>
                  </a:txBody>
                  <a:tcPr marT="69850" marB="69850" marR="69850" marL="6985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65</a:t>
                      </a:r>
                      <a:endParaRPr sz="1100"/>
                    </a:p>
                  </a:txBody>
                  <a:tcPr marT="69850" marB="69850" marR="69850" marL="69850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  <a:tr h="3073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/>
                        <a:t>10:15:00</a:t>
                      </a:r>
                      <a:endParaRPr b="1" sz="1100"/>
                    </a:p>
                  </a:txBody>
                  <a:tcPr marT="69850" marB="69850" marR="69850" marL="69850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D9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17</a:t>
                      </a:r>
                      <a:endParaRPr sz="1100"/>
                    </a:p>
                  </a:txBody>
                  <a:tcPr marT="69850" marB="69850" marR="69850" marL="69850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D9C4"/>
                    </a:solidFill>
                  </a:tcPr>
                </a:tc>
              </a:tr>
              <a:tr h="307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/>
                        <a:t>09:15:00</a:t>
                      </a:r>
                      <a:endParaRPr b="1" sz="1100"/>
                    </a:p>
                  </a:txBody>
                  <a:tcPr marT="69850" marB="69850" marR="69850" marL="6985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D9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/>
                        <a:t>10:30:00</a:t>
                      </a:r>
                      <a:endParaRPr b="1" sz="1100"/>
                    </a:p>
                  </a:txBody>
                  <a:tcPr marT="69850" marB="69850" marR="69850" marL="6985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D9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9850" marB="69850" marR="69850" marL="69850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D9C4"/>
                    </a:solidFill>
                  </a:tcPr>
                </a:tc>
              </a:tr>
              <a:tr h="307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/>
                        <a:t>09:00:00</a:t>
                      </a:r>
                      <a:endParaRPr b="1" sz="1100"/>
                    </a:p>
                  </a:txBody>
                  <a:tcPr marT="69850" marB="69850" marR="69850" marL="6985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D9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/>
                        <a:t>10:45:00</a:t>
                      </a:r>
                      <a:endParaRPr b="1" sz="1100"/>
                    </a:p>
                  </a:txBody>
                  <a:tcPr marT="69850" marB="69850" marR="69850" marL="6985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D9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9850" marB="69850" marR="69850" marL="69850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D9C4"/>
                    </a:solidFill>
                  </a:tcPr>
                </a:tc>
              </a:tr>
              <a:tr h="307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/>
                        <a:t>09:15:00</a:t>
                      </a:r>
                      <a:endParaRPr b="1" sz="1100"/>
                    </a:p>
                  </a:txBody>
                  <a:tcPr marT="69850" marB="69850" marR="69850" marL="6985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D9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100"/>
                        <a:t>10:15:00</a:t>
                      </a:r>
                      <a:endParaRPr b="1" sz="1100"/>
                    </a:p>
                  </a:txBody>
                  <a:tcPr marT="69850" marB="69850" marR="69850" marL="69850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D9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9850" marB="69850" marR="69850" marL="69850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D9C4"/>
                    </a:solidFill>
                  </a:tcPr>
                </a:tc>
              </a:tr>
            </a:tbl>
          </a:graphicData>
        </a:graphic>
      </p:graphicFrame>
      <p:cxnSp>
        <p:nvCxnSpPr>
          <p:cNvPr id="80" name="Google Shape;80;p15"/>
          <p:cNvCxnSpPr/>
          <p:nvPr/>
        </p:nvCxnSpPr>
        <p:spPr>
          <a:xfrm flipH="1">
            <a:off x="4533350" y="8350"/>
            <a:ext cx="12600" cy="51351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5"/>
          <p:cNvSpPr txBox="1"/>
          <p:nvPr/>
        </p:nvSpPr>
        <p:spPr>
          <a:xfrm>
            <a:off x="343675" y="57550"/>
            <a:ext cx="3999000" cy="431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Question 3:  Categorize students into 3 buckets - consistent performance, performance declining, performance improving (Define your own parameters)</a:t>
            </a:r>
            <a:endParaRPr b="1" sz="800"/>
          </a:p>
        </p:txBody>
      </p:sp>
      <p:graphicFrame>
        <p:nvGraphicFramePr>
          <p:cNvPr id="82" name="Google Shape;82;p15"/>
          <p:cNvGraphicFramePr/>
          <p:nvPr/>
        </p:nvGraphicFramePr>
        <p:xfrm>
          <a:off x="1524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{D11D860D-F071-4F6D-8F09-2D708D02C0AE}</a:tableStyleId>
              </a:tblPr>
              <a:tblGrid>
                <a:gridCol w="1610975"/>
                <a:gridCol w="1101375"/>
              </a:tblGrid>
              <a:tr h="352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200"/>
                        <a:t>Performance</a:t>
                      </a:r>
                      <a:endParaRPr b="1" sz="1200"/>
                    </a:p>
                  </a:txBody>
                  <a:tcPr marT="69850" marB="69850" marR="69850" marL="69850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BA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200"/>
                        <a:t>Students Count</a:t>
                      </a:r>
                      <a:endParaRPr sz="1500"/>
                    </a:p>
                  </a:txBody>
                  <a:tcPr marT="69850" marB="69850" marR="69850" marL="69850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BAD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Performance Declining</a:t>
                      </a:r>
                      <a:endParaRPr sz="1100"/>
                    </a:p>
                  </a:txBody>
                  <a:tcPr marT="69850" marB="69850" marR="69850" marL="69850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C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9850" marB="69850" marR="69850" marL="69850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CCF0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Consistent Performance</a:t>
                      </a:r>
                      <a:endParaRPr sz="1100"/>
                    </a:p>
                  </a:txBody>
                  <a:tcPr marT="69850" marB="69850" marR="69850" marL="69850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C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9850" marB="69850" marR="69850" marL="69850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CCF0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Performance Increasing</a:t>
                      </a:r>
                      <a:endParaRPr sz="1100"/>
                    </a:p>
                  </a:txBody>
                  <a:tcPr marT="69850" marB="69850" marR="69850" marL="69850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C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00"/>
                        <a:t>11</a:t>
                      </a:r>
                      <a:endParaRPr sz="1100"/>
                    </a:p>
                  </a:txBody>
                  <a:tcPr marT="69850" marB="69850" marR="69850" marL="69850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CCF0"/>
                    </a:solidFill>
                  </a:tcPr>
                </a:tc>
              </a:tr>
            </a:tbl>
          </a:graphicData>
        </a:graphic>
      </p:graphicFrame>
      <p:sp>
        <p:nvSpPr>
          <p:cNvPr id="83" name="Google Shape;83;p15"/>
          <p:cNvSpPr txBox="1"/>
          <p:nvPr/>
        </p:nvSpPr>
        <p:spPr>
          <a:xfrm>
            <a:off x="4816425" y="57550"/>
            <a:ext cx="3920100" cy="431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Question 4: The principal wants to know the best days of the week and time to conduct online classes, help them with this based on past attendance</a:t>
            </a:r>
            <a:endParaRPr b="1" sz="800"/>
          </a:p>
        </p:txBody>
      </p:sp>
      <p:sp>
        <p:nvSpPr>
          <p:cNvPr id="84" name="Google Shape;84;p15"/>
          <p:cNvSpPr txBox="1"/>
          <p:nvPr/>
        </p:nvSpPr>
        <p:spPr>
          <a:xfrm>
            <a:off x="191275" y="648550"/>
            <a:ext cx="2502300" cy="1369800"/>
          </a:xfrm>
          <a:prstGeom prst="rect">
            <a:avLst/>
          </a:prstGeom>
          <a:solidFill>
            <a:srgbClr val="3BBAD1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Here is the student count categorized into 3 given buckets.</a:t>
            </a:r>
            <a:endParaRPr b="1"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Calculated based on average mean of differences in their tests</a:t>
            </a:r>
            <a:r>
              <a:rPr lang="en" sz="1100"/>
              <a:t>.</a:t>
            </a:r>
            <a:endParaRPr sz="1100"/>
          </a:p>
        </p:txBody>
      </p:sp>
      <p:graphicFrame>
        <p:nvGraphicFramePr>
          <p:cNvPr id="85" name="Google Shape;85;p15"/>
          <p:cNvGraphicFramePr/>
          <p:nvPr/>
        </p:nvGraphicFramePr>
        <p:xfrm>
          <a:off x="7133375" y="88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{D11D860D-F071-4F6D-8F09-2D708D02C0AE}</a:tableStyleId>
              </a:tblPr>
              <a:tblGrid>
                <a:gridCol w="905750"/>
                <a:gridCol w="1000100"/>
              </a:tblGrid>
              <a:tr h="560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200"/>
                        <a:t>Day of the week</a:t>
                      </a:r>
                      <a:endParaRPr b="1" sz="1200"/>
                    </a:p>
                  </a:txBody>
                  <a:tcPr marT="69850" marB="69850" marR="69850" marL="69850" anchor="ctr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200"/>
                        <a:t>Count Of Students</a:t>
                      </a:r>
                      <a:endParaRPr b="1" sz="1200"/>
                    </a:p>
                  </a:txBody>
                  <a:tcPr marT="69850" marB="69850" marR="69850" marL="69850" anchor="ctr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</a:tr>
              <a:tr h="347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900"/>
                        <a:t>Saturday</a:t>
                      </a:r>
                      <a:endParaRPr sz="900"/>
                    </a:p>
                  </a:txBody>
                  <a:tcPr marT="69850" marB="69850" marR="69850" marL="69850" anchor="ctr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900"/>
                        <a:t>50</a:t>
                      </a:r>
                      <a:endParaRPr sz="900"/>
                    </a:p>
                  </a:txBody>
                  <a:tcPr marT="69850" marB="69850" marR="69850" marL="69850" anchor="ctr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  <a:tr h="347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900"/>
                        <a:t>Sunday</a:t>
                      </a:r>
                      <a:endParaRPr sz="900"/>
                    </a:p>
                  </a:txBody>
                  <a:tcPr marT="69850" marB="69850" marR="69850" marL="69850" anchor="ctr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900"/>
                        <a:t>50</a:t>
                      </a:r>
                      <a:endParaRPr sz="900"/>
                    </a:p>
                  </a:txBody>
                  <a:tcPr marT="69850" marB="69850" marR="69850" marL="69850" anchor="ctr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  <a:tr h="347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900"/>
                        <a:t>Friday</a:t>
                      </a:r>
                      <a:endParaRPr sz="900"/>
                    </a:p>
                  </a:txBody>
                  <a:tcPr marT="69850" marB="69850" marR="69850" marL="69850" anchor="ctr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900"/>
                        <a:t>34</a:t>
                      </a:r>
                      <a:endParaRPr sz="900"/>
                    </a:p>
                  </a:txBody>
                  <a:tcPr marT="69850" marB="69850" marR="69850" marL="69850" anchor="ctr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</a:tr>
              <a:tr h="347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900"/>
                        <a:t>Tuesday</a:t>
                      </a:r>
                      <a:endParaRPr sz="900"/>
                    </a:p>
                  </a:txBody>
                  <a:tcPr marT="69850" marB="69850" marR="69850" marL="69850" anchor="ctr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900"/>
                        <a:t>30</a:t>
                      </a:r>
                      <a:endParaRPr sz="900"/>
                    </a:p>
                  </a:txBody>
                  <a:tcPr marT="69850" marB="69850" marR="69850" marL="69850" anchor="ctr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</a:tr>
              <a:tr h="347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900"/>
                        <a:t>Wednesday</a:t>
                      </a:r>
                      <a:endParaRPr sz="900"/>
                    </a:p>
                  </a:txBody>
                  <a:tcPr marT="69850" marB="69850" marR="69850" marL="69850" anchor="ctr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900"/>
                        <a:t>30</a:t>
                      </a:r>
                      <a:endParaRPr sz="900"/>
                    </a:p>
                  </a:txBody>
                  <a:tcPr marT="69850" marB="69850" marR="69850" marL="69850" anchor="ctr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</a:tr>
              <a:tr h="347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900"/>
                        <a:t>Monday</a:t>
                      </a:r>
                      <a:endParaRPr sz="900"/>
                    </a:p>
                  </a:txBody>
                  <a:tcPr marT="69850" marB="69850" marR="69850" marL="69850" anchor="ctr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900"/>
                        <a:t>28</a:t>
                      </a:r>
                      <a:endParaRPr sz="900"/>
                    </a:p>
                  </a:txBody>
                  <a:tcPr marT="69850" marB="69850" marR="69850" marL="69850" anchor="ctr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</a:tr>
              <a:tr h="347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900"/>
                        <a:t>Thursday</a:t>
                      </a:r>
                      <a:endParaRPr sz="900"/>
                    </a:p>
                  </a:txBody>
                  <a:tcPr marT="69850" marB="69850" marR="69850" marL="69850" anchor="ctr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900"/>
                        <a:t>18</a:t>
                      </a:r>
                      <a:endParaRPr sz="900"/>
                    </a:p>
                  </a:txBody>
                  <a:tcPr marT="69850" marB="69850" marR="69850" marL="69850" anchor="ctr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</a:tr>
            </a:tbl>
          </a:graphicData>
        </a:graphic>
      </p:graphicFrame>
      <p:sp>
        <p:nvSpPr>
          <p:cNvPr id="86" name="Google Shape;86;p15"/>
          <p:cNvSpPr txBox="1"/>
          <p:nvPr/>
        </p:nvSpPr>
        <p:spPr>
          <a:xfrm>
            <a:off x="4785700" y="752900"/>
            <a:ext cx="2195100" cy="2047200"/>
          </a:xfrm>
          <a:prstGeom prst="rect">
            <a:avLst/>
          </a:prstGeom>
          <a:solidFill>
            <a:srgbClr val="FF00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F</a:t>
            </a:r>
            <a:r>
              <a:rPr b="1" lang="en" sz="1100">
                <a:solidFill>
                  <a:schemeClr val="lt1"/>
                </a:solidFill>
              </a:rPr>
              <a:t>rom the table it can be clearly </a:t>
            </a:r>
            <a:r>
              <a:rPr b="1" lang="en" sz="1100">
                <a:solidFill>
                  <a:schemeClr val="lt1"/>
                </a:solidFill>
              </a:rPr>
              <a:t>understood</a:t>
            </a:r>
            <a:r>
              <a:rPr b="1" lang="en" sz="1100">
                <a:solidFill>
                  <a:schemeClr val="lt1"/>
                </a:solidFill>
              </a:rPr>
              <a:t> that weekends(Sunday and Saturday) are the best days to conduct online class. </a:t>
            </a:r>
            <a:endParaRPr b="1" sz="11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And between 9:00 to 10:30 is ideal timing in these days for online class</a:t>
            </a:r>
            <a:endParaRPr b="1" sz="1100">
              <a:solidFill>
                <a:schemeClr val="lt1"/>
              </a:solidFill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450" y="655875"/>
            <a:ext cx="1259825" cy="4058875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8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8EDDC"/>
            </a:gs>
            <a:gs pos="100000">
              <a:srgbClr val="53BEBE"/>
            </a:gs>
          </a:gsLst>
          <a:lin ang="5400012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246000" y="57550"/>
            <a:ext cx="4017000" cy="431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Question 5:  </a:t>
            </a:r>
            <a:r>
              <a:rPr b="1" lang="en" sz="800"/>
              <a:t>Which mode of learning is better suited for students based on grades?</a:t>
            </a:r>
            <a:endParaRPr b="1" sz="800"/>
          </a:p>
        </p:txBody>
      </p:sp>
      <p:cxnSp>
        <p:nvCxnSpPr>
          <p:cNvPr id="93" name="Google Shape;93;p16"/>
          <p:cNvCxnSpPr/>
          <p:nvPr/>
        </p:nvCxnSpPr>
        <p:spPr>
          <a:xfrm flipH="1">
            <a:off x="4533350" y="8350"/>
            <a:ext cx="12600" cy="51351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6"/>
          <p:cNvSpPr/>
          <p:nvPr/>
        </p:nvSpPr>
        <p:spPr>
          <a:xfrm>
            <a:off x="76200" y="693750"/>
            <a:ext cx="4379700" cy="2273400"/>
          </a:xfrm>
          <a:prstGeom prst="rect">
            <a:avLst/>
          </a:prstGeom>
          <a:solidFill>
            <a:srgbClr val="4073C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2131950" y="3009550"/>
            <a:ext cx="2323800" cy="20472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100"/>
              <a:t>F</a:t>
            </a:r>
            <a:r>
              <a:rPr b="1" lang="en" sz="1000"/>
              <a:t>rom the above </a:t>
            </a:r>
            <a:r>
              <a:rPr b="1" lang="en" sz="1000"/>
              <a:t>plotted</a:t>
            </a:r>
            <a:r>
              <a:rPr b="1" lang="en" sz="1000"/>
              <a:t> graph we can say that Students with good  percentage have low video watched percentage which concludes that offline classes are better than online</a:t>
            </a:r>
            <a:endParaRPr b="1"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And also </a:t>
            </a:r>
            <a:r>
              <a:rPr b="1" lang="en" sz="1000"/>
              <a:t>correlation</a:t>
            </a:r>
            <a:r>
              <a:rPr b="1" lang="en" sz="1000"/>
              <a:t> between this two field is a negative value</a:t>
            </a:r>
            <a:endParaRPr b="1" sz="1000"/>
          </a:p>
        </p:txBody>
      </p:sp>
      <p:graphicFrame>
        <p:nvGraphicFramePr>
          <p:cNvPr id="96" name="Google Shape;96;p16"/>
          <p:cNvGraphicFramePr/>
          <p:nvPr/>
        </p:nvGraphicFramePr>
        <p:xfrm>
          <a:off x="93600" y="328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{D11D860D-F071-4F6D-8F09-2D708D02C0AE}</a:tableStyleId>
              </a:tblPr>
              <a:tblGrid>
                <a:gridCol w="934500"/>
                <a:gridCol w="909225"/>
              </a:tblGrid>
              <a:tr h="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9850" marB="69850" marR="69850" marL="69850" anchor="ctr">
                    <a:lnL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/>
                        <a:t>Video_mean</a:t>
                      </a:r>
                      <a:endParaRPr b="1" sz="1000"/>
                    </a:p>
                  </a:txBody>
                  <a:tcPr marT="69850" marB="69850" marR="69850" marL="69850" anchor="ctr">
                    <a:lnL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/>
                        <a:t>Video_mean</a:t>
                      </a:r>
                      <a:endParaRPr b="1" sz="1000"/>
                    </a:p>
                  </a:txBody>
                  <a:tcPr marT="69850" marB="69850" marR="69850" marL="69850" anchor="ctr">
                    <a:lnL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900"/>
                        <a:t>1.000000</a:t>
                      </a:r>
                      <a:endParaRPr sz="900"/>
                    </a:p>
                  </a:txBody>
                  <a:tcPr marT="69850" marB="69850" marR="69850" marL="69850" anchor="ctr">
                    <a:lnL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" sz="1000"/>
                        <a:t>Marks_mean</a:t>
                      </a:r>
                      <a:endParaRPr b="1" sz="1000"/>
                    </a:p>
                  </a:txBody>
                  <a:tcPr marT="69850" marB="69850" marR="69850" marL="69850" anchor="ctr">
                    <a:lnL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900"/>
                        <a:t>-0.866494</a:t>
                      </a:r>
                      <a:endParaRPr sz="900"/>
                    </a:p>
                  </a:txBody>
                  <a:tcPr marT="69850" marB="69850" marR="69850" marL="69850" anchor="ctr">
                    <a:lnL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0" y="844950"/>
            <a:ext cx="4269871" cy="19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7974" y="665100"/>
            <a:ext cx="3112501" cy="440220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4859525" y="54600"/>
            <a:ext cx="4017000" cy="307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Question 6:  </a:t>
            </a:r>
            <a:r>
              <a:rPr b="1" lang="en" sz="800"/>
              <a:t>Design a student report card</a:t>
            </a:r>
            <a:endParaRPr b="1"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b="10736" l="21896" r="8036" t="37597"/>
          <a:stretch/>
        </p:blipFill>
        <p:spPr>
          <a:xfrm>
            <a:off x="57525" y="452050"/>
            <a:ext cx="8969449" cy="4133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374800" y="38875"/>
            <a:ext cx="157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Rough Part #jupyter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 b="20928" l="21893" r="3612" t="20512"/>
          <a:stretch/>
        </p:blipFill>
        <p:spPr>
          <a:xfrm>
            <a:off x="136225" y="410525"/>
            <a:ext cx="8931573" cy="438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 rotWithShape="1">
          <a:blip r:embed="rId4">
            <a:alphaModFix/>
          </a:blip>
          <a:srcRect b="29908" l="22192" r="16040" t="21555"/>
          <a:stretch/>
        </p:blipFill>
        <p:spPr>
          <a:xfrm>
            <a:off x="145800" y="369725"/>
            <a:ext cx="8764224" cy="43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68929" l="17144" r="43846" t="13951"/>
          <a:stretch/>
        </p:blipFill>
        <p:spPr>
          <a:xfrm>
            <a:off x="218300" y="55525"/>
            <a:ext cx="8574598" cy="23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4">
            <a:alphaModFix/>
          </a:blip>
          <a:srcRect b="28954" l="17147" r="31282" t="52018"/>
          <a:stretch/>
        </p:blipFill>
        <p:spPr>
          <a:xfrm>
            <a:off x="65900" y="2816750"/>
            <a:ext cx="8893676" cy="205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 rotWithShape="1">
          <a:blip r:embed="rId4">
            <a:alphaModFix/>
          </a:blip>
          <a:srcRect b="14366" l="22093" r="7612" t="18438"/>
          <a:stretch/>
        </p:blipFill>
        <p:spPr>
          <a:xfrm>
            <a:off x="543300" y="142250"/>
            <a:ext cx="8132624" cy="485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