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21"/>
  </p:notesMasterIdLst>
  <p:sldIdLst>
    <p:sldId id="275" r:id="rId2"/>
    <p:sldId id="256" r:id="rId3"/>
    <p:sldId id="257" r:id="rId4"/>
    <p:sldId id="276" r:id="rId5"/>
    <p:sldId id="258" r:id="rId6"/>
    <p:sldId id="259" r:id="rId7"/>
    <p:sldId id="260" r:id="rId8"/>
    <p:sldId id="261" r:id="rId9"/>
    <p:sldId id="262" r:id="rId10"/>
    <p:sldId id="263" r:id="rId11"/>
    <p:sldId id="264" r:id="rId12"/>
    <p:sldId id="265" r:id="rId13"/>
    <p:sldId id="267" r:id="rId14"/>
    <p:sldId id="268" r:id="rId15"/>
    <p:sldId id="269" r:id="rId16"/>
    <p:sldId id="270" r:id="rId17"/>
    <p:sldId id="271" r:id="rId18"/>
    <p:sldId id="274" r:id="rId19"/>
    <p:sldId id="273"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4" d="100"/>
          <a:sy n="84" d="100"/>
        </p:scale>
        <p:origin x="1426"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EA4A652-8D74-497E-B177-CAC73ED20D5B}" type="datetimeFigureOut">
              <a:rPr lang="en-IN" smtClean="0"/>
              <a:t>31-03-2025</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5342A88-D887-48D9-948A-71BA9370FC4B}" type="slidenum">
              <a:rPr lang="en-IN" smtClean="0"/>
              <a:t>‹#›</a:t>
            </a:fld>
            <a:endParaRPr lang="en-IN"/>
          </a:p>
        </p:txBody>
      </p:sp>
    </p:spTree>
    <p:extLst>
      <p:ext uri="{BB962C8B-B14F-4D97-AF65-F5344CB8AC3E}">
        <p14:creationId xmlns:p14="http://schemas.microsoft.com/office/powerpoint/2010/main" val="34875965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5342A88-D887-48D9-948A-71BA9370FC4B}" type="slidenum">
              <a:rPr lang="en-IN" smtClean="0"/>
              <a:t>8</a:t>
            </a:fld>
            <a:endParaRPr lang="en-IN"/>
          </a:p>
        </p:txBody>
      </p:sp>
    </p:spTree>
    <p:extLst>
      <p:ext uri="{BB962C8B-B14F-4D97-AF65-F5344CB8AC3E}">
        <p14:creationId xmlns:p14="http://schemas.microsoft.com/office/powerpoint/2010/main" val="818251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a:t>Click to edit Master title style</a:t>
            </a:r>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sp>
        <p:nvSpPr>
          <p:cNvPr id="7" name="Date Placeholder 6"/>
          <p:cNvSpPr>
            <a:spLocks noGrp="1"/>
          </p:cNvSpPr>
          <p:nvPr>
            <p:ph type="dt" sz="half" idx="10"/>
          </p:nvPr>
        </p:nvSpPr>
        <p:spPr/>
        <p:txBody>
          <a:bodyPr/>
          <a:lstStyle/>
          <a:p>
            <a:fld id="{D38B1CF7-86EC-4E0F-B4D7-AAFD5787F3AB}" type="datetimeFigureOut">
              <a:rPr lang="en-IN" smtClean="0"/>
              <a:t>31-03-2025</a:t>
            </a:fld>
            <a:endParaRPr lang="en-IN"/>
          </a:p>
        </p:txBody>
      </p:sp>
      <p:sp>
        <p:nvSpPr>
          <p:cNvPr id="20" name="Footer Placeholder 19"/>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fld id="{F72A6F9A-CA4B-48B6-89DB-ABCA77EEBF08}" type="slidenum">
              <a:rPr lang="en-IN" smtClean="0"/>
              <a:t>‹#›</a:t>
            </a:fld>
            <a:endParaRPr lang="en-IN"/>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D38B1CF7-86EC-4E0F-B4D7-AAFD5787F3AB}" type="datetimeFigureOut">
              <a:rPr lang="en-IN" smtClean="0"/>
              <a:t>31-03-2025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2A6F9A-CA4B-48B6-89DB-ABCA77EEBF08}"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1143000" y="274640"/>
            <a:ext cx="55626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D38B1CF7-86EC-4E0F-B4D7-AAFD5787F3AB}" type="datetimeFigureOut">
              <a:rPr lang="en-IN" smtClean="0"/>
              <a:t>31-03-2025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2A6F9A-CA4B-48B6-89DB-ABCA77EEBF08}"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D38B1CF7-86EC-4E0F-B4D7-AAFD5787F3AB}" type="datetimeFigureOut">
              <a:rPr lang="en-IN" smtClean="0"/>
              <a:t>31-03-2025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2A6F9A-CA4B-48B6-89DB-ABCA77EEBF08}"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a:t>Click to edit Master title style</a:t>
            </a:r>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D38B1CF7-86EC-4E0F-B4D7-AAFD5787F3AB}" type="datetimeFigureOut">
              <a:rPr lang="en-IN" smtClean="0"/>
              <a:t>31-03-2025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2A6F9A-CA4B-48B6-89DB-ABCA77EEBF08}" type="slidenum">
              <a:rPr lang="en-IN" smtClean="0"/>
              <a:t>‹#›</a:t>
            </a:fld>
            <a:endParaRPr lang="en-IN"/>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p>
            <a:r>
              <a:rPr kumimoji="0" lang="en-US"/>
              <a:t>Click to edit Master title style</a:t>
            </a:r>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D38B1CF7-86EC-4E0F-B4D7-AAFD5787F3AB}" type="datetimeFigureOut">
              <a:rPr lang="en-IN" smtClean="0"/>
              <a:t>31-03-2025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72A6F9A-CA4B-48B6-89DB-ABCA77EEBF08}"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a:t>Click to edit Master title style</a:t>
            </a:r>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D38B1CF7-86EC-4E0F-B4D7-AAFD5787F3AB}" type="datetimeFigureOut">
              <a:rPr lang="en-IN" smtClean="0"/>
              <a:t>31-03-2025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72A6F9A-CA4B-48B6-89DB-ABCA77EEBF08}"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p>
            <a:r>
              <a:rPr kumimoji="0" lang="en-US"/>
              <a:t>Click to edit Master title style</a:t>
            </a:r>
          </a:p>
        </p:txBody>
      </p:sp>
      <p:sp>
        <p:nvSpPr>
          <p:cNvPr id="3" name="Date Placeholder 2"/>
          <p:cNvSpPr>
            <a:spLocks noGrp="1"/>
          </p:cNvSpPr>
          <p:nvPr>
            <p:ph type="dt" sz="half" idx="10"/>
          </p:nvPr>
        </p:nvSpPr>
        <p:spPr/>
        <p:txBody>
          <a:bodyPr/>
          <a:lstStyle/>
          <a:p>
            <a:fld id="{D38B1CF7-86EC-4E0F-B4D7-AAFD5787F3AB}" type="datetimeFigureOut">
              <a:rPr lang="en-IN" smtClean="0"/>
              <a:t>31-03-2025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72A6F9A-CA4B-48B6-89DB-ABCA77EEBF08}"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Date Placeholder 1"/>
          <p:cNvSpPr>
            <a:spLocks noGrp="1"/>
          </p:cNvSpPr>
          <p:nvPr>
            <p:ph type="dt" sz="half" idx="10"/>
          </p:nvPr>
        </p:nvSpPr>
        <p:spPr/>
        <p:txBody>
          <a:bodyPr/>
          <a:lstStyle/>
          <a:p>
            <a:fld id="{D38B1CF7-86EC-4E0F-B4D7-AAFD5787F3AB}" type="datetimeFigureOut">
              <a:rPr lang="en-IN" smtClean="0"/>
              <a:t>31-03-2025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72A6F9A-CA4B-48B6-89DB-ABCA77EEBF08}" type="slidenum">
              <a:rPr lang="en-IN" smtClean="0"/>
              <a:t>‹#›</a:t>
            </a:fld>
            <a:endParaRPr lang="en-IN"/>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a:t>Click to edit Master title style</a:t>
            </a:r>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D38B1CF7-86EC-4E0F-B4D7-AAFD5787F3AB}" type="datetimeFigureOut">
              <a:rPr lang="en-IN" smtClean="0"/>
              <a:t>31-03-2025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72A6F9A-CA4B-48B6-89DB-ABCA77EEBF08}"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a:t>Click to edit Master title style</a:t>
            </a:r>
          </a:p>
        </p:txBody>
      </p:sp>
      <p:sp>
        <p:nvSpPr>
          <p:cNvPr id="5" name="Date Placeholder 4"/>
          <p:cNvSpPr>
            <a:spLocks noGrp="1"/>
          </p:cNvSpPr>
          <p:nvPr>
            <p:ph type="dt" sz="half" idx="10"/>
          </p:nvPr>
        </p:nvSpPr>
        <p:spPr/>
        <p:txBody>
          <a:bodyPr/>
          <a:lstStyle/>
          <a:p>
            <a:fld id="{D38B1CF7-86EC-4E0F-B4D7-AAFD5787F3AB}" type="datetimeFigureOut">
              <a:rPr lang="en-IN" smtClean="0"/>
              <a:t>31-03-2025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72A6F9A-CA4B-48B6-89DB-ABCA77EEBF08}" type="slidenum">
              <a:rPr lang="en-IN" smtClean="0"/>
              <a:t>‹#›</a:t>
            </a:fld>
            <a:endParaRPr lang="en-IN"/>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p>
            <a:r>
              <a:rPr kumimoji="0" lang="en-US"/>
              <a:t>Click to edit Master title style</a:t>
            </a:r>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D38B1CF7-86EC-4E0F-B4D7-AAFD5787F3AB}" type="datetimeFigureOut">
              <a:rPr lang="en-IN" smtClean="0"/>
              <a:t>31-03-2025</a:t>
            </a:fld>
            <a:endParaRPr lang="en-IN"/>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IN"/>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F72A6F9A-CA4B-48B6-89DB-ABCA77EEBF08}" type="slidenum">
              <a:rPr lang="en-IN" smtClean="0"/>
              <a:t>‹#›</a:t>
            </a:fld>
            <a:endParaRPr lang="en-IN"/>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 name="Picture 4" descr="egs.jpg"/>
          <p:cNvPicPr>
            <a:picLocks noChangeAspect="1"/>
          </p:cNvPicPr>
          <p:nvPr/>
        </p:nvPicPr>
        <p:blipFill>
          <a:blip r:embed="rId2"/>
          <a:stretch>
            <a:fillRect/>
          </a:stretch>
        </p:blipFill>
        <p:spPr>
          <a:xfrm>
            <a:off x="179512" y="188640"/>
            <a:ext cx="1402545" cy="1320042"/>
          </a:xfrm>
          <a:prstGeom prst="ellipse">
            <a:avLst/>
          </a:prstGeom>
          <a:ln w="63500" cap="rnd">
            <a:solidFill>
              <a:srgbClr val="333333"/>
            </a:solidFill>
          </a:ln>
          <a:effectLst>
            <a:outerShdw blurRad="381000" dist="292100" dir="5400000" sx="1000" sy="1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8" name="TextBox 7"/>
          <p:cNvSpPr txBox="1"/>
          <p:nvPr/>
        </p:nvSpPr>
        <p:spPr>
          <a:xfrm>
            <a:off x="1187624" y="476672"/>
            <a:ext cx="6984776" cy="677108"/>
          </a:xfrm>
          <a:prstGeom prst="rect">
            <a:avLst/>
          </a:prstGeom>
          <a:noFill/>
        </p:spPr>
        <p:txBody>
          <a:bodyPr wrap="square" rtlCol="0">
            <a:spAutoFit/>
          </a:bodyPr>
          <a:lstStyle/>
          <a:p>
            <a:pPr algn="ctr"/>
            <a:r>
              <a:rPr lang="en-IN" sz="2000" b="1" dirty="0">
                <a:latin typeface="Arial Narrow" pitchFamily="34" charset="0"/>
              </a:rPr>
              <a:t>EGS PILLAY ENGINEERING COLLEGE, NAGAPATTINAM</a:t>
            </a:r>
          </a:p>
          <a:p>
            <a:pPr algn="ctr"/>
            <a:endParaRPr lang="en-IN" dirty="0"/>
          </a:p>
        </p:txBody>
      </p:sp>
      <p:sp>
        <p:nvSpPr>
          <p:cNvPr id="9" name="TextBox 8"/>
          <p:cNvSpPr txBox="1"/>
          <p:nvPr/>
        </p:nvSpPr>
        <p:spPr>
          <a:xfrm>
            <a:off x="1187624" y="1052736"/>
            <a:ext cx="6768752" cy="707886"/>
          </a:xfrm>
          <a:prstGeom prst="rect">
            <a:avLst/>
          </a:prstGeom>
          <a:noFill/>
        </p:spPr>
        <p:txBody>
          <a:bodyPr wrap="square" rtlCol="0">
            <a:spAutoFit/>
          </a:bodyPr>
          <a:lstStyle/>
          <a:p>
            <a:pPr algn="ctr"/>
            <a:r>
              <a:rPr lang="en-IN" sz="2000" b="1" dirty="0">
                <a:latin typeface="Arial Narrow" pitchFamily="34" charset="0"/>
              </a:rPr>
              <a:t>DEPARTMENT OF COMPUTER SCIENCE AND </a:t>
            </a:r>
          </a:p>
          <a:p>
            <a:pPr algn="ctr"/>
            <a:r>
              <a:rPr lang="en-IN" sz="2000" b="1" dirty="0">
                <a:latin typeface="Arial Narrow" pitchFamily="34" charset="0"/>
              </a:rPr>
              <a:t>ENGINEERING</a:t>
            </a:r>
          </a:p>
        </p:txBody>
      </p:sp>
      <p:sp>
        <p:nvSpPr>
          <p:cNvPr id="10" name="TextBox 9"/>
          <p:cNvSpPr txBox="1"/>
          <p:nvPr/>
        </p:nvSpPr>
        <p:spPr>
          <a:xfrm>
            <a:off x="2663788" y="2348880"/>
            <a:ext cx="3816424" cy="523220"/>
          </a:xfrm>
          <a:prstGeom prst="rect">
            <a:avLst/>
          </a:prstGeom>
          <a:noFill/>
        </p:spPr>
        <p:txBody>
          <a:bodyPr wrap="square" rtlCol="0">
            <a:spAutoFit/>
          </a:bodyPr>
          <a:lstStyle/>
          <a:p>
            <a:pPr algn="ctr"/>
            <a:r>
              <a:rPr lang="en-US" sz="2800" dirty="0">
                <a:latin typeface="Algerian" pitchFamily="82" charset="0"/>
              </a:rPr>
              <a:t>First Review</a:t>
            </a:r>
            <a:endParaRPr lang="en-IN" sz="2800" dirty="0">
              <a:latin typeface="Algerian" pitchFamily="82" charset="0"/>
            </a:endParaRPr>
          </a:p>
        </p:txBody>
      </p:sp>
      <p:sp>
        <p:nvSpPr>
          <p:cNvPr id="11" name="TextBox 10"/>
          <p:cNvSpPr txBox="1"/>
          <p:nvPr/>
        </p:nvSpPr>
        <p:spPr>
          <a:xfrm>
            <a:off x="3257854" y="3140968"/>
            <a:ext cx="2628292" cy="584775"/>
          </a:xfrm>
          <a:prstGeom prst="rect">
            <a:avLst/>
          </a:prstGeom>
          <a:noFill/>
        </p:spPr>
        <p:txBody>
          <a:bodyPr wrap="square" rtlCol="0">
            <a:spAutoFit/>
          </a:bodyPr>
          <a:lstStyle/>
          <a:p>
            <a:pPr algn="ctr"/>
            <a:r>
              <a:rPr lang="en-US" sz="3200" b="1" spc="300" dirty="0">
                <a:latin typeface="Bahnschrift" pitchFamily="34" charset="0"/>
              </a:rPr>
              <a:t>PERMISO</a:t>
            </a:r>
            <a:endParaRPr lang="en-IN" sz="3200" b="1" spc="300" dirty="0">
              <a:latin typeface="Bahnschrift" pitchFamily="34" charset="0"/>
            </a:endParaRPr>
          </a:p>
        </p:txBody>
      </p:sp>
      <p:sp>
        <p:nvSpPr>
          <p:cNvPr id="12" name="TextBox 11"/>
          <p:cNvSpPr txBox="1"/>
          <p:nvPr/>
        </p:nvSpPr>
        <p:spPr>
          <a:xfrm>
            <a:off x="1564860" y="3789040"/>
            <a:ext cx="6014280" cy="984885"/>
          </a:xfrm>
          <a:prstGeom prst="rect">
            <a:avLst/>
          </a:prstGeom>
          <a:noFill/>
        </p:spPr>
        <p:txBody>
          <a:bodyPr wrap="square" rtlCol="0">
            <a:spAutoFit/>
          </a:bodyPr>
          <a:lstStyle/>
          <a:p>
            <a:pPr algn="ctr"/>
            <a:r>
              <a:rPr lang="en-US" sz="2000" b="1" dirty="0">
                <a:latin typeface="Bahnschrift" pitchFamily="34" charset="0"/>
              </a:rPr>
              <a:t>A COMPREHENSIVE PLATFORM FOR MANAGING ON-DUTY AND LEAVE REQUEST</a:t>
            </a:r>
            <a:endParaRPr lang="en-IN" sz="2000" b="1" dirty="0">
              <a:latin typeface="Bahnschrift" pitchFamily="34" charset="0"/>
            </a:endParaRPr>
          </a:p>
          <a:p>
            <a:pPr algn="ctr"/>
            <a:endParaRPr lang="en-IN" dirty="0"/>
          </a:p>
        </p:txBody>
      </p:sp>
      <p:sp>
        <p:nvSpPr>
          <p:cNvPr id="13" name="TextBox 12"/>
          <p:cNvSpPr txBox="1"/>
          <p:nvPr/>
        </p:nvSpPr>
        <p:spPr>
          <a:xfrm>
            <a:off x="35496" y="5085184"/>
            <a:ext cx="2808312" cy="369332"/>
          </a:xfrm>
          <a:prstGeom prst="rect">
            <a:avLst/>
          </a:prstGeom>
          <a:noFill/>
        </p:spPr>
        <p:txBody>
          <a:bodyPr wrap="square" rtlCol="0">
            <a:spAutoFit/>
          </a:bodyPr>
          <a:lstStyle/>
          <a:p>
            <a:r>
              <a:rPr lang="en-IN" b="1" dirty="0"/>
              <a:t>Presented by</a:t>
            </a:r>
          </a:p>
        </p:txBody>
      </p:sp>
      <p:sp>
        <p:nvSpPr>
          <p:cNvPr id="14" name="TextBox 13"/>
          <p:cNvSpPr txBox="1"/>
          <p:nvPr/>
        </p:nvSpPr>
        <p:spPr>
          <a:xfrm>
            <a:off x="-36512" y="5408056"/>
            <a:ext cx="8064896" cy="1477328"/>
          </a:xfrm>
          <a:prstGeom prst="rect">
            <a:avLst/>
          </a:prstGeom>
          <a:noFill/>
        </p:spPr>
        <p:txBody>
          <a:bodyPr wrap="square" rtlCol="0">
            <a:spAutoFit/>
          </a:bodyPr>
          <a:lstStyle/>
          <a:p>
            <a:pPr marL="742950" lvl="1" indent="-285750">
              <a:lnSpc>
                <a:spcPct val="150000"/>
              </a:lnSpc>
              <a:buFont typeface="Arial" pitchFamily="34" charset="0"/>
              <a:buChar char="•"/>
            </a:pPr>
            <a:r>
              <a:rPr lang="en-US" sz="1600" dirty="0">
                <a:latin typeface="Bahnschrift" pitchFamily="34" charset="0"/>
              </a:rPr>
              <a:t>RAJ RATHINAM.S  (8208E22CSR082)</a:t>
            </a:r>
          </a:p>
          <a:p>
            <a:pPr marL="742950" lvl="1" indent="-285750">
              <a:lnSpc>
                <a:spcPct val="150000"/>
              </a:lnSpc>
              <a:buFont typeface="Arial" pitchFamily="34" charset="0"/>
              <a:buChar char="•"/>
            </a:pPr>
            <a:r>
              <a:rPr lang="en-US" sz="1600" dirty="0">
                <a:latin typeface="Bahnschrift" pitchFamily="34" charset="0"/>
              </a:rPr>
              <a:t>SHATHIS KUMAR.S  (8208E22CSR096)</a:t>
            </a:r>
          </a:p>
          <a:p>
            <a:pPr marL="742950" lvl="1" indent="-285750">
              <a:lnSpc>
                <a:spcPct val="150000"/>
              </a:lnSpc>
              <a:buFont typeface="Arial" pitchFamily="34" charset="0"/>
              <a:buChar char="•"/>
            </a:pPr>
            <a:r>
              <a:rPr lang="en-US" sz="1600" dirty="0">
                <a:latin typeface="Bahnschrift" pitchFamily="34" charset="0"/>
              </a:rPr>
              <a:t>SYED  MOHAMED YOUSUF BADURUDEEN.S  (8208E22CSR108)</a:t>
            </a:r>
            <a:endParaRPr lang="en-IN" sz="1600" dirty="0">
              <a:latin typeface="Bahnschrift" pitchFamily="34" charset="0"/>
            </a:endParaRPr>
          </a:p>
          <a:p>
            <a:pPr marL="285750" indent="-285750">
              <a:buFont typeface="Arial" pitchFamily="34" charset="0"/>
              <a:buChar char="•"/>
            </a:pPr>
            <a:endParaRPr lang="en-IN" dirty="0"/>
          </a:p>
        </p:txBody>
      </p:sp>
    </p:spTree>
    <p:extLst>
      <p:ext uri="{BB962C8B-B14F-4D97-AF65-F5344CB8AC3E}">
        <p14:creationId xmlns:p14="http://schemas.microsoft.com/office/powerpoint/2010/main" val="7225586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15596" y="260648"/>
            <a:ext cx="8028404" cy="707886"/>
          </a:xfrm>
          <a:prstGeom prst="rect">
            <a:avLst/>
          </a:prstGeom>
        </p:spPr>
        <p:txBody>
          <a:bodyPr wrap="square">
            <a:spAutoFit/>
          </a:bodyPr>
          <a:lstStyle/>
          <a:p>
            <a:r>
              <a:rPr lang="en-US" sz="4000" dirty="0">
                <a:latin typeface="Algerian" pitchFamily="82" charset="0"/>
              </a:rPr>
              <a:t>Technical Details :</a:t>
            </a:r>
            <a:endParaRPr lang="en-IN" sz="4000" dirty="0">
              <a:latin typeface="Algerian" pitchFamily="82" charset="0"/>
            </a:endParaRPr>
          </a:p>
        </p:txBody>
      </p:sp>
      <p:sp>
        <p:nvSpPr>
          <p:cNvPr id="5" name="TextBox 4"/>
          <p:cNvSpPr txBox="1"/>
          <p:nvPr/>
        </p:nvSpPr>
        <p:spPr>
          <a:xfrm>
            <a:off x="1043608" y="908720"/>
            <a:ext cx="8028384" cy="646331"/>
          </a:xfrm>
          <a:prstGeom prst="rect">
            <a:avLst/>
          </a:prstGeom>
          <a:noFill/>
        </p:spPr>
        <p:txBody>
          <a:bodyPr wrap="square" rtlCol="0">
            <a:spAutoFit/>
          </a:bodyPr>
          <a:lstStyle/>
          <a:p>
            <a:pPr marL="285750" indent="-285750">
              <a:lnSpc>
                <a:spcPct val="150000"/>
              </a:lnSpc>
              <a:buFont typeface="Arial" pitchFamily="34" charset="0"/>
              <a:buChar char="•"/>
            </a:pPr>
            <a:r>
              <a:rPr lang="en-US" sz="2400" b="1" dirty="0"/>
              <a:t>Core Concepts </a:t>
            </a:r>
            <a:r>
              <a:rPr lang="en-US" sz="2400" dirty="0"/>
              <a:t>:</a:t>
            </a:r>
          </a:p>
        </p:txBody>
      </p:sp>
      <p:sp>
        <p:nvSpPr>
          <p:cNvPr id="2" name="TextBox 1"/>
          <p:cNvSpPr txBox="1"/>
          <p:nvPr/>
        </p:nvSpPr>
        <p:spPr>
          <a:xfrm>
            <a:off x="1403648" y="1628800"/>
            <a:ext cx="7560840" cy="5262979"/>
          </a:xfrm>
          <a:prstGeom prst="rect">
            <a:avLst/>
          </a:prstGeom>
          <a:noFill/>
        </p:spPr>
        <p:txBody>
          <a:bodyPr wrap="square" rtlCol="0">
            <a:spAutoFit/>
          </a:bodyPr>
          <a:lstStyle/>
          <a:p>
            <a:pPr marL="342900" indent="-342900">
              <a:buFont typeface="Gill Sans MT" pitchFamily="34" charset="0"/>
              <a:buChar char="­"/>
            </a:pPr>
            <a:r>
              <a:rPr lang="en-US" sz="2400" b="1" dirty="0"/>
              <a:t>Python Libraries Used:</a:t>
            </a:r>
            <a:r>
              <a:rPr lang="en-US" sz="2400" dirty="0"/>
              <a:t> OpenCV for image processing, TensorFlow/</a:t>
            </a:r>
            <a:r>
              <a:rPr lang="en-US" sz="2400" dirty="0" err="1"/>
              <a:t>Keras</a:t>
            </a:r>
            <a:r>
              <a:rPr lang="en-US" sz="2400" dirty="0"/>
              <a:t> for model training, and </a:t>
            </a:r>
            <a:r>
              <a:rPr lang="en-US" sz="2400" dirty="0" err="1"/>
              <a:t>MediaPipe</a:t>
            </a:r>
            <a:r>
              <a:rPr lang="en-US" sz="2400" dirty="0"/>
              <a:t> for hand tracking.</a:t>
            </a:r>
          </a:p>
          <a:p>
            <a:pPr marL="342900" indent="-342900">
              <a:buFont typeface="Gill Sans MT" pitchFamily="34" charset="0"/>
              <a:buChar char="­"/>
            </a:pPr>
            <a:endParaRPr lang="en-US" sz="2400" dirty="0"/>
          </a:p>
          <a:p>
            <a:pPr marL="342900" indent="-342900">
              <a:buFont typeface="Gill Sans MT" pitchFamily="34" charset="0"/>
              <a:buChar char="­"/>
            </a:pPr>
            <a:r>
              <a:rPr lang="en-US" sz="2400" b="1" dirty="0"/>
              <a:t>Gesture Recognition Model:</a:t>
            </a:r>
            <a:r>
              <a:rPr lang="en-US" sz="2400" dirty="0"/>
              <a:t> Uses CNN to extract features and LSTM to recognize gesture sequences.</a:t>
            </a:r>
          </a:p>
          <a:p>
            <a:pPr marL="342900" indent="-342900">
              <a:buFont typeface="Gill Sans MT" pitchFamily="34" charset="0"/>
              <a:buChar char="­"/>
            </a:pPr>
            <a:endParaRPr lang="en-US" sz="2400" dirty="0"/>
          </a:p>
          <a:p>
            <a:pPr marL="342900" indent="-342900">
              <a:buFont typeface="Gill Sans MT" pitchFamily="34" charset="0"/>
              <a:buChar char="­"/>
            </a:pPr>
            <a:r>
              <a:rPr lang="en-US" sz="2400" b="1" dirty="0"/>
              <a:t>Real-time Processing:</a:t>
            </a:r>
            <a:r>
              <a:rPr lang="en-US" sz="2400" dirty="0"/>
              <a:t> Webcam captures gestures, which are analyzed frame-by-frame for instant recognition.</a:t>
            </a:r>
          </a:p>
          <a:p>
            <a:pPr marL="342900" indent="-342900">
              <a:buFont typeface="Gill Sans MT" pitchFamily="34" charset="0"/>
              <a:buChar char="­"/>
            </a:pPr>
            <a:endParaRPr lang="en-US" sz="2400" dirty="0"/>
          </a:p>
          <a:p>
            <a:pPr marL="342900" indent="-342900">
              <a:buFont typeface="Gill Sans MT" pitchFamily="34" charset="0"/>
              <a:buChar char="­"/>
            </a:pPr>
            <a:r>
              <a:rPr lang="en-US" sz="2400" b="1" dirty="0"/>
              <a:t>Text Conversion:</a:t>
            </a:r>
            <a:r>
              <a:rPr lang="en-US" sz="2400" dirty="0"/>
              <a:t> Detected gestures are converted into readable text for </a:t>
            </a:r>
            <a:r>
              <a:rPr lang="en-US" sz="2400" dirty="0" err="1"/>
              <a:t>communicatio</a:t>
            </a:r>
            <a:endParaRPr lang="en-US" sz="2400" dirty="0"/>
          </a:p>
          <a:p>
            <a:endParaRPr lang="en-US" sz="2400" dirty="0"/>
          </a:p>
        </p:txBody>
      </p:sp>
    </p:spTree>
    <p:extLst>
      <p:ext uri="{BB962C8B-B14F-4D97-AF65-F5344CB8AC3E}">
        <p14:creationId xmlns:p14="http://schemas.microsoft.com/office/powerpoint/2010/main" val="25275110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115616" y="332656"/>
            <a:ext cx="8028384" cy="5567230"/>
          </a:xfrm>
          <a:prstGeom prst="rect">
            <a:avLst/>
          </a:prstGeom>
          <a:noFill/>
        </p:spPr>
        <p:txBody>
          <a:bodyPr wrap="square" rtlCol="0">
            <a:spAutoFit/>
          </a:bodyPr>
          <a:lstStyle/>
          <a:p>
            <a:pPr marL="285750" indent="-285750">
              <a:lnSpc>
                <a:spcPct val="150000"/>
              </a:lnSpc>
              <a:buFont typeface="Arial" pitchFamily="34" charset="0"/>
              <a:buChar char="•"/>
            </a:pPr>
            <a:r>
              <a:rPr lang="en-US" sz="2400" b="1" dirty="0"/>
              <a:t>Technical Challenges </a:t>
            </a:r>
            <a:r>
              <a:rPr lang="en-US" sz="2400" dirty="0"/>
              <a:t>:                                                                     - </a:t>
            </a:r>
            <a:r>
              <a:rPr lang="en-US" sz="2400" b="1" dirty="0"/>
              <a:t>Lighting &amp; Background Issues</a:t>
            </a:r>
            <a:r>
              <a:rPr lang="en-US" sz="2400" dirty="0"/>
              <a:t> → Used adaptive thresholding. </a:t>
            </a:r>
          </a:p>
          <a:p>
            <a:pPr>
              <a:lnSpc>
                <a:spcPct val="150000"/>
              </a:lnSpc>
            </a:pPr>
            <a:r>
              <a:rPr lang="en-US" sz="2400" dirty="0"/>
              <a:t>   - </a:t>
            </a:r>
            <a:r>
              <a:rPr lang="en-US" sz="2400" b="1" dirty="0"/>
              <a:t>Hand Occlusion</a:t>
            </a:r>
            <a:r>
              <a:rPr lang="en-US" sz="2400" dirty="0"/>
              <a:t> → Trained model to detect hand landmarks.</a:t>
            </a:r>
          </a:p>
          <a:p>
            <a:pPr>
              <a:lnSpc>
                <a:spcPct val="150000"/>
              </a:lnSpc>
            </a:pPr>
            <a:r>
              <a:rPr lang="en-US" sz="2400" b="1" dirty="0"/>
              <a:t>   - Slow Processing</a:t>
            </a:r>
            <a:r>
              <a:rPr lang="en-US" sz="2400" dirty="0"/>
              <a:t> → Optimized model and used GPU.</a:t>
            </a:r>
          </a:p>
          <a:p>
            <a:pPr marL="285750" indent="-285750">
              <a:lnSpc>
                <a:spcPct val="150000"/>
              </a:lnSpc>
              <a:buFont typeface="Arial" pitchFamily="34" charset="0"/>
              <a:buChar char="•"/>
            </a:pPr>
            <a:r>
              <a:rPr lang="en-US" sz="2400" b="1" dirty="0"/>
              <a:t>Solutions &amp; Innovations : </a:t>
            </a:r>
          </a:p>
          <a:p>
            <a:pPr>
              <a:lnSpc>
                <a:spcPct val="150000"/>
              </a:lnSpc>
            </a:pPr>
            <a:r>
              <a:rPr lang="en-US" sz="2400" b="1" dirty="0"/>
              <a:t>   - </a:t>
            </a:r>
            <a:r>
              <a:rPr lang="en-US" sz="2400" dirty="0"/>
              <a:t> Deep Learning for Better Accuracy. </a:t>
            </a:r>
          </a:p>
          <a:p>
            <a:pPr>
              <a:lnSpc>
                <a:spcPct val="150000"/>
              </a:lnSpc>
            </a:pPr>
            <a:r>
              <a:rPr lang="en-US" sz="2400" dirty="0"/>
              <a:t>   -  </a:t>
            </a:r>
            <a:r>
              <a:rPr lang="en-IN" sz="2400" dirty="0"/>
              <a:t>Real-time Gesture Recognition.</a:t>
            </a:r>
          </a:p>
          <a:p>
            <a:pPr>
              <a:lnSpc>
                <a:spcPct val="150000"/>
              </a:lnSpc>
            </a:pPr>
            <a:r>
              <a:rPr lang="en-IN" sz="2400" dirty="0"/>
              <a:t>   - </a:t>
            </a:r>
            <a:r>
              <a:rPr lang="en-US" sz="2400" dirty="0"/>
              <a:t>Future Integration with Speech Output.</a:t>
            </a:r>
          </a:p>
        </p:txBody>
      </p:sp>
    </p:spTree>
    <p:extLst>
      <p:ext uri="{BB962C8B-B14F-4D97-AF65-F5344CB8AC3E}">
        <p14:creationId xmlns:p14="http://schemas.microsoft.com/office/powerpoint/2010/main" val="20354289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a:extLst>
              <a:ext uri="{FF2B5EF4-FFF2-40B4-BE49-F238E27FC236}">
                <a16:creationId xmlns:a16="http://schemas.microsoft.com/office/drawing/2014/main" id="{D1261733-8922-2C66-39C6-8B2DC8526515}"/>
              </a:ext>
            </a:extLst>
          </p:cNvPr>
          <p:cNvSpPr txBox="1"/>
          <p:nvPr/>
        </p:nvSpPr>
        <p:spPr>
          <a:xfrm>
            <a:off x="2555776" y="641156"/>
            <a:ext cx="4572000" cy="461665"/>
          </a:xfrm>
          <a:prstGeom prst="rect">
            <a:avLst/>
          </a:prstGeom>
          <a:noFill/>
        </p:spPr>
        <p:txBody>
          <a:bodyPr wrap="square">
            <a:spAutoFit/>
          </a:bodyPr>
          <a:lstStyle/>
          <a:p>
            <a:pPr algn="ctr"/>
            <a:r>
              <a:rPr lang="en-IN" sz="2400" dirty="0">
                <a:latin typeface="Algerian" pitchFamily="82" charset="0"/>
              </a:rPr>
              <a:t>ARCHITECTURE DIAGRAM</a:t>
            </a:r>
          </a:p>
        </p:txBody>
      </p:sp>
      <p:pic>
        <p:nvPicPr>
          <p:cNvPr id="30" name="Picture 29">
            <a:extLst>
              <a:ext uri="{FF2B5EF4-FFF2-40B4-BE49-F238E27FC236}">
                <a16:creationId xmlns:a16="http://schemas.microsoft.com/office/drawing/2014/main" id="{F20CCAF0-B62B-4038-2D26-EC12ED70E927}"/>
              </a:ext>
            </a:extLst>
          </p:cNvPr>
          <p:cNvPicPr>
            <a:picLocks noChangeAspect="1"/>
          </p:cNvPicPr>
          <p:nvPr/>
        </p:nvPicPr>
        <p:blipFill>
          <a:blip r:embed="rId2"/>
          <a:stretch>
            <a:fillRect/>
          </a:stretch>
        </p:blipFill>
        <p:spPr>
          <a:xfrm>
            <a:off x="1403648" y="1556792"/>
            <a:ext cx="7240339" cy="4119212"/>
          </a:xfrm>
          <a:prstGeom prst="rect">
            <a:avLst/>
          </a:prstGeom>
        </p:spPr>
      </p:pic>
    </p:spTree>
    <p:extLst>
      <p:ext uri="{BB962C8B-B14F-4D97-AF65-F5344CB8AC3E}">
        <p14:creationId xmlns:p14="http://schemas.microsoft.com/office/powerpoint/2010/main" val="12241328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p:cNvSpPr txBox="1"/>
          <p:nvPr/>
        </p:nvSpPr>
        <p:spPr>
          <a:xfrm>
            <a:off x="251520" y="188640"/>
            <a:ext cx="8028384" cy="646331"/>
          </a:xfrm>
          <a:prstGeom prst="rect">
            <a:avLst/>
          </a:prstGeom>
          <a:noFill/>
        </p:spPr>
        <p:txBody>
          <a:bodyPr wrap="square" rtlCol="0">
            <a:spAutoFit/>
          </a:bodyPr>
          <a:lstStyle/>
          <a:p>
            <a:pPr marL="285750" indent="-285750">
              <a:lnSpc>
                <a:spcPct val="150000"/>
              </a:lnSpc>
              <a:buFont typeface="Arial" pitchFamily="34" charset="0"/>
              <a:buChar char="•"/>
            </a:pPr>
            <a:r>
              <a:rPr lang="en-US" sz="2400" b="1" dirty="0"/>
              <a:t>Preliminary Results &amp; Screenshots </a:t>
            </a:r>
            <a:r>
              <a:rPr lang="en-US" sz="2400" dirty="0"/>
              <a:t>:</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024" y="1772816"/>
            <a:ext cx="8748464" cy="4270770"/>
          </a:xfrm>
          <a:prstGeom prst="rect">
            <a:avLst/>
          </a:prstGeom>
        </p:spPr>
      </p:pic>
      <p:sp>
        <p:nvSpPr>
          <p:cNvPr id="9" name="TextBox 8"/>
          <p:cNvSpPr txBox="1"/>
          <p:nvPr/>
        </p:nvSpPr>
        <p:spPr>
          <a:xfrm>
            <a:off x="1907704" y="980728"/>
            <a:ext cx="5328592" cy="646331"/>
          </a:xfrm>
          <a:prstGeom prst="rect">
            <a:avLst/>
          </a:prstGeom>
          <a:noFill/>
        </p:spPr>
        <p:txBody>
          <a:bodyPr wrap="square" rtlCol="0">
            <a:spAutoFit/>
          </a:bodyPr>
          <a:lstStyle/>
          <a:p>
            <a:pPr algn="ctr"/>
            <a:r>
              <a:rPr lang="en-US" sz="3600" b="1" dirty="0">
                <a:latin typeface="Bahnschrift" pitchFamily="34" charset="0"/>
              </a:rPr>
              <a:t>Login Page</a:t>
            </a:r>
            <a:endParaRPr lang="en-IN" sz="3600" b="1" dirty="0">
              <a:latin typeface="Bahnschrift" pitchFamily="34" charset="0"/>
            </a:endParaRPr>
          </a:p>
        </p:txBody>
      </p:sp>
    </p:spTree>
    <p:extLst>
      <p:ext uri="{BB962C8B-B14F-4D97-AF65-F5344CB8AC3E}">
        <p14:creationId xmlns:p14="http://schemas.microsoft.com/office/powerpoint/2010/main" val="23595432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024" y="1196752"/>
            <a:ext cx="8748464" cy="4680520"/>
          </a:xfrm>
          <a:prstGeom prst="rect">
            <a:avLst/>
          </a:prstGeom>
        </p:spPr>
      </p:pic>
      <p:sp>
        <p:nvSpPr>
          <p:cNvPr id="9" name="TextBox 8"/>
          <p:cNvSpPr txBox="1"/>
          <p:nvPr/>
        </p:nvSpPr>
        <p:spPr>
          <a:xfrm>
            <a:off x="1907704" y="190381"/>
            <a:ext cx="5328592" cy="646331"/>
          </a:xfrm>
          <a:prstGeom prst="rect">
            <a:avLst/>
          </a:prstGeom>
          <a:noFill/>
        </p:spPr>
        <p:txBody>
          <a:bodyPr wrap="square" rtlCol="0">
            <a:spAutoFit/>
          </a:bodyPr>
          <a:lstStyle/>
          <a:p>
            <a:pPr algn="ctr"/>
            <a:r>
              <a:rPr lang="en-US" sz="3600" b="1" dirty="0">
                <a:latin typeface="Bahnschrift" pitchFamily="34" charset="0"/>
              </a:rPr>
              <a:t>Student Dashboard</a:t>
            </a:r>
            <a:endParaRPr lang="en-IN" sz="3600" b="1" dirty="0">
              <a:latin typeface="Bahnschrift" pitchFamily="34" charset="0"/>
            </a:endParaRP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t="1515"/>
          <a:stretch/>
        </p:blipFill>
        <p:spPr>
          <a:xfrm>
            <a:off x="216024" y="1196752"/>
            <a:ext cx="8748464" cy="4680520"/>
          </a:xfrm>
          <a:prstGeom prst="rect">
            <a:avLst/>
          </a:prstGeom>
        </p:spPr>
      </p:pic>
    </p:spTree>
    <p:extLst>
      <p:ext uri="{BB962C8B-B14F-4D97-AF65-F5344CB8AC3E}">
        <p14:creationId xmlns:p14="http://schemas.microsoft.com/office/powerpoint/2010/main" val="8313217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024" y="1196752"/>
            <a:ext cx="8748464" cy="4680520"/>
          </a:xfrm>
          <a:prstGeom prst="rect">
            <a:avLst/>
          </a:prstGeom>
        </p:spPr>
      </p:pic>
      <p:sp>
        <p:nvSpPr>
          <p:cNvPr id="9" name="TextBox 8"/>
          <p:cNvSpPr txBox="1"/>
          <p:nvPr/>
        </p:nvSpPr>
        <p:spPr>
          <a:xfrm>
            <a:off x="1907704" y="190381"/>
            <a:ext cx="5328592" cy="646331"/>
          </a:xfrm>
          <a:prstGeom prst="rect">
            <a:avLst/>
          </a:prstGeom>
          <a:noFill/>
        </p:spPr>
        <p:txBody>
          <a:bodyPr wrap="square" rtlCol="0">
            <a:spAutoFit/>
          </a:bodyPr>
          <a:lstStyle/>
          <a:p>
            <a:pPr algn="ctr"/>
            <a:r>
              <a:rPr lang="en-US" sz="3600" b="1" dirty="0">
                <a:latin typeface="Bahnschrift" pitchFamily="34" charset="0"/>
              </a:rPr>
              <a:t>Staff Dashboard</a:t>
            </a:r>
            <a:endParaRPr lang="en-IN" sz="3600" b="1" dirty="0">
              <a:latin typeface="Bahnschrift" pitchFamily="34" charset="0"/>
            </a:endParaRP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t="1515"/>
          <a:stretch/>
        </p:blipFill>
        <p:spPr>
          <a:xfrm>
            <a:off x="216024" y="1196752"/>
            <a:ext cx="8748464" cy="4680520"/>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6024" y="1196752"/>
            <a:ext cx="8748464" cy="4680520"/>
          </a:xfrm>
          <a:prstGeom prst="rect">
            <a:avLst/>
          </a:prstGeom>
        </p:spPr>
      </p:pic>
    </p:spTree>
    <p:extLst>
      <p:ext uri="{BB962C8B-B14F-4D97-AF65-F5344CB8AC3E}">
        <p14:creationId xmlns:p14="http://schemas.microsoft.com/office/powerpoint/2010/main" val="4726329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p:cNvSpPr txBox="1"/>
          <p:nvPr/>
        </p:nvSpPr>
        <p:spPr>
          <a:xfrm>
            <a:off x="1907704" y="116632"/>
            <a:ext cx="5328592" cy="646331"/>
          </a:xfrm>
          <a:prstGeom prst="rect">
            <a:avLst/>
          </a:prstGeom>
          <a:noFill/>
        </p:spPr>
        <p:txBody>
          <a:bodyPr wrap="square" rtlCol="0">
            <a:spAutoFit/>
          </a:bodyPr>
          <a:lstStyle/>
          <a:p>
            <a:pPr algn="ctr"/>
            <a:r>
              <a:rPr lang="en-US" sz="3600" b="1" dirty="0">
                <a:latin typeface="Bahnschrift" pitchFamily="34" charset="0"/>
              </a:rPr>
              <a:t>Sample Letter Format</a:t>
            </a:r>
            <a:endParaRPr lang="en-IN" sz="3600" b="1" dirty="0">
              <a:latin typeface="Bahnschrift" pitchFamily="34" charset="0"/>
            </a:endParaRP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r="1509"/>
          <a:stretch/>
        </p:blipFill>
        <p:spPr>
          <a:xfrm>
            <a:off x="2555776" y="900213"/>
            <a:ext cx="4032448" cy="5769147"/>
          </a:xfrm>
          <a:prstGeom prst="rect">
            <a:avLst/>
          </a:prstGeom>
        </p:spPr>
        <p:style>
          <a:lnRef idx="1">
            <a:schemeClr val="dk1"/>
          </a:lnRef>
          <a:fillRef idx="2">
            <a:schemeClr val="dk1"/>
          </a:fillRef>
          <a:effectRef idx="1">
            <a:schemeClr val="dk1"/>
          </a:effectRef>
          <a:fontRef idx="minor">
            <a:schemeClr val="dk1"/>
          </a:fontRef>
        </p:style>
      </p:pic>
    </p:spTree>
    <p:extLst>
      <p:ext uri="{BB962C8B-B14F-4D97-AF65-F5344CB8AC3E}">
        <p14:creationId xmlns:p14="http://schemas.microsoft.com/office/powerpoint/2010/main" val="8402544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15596" y="260648"/>
            <a:ext cx="8028404" cy="707886"/>
          </a:xfrm>
          <a:prstGeom prst="rect">
            <a:avLst/>
          </a:prstGeom>
        </p:spPr>
        <p:txBody>
          <a:bodyPr wrap="square">
            <a:spAutoFit/>
          </a:bodyPr>
          <a:lstStyle/>
          <a:p>
            <a:r>
              <a:rPr lang="en-US" sz="4000" dirty="0">
                <a:latin typeface="Algerian" pitchFamily="82" charset="0"/>
              </a:rPr>
              <a:t> Future Work :</a:t>
            </a:r>
            <a:endParaRPr lang="en-IN" sz="4000" dirty="0">
              <a:latin typeface="Algerian" pitchFamily="82" charset="0"/>
            </a:endParaRPr>
          </a:p>
        </p:txBody>
      </p:sp>
      <p:sp>
        <p:nvSpPr>
          <p:cNvPr id="5" name="TextBox 4"/>
          <p:cNvSpPr txBox="1"/>
          <p:nvPr/>
        </p:nvSpPr>
        <p:spPr>
          <a:xfrm>
            <a:off x="1043608" y="1030084"/>
            <a:ext cx="8028384" cy="3046988"/>
          </a:xfrm>
          <a:prstGeom prst="rect">
            <a:avLst/>
          </a:prstGeom>
          <a:noFill/>
        </p:spPr>
        <p:txBody>
          <a:bodyPr wrap="square" rtlCol="0">
            <a:spAutoFit/>
          </a:bodyPr>
          <a:lstStyle/>
          <a:p>
            <a:pPr marL="285750" indent="-285750">
              <a:lnSpc>
                <a:spcPct val="150000"/>
              </a:lnSpc>
              <a:buFont typeface="Arial" pitchFamily="34" charset="0"/>
              <a:buChar char="•"/>
            </a:pPr>
            <a:r>
              <a:rPr lang="en-US" sz="2400" b="1" dirty="0"/>
              <a:t>Complete request approval workflow with real-time notifications. </a:t>
            </a:r>
          </a:p>
          <a:p>
            <a:pPr marL="285750" indent="-285750">
              <a:lnSpc>
                <a:spcPct val="150000"/>
              </a:lnSpc>
              <a:buFont typeface="Arial" pitchFamily="34" charset="0"/>
              <a:buChar char="•"/>
            </a:pPr>
            <a:r>
              <a:rPr lang="en-US" sz="2400" b="1" dirty="0"/>
              <a:t>Enhance security with better authentication. </a:t>
            </a:r>
          </a:p>
          <a:p>
            <a:pPr marL="285750" indent="-285750">
              <a:lnSpc>
                <a:spcPct val="150000"/>
              </a:lnSpc>
              <a:buFont typeface="Arial" pitchFamily="34" charset="0"/>
              <a:buChar char="•"/>
            </a:pPr>
            <a:r>
              <a:rPr lang="en-US" sz="2400" b="1" dirty="0"/>
              <a:t>Optimize UI/UX for a better user experience. </a:t>
            </a:r>
          </a:p>
          <a:p>
            <a:pPr marL="285750" indent="-285750">
              <a:lnSpc>
                <a:spcPct val="200000"/>
              </a:lnSpc>
              <a:buFont typeface="Arial" pitchFamily="34" charset="0"/>
              <a:buChar char="•"/>
            </a:pPr>
            <a:r>
              <a:rPr lang="en-US" sz="2400" b="1" dirty="0"/>
              <a:t>Fully deploy and test on Render.</a:t>
            </a:r>
            <a:endParaRPr lang="en-US" sz="2400" dirty="0"/>
          </a:p>
        </p:txBody>
      </p:sp>
    </p:spTree>
    <p:extLst>
      <p:ext uri="{BB962C8B-B14F-4D97-AF65-F5344CB8AC3E}">
        <p14:creationId xmlns:p14="http://schemas.microsoft.com/office/powerpoint/2010/main" val="16682162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6372200" y="-1539552"/>
            <a:ext cx="504056" cy="3456384"/>
          </a:xfrm>
          <a:prstGeom prst="roundRect">
            <a:avLst/>
          </a:prstGeom>
          <a:blipFill>
            <a:blip r:embed="rId2"/>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ounded Rectangle 9"/>
          <p:cNvSpPr/>
          <p:nvPr/>
        </p:nvSpPr>
        <p:spPr>
          <a:xfrm>
            <a:off x="6948264" y="-2043608"/>
            <a:ext cx="504056" cy="3456384"/>
          </a:xfrm>
          <a:prstGeom prst="roundRect">
            <a:avLst/>
          </a:prstGeom>
          <a:blipFill>
            <a:blip r:embed="rId2"/>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ounded Rectangle 11"/>
          <p:cNvSpPr/>
          <p:nvPr/>
        </p:nvSpPr>
        <p:spPr>
          <a:xfrm>
            <a:off x="7524328" y="-3267744"/>
            <a:ext cx="504056" cy="4320480"/>
          </a:xfrm>
          <a:prstGeom prst="roundRect">
            <a:avLst/>
          </a:prstGeom>
          <a:blipFill>
            <a:blip r:embed="rId2"/>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ounded Rectangle 12"/>
          <p:cNvSpPr/>
          <p:nvPr/>
        </p:nvSpPr>
        <p:spPr>
          <a:xfrm>
            <a:off x="8100392" y="-1971600"/>
            <a:ext cx="504056" cy="4320480"/>
          </a:xfrm>
          <a:prstGeom prst="roundRect">
            <a:avLst/>
          </a:prstGeom>
          <a:blipFill>
            <a:blip r:embed="rId2"/>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ounded Rectangle 13"/>
          <p:cNvSpPr/>
          <p:nvPr/>
        </p:nvSpPr>
        <p:spPr>
          <a:xfrm>
            <a:off x="8676456" y="-1179512"/>
            <a:ext cx="504056" cy="4320480"/>
          </a:xfrm>
          <a:prstGeom prst="roundRect">
            <a:avLst/>
          </a:prstGeom>
          <a:blipFill>
            <a:blip r:embed="rId2"/>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ounded Rectangle 15"/>
          <p:cNvSpPr/>
          <p:nvPr/>
        </p:nvSpPr>
        <p:spPr>
          <a:xfrm>
            <a:off x="5796136" y="-2331640"/>
            <a:ext cx="504056" cy="3456384"/>
          </a:xfrm>
          <a:prstGeom prst="roundRect">
            <a:avLst/>
          </a:prstGeom>
          <a:blipFill>
            <a:blip r:embed="rId2"/>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p:cNvSpPr txBox="1"/>
          <p:nvPr/>
        </p:nvSpPr>
        <p:spPr>
          <a:xfrm>
            <a:off x="2076872" y="2705725"/>
            <a:ext cx="4990256" cy="1446550"/>
          </a:xfrm>
          <a:prstGeom prst="rect">
            <a:avLst/>
          </a:prstGeom>
          <a:noFill/>
        </p:spPr>
        <p:txBody>
          <a:bodyPr wrap="square" rtlCol="0">
            <a:spAutoFit/>
          </a:bodyPr>
          <a:lstStyle/>
          <a:p>
            <a:pPr algn="ctr"/>
            <a:r>
              <a:rPr lang="en-US" sz="4400" dirty="0">
                <a:latin typeface="Algerian" pitchFamily="82" charset="0"/>
              </a:rPr>
              <a:t>ANY Questions ? </a:t>
            </a:r>
            <a:endParaRPr lang="en-IN" sz="4400" dirty="0">
              <a:latin typeface="Algerian" pitchFamily="82" charset="0"/>
            </a:endParaRPr>
          </a:p>
          <a:p>
            <a:pPr algn="ctr"/>
            <a:endParaRPr lang="en-IN" sz="4400" dirty="0">
              <a:latin typeface="Algerian" pitchFamily="82" charset="0"/>
            </a:endParaRPr>
          </a:p>
        </p:txBody>
      </p:sp>
      <p:sp>
        <p:nvSpPr>
          <p:cNvPr id="11" name="Rounded Rectangle 10"/>
          <p:cNvSpPr/>
          <p:nvPr/>
        </p:nvSpPr>
        <p:spPr>
          <a:xfrm>
            <a:off x="8676456" y="4149080"/>
            <a:ext cx="504056" cy="4320480"/>
          </a:xfrm>
          <a:prstGeom prst="roundRect">
            <a:avLst/>
          </a:prstGeom>
          <a:blipFill>
            <a:blip r:embed="rId2"/>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ounded Rectangle 14"/>
          <p:cNvSpPr/>
          <p:nvPr/>
        </p:nvSpPr>
        <p:spPr>
          <a:xfrm>
            <a:off x="6372200" y="5661248"/>
            <a:ext cx="504056" cy="3456384"/>
          </a:xfrm>
          <a:prstGeom prst="roundRect">
            <a:avLst/>
          </a:prstGeom>
          <a:blipFill>
            <a:blip r:embed="rId2"/>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ounded Rectangle 16"/>
          <p:cNvSpPr/>
          <p:nvPr/>
        </p:nvSpPr>
        <p:spPr>
          <a:xfrm>
            <a:off x="6948264" y="5157192"/>
            <a:ext cx="504056" cy="3456384"/>
          </a:xfrm>
          <a:prstGeom prst="roundRect">
            <a:avLst/>
          </a:prstGeom>
          <a:blipFill>
            <a:blip r:embed="rId2"/>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ounded Rectangle 17"/>
          <p:cNvSpPr/>
          <p:nvPr/>
        </p:nvSpPr>
        <p:spPr>
          <a:xfrm>
            <a:off x="7524328" y="3933056"/>
            <a:ext cx="504056" cy="4320480"/>
          </a:xfrm>
          <a:prstGeom prst="roundRect">
            <a:avLst/>
          </a:prstGeom>
          <a:blipFill>
            <a:blip r:embed="rId2"/>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ounded Rectangle 18"/>
          <p:cNvSpPr/>
          <p:nvPr/>
        </p:nvSpPr>
        <p:spPr>
          <a:xfrm>
            <a:off x="8100392" y="5229200"/>
            <a:ext cx="504056" cy="4320480"/>
          </a:xfrm>
          <a:prstGeom prst="roundRect">
            <a:avLst/>
          </a:prstGeom>
          <a:blipFill>
            <a:blip r:embed="rId2"/>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Rounded Rectangle 19"/>
          <p:cNvSpPr/>
          <p:nvPr/>
        </p:nvSpPr>
        <p:spPr>
          <a:xfrm>
            <a:off x="5796136" y="4869160"/>
            <a:ext cx="504056" cy="3456384"/>
          </a:xfrm>
          <a:prstGeom prst="roundRect">
            <a:avLst/>
          </a:prstGeom>
          <a:blipFill>
            <a:blip r:embed="rId2"/>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399911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83568" y="2804108"/>
            <a:ext cx="8028404" cy="707886"/>
          </a:xfrm>
          <a:prstGeom prst="rect">
            <a:avLst/>
          </a:prstGeom>
        </p:spPr>
        <p:txBody>
          <a:bodyPr wrap="square">
            <a:spAutoFit/>
          </a:bodyPr>
          <a:lstStyle/>
          <a:p>
            <a:pPr algn="ctr"/>
            <a:r>
              <a:rPr lang="en-US" sz="4000" dirty="0">
                <a:latin typeface="Algerian" pitchFamily="82" charset="0"/>
              </a:rPr>
              <a:t>THANK YOU !</a:t>
            </a:r>
            <a:endParaRPr lang="en-IN" sz="4000" dirty="0">
              <a:latin typeface="Algerian" pitchFamily="82" charset="0"/>
            </a:endParaRPr>
          </a:p>
        </p:txBody>
      </p:sp>
    </p:spTree>
    <p:extLst>
      <p:ext uri="{BB962C8B-B14F-4D97-AF65-F5344CB8AC3E}">
        <p14:creationId xmlns:p14="http://schemas.microsoft.com/office/powerpoint/2010/main" val="6775522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6372200" y="-1539552"/>
            <a:ext cx="504056" cy="3456384"/>
          </a:xfrm>
          <a:prstGeom prst="roundRect">
            <a:avLst/>
          </a:prstGeom>
          <a:blipFill>
            <a:blip r:embed="rId2"/>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ounded Rectangle 9"/>
          <p:cNvSpPr/>
          <p:nvPr/>
        </p:nvSpPr>
        <p:spPr>
          <a:xfrm>
            <a:off x="6948264" y="-2043608"/>
            <a:ext cx="504056" cy="3456384"/>
          </a:xfrm>
          <a:prstGeom prst="roundRect">
            <a:avLst/>
          </a:prstGeom>
          <a:blipFill>
            <a:blip r:embed="rId2"/>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ounded Rectangle 11"/>
          <p:cNvSpPr/>
          <p:nvPr/>
        </p:nvSpPr>
        <p:spPr>
          <a:xfrm>
            <a:off x="7524328" y="-3267744"/>
            <a:ext cx="504056" cy="4320480"/>
          </a:xfrm>
          <a:prstGeom prst="roundRect">
            <a:avLst/>
          </a:prstGeom>
          <a:blipFill>
            <a:blip r:embed="rId2"/>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ounded Rectangle 12"/>
          <p:cNvSpPr/>
          <p:nvPr/>
        </p:nvSpPr>
        <p:spPr>
          <a:xfrm>
            <a:off x="8100392" y="-1971600"/>
            <a:ext cx="504056" cy="4320480"/>
          </a:xfrm>
          <a:prstGeom prst="roundRect">
            <a:avLst/>
          </a:prstGeom>
          <a:blipFill>
            <a:blip r:embed="rId2"/>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ounded Rectangle 13"/>
          <p:cNvSpPr/>
          <p:nvPr/>
        </p:nvSpPr>
        <p:spPr>
          <a:xfrm>
            <a:off x="8676456" y="-1179512"/>
            <a:ext cx="504056" cy="4320480"/>
          </a:xfrm>
          <a:prstGeom prst="roundRect">
            <a:avLst/>
          </a:prstGeom>
          <a:blipFill>
            <a:blip r:embed="rId2"/>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ounded Rectangle 15"/>
          <p:cNvSpPr/>
          <p:nvPr/>
        </p:nvSpPr>
        <p:spPr>
          <a:xfrm>
            <a:off x="5796136" y="-2331640"/>
            <a:ext cx="504056" cy="3456384"/>
          </a:xfrm>
          <a:prstGeom prst="roundRect">
            <a:avLst/>
          </a:prstGeom>
          <a:blipFill>
            <a:blip r:embed="rId2"/>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p:cNvSpPr txBox="1"/>
          <p:nvPr/>
        </p:nvSpPr>
        <p:spPr>
          <a:xfrm>
            <a:off x="1115616" y="332656"/>
            <a:ext cx="4176464" cy="769441"/>
          </a:xfrm>
          <a:prstGeom prst="rect">
            <a:avLst/>
          </a:prstGeom>
          <a:noFill/>
        </p:spPr>
        <p:txBody>
          <a:bodyPr wrap="square" rtlCol="0">
            <a:spAutoFit/>
          </a:bodyPr>
          <a:lstStyle/>
          <a:p>
            <a:r>
              <a:rPr lang="en-US" sz="4400" dirty="0">
                <a:latin typeface="Algerian" pitchFamily="82" charset="0"/>
              </a:rPr>
              <a:t>CONTENT:</a:t>
            </a:r>
            <a:endParaRPr lang="en-IN" sz="4400" dirty="0">
              <a:latin typeface="Algerian" pitchFamily="82" charset="0"/>
            </a:endParaRPr>
          </a:p>
        </p:txBody>
      </p:sp>
      <p:sp>
        <p:nvSpPr>
          <p:cNvPr id="3" name="TextBox 2"/>
          <p:cNvSpPr txBox="1"/>
          <p:nvPr/>
        </p:nvSpPr>
        <p:spPr>
          <a:xfrm>
            <a:off x="1691680" y="1102097"/>
            <a:ext cx="5832648" cy="4616648"/>
          </a:xfrm>
          <a:prstGeom prst="rect">
            <a:avLst/>
          </a:prstGeom>
          <a:noFill/>
        </p:spPr>
        <p:txBody>
          <a:bodyPr wrap="square" rtlCol="0">
            <a:spAutoFit/>
          </a:bodyPr>
          <a:lstStyle/>
          <a:p>
            <a:pPr marL="342900" indent="-342900">
              <a:lnSpc>
                <a:spcPct val="150000"/>
              </a:lnSpc>
              <a:buFont typeface="+mj-lt"/>
              <a:buAutoNum type="arabicPeriod"/>
            </a:pPr>
            <a:r>
              <a:rPr lang="en-US" sz="2800" dirty="0">
                <a:latin typeface="Bahnschrift" pitchFamily="34" charset="0"/>
              </a:rPr>
              <a:t>Introduction.</a:t>
            </a:r>
          </a:p>
          <a:p>
            <a:pPr marL="342900" indent="-342900">
              <a:lnSpc>
                <a:spcPct val="150000"/>
              </a:lnSpc>
              <a:buFont typeface="+mj-lt"/>
              <a:buAutoNum type="arabicPeriod"/>
            </a:pPr>
            <a:r>
              <a:rPr lang="en-US" sz="2800" dirty="0">
                <a:latin typeface="Bahnschrift" pitchFamily="34" charset="0"/>
              </a:rPr>
              <a:t>Literature Review.</a:t>
            </a:r>
          </a:p>
          <a:p>
            <a:pPr marL="342900" indent="-342900">
              <a:lnSpc>
                <a:spcPct val="150000"/>
              </a:lnSpc>
              <a:buFont typeface="+mj-lt"/>
              <a:buAutoNum type="arabicPeriod"/>
            </a:pPr>
            <a:r>
              <a:rPr lang="en-IN" sz="2800" dirty="0">
                <a:latin typeface="Bahnschrift" pitchFamily="34" charset="0"/>
              </a:rPr>
              <a:t>Methodology.</a:t>
            </a:r>
          </a:p>
          <a:p>
            <a:pPr marL="342900" indent="-342900">
              <a:lnSpc>
                <a:spcPct val="150000"/>
              </a:lnSpc>
              <a:buFont typeface="+mj-lt"/>
              <a:buAutoNum type="arabicPeriod"/>
            </a:pPr>
            <a:r>
              <a:rPr lang="en-IN" sz="2800" dirty="0">
                <a:latin typeface="Bahnschrift" pitchFamily="34" charset="0"/>
              </a:rPr>
              <a:t>Technical Details &amp; Concepts.</a:t>
            </a:r>
          </a:p>
          <a:p>
            <a:pPr marL="342900" indent="-342900">
              <a:lnSpc>
                <a:spcPct val="150000"/>
              </a:lnSpc>
              <a:buFont typeface="+mj-lt"/>
              <a:buAutoNum type="arabicPeriod"/>
            </a:pPr>
            <a:r>
              <a:rPr lang="en-IN" sz="2800" dirty="0">
                <a:latin typeface="Bahnschrift" pitchFamily="34" charset="0"/>
              </a:rPr>
              <a:t>Project Progress.</a:t>
            </a:r>
          </a:p>
          <a:p>
            <a:pPr marL="342900" indent="-342900">
              <a:lnSpc>
                <a:spcPct val="150000"/>
              </a:lnSpc>
              <a:buFont typeface="+mj-lt"/>
              <a:buAutoNum type="arabicPeriod"/>
            </a:pPr>
            <a:r>
              <a:rPr lang="en-IN" sz="2800" dirty="0">
                <a:latin typeface="Bahnschrift" pitchFamily="34" charset="0"/>
              </a:rPr>
              <a:t>Future Work.</a:t>
            </a:r>
          </a:p>
          <a:p>
            <a:pPr marL="342900" indent="-342900">
              <a:lnSpc>
                <a:spcPct val="150000"/>
              </a:lnSpc>
              <a:buFont typeface="+mj-lt"/>
              <a:buAutoNum type="arabicPeriod"/>
            </a:pPr>
            <a:r>
              <a:rPr lang="en-IN" sz="2800" dirty="0">
                <a:latin typeface="Bahnschrift" pitchFamily="34" charset="0"/>
              </a:rPr>
              <a:t>Questions.</a:t>
            </a:r>
          </a:p>
        </p:txBody>
      </p:sp>
    </p:spTree>
    <p:extLst>
      <p:ext uri="{BB962C8B-B14F-4D97-AF65-F5344CB8AC3E}">
        <p14:creationId xmlns:p14="http://schemas.microsoft.com/office/powerpoint/2010/main" val="20980133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15596" y="260648"/>
            <a:ext cx="4104456" cy="707886"/>
          </a:xfrm>
          <a:prstGeom prst="rect">
            <a:avLst/>
          </a:prstGeom>
        </p:spPr>
        <p:txBody>
          <a:bodyPr wrap="square">
            <a:spAutoFit/>
          </a:bodyPr>
          <a:lstStyle/>
          <a:p>
            <a:r>
              <a:rPr lang="en-US" sz="4000" dirty="0">
                <a:latin typeface="Algerian" pitchFamily="82" charset="0"/>
              </a:rPr>
              <a:t>INTRODUCTION:</a:t>
            </a:r>
            <a:endParaRPr lang="en-IN" sz="4000" dirty="0">
              <a:latin typeface="Algerian" pitchFamily="82" charset="0"/>
            </a:endParaRPr>
          </a:p>
        </p:txBody>
      </p:sp>
      <p:sp>
        <p:nvSpPr>
          <p:cNvPr id="5" name="TextBox 4"/>
          <p:cNvSpPr txBox="1"/>
          <p:nvPr/>
        </p:nvSpPr>
        <p:spPr>
          <a:xfrm>
            <a:off x="1043608" y="1052736"/>
            <a:ext cx="7956396" cy="581249"/>
          </a:xfrm>
          <a:prstGeom prst="rect">
            <a:avLst/>
          </a:prstGeom>
          <a:noFill/>
        </p:spPr>
        <p:txBody>
          <a:bodyPr wrap="square" rtlCol="0">
            <a:spAutoFit/>
          </a:bodyPr>
          <a:lstStyle/>
          <a:p>
            <a:pPr marL="285750" indent="-285750">
              <a:lnSpc>
                <a:spcPct val="150000"/>
              </a:lnSpc>
              <a:buFont typeface="Arial" pitchFamily="34" charset="0"/>
              <a:buChar char="•"/>
            </a:pPr>
            <a:r>
              <a:rPr lang="en-US" sz="2400" b="1" dirty="0"/>
              <a:t>Objective </a:t>
            </a:r>
            <a:r>
              <a:rPr lang="en-US" sz="2400" dirty="0"/>
              <a:t>: </a:t>
            </a:r>
          </a:p>
        </p:txBody>
      </p:sp>
      <p:sp>
        <p:nvSpPr>
          <p:cNvPr id="3" name="TextBox 2"/>
          <p:cNvSpPr txBox="1"/>
          <p:nvPr/>
        </p:nvSpPr>
        <p:spPr>
          <a:xfrm>
            <a:off x="1259632" y="1628800"/>
            <a:ext cx="7740352" cy="3905236"/>
          </a:xfrm>
          <a:prstGeom prst="rect">
            <a:avLst/>
          </a:prstGeom>
          <a:noFill/>
        </p:spPr>
        <p:txBody>
          <a:bodyPr wrap="square" rtlCol="0">
            <a:spAutoFit/>
          </a:bodyPr>
          <a:lstStyle/>
          <a:p>
            <a:pPr>
              <a:lnSpc>
                <a:spcPct val="150000"/>
              </a:lnSpc>
            </a:pPr>
            <a:r>
              <a:rPr lang="en-US" sz="2400" dirty="0"/>
              <a:t>The objective of this project is to develop a </a:t>
            </a:r>
            <a:r>
              <a:rPr lang="en-US" sz="2400" b="1" dirty="0"/>
              <a:t>Sign Language Recognition (SLR) system</a:t>
            </a:r>
            <a:r>
              <a:rPr lang="en-US" sz="2400" dirty="0"/>
              <a:t> using Python that can recognize and interpret hand gestures into text or speech. This system aims to bridge the communication gap between individuals with hearing or speech impairments and the general public by leveraging </a:t>
            </a:r>
            <a:r>
              <a:rPr lang="en-US" sz="2400" b="1" dirty="0"/>
              <a:t>computer vision and machine learning techniques</a:t>
            </a:r>
            <a:r>
              <a:rPr lang="en-US" sz="2400" dirty="0"/>
              <a:t>.</a:t>
            </a:r>
            <a:endParaRPr lang="en-IN" sz="2400" dirty="0"/>
          </a:p>
        </p:txBody>
      </p:sp>
    </p:spTree>
    <p:extLst>
      <p:ext uri="{BB962C8B-B14F-4D97-AF65-F5344CB8AC3E}">
        <p14:creationId xmlns:p14="http://schemas.microsoft.com/office/powerpoint/2010/main" val="13444610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020736" y="0"/>
            <a:ext cx="8028384" cy="646331"/>
          </a:xfrm>
          <a:prstGeom prst="rect">
            <a:avLst/>
          </a:prstGeom>
          <a:noFill/>
        </p:spPr>
        <p:txBody>
          <a:bodyPr wrap="square" rtlCol="0">
            <a:spAutoFit/>
          </a:bodyPr>
          <a:lstStyle/>
          <a:p>
            <a:pPr marL="285750" indent="-285750">
              <a:lnSpc>
                <a:spcPct val="150000"/>
              </a:lnSpc>
              <a:buFont typeface="Arial" pitchFamily="34" charset="0"/>
              <a:buChar char="•"/>
            </a:pPr>
            <a:r>
              <a:rPr lang="en-US" sz="2400" b="1" dirty="0"/>
              <a:t>Scope</a:t>
            </a:r>
            <a:r>
              <a:rPr lang="en-US" sz="2400" dirty="0"/>
              <a:t>: </a:t>
            </a:r>
          </a:p>
        </p:txBody>
      </p:sp>
      <p:sp>
        <p:nvSpPr>
          <p:cNvPr id="2" name="TextBox 1"/>
          <p:cNvSpPr txBox="1"/>
          <p:nvPr/>
        </p:nvSpPr>
        <p:spPr>
          <a:xfrm>
            <a:off x="1380776" y="520675"/>
            <a:ext cx="7668344" cy="5567230"/>
          </a:xfrm>
          <a:prstGeom prst="rect">
            <a:avLst/>
          </a:prstGeom>
          <a:noFill/>
        </p:spPr>
        <p:txBody>
          <a:bodyPr wrap="square" rtlCol="0">
            <a:spAutoFit/>
          </a:bodyPr>
          <a:lstStyle/>
          <a:p>
            <a:pPr marL="285750" indent="-285750">
              <a:lnSpc>
                <a:spcPct val="150000"/>
              </a:lnSpc>
              <a:buFont typeface="Gill Sans MT" pitchFamily="34" charset="0"/>
              <a:buChar char="­"/>
            </a:pPr>
            <a:r>
              <a:rPr lang="en-US" sz="2400" b="1" dirty="0"/>
              <a:t>Real-time Gesture Recognition : </a:t>
            </a:r>
            <a:r>
              <a:rPr lang="en-US" sz="2400" dirty="0"/>
              <a:t>The system will use a webcam to detect and classify hand gestures dynamically.</a:t>
            </a:r>
          </a:p>
          <a:p>
            <a:pPr marL="285750" indent="-285750">
              <a:lnSpc>
                <a:spcPct val="150000"/>
              </a:lnSpc>
              <a:buFont typeface="Gill Sans MT" pitchFamily="34" charset="0"/>
              <a:buChar char="­"/>
            </a:pPr>
            <a:r>
              <a:rPr lang="en-US" sz="2400" b="1" dirty="0"/>
              <a:t>Machine Learning Approach :</a:t>
            </a:r>
            <a:r>
              <a:rPr lang="en-US" sz="2400" dirty="0"/>
              <a:t> Implementation of </a:t>
            </a:r>
            <a:r>
              <a:rPr lang="en-US" sz="2400" b="1" dirty="0"/>
              <a:t>CNN</a:t>
            </a:r>
            <a:r>
              <a:rPr lang="en-US" sz="2400" dirty="0"/>
              <a:t> for image feature extraction and </a:t>
            </a:r>
            <a:r>
              <a:rPr lang="en-US" sz="2400" b="1" dirty="0"/>
              <a:t>LSTM</a:t>
            </a:r>
            <a:r>
              <a:rPr lang="en-US" sz="2400" dirty="0"/>
              <a:t> for recognizing sequential gesture patterns.</a:t>
            </a:r>
          </a:p>
          <a:p>
            <a:pPr marL="285750" indent="-285750">
              <a:lnSpc>
                <a:spcPct val="150000"/>
              </a:lnSpc>
              <a:buFont typeface="Gill Sans MT" pitchFamily="34" charset="0"/>
              <a:buChar char="­"/>
            </a:pPr>
            <a:r>
              <a:rPr lang="en-US" sz="2400" b="1" dirty="0"/>
              <a:t>Support for Multiple Sign Languages:</a:t>
            </a:r>
            <a:r>
              <a:rPr lang="en-US" sz="2400" dirty="0"/>
              <a:t>  Initially trained for </a:t>
            </a:r>
            <a:r>
              <a:rPr lang="en-US" sz="2400" b="1" dirty="0"/>
              <a:t>American Sign Language (ASL)</a:t>
            </a:r>
            <a:r>
              <a:rPr lang="en-US" sz="2400" dirty="0"/>
              <a:t>, with the potential to extend to </a:t>
            </a:r>
            <a:r>
              <a:rPr lang="en-US" sz="2400" b="1" dirty="0"/>
              <a:t>Indian Sign Language (ISL)</a:t>
            </a:r>
            <a:r>
              <a:rPr lang="en-US" sz="2400" dirty="0"/>
              <a:t> and others.</a:t>
            </a:r>
            <a:endParaRPr lang="en-IN" sz="2400" dirty="0"/>
          </a:p>
        </p:txBody>
      </p:sp>
    </p:spTree>
    <p:extLst>
      <p:ext uri="{BB962C8B-B14F-4D97-AF65-F5344CB8AC3E}">
        <p14:creationId xmlns:p14="http://schemas.microsoft.com/office/powerpoint/2010/main" val="31894062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109498" y="548680"/>
            <a:ext cx="8034502" cy="5567230"/>
          </a:xfrm>
          <a:prstGeom prst="rect">
            <a:avLst/>
          </a:prstGeom>
          <a:noFill/>
        </p:spPr>
        <p:txBody>
          <a:bodyPr wrap="square" rtlCol="0">
            <a:spAutoFit/>
          </a:bodyPr>
          <a:lstStyle/>
          <a:p>
            <a:pPr marL="285750" indent="-285750">
              <a:lnSpc>
                <a:spcPct val="150000"/>
              </a:lnSpc>
              <a:buFont typeface="Arial" pitchFamily="34" charset="0"/>
              <a:buChar char="•"/>
            </a:pPr>
            <a:r>
              <a:rPr lang="en-IN" sz="2400" b="1" dirty="0"/>
              <a:t>Problem Statement : </a:t>
            </a:r>
            <a:r>
              <a:rPr lang="en-US" sz="2400" dirty="0"/>
              <a:t>                                                           - Deaf and mute individuals face challenges in interacting with non-sign language users. </a:t>
            </a:r>
          </a:p>
          <a:p>
            <a:pPr>
              <a:lnSpc>
                <a:spcPct val="150000"/>
              </a:lnSpc>
            </a:pPr>
            <a:r>
              <a:rPr lang="en-US" sz="2400" dirty="0"/>
              <a:t>   -  A computer vision-based system       can provide a real-time, cost-effective, and accessible solution.</a:t>
            </a:r>
            <a:endParaRPr lang="en-IN" sz="2400" b="1" dirty="0"/>
          </a:p>
          <a:p>
            <a:pPr marL="285750" indent="-285750">
              <a:lnSpc>
                <a:spcPct val="150000"/>
              </a:lnSpc>
              <a:buFont typeface="Arial" pitchFamily="34" charset="0"/>
              <a:buChar char="•"/>
            </a:pPr>
            <a:r>
              <a:rPr lang="en-IN" sz="2400" b="1" dirty="0"/>
              <a:t>Significance &amp; Impact :                                                   </a:t>
            </a:r>
            <a:r>
              <a:rPr lang="en-US" sz="2400" dirty="0"/>
              <a:t>- Bridges the communication gap between the deaf and hearing communities, promoting inclusivity. </a:t>
            </a:r>
          </a:p>
          <a:p>
            <a:pPr>
              <a:lnSpc>
                <a:spcPct val="150000"/>
              </a:lnSpc>
            </a:pPr>
            <a:r>
              <a:rPr lang="en-US" sz="2400" dirty="0"/>
              <a:t>   - Leverages deep learning and computer vision to create an                 efficient, scalable recognition system.    </a:t>
            </a:r>
            <a:endParaRPr lang="en-IN" sz="2400" dirty="0"/>
          </a:p>
        </p:txBody>
      </p:sp>
    </p:spTree>
    <p:extLst>
      <p:ext uri="{BB962C8B-B14F-4D97-AF65-F5344CB8AC3E}">
        <p14:creationId xmlns:p14="http://schemas.microsoft.com/office/powerpoint/2010/main" val="36660315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15596" y="260648"/>
            <a:ext cx="5328612" cy="707886"/>
          </a:xfrm>
          <a:prstGeom prst="rect">
            <a:avLst/>
          </a:prstGeom>
        </p:spPr>
        <p:txBody>
          <a:bodyPr wrap="square">
            <a:spAutoFit/>
          </a:bodyPr>
          <a:lstStyle/>
          <a:p>
            <a:r>
              <a:rPr lang="en-US" sz="4000" dirty="0">
                <a:latin typeface="Algerian" pitchFamily="82" charset="0"/>
              </a:rPr>
              <a:t>Literature Review:</a:t>
            </a:r>
            <a:endParaRPr lang="en-IN" sz="4000" dirty="0">
              <a:latin typeface="Algerian" pitchFamily="82" charset="0"/>
            </a:endParaRPr>
          </a:p>
        </p:txBody>
      </p:sp>
      <p:sp>
        <p:nvSpPr>
          <p:cNvPr id="5" name="TextBox 4"/>
          <p:cNvSpPr txBox="1"/>
          <p:nvPr/>
        </p:nvSpPr>
        <p:spPr>
          <a:xfrm>
            <a:off x="1043608" y="1052736"/>
            <a:ext cx="8028384" cy="5567230"/>
          </a:xfrm>
          <a:prstGeom prst="rect">
            <a:avLst/>
          </a:prstGeom>
          <a:noFill/>
        </p:spPr>
        <p:txBody>
          <a:bodyPr wrap="square" rtlCol="0">
            <a:spAutoFit/>
          </a:bodyPr>
          <a:lstStyle/>
          <a:p>
            <a:pPr marL="285750" indent="-285750">
              <a:lnSpc>
                <a:spcPct val="150000"/>
              </a:lnSpc>
              <a:buFont typeface="Arial" pitchFamily="34" charset="0"/>
              <a:buChar char="•"/>
            </a:pPr>
            <a:r>
              <a:rPr lang="en-US" sz="2400" b="1" dirty="0"/>
              <a:t>Existing Systems &amp; Their Limitations</a:t>
            </a:r>
            <a:r>
              <a:rPr lang="en-US" sz="2400" dirty="0"/>
              <a:t>:                                            - </a:t>
            </a:r>
            <a:r>
              <a:rPr lang="en-US" sz="2400" b="1" dirty="0"/>
              <a:t>Image Processing Approaches:</a:t>
            </a:r>
            <a:r>
              <a:rPr lang="en-US" sz="2400" dirty="0"/>
              <a:t> Early systems used color segmentation and edge detection to identify gestures, but they lacked scalability</a:t>
            </a:r>
          </a:p>
          <a:p>
            <a:pPr>
              <a:lnSpc>
                <a:spcPct val="150000"/>
              </a:lnSpc>
            </a:pPr>
            <a:r>
              <a:rPr lang="en-US" sz="2400" dirty="0"/>
              <a:t>   - </a:t>
            </a:r>
            <a:r>
              <a:rPr lang="en-US" sz="2400" b="1" dirty="0"/>
              <a:t>Machine Learning Methods:</a:t>
            </a:r>
            <a:r>
              <a:rPr lang="en-US" sz="2400" dirty="0"/>
              <a:t> Traditional classifiers like           SVM and KNN were used but required manual feature extraction. </a:t>
            </a:r>
          </a:p>
          <a:p>
            <a:pPr marL="285750" indent="-285750">
              <a:lnSpc>
                <a:spcPct val="150000"/>
              </a:lnSpc>
              <a:buFont typeface="Arial" pitchFamily="34" charset="0"/>
              <a:buChar char="•"/>
            </a:pPr>
            <a:r>
              <a:rPr lang="en-IN" sz="2400" b="1" dirty="0"/>
              <a:t>Challenges Identification</a:t>
            </a:r>
          </a:p>
          <a:p>
            <a:pPr>
              <a:lnSpc>
                <a:spcPct val="150000"/>
              </a:lnSpc>
            </a:pPr>
            <a:r>
              <a:rPr lang="en-IN" sz="2400" b="1" dirty="0"/>
              <a:t>    </a:t>
            </a:r>
            <a:r>
              <a:rPr lang="en-US" sz="2400" dirty="0"/>
              <a:t>Changes in lighting, background, and hand positions affect accuracy.</a:t>
            </a:r>
          </a:p>
        </p:txBody>
      </p:sp>
    </p:spTree>
    <p:extLst>
      <p:ext uri="{BB962C8B-B14F-4D97-AF65-F5344CB8AC3E}">
        <p14:creationId xmlns:p14="http://schemas.microsoft.com/office/powerpoint/2010/main" val="35847348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15596" y="260648"/>
            <a:ext cx="5328612" cy="707886"/>
          </a:xfrm>
          <a:prstGeom prst="rect">
            <a:avLst/>
          </a:prstGeom>
        </p:spPr>
        <p:txBody>
          <a:bodyPr wrap="square">
            <a:spAutoFit/>
          </a:bodyPr>
          <a:lstStyle/>
          <a:p>
            <a:r>
              <a:rPr lang="en-US" sz="4000" dirty="0">
                <a:latin typeface="Algerian" pitchFamily="82" charset="0"/>
              </a:rPr>
              <a:t>Methodology:</a:t>
            </a:r>
            <a:endParaRPr lang="en-IN" sz="4000" dirty="0">
              <a:latin typeface="Algerian" pitchFamily="82" charset="0"/>
            </a:endParaRPr>
          </a:p>
        </p:txBody>
      </p:sp>
      <p:sp>
        <p:nvSpPr>
          <p:cNvPr id="5" name="TextBox 4"/>
          <p:cNvSpPr txBox="1"/>
          <p:nvPr/>
        </p:nvSpPr>
        <p:spPr>
          <a:xfrm>
            <a:off x="1043608" y="908720"/>
            <a:ext cx="8856984" cy="4554708"/>
          </a:xfrm>
          <a:prstGeom prst="rect">
            <a:avLst/>
          </a:prstGeom>
          <a:noFill/>
        </p:spPr>
        <p:txBody>
          <a:bodyPr wrap="square" rtlCol="0">
            <a:spAutoFit/>
          </a:bodyPr>
          <a:lstStyle/>
          <a:p>
            <a:pPr marL="285750" indent="-285750">
              <a:lnSpc>
                <a:spcPct val="200000"/>
              </a:lnSpc>
              <a:buFont typeface="Arial" pitchFamily="34" charset="0"/>
              <a:buChar char="•"/>
            </a:pPr>
            <a:r>
              <a:rPr lang="en-US" sz="2400" b="1" dirty="0"/>
              <a:t>Overall Approach</a:t>
            </a:r>
            <a:r>
              <a:rPr lang="en-US" sz="2400" dirty="0"/>
              <a:t>:                                                                     - </a:t>
            </a:r>
            <a:r>
              <a:rPr lang="en-US" sz="2000" b="1" dirty="0"/>
              <a:t>Collect Data:</a:t>
            </a:r>
            <a:r>
              <a:rPr lang="en-US" sz="2000" dirty="0"/>
              <a:t> Gather images of different sign language gestures.</a:t>
            </a:r>
          </a:p>
          <a:p>
            <a:pPr>
              <a:lnSpc>
                <a:spcPct val="200000"/>
              </a:lnSpc>
            </a:pPr>
            <a:r>
              <a:rPr lang="en-US" sz="2000" dirty="0"/>
              <a:t>    - </a:t>
            </a:r>
            <a:r>
              <a:rPr lang="en-US" sz="2000" b="1" dirty="0"/>
              <a:t>Preprocess Data:</a:t>
            </a:r>
            <a:r>
              <a:rPr lang="en-US" sz="2000" dirty="0"/>
              <a:t> Resize, enhance, and prepare images for training</a:t>
            </a:r>
          </a:p>
          <a:p>
            <a:pPr>
              <a:lnSpc>
                <a:spcPct val="200000"/>
              </a:lnSpc>
            </a:pPr>
            <a:r>
              <a:rPr lang="en-US" sz="2000" dirty="0"/>
              <a:t>    -  </a:t>
            </a:r>
            <a:r>
              <a:rPr lang="en-US" sz="2000" b="1" dirty="0"/>
              <a:t>Build Model:</a:t>
            </a:r>
            <a:r>
              <a:rPr lang="en-US" sz="2000" dirty="0"/>
              <a:t> Use deep learning (CNN + LSTM) to recognize gestures.</a:t>
            </a:r>
          </a:p>
          <a:p>
            <a:pPr>
              <a:lnSpc>
                <a:spcPct val="200000"/>
              </a:lnSpc>
            </a:pPr>
            <a:r>
              <a:rPr lang="en-US" sz="2000" dirty="0"/>
              <a:t>    - </a:t>
            </a:r>
            <a:r>
              <a:rPr lang="en-US" sz="2000" b="1" dirty="0"/>
              <a:t>Train &amp; Test:</a:t>
            </a:r>
            <a:r>
              <a:rPr lang="en-US" sz="2000" dirty="0"/>
              <a:t> Train the model with labeled data and test accuracy.</a:t>
            </a:r>
          </a:p>
          <a:p>
            <a:pPr>
              <a:lnSpc>
                <a:spcPct val="200000"/>
              </a:lnSpc>
            </a:pPr>
            <a:r>
              <a:rPr lang="en-US" sz="2000" dirty="0"/>
              <a:t>    </a:t>
            </a:r>
          </a:p>
          <a:p>
            <a:pPr>
              <a:lnSpc>
                <a:spcPct val="200000"/>
              </a:lnSpc>
            </a:pPr>
            <a:endParaRPr lang="en-US" sz="2000" dirty="0"/>
          </a:p>
        </p:txBody>
      </p:sp>
    </p:spTree>
    <p:extLst>
      <p:ext uri="{BB962C8B-B14F-4D97-AF65-F5344CB8AC3E}">
        <p14:creationId xmlns:p14="http://schemas.microsoft.com/office/powerpoint/2010/main" val="35536370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2EDFC0FE-8CB9-D212-CF59-58808B6A694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11760" y="620688"/>
            <a:ext cx="4637526" cy="5616624"/>
          </a:xfrm>
          <a:prstGeom prst="rect">
            <a:avLst/>
          </a:prstGeom>
        </p:spPr>
      </p:pic>
      <p:sp>
        <p:nvSpPr>
          <p:cNvPr id="8" name="TextBox 7">
            <a:extLst>
              <a:ext uri="{FF2B5EF4-FFF2-40B4-BE49-F238E27FC236}">
                <a16:creationId xmlns:a16="http://schemas.microsoft.com/office/drawing/2014/main" id="{85B8EE7F-9C89-FF32-4D39-0AC5CE2FAAF1}"/>
              </a:ext>
            </a:extLst>
          </p:cNvPr>
          <p:cNvSpPr txBox="1"/>
          <p:nvPr/>
        </p:nvSpPr>
        <p:spPr>
          <a:xfrm>
            <a:off x="827584" y="40529"/>
            <a:ext cx="4761371" cy="584775"/>
          </a:xfrm>
          <a:prstGeom prst="rect">
            <a:avLst/>
          </a:prstGeom>
          <a:noFill/>
        </p:spPr>
        <p:txBody>
          <a:bodyPr wrap="square" rtlCol="0" anchor="ctr">
            <a:spAutoFit/>
          </a:bodyPr>
          <a:lstStyle/>
          <a:p>
            <a:pPr algn="ctr"/>
            <a:r>
              <a:rPr lang="en-IN" sz="3200" dirty="0">
                <a:latin typeface="Algerian" pitchFamily="82" charset="0"/>
              </a:rPr>
              <a:t>WORKFLOW DIAGRAM</a:t>
            </a:r>
          </a:p>
        </p:txBody>
      </p:sp>
    </p:spTree>
    <p:extLst>
      <p:ext uri="{BB962C8B-B14F-4D97-AF65-F5344CB8AC3E}">
        <p14:creationId xmlns:p14="http://schemas.microsoft.com/office/powerpoint/2010/main" val="19756079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115616" y="332656"/>
            <a:ext cx="8028384" cy="5151731"/>
          </a:xfrm>
          <a:prstGeom prst="rect">
            <a:avLst/>
          </a:prstGeom>
          <a:noFill/>
        </p:spPr>
        <p:txBody>
          <a:bodyPr wrap="square" rtlCol="0">
            <a:spAutoFit/>
          </a:bodyPr>
          <a:lstStyle/>
          <a:p>
            <a:pPr marL="285750" indent="-285750">
              <a:lnSpc>
                <a:spcPct val="200000"/>
              </a:lnSpc>
              <a:buFont typeface="Arial" pitchFamily="34" charset="0"/>
              <a:buChar char="•"/>
            </a:pPr>
            <a:r>
              <a:rPr lang="en-US" sz="2400" b="1" dirty="0"/>
              <a:t>Tools &amp; Technologies Used</a:t>
            </a:r>
            <a:r>
              <a:rPr lang="en-US" sz="2400" dirty="0"/>
              <a:t>:                                                                      - </a:t>
            </a:r>
            <a:r>
              <a:rPr lang="en-IN" sz="2400" b="1" dirty="0"/>
              <a:t>Programming Language:</a:t>
            </a:r>
            <a:r>
              <a:rPr lang="en-IN" sz="2400" dirty="0"/>
              <a:t> Python</a:t>
            </a:r>
            <a:r>
              <a:rPr lang="en-US" sz="2400" dirty="0"/>
              <a:t>                                     - </a:t>
            </a:r>
            <a:r>
              <a:rPr lang="en-IN" sz="2400" b="1" dirty="0"/>
              <a:t>Libraries &amp; Frameworks:</a:t>
            </a:r>
            <a:r>
              <a:rPr lang="en-IN" sz="2400" dirty="0"/>
              <a:t> OpenCV, TensorFlow/</a:t>
            </a:r>
            <a:r>
              <a:rPr lang="en-IN" sz="2400" dirty="0" err="1"/>
              <a:t>Keras</a:t>
            </a:r>
            <a:r>
              <a:rPr lang="en-IN" sz="2400" dirty="0"/>
              <a:t>, </a:t>
            </a:r>
            <a:r>
              <a:rPr lang="en-IN" sz="2400" dirty="0" err="1"/>
              <a:t>MediaPipe</a:t>
            </a:r>
            <a:r>
              <a:rPr lang="en-IN" sz="2400" dirty="0"/>
              <a:t>, NumPy.</a:t>
            </a:r>
            <a:r>
              <a:rPr lang="en-US" sz="2400" dirty="0"/>
              <a:t>                                                       - </a:t>
            </a:r>
          </a:p>
          <a:p>
            <a:pPr>
              <a:lnSpc>
                <a:spcPct val="200000"/>
              </a:lnSpc>
            </a:pPr>
            <a:r>
              <a:rPr lang="en-US" sz="2400" dirty="0"/>
              <a:t>   - </a:t>
            </a:r>
            <a:r>
              <a:rPr lang="en-US" sz="2400" b="1" dirty="0"/>
              <a:t>Model Architecture:</a:t>
            </a:r>
            <a:r>
              <a:rPr lang="en-US" sz="2400" dirty="0"/>
              <a:t> CNN + LSTM for gesture recognition</a:t>
            </a:r>
          </a:p>
          <a:p>
            <a:pPr>
              <a:lnSpc>
                <a:spcPct val="200000"/>
              </a:lnSpc>
            </a:pPr>
            <a:r>
              <a:rPr lang="en-US" sz="2400" dirty="0"/>
              <a:t>   - </a:t>
            </a:r>
            <a:r>
              <a:rPr lang="en-US" sz="2400" b="1" dirty="0"/>
              <a:t>Development Tools:</a:t>
            </a:r>
            <a:r>
              <a:rPr lang="en-US" sz="2400" dirty="0"/>
              <a:t>  VS Code with Extensions.                                   </a:t>
            </a:r>
          </a:p>
        </p:txBody>
      </p:sp>
    </p:spTree>
    <p:extLst>
      <p:ext uri="{BB962C8B-B14F-4D97-AF65-F5344CB8AC3E}">
        <p14:creationId xmlns:p14="http://schemas.microsoft.com/office/powerpoint/2010/main" val="344354522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362</TotalTime>
  <Words>642</Words>
  <Application>Microsoft Office PowerPoint</Application>
  <PresentationFormat>On-screen Show (4:3)</PresentationFormat>
  <Paragraphs>74</Paragraphs>
  <Slides>19</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19</vt:i4>
      </vt:variant>
    </vt:vector>
  </HeadingPairs>
  <TitlesOfParts>
    <vt:vector size="28" baseType="lpstr">
      <vt:lpstr>Algerian</vt:lpstr>
      <vt:lpstr>Arial</vt:lpstr>
      <vt:lpstr>Arial Narrow</vt:lpstr>
      <vt:lpstr>Bahnschrift</vt:lpstr>
      <vt:lpstr>Calibri</vt:lpstr>
      <vt:lpstr>Gill Sans MT</vt:lpstr>
      <vt:lpstr>Verdana</vt:lpstr>
      <vt:lpstr>Wingdings 2</vt:lpstr>
      <vt:lpstr>Solstice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Bala</dc:creator>
  <cp:lastModifiedBy>KRISH V</cp:lastModifiedBy>
  <cp:revision>34</cp:revision>
  <dcterms:created xsi:type="dcterms:W3CDTF">2025-02-11T08:54:36Z</dcterms:created>
  <dcterms:modified xsi:type="dcterms:W3CDTF">2025-03-31T11:14:33Z</dcterms:modified>
</cp:coreProperties>
</file>